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4" r:id="rId4"/>
    <p:sldId id="267" r:id="rId5"/>
    <p:sldId id="268" r:id="rId6"/>
    <p:sldId id="265" r:id="rId7"/>
    <p:sldId id="266" r:id="rId8"/>
    <p:sldId id="262" r:id="rId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624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F8F4D-2757-46A7-A126-52CAE5E8D2DB}" type="datetimeFigureOut">
              <a:rPr lang="ko-KR" altLang="en-US" smtClean="0"/>
              <a:t>2024-03-27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9C9C8D-AE93-417C-9B3E-C11FA4845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902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3DE9B-80D1-4D1F-9C44-50DB604ABFD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643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3DE9B-80D1-4D1F-9C44-50DB604ABFD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44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3DE9B-80D1-4D1F-9C44-50DB604ABFD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998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3DE9B-80D1-4D1F-9C44-50DB604ABFD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247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53DE9B-80D1-4D1F-9C44-50DB604ABFD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596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racle.com/kr/java/technologies/downloads/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.png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.png"/><Relationship Id="rId4" Type="http://schemas.openxmlformats.org/officeDocument/2006/relationships/image" Target="../media/image9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raw.githubusercontent.com/Homebrew/install/HEAD/install.sh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.png"/><Relationship Id="rId4" Type="http://schemas.openxmlformats.org/officeDocument/2006/relationships/image" Target="../media/image9.png"/><Relationship Id="rId9" Type="http://schemas.openxmlformats.org/officeDocument/2006/relationships/hyperlink" Target="https://www.oracle.com/java/technologies/downloads/#jdk17-mac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77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3810" y="3418943"/>
            <a:ext cx="12335857" cy="29199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0" kern="0" spc="-300" dirty="0">
                <a:solidFill>
                  <a:srgbClr val="1C1B1A"/>
                </a:solidFill>
                <a:latin typeface="Pretendard Black" pitchFamily="34" charset="0"/>
                <a:cs typeface="Pretendard Black" pitchFamily="34" charset="0"/>
              </a:rPr>
              <a:t>AT 남서울대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294170" y="799043"/>
            <a:ext cx="1359149" cy="710074"/>
            <a:chOff x="1294170" y="799043"/>
            <a:chExt cx="1359149" cy="71007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4170" y="799043"/>
              <a:ext cx="1359149" cy="71007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275915" y="5119190"/>
            <a:ext cx="13753518" cy="178510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1000" kern="0" spc="100" dirty="0" smtClean="0">
                <a:solidFill>
                  <a:srgbClr val="FFFFFF"/>
                </a:solidFill>
                <a:latin typeface="Pretendard Black" pitchFamily="34" charset="0"/>
              </a:rPr>
              <a:t>JDK </a:t>
            </a:r>
            <a:r>
              <a:rPr lang="ko-KR" altLang="en-US" sz="11000" kern="0" spc="100" dirty="0" smtClean="0">
                <a:solidFill>
                  <a:srgbClr val="FFFFFF"/>
                </a:solidFill>
                <a:latin typeface="Pretendard Black" pitchFamily="34" charset="0"/>
              </a:rPr>
              <a:t>와</a:t>
            </a:r>
            <a:r>
              <a:rPr lang="en-US" altLang="ko-KR" sz="11000" kern="0" spc="100" dirty="0">
                <a:solidFill>
                  <a:srgbClr val="FFFFFF"/>
                </a:solidFill>
                <a:latin typeface="Pretendard Black" pitchFamily="34" charset="0"/>
              </a:rPr>
              <a:t> </a:t>
            </a:r>
            <a:r>
              <a:rPr lang="en-US" altLang="ko-KR" sz="11000" kern="0" spc="100" dirty="0" err="1" smtClean="0">
                <a:solidFill>
                  <a:srgbClr val="FFFFFF"/>
                </a:solidFill>
                <a:latin typeface="Pretendard Black" pitchFamily="34" charset="0"/>
              </a:rPr>
              <a:t>Git</a:t>
            </a:r>
            <a:r>
              <a:rPr lang="en-US" altLang="ko-KR" sz="11000" kern="0" spc="100" dirty="0" smtClean="0">
                <a:solidFill>
                  <a:srgbClr val="FFFFFF"/>
                </a:solidFill>
                <a:latin typeface="Pretendard Black" pitchFamily="34" charset="0"/>
              </a:rPr>
              <a:t> </a:t>
            </a:r>
            <a:r>
              <a:rPr lang="ko-KR" altLang="en-US" sz="11000" kern="0" spc="100" dirty="0" smtClean="0">
                <a:solidFill>
                  <a:srgbClr val="FFFFFF"/>
                </a:solidFill>
                <a:latin typeface="Pretendard Black" pitchFamily="34" charset="0"/>
              </a:rPr>
              <a:t>실습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6295740" y="6838743"/>
            <a:ext cx="10727351" cy="178510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ko-KR" altLang="en-US" sz="11000" b="1" kern="0" spc="-300" dirty="0">
                <a:solidFill>
                  <a:srgbClr val="1C1B1A"/>
                </a:solidFill>
                <a:latin typeface="Pretendard Black" pitchFamily="34" charset="0"/>
                <a:cs typeface="Pretendard Black" pitchFamily="34" charset="0"/>
              </a:rPr>
              <a:t>공통교육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1295238" y="1724990"/>
            <a:ext cx="14553519" cy="29294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0" b="1" kern="0" spc="-300" dirty="0">
                <a:solidFill>
                  <a:srgbClr val="1C1B1A"/>
                </a:solidFill>
                <a:latin typeface="Pretendard Black" pitchFamily="34" charset="0"/>
                <a:cs typeface="Pretendard Black" pitchFamily="34" charset="0"/>
              </a:rPr>
              <a:t>멋쟁이사자처럼</a:t>
            </a:r>
          </a:p>
          <a:p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2087694" y="8106751"/>
            <a:ext cx="1131251" cy="1131251"/>
            <a:chOff x="2087694" y="8106751"/>
            <a:chExt cx="1131251" cy="113125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87694" y="8106751"/>
              <a:ext cx="1131251" cy="113125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916738" y="1284413"/>
            <a:ext cx="1103378" cy="1103378"/>
            <a:chOff x="15916738" y="1284413"/>
            <a:chExt cx="1103378" cy="110337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916738" y="1284413"/>
              <a:ext cx="1103378" cy="110337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1C1B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3257" y="8024771"/>
            <a:ext cx="1409851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dirty="0" smtClean="0">
                <a:solidFill>
                  <a:srgbClr val="FF7710"/>
                </a:solidFill>
                <a:latin typeface="Pretendard" pitchFamily="34" charset="0"/>
              </a:rPr>
              <a:t>JAVA </a:t>
            </a:r>
            <a:r>
              <a:rPr lang="ko-KR" altLang="en-US" sz="2000" dirty="0" smtClean="0">
                <a:solidFill>
                  <a:srgbClr val="FF7710"/>
                </a:solidFill>
                <a:latin typeface="Pretendard" pitchFamily="34" charset="0"/>
              </a:rPr>
              <a:t>설치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1292067" y="2575743"/>
            <a:ext cx="12261263" cy="28007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800" dirty="0" smtClean="0">
                <a:solidFill>
                  <a:srgbClr val="FF7710"/>
                </a:solidFill>
                <a:latin typeface="Pretendard" pitchFamily="34" charset="0"/>
              </a:rPr>
              <a:t>JDK </a:t>
            </a:r>
            <a:r>
              <a:rPr lang="ko-KR" altLang="en-US" sz="8800" dirty="0" smtClean="0">
                <a:solidFill>
                  <a:srgbClr val="FF7710"/>
                </a:solidFill>
                <a:latin typeface="Pretendard" pitchFamily="34" charset="0"/>
              </a:rPr>
              <a:t>환경변수 설정 </a:t>
            </a:r>
            <a:r>
              <a:rPr lang="en-US" altLang="ko-KR" sz="8800" dirty="0" smtClean="0">
                <a:solidFill>
                  <a:srgbClr val="FF7710"/>
                </a:solidFill>
                <a:latin typeface="Pretendard" pitchFamily="34" charset="0"/>
              </a:rPr>
              <a:t>&amp; </a:t>
            </a:r>
            <a:r>
              <a:rPr lang="en-US" altLang="ko-KR" sz="8800" dirty="0" err="1" smtClean="0">
                <a:solidFill>
                  <a:srgbClr val="FF7710"/>
                </a:solidFill>
                <a:latin typeface="Pretendard" pitchFamily="34" charset="0"/>
              </a:rPr>
              <a:t>Git</a:t>
            </a:r>
            <a:r>
              <a:rPr lang="en-US" altLang="ko-KR" sz="8800" dirty="0" smtClean="0">
                <a:solidFill>
                  <a:srgbClr val="FF7710"/>
                </a:solidFill>
                <a:latin typeface="Pretendard" pitchFamily="34" charset="0"/>
              </a:rPr>
              <a:t> </a:t>
            </a:r>
            <a:r>
              <a:rPr lang="ko-KR" altLang="en-US" sz="8800" dirty="0" smtClean="0">
                <a:solidFill>
                  <a:srgbClr val="FF7710"/>
                </a:solidFill>
                <a:latin typeface="Pretendard" pitchFamily="34" charset="0"/>
              </a:rPr>
              <a:t>실습</a:t>
            </a:r>
            <a:endParaRPr lang="en-US" sz="8800" dirty="0">
              <a:solidFill>
                <a:schemeClr val="accent6"/>
              </a:solidFill>
            </a:endParaRPr>
          </a:p>
        </p:txBody>
      </p:sp>
      <p:grpSp>
        <p:nvGrpSpPr>
          <p:cNvPr id="1001" name="그룹 1001"/>
          <p:cNvGrpSpPr/>
          <p:nvPr/>
        </p:nvGrpSpPr>
        <p:grpSpPr>
          <a:xfrm>
            <a:off x="1332265" y="6311449"/>
            <a:ext cx="15656292" cy="21429"/>
            <a:chOff x="1332265" y="6311449"/>
            <a:chExt cx="15656292" cy="2142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2265" y="6311449"/>
              <a:ext cx="15656292" cy="2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14286" y="6136990"/>
            <a:ext cx="1757402" cy="389394"/>
            <a:chOff x="1314286" y="6136990"/>
            <a:chExt cx="1757402" cy="38939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4286" y="6136990"/>
              <a:ext cx="1757402" cy="38939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057964" y="6168650"/>
            <a:ext cx="2270046" cy="5099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900" dirty="0">
                <a:solidFill>
                  <a:srgbClr val="1C1B1A"/>
                </a:solidFill>
                <a:latin typeface="Pretendard ExtraBold" pitchFamily="34" charset="0"/>
                <a:cs typeface="Pretendard ExtraBold" pitchFamily="34" charset="0"/>
              </a:rPr>
              <a:t>CONTENTS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6684076" y="8024771"/>
            <a:ext cx="1556468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2000" dirty="0" err="1" smtClean="0">
                <a:solidFill>
                  <a:srgbClr val="FF7710"/>
                </a:solidFill>
                <a:latin typeface="Pretendard" pitchFamily="34" charset="0"/>
                <a:cs typeface="Pretendard" pitchFamily="34" charset="0"/>
              </a:rPr>
              <a:t>Git</a:t>
            </a:r>
            <a:r>
              <a:rPr lang="en-US" altLang="ko-KR" sz="2000" dirty="0" smtClean="0">
                <a:solidFill>
                  <a:srgbClr val="FF7710"/>
                </a:solidFill>
                <a:latin typeface="Pretendard" pitchFamily="34" charset="0"/>
                <a:cs typeface="Pretendard" pitchFamily="34" charset="0"/>
              </a:rPr>
              <a:t> </a:t>
            </a:r>
            <a:r>
              <a:rPr lang="ko-KR" altLang="en-US" sz="2000" dirty="0" smtClean="0">
                <a:solidFill>
                  <a:srgbClr val="FF7710"/>
                </a:solidFill>
                <a:latin typeface="Pretendard" pitchFamily="34" charset="0"/>
                <a:cs typeface="Pretendard" pitchFamily="34" charset="0"/>
              </a:rPr>
              <a:t>실습 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1491990" y="6765981"/>
            <a:ext cx="1694000" cy="12157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300" kern="0" spc="-600" dirty="0">
                <a:solidFill>
                  <a:srgbClr val="FF7710"/>
                </a:solidFill>
                <a:latin typeface="Pretendard Thin" pitchFamily="34" charset="0"/>
                <a:cs typeface="Pretendard Thin" pitchFamily="34" charset="0"/>
              </a:rPr>
              <a:t>01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3914324" y="6765981"/>
            <a:ext cx="1694000" cy="12157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300" kern="0" spc="-600" dirty="0">
                <a:solidFill>
                  <a:srgbClr val="FF7710"/>
                </a:solidFill>
                <a:latin typeface="Pretendard Thin" pitchFamily="34" charset="0"/>
                <a:cs typeface="Pretendard Thin" pitchFamily="34" charset="0"/>
              </a:rPr>
              <a:t>02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6653695" y="6765981"/>
            <a:ext cx="1694000" cy="12157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300" kern="0" spc="-600" dirty="0">
                <a:solidFill>
                  <a:srgbClr val="FF7710"/>
                </a:solidFill>
                <a:latin typeface="Pretendard Thin" pitchFamily="34" charset="0"/>
                <a:cs typeface="Pretendard Thin" pitchFamily="34" charset="0"/>
              </a:rPr>
              <a:t>03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2693933" y="7866251"/>
            <a:ext cx="1616254" cy="21429"/>
            <a:chOff x="2693933" y="7866251"/>
            <a:chExt cx="1616254" cy="2142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2693933" y="7866251"/>
              <a:ext cx="1616254" cy="2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492680" y="7840854"/>
            <a:ext cx="1616254" cy="21429"/>
            <a:chOff x="5492680" y="7840854"/>
            <a:chExt cx="1616254" cy="2142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5492680" y="7840854"/>
              <a:ext cx="1616254" cy="2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291426" y="7866251"/>
            <a:ext cx="1616254" cy="21429"/>
            <a:chOff x="8291426" y="7866251"/>
            <a:chExt cx="1616254" cy="21429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8291426" y="7866251"/>
              <a:ext cx="1616254" cy="2142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6126203" y="5848706"/>
            <a:ext cx="944534" cy="944534"/>
            <a:chOff x="16126203" y="5848706"/>
            <a:chExt cx="944534" cy="944534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126203" y="5848706"/>
              <a:ext cx="944534" cy="944534"/>
            </a:xfrm>
            <a:prstGeom prst="rect">
              <a:avLst/>
            </a:prstGeom>
          </p:spPr>
        </p:pic>
      </p:grpSp>
      <p:sp>
        <p:nvSpPr>
          <p:cNvPr id="4" name="Object 12">
            <a:extLst>
              <a:ext uri="{FF2B5EF4-FFF2-40B4-BE49-F238E27FC236}">
                <a16:creationId xmlns:a16="http://schemas.microsoft.com/office/drawing/2014/main" id="{040885B2-EBB3-AD53-520C-704C078A4AB4}"/>
              </a:ext>
            </a:extLst>
          </p:cNvPr>
          <p:cNvSpPr txBox="1"/>
          <p:nvPr/>
        </p:nvSpPr>
        <p:spPr>
          <a:xfrm>
            <a:off x="3885330" y="8037066"/>
            <a:ext cx="1556468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 smtClean="0">
                <a:solidFill>
                  <a:srgbClr val="FF7710"/>
                </a:solidFill>
                <a:latin typeface="Pretendard" pitchFamily="34" charset="0"/>
              </a:rPr>
              <a:t>환경변수 설정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154080"/>
            <a:chOff x="0" y="0"/>
            <a:chExt cx="18285714" cy="11540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540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466840" y="987121"/>
            <a:ext cx="1352034" cy="299575"/>
            <a:chOff x="8466840" y="987121"/>
            <a:chExt cx="1352034" cy="2995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66840" y="987121"/>
              <a:ext cx="1352034" cy="2995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8269642" y="1021465"/>
            <a:ext cx="1746430" cy="3978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00" dirty="0">
                <a:solidFill>
                  <a:srgbClr val="1C1B1A"/>
                </a:solidFill>
                <a:latin typeface="Pretendard" pitchFamily="34" charset="0"/>
                <a:cs typeface="Pretendard" pitchFamily="34" charset="0"/>
              </a:rPr>
              <a:t>05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298762" y="1558790"/>
            <a:ext cx="9426592" cy="11079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800" kern="0" spc="-100" dirty="0" smtClean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JAVA </a:t>
            </a:r>
            <a:r>
              <a:rPr lang="ko-KR" altLang="en-US" sz="4800" kern="0" spc="-100" dirty="0" smtClean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설치</a:t>
            </a:r>
            <a:endParaRPr lang="en-US" altLang="ko-KR" sz="4800" kern="0" spc="-100" dirty="0">
              <a:solidFill>
                <a:srgbClr val="FF7710"/>
              </a:solidFill>
              <a:latin typeface="Pretendard Black" pitchFamily="34" charset="0"/>
              <a:cs typeface="Pretendard Black" pitchFamily="34" charset="0"/>
            </a:endParaRPr>
          </a:p>
          <a:p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grpSp>
        <p:nvGrpSpPr>
          <p:cNvPr id="14" name="그룹 1001">
            <a:extLst>
              <a:ext uri="{FF2B5EF4-FFF2-40B4-BE49-F238E27FC236}">
                <a16:creationId xmlns:a16="http://schemas.microsoft.com/office/drawing/2014/main" id="{8ACDFB5F-D222-9F77-6E7D-D568C3206750}"/>
              </a:ext>
            </a:extLst>
          </p:cNvPr>
          <p:cNvGrpSpPr/>
          <p:nvPr/>
        </p:nvGrpSpPr>
        <p:grpSpPr>
          <a:xfrm>
            <a:off x="0" y="0"/>
            <a:ext cx="18285714" cy="1150529"/>
            <a:chOff x="0" y="0"/>
            <a:chExt cx="18285714" cy="1150529"/>
          </a:xfrm>
        </p:grpSpPr>
        <p:pic>
          <p:nvPicPr>
            <p:cNvPr id="15" name="Object 2">
              <a:extLst>
                <a:ext uri="{FF2B5EF4-FFF2-40B4-BE49-F238E27FC236}">
                  <a16:creationId xmlns:a16="http://schemas.microsoft.com/office/drawing/2014/main" id="{0F9669A0-F1FD-6CE8-48E8-5C59F1597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16" name="그룹 1003">
            <a:extLst>
              <a:ext uri="{FF2B5EF4-FFF2-40B4-BE49-F238E27FC236}">
                <a16:creationId xmlns:a16="http://schemas.microsoft.com/office/drawing/2014/main" id="{FCD2EAD2-9FAD-EE07-D76A-18F054956908}"/>
              </a:ext>
            </a:extLst>
          </p:cNvPr>
          <p:cNvGrpSpPr/>
          <p:nvPr/>
        </p:nvGrpSpPr>
        <p:grpSpPr>
          <a:xfrm>
            <a:off x="8478745" y="983570"/>
            <a:ext cx="1352034" cy="299575"/>
            <a:chOff x="8478745" y="983570"/>
            <a:chExt cx="1352034" cy="299575"/>
          </a:xfrm>
        </p:grpSpPr>
        <p:pic>
          <p:nvPicPr>
            <p:cNvPr id="17" name="Object 8">
              <a:extLst>
                <a:ext uri="{FF2B5EF4-FFF2-40B4-BE49-F238E27FC236}">
                  <a16:creationId xmlns:a16="http://schemas.microsoft.com/office/drawing/2014/main" id="{F55FF374-C3EE-BE8C-0279-D596AC55C5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78745" y="983570"/>
              <a:ext cx="1352034" cy="299575"/>
            </a:xfrm>
            <a:prstGeom prst="rect">
              <a:avLst/>
            </a:prstGeom>
          </p:spPr>
        </p:pic>
      </p:grpSp>
      <p:sp>
        <p:nvSpPr>
          <p:cNvPr id="18" name="Object 11">
            <a:extLst>
              <a:ext uri="{FF2B5EF4-FFF2-40B4-BE49-F238E27FC236}">
                <a16:creationId xmlns:a16="http://schemas.microsoft.com/office/drawing/2014/main" id="{A821C5D2-5B6C-83FF-9F5E-467A257E706F}"/>
              </a:ext>
            </a:extLst>
          </p:cNvPr>
          <p:cNvSpPr txBox="1"/>
          <p:nvPr/>
        </p:nvSpPr>
        <p:spPr>
          <a:xfrm>
            <a:off x="8281547" y="1017913"/>
            <a:ext cx="1746430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00" dirty="0">
                <a:solidFill>
                  <a:srgbClr val="1C1B1A"/>
                </a:solidFill>
                <a:latin typeface="Pretendard" pitchFamily="34" charset="0"/>
                <a:cs typeface="Pretendard" pitchFamily="34" charset="0"/>
              </a:rPr>
              <a:t>01</a:t>
            </a:r>
          </a:p>
        </p:txBody>
      </p:sp>
      <p:grpSp>
        <p:nvGrpSpPr>
          <p:cNvPr id="19" name="그룹 1004">
            <a:extLst>
              <a:ext uri="{FF2B5EF4-FFF2-40B4-BE49-F238E27FC236}">
                <a16:creationId xmlns:a16="http://schemas.microsoft.com/office/drawing/2014/main" id="{6A1687D8-D697-F7CF-EF0C-E7D49F897849}"/>
              </a:ext>
            </a:extLst>
          </p:cNvPr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20" name="Object 13">
              <a:extLst>
                <a:ext uri="{FF2B5EF4-FFF2-40B4-BE49-F238E27FC236}">
                  <a16:creationId xmlns:a16="http://schemas.microsoft.com/office/drawing/2014/main" id="{6FD5A067-8E75-6965-983D-AD643640C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1277980" y="3071496"/>
            <a:ext cx="1494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8"/>
              </a:rPr>
              <a:t>https://www.oracle.com/kr/java/technologies/downloads/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8600" y="3771900"/>
            <a:ext cx="17215121" cy="603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84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154080"/>
            <a:chOff x="0" y="0"/>
            <a:chExt cx="18285714" cy="11540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540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466840" y="987121"/>
            <a:ext cx="1352034" cy="299575"/>
            <a:chOff x="8466840" y="987121"/>
            <a:chExt cx="1352034" cy="2995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66840" y="987121"/>
              <a:ext cx="1352034" cy="2995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8269642" y="1021465"/>
            <a:ext cx="1746430" cy="3978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00" dirty="0">
                <a:solidFill>
                  <a:srgbClr val="1C1B1A"/>
                </a:solidFill>
                <a:latin typeface="Pretendard" pitchFamily="34" charset="0"/>
                <a:cs typeface="Pretendard" pitchFamily="34" charset="0"/>
              </a:rPr>
              <a:t>05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298762" y="1558790"/>
            <a:ext cx="9426592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800" kern="0" spc="-100" smtClean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환경 변수 설정</a:t>
            </a:r>
            <a:endParaRPr lang="en-US" altLang="ko-KR" sz="4800" kern="0" spc="-100" dirty="0">
              <a:solidFill>
                <a:srgbClr val="FF7710"/>
              </a:solidFill>
              <a:latin typeface="Pretendard Black" pitchFamily="34" charset="0"/>
              <a:cs typeface="Pretendard Black" pitchFamily="34" charset="0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grpSp>
        <p:nvGrpSpPr>
          <p:cNvPr id="14" name="그룹 1001">
            <a:extLst>
              <a:ext uri="{FF2B5EF4-FFF2-40B4-BE49-F238E27FC236}">
                <a16:creationId xmlns:a16="http://schemas.microsoft.com/office/drawing/2014/main" id="{8ACDFB5F-D222-9F77-6E7D-D568C3206750}"/>
              </a:ext>
            </a:extLst>
          </p:cNvPr>
          <p:cNvGrpSpPr/>
          <p:nvPr/>
        </p:nvGrpSpPr>
        <p:grpSpPr>
          <a:xfrm>
            <a:off x="0" y="0"/>
            <a:ext cx="18285714" cy="1150529"/>
            <a:chOff x="0" y="0"/>
            <a:chExt cx="18285714" cy="1150529"/>
          </a:xfrm>
        </p:grpSpPr>
        <p:pic>
          <p:nvPicPr>
            <p:cNvPr id="15" name="Object 2">
              <a:extLst>
                <a:ext uri="{FF2B5EF4-FFF2-40B4-BE49-F238E27FC236}">
                  <a16:creationId xmlns:a16="http://schemas.microsoft.com/office/drawing/2014/main" id="{0F9669A0-F1FD-6CE8-48E8-5C59F1597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16" name="그룹 1003">
            <a:extLst>
              <a:ext uri="{FF2B5EF4-FFF2-40B4-BE49-F238E27FC236}">
                <a16:creationId xmlns:a16="http://schemas.microsoft.com/office/drawing/2014/main" id="{FCD2EAD2-9FAD-EE07-D76A-18F054956908}"/>
              </a:ext>
            </a:extLst>
          </p:cNvPr>
          <p:cNvGrpSpPr/>
          <p:nvPr/>
        </p:nvGrpSpPr>
        <p:grpSpPr>
          <a:xfrm>
            <a:off x="8478745" y="983570"/>
            <a:ext cx="1352034" cy="299575"/>
            <a:chOff x="8478745" y="983570"/>
            <a:chExt cx="1352034" cy="299575"/>
          </a:xfrm>
        </p:grpSpPr>
        <p:pic>
          <p:nvPicPr>
            <p:cNvPr id="17" name="Object 8">
              <a:extLst>
                <a:ext uri="{FF2B5EF4-FFF2-40B4-BE49-F238E27FC236}">
                  <a16:creationId xmlns:a16="http://schemas.microsoft.com/office/drawing/2014/main" id="{F55FF374-C3EE-BE8C-0279-D596AC55C5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78745" y="983570"/>
              <a:ext cx="1352034" cy="299575"/>
            </a:xfrm>
            <a:prstGeom prst="rect">
              <a:avLst/>
            </a:prstGeom>
          </p:spPr>
        </p:pic>
      </p:grpSp>
      <p:sp>
        <p:nvSpPr>
          <p:cNvPr id="18" name="Object 11">
            <a:extLst>
              <a:ext uri="{FF2B5EF4-FFF2-40B4-BE49-F238E27FC236}">
                <a16:creationId xmlns:a16="http://schemas.microsoft.com/office/drawing/2014/main" id="{A821C5D2-5B6C-83FF-9F5E-467A257E706F}"/>
              </a:ext>
            </a:extLst>
          </p:cNvPr>
          <p:cNvSpPr txBox="1"/>
          <p:nvPr/>
        </p:nvSpPr>
        <p:spPr>
          <a:xfrm>
            <a:off x="8281547" y="1017913"/>
            <a:ext cx="1746430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00" dirty="0">
                <a:solidFill>
                  <a:srgbClr val="1C1B1A"/>
                </a:solidFill>
                <a:latin typeface="Pretendard" pitchFamily="34" charset="0"/>
                <a:cs typeface="Pretendard" pitchFamily="34" charset="0"/>
              </a:rPr>
              <a:t>01</a:t>
            </a:r>
          </a:p>
        </p:txBody>
      </p:sp>
      <p:grpSp>
        <p:nvGrpSpPr>
          <p:cNvPr id="19" name="그룹 1004">
            <a:extLst>
              <a:ext uri="{FF2B5EF4-FFF2-40B4-BE49-F238E27FC236}">
                <a16:creationId xmlns:a16="http://schemas.microsoft.com/office/drawing/2014/main" id="{6A1687D8-D697-F7CF-EF0C-E7D49F897849}"/>
              </a:ext>
            </a:extLst>
          </p:cNvPr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20" name="Object 13">
              <a:extLst>
                <a:ext uri="{FF2B5EF4-FFF2-40B4-BE49-F238E27FC236}">
                  <a16:creationId xmlns:a16="http://schemas.microsoft.com/office/drawing/2014/main" id="{6FD5A067-8E75-6965-983D-AD643640C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92792" y="3764391"/>
            <a:ext cx="4587638" cy="5311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92792" y="2656395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윈도우 검색기에 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고급 시스템 설정 보기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검색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00800" y="4000500"/>
            <a:ext cx="76962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16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154080"/>
            <a:chOff x="0" y="0"/>
            <a:chExt cx="18285714" cy="11540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540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466840" y="987121"/>
            <a:ext cx="1352034" cy="299575"/>
            <a:chOff x="8466840" y="987121"/>
            <a:chExt cx="1352034" cy="2995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66840" y="987121"/>
              <a:ext cx="1352034" cy="2995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8269642" y="1021465"/>
            <a:ext cx="1746430" cy="3978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00" dirty="0">
                <a:solidFill>
                  <a:srgbClr val="1C1B1A"/>
                </a:solidFill>
                <a:latin typeface="Pretendard" pitchFamily="34" charset="0"/>
                <a:cs typeface="Pretendard" pitchFamily="34" charset="0"/>
              </a:rPr>
              <a:t>05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grpSp>
        <p:nvGrpSpPr>
          <p:cNvPr id="14" name="그룹 1001">
            <a:extLst>
              <a:ext uri="{FF2B5EF4-FFF2-40B4-BE49-F238E27FC236}">
                <a16:creationId xmlns:a16="http://schemas.microsoft.com/office/drawing/2014/main" id="{8ACDFB5F-D222-9F77-6E7D-D568C3206750}"/>
              </a:ext>
            </a:extLst>
          </p:cNvPr>
          <p:cNvGrpSpPr/>
          <p:nvPr/>
        </p:nvGrpSpPr>
        <p:grpSpPr>
          <a:xfrm>
            <a:off x="0" y="0"/>
            <a:ext cx="18285714" cy="1150529"/>
            <a:chOff x="0" y="0"/>
            <a:chExt cx="18285714" cy="1150529"/>
          </a:xfrm>
        </p:grpSpPr>
        <p:pic>
          <p:nvPicPr>
            <p:cNvPr id="15" name="Object 2">
              <a:extLst>
                <a:ext uri="{FF2B5EF4-FFF2-40B4-BE49-F238E27FC236}">
                  <a16:creationId xmlns:a16="http://schemas.microsoft.com/office/drawing/2014/main" id="{0F9669A0-F1FD-6CE8-48E8-5C59F1597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16" name="그룹 1003">
            <a:extLst>
              <a:ext uri="{FF2B5EF4-FFF2-40B4-BE49-F238E27FC236}">
                <a16:creationId xmlns:a16="http://schemas.microsoft.com/office/drawing/2014/main" id="{FCD2EAD2-9FAD-EE07-D76A-18F054956908}"/>
              </a:ext>
            </a:extLst>
          </p:cNvPr>
          <p:cNvGrpSpPr/>
          <p:nvPr/>
        </p:nvGrpSpPr>
        <p:grpSpPr>
          <a:xfrm>
            <a:off x="8478745" y="983570"/>
            <a:ext cx="1352034" cy="299575"/>
            <a:chOff x="8478745" y="983570"/>
            <a:chExt cx="1352034" cy="299575"/>
          </a:xfrm>
        </p:grpSpPr>
        <p:pic>
          <p:nvPicPr>
            <p:cNvPr id="17" name="Object 8">
              <a:extLst>
                <a:ext uri="{FF2B5EF4-FFF2-40B4-BE49-F238E27FC236}">
                  <a16:creationId xmlns:a16="http://schemas.microsoft.com/office/drawing/2014/main" id="{F55FF374-C3EE-BE8C-0279-D596AC55C5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78745" y="983570"/>
              <a:ext cx="1352034" cy="299575"/>
            </a:xfrm>
            <a:prstGeom prst="rect">
              <a:avLst/>
            </a:prstGeom>
          </p:spPr>
        </p:pic>
      </p:grpSp>
      <p:sp>
        <p:nvSpPr>
          <p:cNvPr id="18" name="Object 11">
            <a:extLst>
              <a:ext uri="{FF2B5EF4-FFF2-40B4-BE49-F238E27FC236}">
                <a16:creationId xmlns:a16="http://schemas.microsoft.com/office/drawing/2014/main" id="{A821C5D2-5B6C-83FF-9F5E-467A257E706F}"/>
              </a:ext>
            </a:extLst>
          </p:cNvPr>
          <p:cNvSpPr txBox="1"/>
          <p:nvPr/>
        </p:nvSpPr>
        <p:spPr>
          <a:xfrm>
            <a:off x="8281547" y="1017913"/>
            <a:ext cx="1746430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00" dirty="0">
                <a:solidFill>
                  <a:srgbClr val="1C1B1A"/>
                </a:solidFill>
                <a:latin typeface="Pretendard" pitchFamily="34" charset="0"/>
                <a:cs typeface="Pretendard" pitchFamily="34" charset="0"/>
              </a:rPr>
              <a:t>01</a:t>
            </a:r>
          </a:p>
        </p:txBody>
      </p:sp>
      <p:grpSp>
        <p:nvGrpSpPr>
          <p:cNvPr id="19" name="그룹 1004">
            <a:extLst>
              <a:ext uri="{FF2B5EF4-FFF2-40B4-BE49-F238E27FC236}">
                <a16:creationId xmlns:a16="http://schemas.microsoft.com/office/drawing/2014/main" id="{6A1687D8-D697-F7CF-EF0C-E7D49F897849}"/>
              </a:ext>
            </a:extLst>
          </p:cNvPr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20" name="Object 13">
              <a:extLst>
                <a:ext uri="{FF2B5EF4-FFF2-40B4-BE49-F238E27FC236}">
                  <a16:creationId xmlns:a16="http://schemas.microsoft.com/office/drawing/2014/main" id="{6FD5A067-8E75-6965-983D-AD643640C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2684103"/>
            <a:ext cx="6095999" cy="6858000"/>
          </a:xfrm>
          <a:prstGeom prst="rect">
            <a:avLst/>
          </a:prstGeom>
        </p:spPr>
      </p:pic>
      <p:sp>
        <p:nvSpPr>
          <p:cNvPr id="21" name="Object 9"/>
          <p:cNvSpPr txBox="1"/>
          <p:nvPr/>
        </p:nvSpPr>
        <p:spPr>
          <a:xfrm>
            <a:off x="1298762" y="1558790"/>
            <a:ext cx="9426592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800" kern="0" spc="-100" smtClean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환경 변수 설정</a:t>
            </a:r>
            <a:endParaRPr lang="en-US" altLang="ko-KR" sz="4800" kern="0" spc="-100" dirty="0">
              <a:solidFill>
                <a:srgbClr val="FF7710"/>
              </a:solidFill>
              <a:latin typeface="Pretendard Black" pitchFamily="34" charset="0"/>
              <a:cs typeface="Pretendard Black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10600" y="2922019"/>
            <a:ext cx="7391400" cy="638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29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154080"/>
            <a:chOff x="0" y="0"/>
            <a:chExt cx="18285714" cy="11540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540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466840" y="987121"/>
            <a:ext cx="1352034" cy="299575"/>
            <a:chOff x="8466840" y="987121"/>
            <a:chExt cx="1352034" cy="2995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66840" y="987121"/>
              <a:ext cx="1352034" cy="2995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8269642" y="1021465"/>
            <a:ext cx="1746430" cy="3978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00" dirty="0">
                <a:solidFill>
                  <a:srgbClr val="1C1B1A"/>
                </a:solidFill>
                <a:latin typeface="Pretendard" pitchFamily="34" charset="0"/>
                <a:cs typeface="Pretendard" pitchFamily="34" charset="0"/>
              </a:rPr>
              <a:t>05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298762" y="1558790"/>
            <a:ext cx="9426592" cy="11079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4800" kern="0" spc="-100" dirty="0" smtClean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JAVA </a:t>
            </a:r>
            <a:r>
              <a:rPr lang="ko-KR" altLang="en-US" sz="4800" kern="0" spc="-100" dirty="0" smtClean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설치 </a:t>
            </a:r>
            <a:r>
              <a:rPr lang="en-US" altLang="ko-KR" sz="4800" kern="0" spc="-100" dirty="0" smtClean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- MAC</a:t>
            </a:r>
            <a:endParaRPr lang="en-US" altLang="ko-KR" sz="4800" kern="0" spc="-100" dirty="0">
              <a:solidFill>
                <a:srgbClr val="FF7710"/>
              </a:solidFill>
              <a:latin typeface="Pretendard Black" pitchFamily="34" charset="0"/>
              <a:cs typeface="Pretendard Black" pitchFamily="34" charset="0"/>
            </a:endParaRPr>
          </a:p>
          <a:p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grpSp>
        <p:nvGrpSpPr>
          <p:cNvPr id="14" name="그룹 1001">
            <a:extLst>
              <a:ext uri="{FF2B5EF4-FFF2-40B4-BE49-F238E27FC236}">
                <a16:creationId xmlns:a16="http://schemas.microsoft.com/office/drawing/2014/main" id="{8ACDFB5F-D222-9F77-6E7D-D568C3206750}"/>
              </a:ext>
            </a:extLst>
          </p:cNvPr>
          <p:cNvGrpSpPr/>
          <p:nvPr/>
        </p:nvGrpSpPr>
        <p:grpSpPr>
          <a:xfrm>
            <a:off x="0" y="0"/>
            <a:ext cx="18285714" cy="1150529"/>
            <a:chOff x="0" y="0"/>
            <a:chExt cx="18285714" cy="1150529"/>
          </a:xfrm>
        </p:grpSpPr>
        <p:pic>
          <p:nvPicPr>
            <p:cNvPr id="15" name="Object 2">
              <a:extLst>
                <a:ext uri="{FF2B5EF4-FFF2-40B4-BE49-F238E27FC236}">
                  <a16:creationId xmlns:a16="http://schemas.microsoft.com/office/drawing/2014/main" id="{0F9669A0-F1FD-6CE8-48E8-5C59F1597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16" name="그룹 1003">
            <a:extLst>
              <a:ext uri="{FF2B5EF4-FFF2-40B4-BE49-F238E27FC236}">
                <a16:creationId xmlns:a16="http://schemas.microsoft.com/office/drawing/2014/main" id="{FCD2EAD2-9FAD-EE07-D76A-18F054956908}"/>
              </a:ext>
            </a:extLst>
          </p:cNvPr>
          <p:cNvGrpSpPr/>
          <p:nvPr/>
        </p:nvGrpSpPr>
        <p:grpSpPr>
          <a:xfrm>
            <a:off x="8478745" y="983570"/>
            <a:ext cx="1352034" cy="299575"/>
            <a:chOff x="8478745" y="983570"/>
            <a:chExt cx="1352034" cy="299575"/>
          </a:xfrm>
        </p:grpSpPr>
        <p:pic>
          <p:nvPicPr>
            <p:cNvPr id="17" name="Object 8">
              <a:extLst>
                <a:ext uri="{FF2B5EF4-FFF2-40B4-BE49-F238E27FC236}">
                  <a16:creationId xmlns:a16="http://schemas.microsoft.com/office/drawing/2014/main" id="{F55FF374-C3EE-BE8C-0279-D596AC55C5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78745" y="983570"/>
              <a:ext cx="1352034" cy="299575"/>
            </a:xfrm>
            <a:prstGeom prst="rect">
              <a:avLst/>
            </a:prstGeom>
          </p:spPr>
        </p:pic>
      </p:grpSp>
      <p:sp>
        <p:nvSpPr>
          <p:cNvPr id="18" name="Object 11">
            <a:extLst>
              <a:ext uri="{FF2B5EF4-FFF2-40B4-BE49-F238E27FC236}">
                <a16:creationId xmlns:a16="http://schemas.microsoft.com/office/drawing/2014/main" id="{A821C5D2-5B6C-83FF-9F5E-467A257E706F}"/>
              </a:ext>
            </a:extLst>
          </p:cNvPr>
          <p:cNvSpPr txBox="1"/>
          <p:nvPr/>
        </p:nvSpPr>
        <p:spPr>
          <a:xfrm>
            <a:off x="8281547" y="1017913"/>
            <a:ext cx="1746430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00" dirty="0">
                <a:solidFill>
                  <a:srgbClr val="1C1B1A"/>
                </a:solidFill>
                <a:latin typeface="Pretendard" pitchFamily="34" charset="0"/>
                <a:cs typeface="Pretendard" pitchFamily="34" charset="0"/>
              </a:rPr>
              <a:t>01</a:t>
            </a:r>
          </a:p>
        </p:txBody>
      </p:sp>
      <p:grpSp>
        <p:nvGrpSpPr>
          <p:cNvPr id="19" name="그룹 1004">
            <a:extLst>
              <a:ext uri="{FF2B5EF4-FFF2-40B4-BE49-F238E27FC236}">
                <a16:creationId xmlns:a16="http://schemas.microsoft.com/office/drawing/2014/main" id="{6A1687D8-D697-F7CF-EF0C-E7D49F897849}"/>
              </a:ext>
            </a:extLst>
          </p:cNvPr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20" name="Object 13">
              <a:extLst>
                <a:ext uri="{FF2B5EF4-FFF2-40B4-BE49-F238E27FC236}">
                  <a16:creationId xmlns:a16="http://schemas.microsoft.com/office/drawing/2014/main" id="{6FD5A067-8E75-6965-983D-AD643640C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1381743" y="3071496"/>
            <a:ext cx="1379960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1. </a:t>
            </a:r>
            <a:r>
              <a:rPr lang="en-US" altLang="ko-KR" sz="2400" dirty="0" err="1" smtClean="0"/>
              <a:t>HomeBrew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설치</a:t>
            </a:r>
            <a:r>
              <a:rPr lang="en-US" altLang="ko-KR" sz="2400" dirty="0" smtClean="0"/>
              <a:t>!</a:t>
            </a:r>
          </a:p>
          <a:p>
            <a:r>
              <a:rPr lang="en-US" altLang="ko-KR" sz="2400" dirty="0" smtClean="0"/>
              <a:t>/</a:t>
            </a:r>
            <a:r>
              <a:rPr lang="en-US" altLang="ko-KR" sz="2400" dirty="0"/>
              <a:t>bin/bash </a:t>
            </a:r>
            <a:r>
              <a:rPr lang="en-US" altLang="ko-KR" sz="2400" dirty="0" smtClean="0"/>
              <a:t>–c </a:t>
            </a:r>
            <a:r>
              <a:rPr lang="en-US" altLang="ko-KR" sz="2400" dirty="0"/>
              <a:t>"$(curl </a:t>
            </a:r>
            <a:r>
              <a:rPr lang="en-US" altLang="ko-KR" sz="2400" dirty="0" smtClean="0"/>
              <a:t>–</a:t>
            </a:r>
            <a:r>
              <a:rPr lang="en-US" altLang="ko-KR" sz="2400" dirty="0" err="1" smtClean="0"/>
              <a:t>fsSL</a:t>
            </a:r>
            <a:r>
              <a:rPr lang="en-US" altLang="ko-KR" sz="2400" dirty="0" smtClean="0"/>
              <a:t> </a:t>
            </a:r>
            <a:r>
              <a:rPr lang="en-US" altLang="ko-KR" sz="2400" dirty="0">
                <a:hlinkClick r:id="rId8"/>
              </a:rPr>
              <a:t>https://raw.githubusercontent.com/Homebrew/install/HEAD/install.sh</a:t>
            </a:r>
            <a:r>
              <a:rPr lang="en-US" altLang="ko-KR" sz="2400" dirty="0" smtClean="0"/>
              <a:t>)“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2. </a:t>
            </a:r>
            <a:r>
              <a:rPr lang="ko-KR" altLang="en-US" sz="2400" dirty="0" smtClean="0"/>
              <a:t>버전 확인</a:t>
            </a:r>
            <a:endParaRPr lang="en-US" altLang="ko-KR" sz="2400" dirty="0" smtClean="0"/>
          </a:p>
          <a:p>
            <a:r>
              <a:rPr lang="en-US" altLang="ko-KR" sz="2400" dirty="0"/>
              <a:t>brew –version 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3. Brew </a:t>
            </a:r>
            <a:r>
              <a:rPr lang="ko-KR" altLang="en-US" sz="2400" dirty="0" smtClean="0"/>
              <a:t>명령어를 찾을 수 없을 때</a:t>
            </a:r>
            <a:endParaRPr lang="en-US" altLang="ko-KR" sz="2400" dirty="0"/>
          </a:p>
          <a:p>
            <a:r>
              <a:rPr lang="en-US" altLang="ko-KR" sz="2400" dirty="0"/>
              <a:t># </a:t>
            </a:r>
            <a:r>
              <a:rPr lang="en-US" altLang="ko-KR" sz="2400" dirty="0" err="1"/>
              <a:t>zshrc</a:t>
            </a:r>
            <a:r>
              <a:rPr lang="ko-KR" altLang="en-US" sz="2400" dirty="0"/>
              <a:t>에 </a:t>
            </a:r>
            <a:r>
              <a:rPr lang="en-US" altLang="ko-KR" sz="2400" dirty="0"/>
              <a:t>homebrew path </a:t>
            </a:r>
            <a:r>
              <a:rPr lang="ko-KR" altLang="en-US" sz="2400" dirty="0"/>
              <a:t>추가 </a:t>
            </a:r>
            <a:endParaRPr lang="en-US" altLang="ko-KR" sz="2400" dirty="0" smtClean="0"/>
          </a:p>
          <a:p>
            <a:r>
              <a:rPr lang="en-US" altLang="ko-KR" sz="2400" dirty="0" smtClean="0"/>
              <a:t>$</a:t>
            </a:r>
            <a:r>
              <a:rPr lang="ko-KR" altLang="en-US" sz="2400" dirty="0" smtClean="0"/>
              <a:t> </a:t>
            </a:r>
            <a:r>
              <a:rPr lang="en-US" altLang="ko-KR" sz="2400" dirty="0"/>
              <a:t>echo 'export PATH=/opt/homebrew/bin:$PATH' &gt;&gt; ~/.</a:t>
            </a:r>
            <a:r>
              <a:rPr lang="en-US" altLang="ko-KR" sz="2400" dirty="0" err="1"/>
              <a:t>zshrc</a:t>
            </a:r>
            <a:r>
              <a:rPr lang="en-US" altLang="ko-KR" sz="2400" dirty="0"/>
              <a:t> </a:t>
            </a:r>
            <a:endParaRPr lang="en-US" altLang="ko-KR" sz="2400" dirty="0" smtClean="0"/>
          </a:p>
          <a:p>
            <a:r>
              <a:rPr lang="en-US" altLang="ko-KR" sz="2400" dirty="0" smtClean="0"/>
              <a:t># </a:t>
            </a:r>
            <a:r>
              <a:rPr lang="en-US" altLang="ko-KR" sz="2400" dirty="0" err="1"/>
              <a:t>zshrc</a:t>
            </a:r>
            <a:r>
              <a:rPr lang="en-US" altLang="ko-KR" sz="2400" dirty="0"/>
              <a:t> </a:t>
            </a:r>
            <a:r>
              <a:rPr lang="ko-KR" altLang="en-US" sz="2400" dirty="0"/>
              <a:t>반영 </a:t>
            </a:r>
            <a:endParaRPr lang="en-US" altLang="ko-KR" sz="2400" dirty="0" smtClean="0"/>
          </a:p>
          <a:p>
            <a:r>
              <a:rPr lang="en-US" altLang="ko-KR" sz="2400" dirty="0" smtClean="0"/>
              <a:t>$</a:t>
            </a:r>
            <a:r>
              <a:rPr lang="ko-KR" altLang="en-US" sz="2400" dirty="0" smtClean="0"/>
              <a:t> </a:t>
            </a:r>
            <a:r>
              <a:rPr lang="en-US" altLang="ko-KR" sz="2400" dirty="0"/>
              <a:t>source ~/.</a:t>
            </a:r>
            <a:r>
              <a:rPr lang="en-US" altLang="ko-KR" sz="2400" dirty="0" err="1" smtClean="0"/>
              <a:t>zshrc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3-2. </a:t>
            </a:r>
            <a:r>
              <a:rPr lang="ko-KR" altLang="en-US" sz="2400" dirty="0" smtClean="0"/>
              <a:t>다른 시도 방법</a:t>
            </a:r>
            <a:endParaRPr lang="en-US" altLang="ko-KR" sz="2400" dirty="0" smtClean="0"/>
          </a:p>
          <a:p>
            <a:r>
              <a:rPr lang="en-US" altLang="ko-KR" sz="2400" dirty="0"/>
              <a:t>echo '</a:t>
            </a:r>
            <a:r>
              <a:rPr lang="en-US" altLang="ko-KR" sz="2400" dirty="0" err="1"/>
              <a:t>eval</a:t>
            </a:r>
            <a:r>
              <a:rPr lang="en-US" altLang="ko-KR" sz="2400" dirty="0"/>
              <a:t> "$(/opt/homebrew/bin/brew </a:t>
            </a:r>
            <a:r>
              <a:rPr lang="en-US" altLang="ko-KR" sz="2400" dirty="0" err="1"/>
              <a:t>shellenv</a:t>
            </a:r>
            <a:r>
              <a:rPr lang="en-US" altLang="ko-KR" sz="2400" dirty="0"/>
              <a:t>)"' &gt;&gt; /Users/&lt;USER_ID&gt;/.</a:t>
            </a:r>
            <a:r>
              <a:rPr lang="en-US" altLang="ko-KR" sz="2400" dirty="0" err="1" smtClean="0"/>
              <a:t>zprofile</a:t>
            </a:r>
            <a:endParaRPr lang="en-US" altLang="ko-KR" sz="2400" dirty="0" smtClean="0"/>
          </a:p>
          <a:p>
            <a:r>
              <a:rPr lang="en-US" altLang="ko-KR" sz="2400" dirty="0" err="1"/>
              <a:t>eval</a:t>
            </a:r>
            <a:r>
              <a:rPr lang="en-US" altLang="ko-KR" sz="2400" dirty="0"/>
              <a:t> "$(/opt/homebrew/bin/brew </a:t>
            </a:r>
            <a:r>
              <a:rPr lang="en-US" altLang="ko-KR" sz="2400" dirty="0" err="1"/>
              <a:t>shellenv</a:t>
            </a:r>
            <a:r>
              <a:rPr lang="en-US" altLang="ko-KR" sz="2400" dirty="0" smtClean="0"/>
              <a:t>)“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4. </a:t>
            </a:r>
            <a:r>
              <a:rPr lang="en-US" altLang="ko-KR" sz="2400" dirty="0">
                <a:hlinkClick r:id="rId9"/>
              </a:rPr>
              <a:t>https://www.oracle.com/java/technologies/downloads/#jdk17-mac</a:t>
            </a:r>
            <a:endParaRPr lang="en-US" altLang="ko-KR" sz="3200" dirty="0"/>
          </a:p>
          <a:p>
            <a:r>
              <a:rPr lang="ko-KR" altLang="en-US" sz="2400" dirty="0" smtClean="0"/>
              <a:t>자바 설치</a:t>
            </a:r>
            <a:r>
              <a:rPr lang="en-US" altLang="ko-KR" sz="2400" dirty="0" smtClean="0"/>
              <a:t>!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9046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154080"/>
            <a:chOff x="0" y="0"/>
            <a:chExt cx="18285714" cy="11540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540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466840" y="987121"/>
            <a:ext cx="1352034" cy="299575"/>
            <a:chOff x="8466840" y="987121"/>
            <a:chExt cx="1352034" cy="2995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66840" y="987121"/>
              <a:ext cx="1352034" cy="2995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8269642" y="1021465"/>
            <a:ext cx="1746430" cy="3978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00" dirty="0">
                <a:solidFill>
                  <a:srgbClr val="1C1B1A"/>
                </a:solidFill>
                <a:latin typeface="Pretendard" pitchFamily="34" charset="0"/>
                <a:cs typeface="Pretendard" pitchFamily="34" charset="0"/>
              </a:rPr>
              <a:t>05</a:t>
            </a:r>
            <a:endParaRPr lang="en-US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grpSp>
        <p:nvGrpSpPr>
          <p:cNvPr id="14" name="그룹 1001">
            <a:extLst>
              <a:ext uri="{FF2B5EF4-FFF2-40B4-BE49-F238E27FC236}">
                <a16:creationId xmlns:a16="http://schemas.microsoft.com/office/drawing/2014/main" id="{8ACDFB5F-D222-9F77-6E7D-D568C3206750}"/>
              </a:ext>
            </a:extLst>
          </p:cNvPr>
          <p:cNvGrpSpPr/>
          <p:nvPr/>
        </p:nvGrpSpPr>
        <p:grpSpPr>
          <a:xfrm>
            <a:off x="0" y="0"/>
            <a:ext cx="18285714" cy="1150529"/>
            <a:chOff x="0" y="0"/>
            <a:chExt cx="18285714" cy="1150529"/>
          </a:xfrm>
        </p:grpSpPr>
        <p:pic>
          <p:nvPicPr>
            <p:cNvPr id="15" name="Object 2">
              <a:extLst>
                <a:ext uri="{FF2B5EF4-FFF2-40B4-BE49-F238E27FC236}">
                  <a16:creationId xmlns:a16="http://schemas.microsoft.com/office/drawing/2014/main" id="{0F9669A0-F1FD-6CE8-48E8-5C59F1597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16" name="그룹 1003">
            <a:extLst>
              <a:ext uri="{FF2B5EF4-FFF2-40B4-BE49-F238E27FC236}">
                <a16:creationId xmlns:a16="http://schemas.microsoft.com/office/drawing/2014/main" id="{FCD2EAD2-9FAD-EE07-D76A-18F054956908}"/>
              </a:ext>
            </a:extLst>
          </p:cNvPr>
          <p:cNvGrpSpPr/>
          <p:nvPr/>
        </p:nvGrpSpPr>
        <p:grpSpPr>
          <a:xfrm>
            <a:off x="8478745" y="983570"/>
            <a:ext cx="1352034" cy="299575"/>
            <a:chOff x="8478745" y="983570"/>
            <a:chExt cx="1352034" cy="299575"/>
          </a:xfrm>
        </p:grpSpPr>
        <p:pic>
          <p:nvPicPr>
            <p:cNvPr id="17" name="Object 8">
              <a:extLst>
                <a:ext uri="{FF2B5EF4-FFF2-40B4-BE49-F238E27FC236}">
                  <a16:creationId xmlns:a16="http://schemas.microsoft.com/office/drawing/2014/main" id="{F55FF374-C3EE-BE8C-0279-D596AC55C5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78745" y="983570"/>
              <a:ext cx="1352034" cy="299575"/>
            </a:xfrm>
            <a:prstGeom prst="rect">
              <a:avLst/>
            </a:prstGeom>
          </p:spPr>
        </p:pic>
      </p:grpSp>
      <p:sp>
        <p:nvSpPr>
          <p:cNvPr id="18" name="Object 11">
            <a:extLst>
              <a:ext uri="{FF2B5EF4-FFF2-40B4-BE49-F238E27FC236}">
                <a16:creationId xmlns:a16="http://schemas.microsoft.com/office/drawing/2014/main" id="{A821C5D2-5B6C-83FF-9F5E-467A257E706F}"/>
              </a:ext>
            </a:extLst>
          </p:cNvPr>
          <p:cNvSpPr txBox="1"/>
          <p:nvPr/>
        </p:nvSpPr>
        <p:spPr>
          <a:xfrm>
            <a:off x="8281547" y="1017913"/>
            <a:ext cx="1746430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00" dirty="0">
                <a:solidFill>
                  <a:srgbClr val="1C1B1A"/>
                </a:solidFill>
                <a:latin typeface="Pretendard" pitchFamily="34" charset="0"/>
                <a:cs typeface="Pretendard" pitchFamily="34" charset="0"/>
              </a:rPr>
              <a:t>01</a:t>
            </a:r>
          </a:p>
        </p:txBody>
      </p:sp>
      <p:grpSp>
        <p:nvGrpSpPr>
          <p:cNvPr id="19" name="그룹 1004">
            <a:extLst>
              <a:ext uri="{FF2B5EF4-FFF2-40B4-BE49-F238E27FC236}">
                <a16:creationId xmlns:a16="http://schemas.microsoft.com/office/drawing/2014/main" id="{6A1687D8-D697-F7CF-EF0C-E7D49F897849}"/>
              </a:ext>
            </a:extLst>
          </p:cNvPr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20" name="Object 13">
              <a:extLst>
                <a:ext uri="{FF2B5EF4-FFF2-40B4-BE49-F238E27FC236}">
                  <a16:creationId xmlns:a16="http://schemas.microsoft.com/office/drawing/2014/main" id="{6FD5A067-8E75-6965-983D-AD643640C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1381743" y="3071496"/>
            <a:ext cx="13799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dirty="0" smtClean="0"/>
              <a:t>/Library/Java/</a:t>
            </a:r>
            <a:r>
              <a:rPr lang="en-US" altLang="ko-KR" sz="2400" dirty="0" err="1" smtClean="0"/>
              <a:t>JavaVirtualMachines</a:t>
            </a:r>
            <a:endParaRPr lang="en-US" altLang="ko-KR" sz="2400" dirty="0" smtClean="0"/>
          </a:p>
          <a:p>
            <a:pPr marL="457200" indent="-457200">
              <a:buAutoNum type="arabicPeriod"/>
            </a:pPr>
            <a:r>
              <a:rPr lang="en-US" altLang="ko-KR" sz="2400" dirty="0"/>
              <a:t>vi ~/.</a:t>
            </a:r>
            <a:r>
              <a:rPr lang="en-US" altLang="ko-KR" sz="2400" dirty="0" err="1"/>
              <a:t>zsh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profile</a:t>
            </a:r>
          </a:p>
          <a:p>
            <a:pPr marL="457200" indent="-457200">
              <a:buAutoNum type="arabicPeriod"/>
            </a:pPr>
            <a:r>
              <a:rPr lang="en-US" altLang="ko-KR" sz="2400" dirty="0" smtClean="0"/>
              <a:t>Vi </a:t>
            </a:r>
            <a:r>
              <a:rPr lang="ko-KR" altLang="en-US" sz="2400" dirty="0" smtClean="0"/>
              <a:t>편집기로 아래 사진처럼 편집 후 </a:t>
            </a:r>
            <a:r>
              <a:rPr lang="en-US" altLang="ko-KR" sz="2400" dirty="0" smtClean="0"/>
              <a:t>:</a:t>
            </a:r>
            <a:r>
              <a:rPr lang="en-US" altLang="ko-KR" sz="2400" dirty="0" err="1" smtClean="0"/>
              <a:t>wq</a:t>
            </a:r>
            <a:r>
              <a:rPr lang="en-US" altLang="ko-KR" sz="2400" dirty="0" smtClean="0"/>
              <a:t>!(</a:t>
            </a:r>
            <a:r>
              <a:rPr lang="ko-KR" altLang="en-US" sz="2400" dirty="0" smtClean="0"/>
              <a:t>저장하고 나가기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3000" y="4956998"/>
            <a:ext cx="12843164" cy="3810000"/>
          </a:xfrm>
          <a:prstGeom prst="rect">
            <a:avLst/>
          </a:prstGeom>
        </p:spPr>
      </p:pic>
      <p:sp>
        <p:nvSpPr>
          <p:cNvPr id="21" name="Object 9"/>
          <p:cNvSpPr txBox="1"/>
          <p:nvPr/>
        </p:nvSpPr>
        <p:spPr>
          <a:xfrm>
            <a:off x="1298762" y="1558790"/>
            <a:ext cx="9426592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800" kern="0" spc="-100" smtClean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환경 변수 설정</a:t>
            </a:r>
            <a:endParaRPr lang="en-US" altLang="ko-KR" sz="4800" kern="0" spc="-100" dirty="0">
              <a:solidFill>
                <a:srgbClr val="FF7710"/>
              </a:solidFill>
              <a:latin typeface="Pretendard Black" pitchFamily="34" charset="0"/>
              <a:cs typeface="Pretendard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02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77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34990" y="925082"/>
            <a:ext cx="2524963" cy="9754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kern="0" spc="100" dirty="0">
                <a:solidFill>
                  <a:srgbClr val="1C1B1A"/>
                </a:solidFill>
                <a:latin typeface="Pretendard" pitchFamily="34" charset="0"/>
                <a:cs typeface="Pretendard" pitchFamily="34" charset="0"/>
              </a:rPr>
              <a:t>멋쟁이사자처럼</a:t>
            </a:r>
          </a:p>
          <a:p>
            <a:r>
              <a:rPr lang="en-US" sz="2000" kern="0" spc="100" dirty="0">
                <a:solidFill>
                  <a:srgbClr val="1C1B1A"/>
                </a:solidFill>
                <a:latin typeface="Pretendard" pitchFamily="34" charset="0"/>
                <a:cs typeface="Pretendard" pitchFamily="34" charset="0"/>
              </a:rPr>
              <a:t>AT 남서울대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273280" y="3903695"/>
            <a:ext cx="17701064" cy="29199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1000" kern="0" spc="-300" dirty="0">
                <a:solidFill>
                  <a:srgbClr val="1C1B1A"/>
                </a:solidFill>
                <a:latin typeface="Pretendard Black" pitchFamily="34" charset="0"/>
                <a:cs typeface="Pretendard Black" pitchFamily="34" charset="0"/>
              </a:rPr>
              <a:t>Q&amp;A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3120848" y="7972486"/>
            <a:ext cx="12044018" cy="1125457"/>
            <a:chOff x="3120848" y="7972486"/>
            <a:chExt cx="12044018" cy="112545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20848" y="7972486"/>
              <a:ext cx="12044018" cy="112545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477555" y="8086143"/>
            <a:ext cx="13330613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800" dirty="0">
                <a:solidFill>
                  <a:srgbClr val="FF7710"/>
                </a:solidFill>
                <a:latin typeface="Pretendard" pitchFamily="34" charset="0"/>
                <a:cs typeface="Pretendard" pitchFamily="34" charset="0"/>
              </a:rPr>
              <a:t>발표자: </a:t>
            </a:r>
            <a:r>
              <a:rPr lang="ko-KR" altLang="en-US" dirty="0" smtClean="0">
                <a:solidFill>
                  <a:srgbClr val="FF7710"/>
                </a:solidFill>
                <a:latin typeface="Pretendard" pitchFamily="34" charset="0"/>
                <a:cs typeface="Pretendard" pitchFamily="34" charset="0"/>
              </a:rPr>
              <a:t>서병덕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6588565" y="8697696"/>
            <a:ext cx="7662876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 err="1">
                <a:solidFill>
                  <a:srgbClr val="FF7710"/>
                </a:solidFill>
                <a:latin typeface="Pretendard" pitchFamily="34" charset="0"/>
                <a:cs typeface="Pretendard" pitchFamily="34" charset="0"/>
              </a:rPr>
              <a:t>전화</a:t>
            </a:r>
            <a:r>
              <a:rPr lang="en-US" sz="1600" dirty="0">
                <a:solidFill>
                  <a:srgbClr val="FF7710"/>
                </a:solidFill>
                <a:latin typeface="Pretendard" pitchFamily="34" charset="0"/>
                <a:cs typeface="Pretendard" pitchFamily="34" charset="0"/>
              </a:rPr>
              <a:t> </a:t>
            </a:r>
            <a:r>
              <a:rPr lang="en-US" sz="1600" dirty="0">
                <a:solidFill>
                  <a:srgbClr val="FF7710"/>
                </a:solidFill>
                <a:latin typeface="Pretendard Light" pitchFamily="34" charset="0"/>
                <a:cs typeface="Pretendard" pitchFamily="34" charset="0"/>
              </a:rPr>
              <a:t>:</a:t>
            </a:r>
            <a:r>
              <a:rPr lang="en-US" sz="1600" dirty="0">
                <a:solidFill>
                  <a:srgbClr val="FF7710"/>
                </a:solidFill>
                <a:latin typeface="Pretendard Light" pitchFamily="34" charset="0"/>
                <a:cs typeface="Pretendard Light" pitchFamily="34" charset="0"/>
              </a:rPr>
              <a:t> 010-2611-2763                  </a:t>
            </a:r>
            <a:r>
              <a:rPr lang="en-US" sz="1600" dirty="0" err="1">
                <a:solidFill>
                  <a:srgbClr val="FF7710"/>
                </a:solidFill>
                <a:latin typeface="Pretendard" pitchFamily="34" charset="0"/>
                <a:cs typeface="Pretendard" pitchFamily="34" charset="0"/>
              </a:rPr>
              <a:t>메일</a:t>
            </a:r>
            <a:r>
              <a:rPr lang="en-US" sz="1600" dirty="0">
                <a:solidFill>
                  <a:srgbClr val="FF7710"/>
                </a:solidFill>
                <a:latin typeface="Pretendard Light" pitchFamily="34" charset="0"/>
                <a:cs typeface="Pretendard Light" pitchFamily="34" charset="0"/>
              </a:rPr>
              <a:t> : dlacofbs1229@nsu.ac.kr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3879559" y="8512545"/>
            <a:ext cx="10481553" cy="14286"/>
            <a:chOff x="3879559" y="8512545"/>
            <a:chExt cx="10481553" cy="1428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79559" y="8512545"/>
              <a:ext cx="10481553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202426" y="6610776"/>
            <a:ext cx="11880862" cy="21429"/>
            <a:chOff x="3202426" y="6610776"/>
            <a:chExt cx="11880862" cy="2142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02426" y="6610776"/>
              <a:ext cx="11880862" cy="2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202426" y="3178502"/>
            <a:ext cx="11880862" cy="21429"/>
            <a:chOff x="3202426" y="3178502"/>
            <a:chExt cx="11880862" cy="214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02426" y="3178502"/>
              <a:ext cx="11880862" cy="2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774493" y="1849889"/>
            <a:ext cx="736729" cy="736729"/>
            <a:chOff x="8774493" y="1849889"/>
            <a:chExt cx="736729" cy="73672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74493" y="1849889"/>
              <a:ext cx="736729" cy="7367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407519" y="1024630"/>
            <a:ext cx="863588" cy="451173"/>
            <a:chOff x="7407519" y="1024630"/>
            <a:chExt cx="863588" cy="45117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07519" y="1024630"/>
              <a:ext cx="863588" cy="45117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209</Words>
  <Application>Microsoft Office PowerPoint</Application>
  <PresentationFormat>사용자 지정</PresentationFormat>
  <Paragraphs>60</Paragraphs>
  <Slides>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8" baseType="lpstr">
      <vt:lpstr>?? ??</vt:lpstr>
      <vt:lpstr>Pretendard</vt:lpstr>
      <vt:lpstr>Pretendard Black</vt:lpstr>
      <vt:lpstr>Pretendard ExtraBold</vt:lpstr>
      <vt:lpstr>Pretendard Light</vt:lpstr>
      <vt:lpstr>Pretendard Thin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서병덕</cp:lastModifiedBy>
  <cp:revision>38</cp:revision>
  <dcterms:created xsi:type="dcterms:W3CDTF">2023-02-08T23:12:07Z</dcterms:created>
  <dcterms:modified xsi:type="dcterms:W3CDTF">2024-03-27T09:14:45Z</dcterms:modified>
</cp:coreProperties>
</file>