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328" r:id="rId4"/>
    <p:sldId id="333" r:id="rId5"/>
    <p:sldId id="327" r:id="rId6"/>
    <p:sldId id="334" r:id="rId7"/>
    <p:sldId id="335" r:id="rId8"/>
    <p:sldId id="329" r:id="rId9"/>
    <p:sldId id="336" r:id="rId10"/>
    <p:sldId id="339" r:id="rId11"/>
    <p:sldId id="330" r:id="rId12"/>
    <p:sldId id="345" r:id="rId13"/>
    <p:sldId id="340" r:id="rId14"/>
    <p:sldId id="341" r:id="rId15"/>
    <p:sldId id="337" r:id="rId16"/>
    <p:sldId id="342" r:id="rId17"/>
    <p:sldId id="331" r:id="rId18"/>
    <p:sldId id="343" r:id="rId19"/>
    <p:sldId id="344" r:id="rId20"/>
    <p:sldId id="262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86061" autoAdjust="0"/>
  </p:normalViewPr>
  <p:slideViewPr>
    <p:cSldViewPr>
      <p:cViewPr varScale="1">
        <p:scale>
          <a:sx n="64" d="100"/>
          <a:sy n="64" d="100"/>
        </p:scale>
        <p:origin x="528" y="72"/>
      </p:cViewPr>
      <p:guideLst>
        <p:guide orient="horz" pos="3239"/>
        <p:guide pos="57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ADD48E3-A4B9-47B7-A412-600A69670931}" type="datetime1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A5C3237B-26D6-469B-B713-BA6CA9D94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999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F2054-B912-867F-7A70-859102C48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4E689A-8FD9-642F-6104-1F36F510F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4DB393-D456-7D0F-9A5B-2B5E03965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96D156-AD35-BC02-22EA-382308695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62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A4DE5-4E0F-49F1-524C-95CC5774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5FF05B-E5BD-0D3F-5783-AA18CB9059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C5871C-4006-7628-D261-1B7473F40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30E1E4-2B09-CAFE-EDD7-08EE17668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01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44F5-5561-0038-0331-4277BA63F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BF120B-81BF-11DC-4E6A-0BC203EFB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D57B63-6AAB-192F-B2AD-18386E9FF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CD4E29-5123-81CD-7CD8-066E6A676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64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17CFA-8874-D507-2193-72BF57659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00DEC7-20D6-F8BC-3E8F-9E90A0507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67DAB4-8212-7DB4-46B5-FD1FE01BC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DA16B-D206-5C8A-D607-5978173A6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47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DC918-787E-3CB1-7FEB-42E0F5598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32AA55-E140-702C-5F87-A6DB3225C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4B910D-7C54-A253-9907-2AB59139C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자바 스크립트에는 모듈이라는 개념은 존재하지 않는다</a:t>
            </a:r>
            <a:r>
              <a:rPr lang="en-US" altLang="ko-KR" sz="1200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7EB4D7-BD0D-E1BD-FAA2-FE15559A6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642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E9A37-4F2E-51FD-FF55-43A081EF5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E00140-7929-A529-E512-738F39333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F831B7-9764-B8C7-C1BC-65FE055D0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85E36-0C12-E785-1D6F-6640B7EA3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95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401DD-5B8F-488F-9CFF-BBE8EFD2B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53D727-0819-3E37-5DE3-E0FF431F5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0838A2-1681-45D4-DF7C-5EF354472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A5B1C-109E-A7C4-0C05-BBA12E74A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914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B6BF8-6D64-14D5-B5DD-EC53CC7B9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E69DA2-9E04-6BB2-3EAC-5C702DB82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A835B1-853E-2A95-B9ED-3AFF6A891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093D96-2452-12EC-0127-22145F1ED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0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B0972-B5A1-A0DD-45CE-8A91C126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3E47E4-23E2-3EFB-B491-15D8140382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988866-9AF4-CCC5-2D85-0C86A04A0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B23687-E6DF-E65E-95B8-EAA772963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35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E27A2-862E-009D-34BF-56C6F0AAC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289BCD-94D7-D20D-D823-A38D5038A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C1EBF7-C5A2-E303-413F-4FBC8150D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개 인수를 입력 가능</a:t>
            </a:r>
            <a:endParaRPr lang="en-US" altLang="ko-KR" dirty="0"/>
          </a:p>
          <a:p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개의 값만 출력 가능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4562D-5A20-4D5E-CA27-305DE902F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8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: 1</a:t>
            </a:r>
            <a:r>
              <a:rPr lang="ko-KR" altLang="en-US" dirty="0"/>
              <a:t>개의 데이터만 저장 가능</a:t>
            </a:r>
            <a:endParaRPr lang="en-US" altLang="ko-KR" dirty="0"/>
          </a:p>
          <a:p>
            <a:r>
              <a:rPr lang="ko-KR" altLang="en-US" dirty="0"/>
              <a:t>배열 </a:t>
            </a:r>
            <a:r>
              <a:rPr lang="en-US" altLang="ko-KR" dirty="0"/>
              <a:t>: </a:t>
            </a:r>
            <a:r>
              <a:rPr lang="ko-KR" altLang="en-US" dirty="0"/>
              <a:t>동일한 타입의 데이터를 연속적으로 저장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33EF6-9545-46C1-CB8B-8E9147E3F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9310E6-9F18-D0D9-E658-2C3B1988D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4996AC-81C6-934C-E002-F47A7EE6F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830C1-FF78-7141-ABBA-E4AB7E44D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0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65E32-5EF3-CC3B-8316-02656297B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3237CE-72AB-013E-5C2B-ABC68CCFDC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3A0BA7-D208-A5D2-9CB5-2ABC6D532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배열에 담긴 값을 </a:t>
            </a:r>
            <a:r>
              <a:rPr lang="en-US" altLang="ko-KR" dirty="0"/>
              <a:t>1</a:t>
            </a:r>
            <a:r>
              <a:rPr lang="ko-KR" altLang="en-US" dirty="0"/>
              <a:t>개씩 가져와 사용하는 것은 효율이 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배열에 담긴 원소의 개수가 많다면</a:t>
            </a:r>
            <a:r>
              <a:rPr lang="en-US" altLang="ko-KR" dirty="0"/>
              <a:t>, </a:t>
            </a:r>
            <a:r>
              <a:rPr lang="ko-KR" altLang="en-US" dirty="0"/>
              <a:t>데이터를 </a:t>
            </a:r>
            <a:r>
              <a:rPr lang="en-US" altLang="ko-KR" dirty="0"/>
              <a:t>1</a:t>
            </a:r>
            <a:r>
              <a:rPr lang="ko-KR" altLang="en-US" dirty="0"/>
              <a:t>개씩 변경하는 것은 불가능하다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반복문을 이용해</a:t>
            </a:r>
            <a:r>
              <a:rPr lang="en-US" altLang="ko-KR" dirty="0"/>
              <a:t>, </a:t>
            </a:r>
            <a:r>
              <a:rPr lang="ko-KR" altLang="en-US" dirty="0"/>
              <a:t>한 번에 데이터를 가공하는 것이 효율적이다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8BC4F1-6A96-56CD-C1B4-B263039A9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46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67F30-76C1-94B5-48F0-AFCAAE2EB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4DF625-4347-AA88-B355-7F757DDF89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8814F4-ECA3-8F78-7ADC-71DA158A3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8EFB1-5D93-982D-05ED-18C58F07F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37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A818F-B96C-6E5C-52DD-E57B651DB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A2C155-40E2-913F-2405-6AAE8EC9A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750F2E-AAC6-4D77-5C99-F3994CB32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28AA14-C4AC-E54A-8E3F-027CED0C8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26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1459E-7222-A3F8-76B8-BC31DE271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03B70B-3DFA-BDA9-8875-D4914D2E71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7E75BF-CD9B-71A7-E589-82D1ED9F7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객체는 중괄호로</a:t>
            </a:r>
            <a:r>
              <a:rPr lang="en-US" altLang="ko-KR" dirty="0"/>
              <a:t>, </a:t>
            </a:r>
            <a:r>
              <a:rPr lang="ko-KR" altLang="en-US" dirty="0"/>
              <a:t>배열은 대괄호로 묶는다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배열은 저장된 데이터들이 순서를 가지지만</a:t>
            </a:r>
            <a:r>
              <a:rPr lang="en-US" altLang="ko-KR" dirty="0"/>
              <a:t>, </a:t>
            </a:r>
            <a:r>
              <a:rPr lang="ko-KR" altLang="en-US" dirty="0"/>
              <a:t>객체는 순서가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객체는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값을 가진다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AFF891-F03D-12B7-BB45-21E8A38A7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5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3D848-1255-FAD4-486D-493DF414E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F5467B-CFC9-55E2-532B-E344FFB0D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51109F-D50D-B40E-FE65-8F472D865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633347-0A02-0281-F528-08A4BB359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237B-26D6-469B-B713-BA6CA9D941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5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810" y="3418943"/>
            <a:ext cx="12335857" cy="29199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0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AT 남서울대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94170" y="799043"/>
            <a:ext cx="1359149" cy="710074"/>
            <a:chOff x="1294170" y="799043"/>
            <a:chExt cx="1359149" cy="710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170" y="799043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275915" y="5119190"/>
            <a:ext cx="13753518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0" kern="0" spc="100" dirty="0">
                <a:solidFill>
                  <a:srgbClr val="FFFFFF"/>
                </a:solidFill>
                <a:latin typeface="Pretendard Black" pitchFamily="34" charset="0"/>
              </a:rPr>
              <a:t>Java Script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295740" y="6838743"/>
            <a:ext cx="10727351" cy="2941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0" b="1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교육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295238" y="1724990"/>
            <a:ext cx="14553519" cy="292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0" b="1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멋쟁이사자처럼</a:t>
            </a:r>
          </a:p>
          <a:p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087694" y="8106751"/>
            <a:ext cx="1131251" cy="1131251"/>
            <a:chOff x="2087694" y="8106751"/>
            <a:chExt cx="1131251" cy="11312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7694" y="8106751"/>
              <a:ext cx="1131251" cy="113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16738" y="1284413"/>
            <a:ext cx="1103378" cy="1103378"/>
            <a:chOff x="15916738" y="1284413"/>
            <a:chExt cx="1103378" cy="11033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16738" y="1284413"/>
              <a:ext cx="1103378" cy="11033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24F92-2251-6585-1A75-EB3D2B9D1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E734432E-6230-AA35-06D4-7C9F7A570CEC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814D9DB-B94F-DB9A-3E55-C86B0EAB32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CCF282C9-9D19-2BFC-11AC-AB92A417E1EB}"/>
              </a:ext>
            </a:extLst>
          </p:cNvPr>
          <p:cNvSpPr txBox="1"/>
          <p:nvPr/>
        </p:nvSpPr>
        <p:spPr>
          <a:xfrm>
            <a:off x="533400" y="1562100"/>
            <a:ext cx="942659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객체</a:t>
            </a:r>
            <a:endParaRPr lang="ko-KR" altLang="en-US" sz="3600" kern="0" spc="-100" dirty="0">
              <a:latin typeface="Pretendard Black"/>
              <a:cs typeface="Pretendard Black"/>
            </a:endParaRPr>
          </a:p>
          <a:p>
            <a:pPr lvl="0">
              <a:defRPr/>
            </a:pPr>
            <a:endParaRPr lang="en-US" sz="1600" dirty="0"/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9408E91F-CC2A-8ED1-C963-9AB24128D50A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322B1CB8-A4E6-5720-95E9-7E7462259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3F9E44-1044-ABD1-C27E-879714F356B3}"/>
              </a:ext>
            </a:extLst>
          </p:cNvPr>
          <p:cNvSpPr txBox="1"/>
          <p:nvPr/>
        </p:nvSpPr>
        <p:spPr>
          <a:xfrm>
            <a:off x="924591" y="2690937"/>
            <a:ext cx="13031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dirty="0"/>
              <a:t>배열과 유사한 역할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5AB41-A44D-F39E-4F37-B24569F19B37}"/>
              </a:ext>
            </a:extLst>
          </p:cNvPr>
          <p:cNvSpPr txBox="1"/>
          <p:nvPr/>
        </p:nvSpPr>
        <p:spPr>
          <a:xfrm>
            <a:off x="1877413" y="6866019"/>
            <a:ext cx="1094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/>
              <a:t>배열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6E6B5B-EC7B-18FE-DC09-5F4CDDE04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3777806"/>
            <a:ext cx="8373611" cy="550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2DF99-680E-AB40-7CC1-2B7AEE1AFF42}"/>
              </a:ext>
            </a:extLst>
          </p:cNvPr>
          <p:cNvSpPr txBox="1"/>
          <p:nvPr/>
        </p:nvSpPr>
        <p:spPr>
          <a:xfrm>
            <a:off x="1877413" y="3805101"/>
            <a:ext cx="1094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/>
              <a:t>객체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E59287-1B3B-5599-B8D8-FBE042C7E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810" y="6811234"/>
            <a:ext cx="8688620" cy="52322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EAA73D-2B96-3792-D7FA-A1F3FDCD8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35826"/>
              </p:ext>
            </p:extLst>
          </p:nvPr>
        </p:nvGraphicFramePr>
        <p:xfrm>
          <a:off x="3337810" y="7810500"/>
          <a:ext cx="61608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07">
                  <a:extLst>
                    <a:ext uri="{9D8B030D-6E8A-4147-A177-3AD203B41FA5}">
                      <a16:colId xmlns:a16="http://schemas.microsoft.com/office/drawing/2014/main" val="2736619952"/>
                    </a:ext>
                  </a:extLst>
                </a:gridCol>
                <a:gridCol w="1540207">
                  <a:extLst>
                    <a:ext uri="{9D8B030D-6E8A-4147-A177-3AD203B41FA5}">
                      <a16:colId xmlns:a16="http://schemas.microsoft.com/office/drawing/2014/main" val="1612961431"/>
                    </a:ext>
                  </a:extLst>
                </a:gridCol>
                <a:gridCol w="1540207">
                  <a:extLst>
                    <a:ext uri="{9D8B030D-6E8A-4147-A177-3AD203B41FA5}">
                      <a16:colId xmlns:a16="http://schemas.microsoft.com/office/drawing/2014/main" val="175353731"/>
                    </a:ext>
                  </a:extLst>
                </a:gridCol>
                <a:gridCol w="1540207">
                  <a:extLst>
                    <a:ext uri="{9D8B030D-6E8A-4147-A177-3AD203B41FA5}">
                      <a16:colId xmlns:a16="http://schemas.microsoft.com/office/drawing/2014/main" val="3994253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lion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Java Script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array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5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7051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1054E61-B841-0561-4C06-FB4BB19AC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26127"/>
              </p:ext>
            </p:extLst>
          </p:nvPr>
        </p:nvGraphicFramePr>
        <p:xfrm>
          <a:off x="6456132" y="5015607"/>
          <a:ext cx="167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4390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key: apple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0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value: 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03321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5E5E35D-7A74-80D3-6722-2958F268F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21608"/>
              </p:ext>
            </p:extLst>
          </p:nvPr>
        </p:nvGraphicFramePr>
        <p:xfrm>
          <a:off x="8355021" y="5015607"/>
          <a:ext cx="167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4390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key: apple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0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value: 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03321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9FCDDB0-3048-9712-7794-B55CC5F7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81774"/>
              </p:ext>
            </p:extLst>
          </p:nvPr>
        </p:nvGraphicFramePr>
        <p:xfrm>
          <a:off x="4592220" y="5015607"/>
          <a:ext cx="167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4390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key: apple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0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value: 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033211"/>
                  </a:ext>
                </a:extLst>
              </a:tr>
            </a:tbl>
          </a:graphicData>
        </a:graphic>
      </p:graphicFrame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CE5903B5-4F76-CBC8-5805-8C4BFA95F4FC}"/>
              </a:ext>
            </a:extLst>
          </p:cNvPr>
          <p:cNvSpPr/>
          <p:nvPr/>
        </p:nvSpPr>
        <p:spPr>
          <a:xfrm>
            <a:off x="4258892" y="4762500"/>
            <a:ext cx="6030904" cy="136227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786410-6FA9-4CCD-B597-DE5F0DE5023F}"/>
              </a:ext>
            </a:extLst>
          </p:cNvPr>
          <p:cNvSpPr txBox="1"/>
          <p:nvPr/>
        </p:nvSpPr>
        <p:spPr>
          <a:xfrm>
            <a:off x="3337810" y="5173850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fruit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110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73F96-D62E-0711-EEC4-A12DBB4F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505CEF85-1B8B-2787-A856-AE482206957A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D4F592EF-C997-07BA-083A-64AB3B56E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CBA50367-2273-3ACE-3131-9A294E3B560F}"/>
              </a:ext>
            </a:extLst>
          </p:cNvPr>
          <p:cNvSpPr txBox="1"/>
          <p:nvPr/>
        </p:nvSpPr>
        <p:spPr>
          <a:xfrm>
            <a:off x="533400" y="1562100"/>
            <a:ext cx="942659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객체</a:t>
            </a:r>
            <a:endParaRPr lang="ko-KR" altLang="en-US" sz="3600" kern="0" spc="-100" dirty="0">
              <a:latin typeface="Pretendard Black"/>
              <a:cs typeface="Pretendard Black"/>
            </a:endParaRPr>
          </a:p>
          <a:p>
            <a:pPr lvl="0">
              <a:defRPr/>
            </a:pPr>
            <a:endParaRPr lang="en-US" sz="1600" dirty="0"/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2A8F14BA-DC56-B28F-0464-32880EFF364A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C29F2F9F-3D3B-C3C8-912C-6750F2BA5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92FFF1D-719C-EC3C-CDA2-39154ABA8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3467100"/>
            <a:ext cx="8373611" cy="550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248C5-24FE-301B-AA56-E5DDE0A28476}"/>
              </a:ext>
            </a:extLst>
          </p:cNvPr>
          <p:cNvSpPr txBox="1"/>
          <p:nvPr/>
        </p:nvSpPr>
        <p:spPr>
          <a:xfrm>
            <a:off x="1877413" y="3494395"/>
            <a:ext cx="1094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/>
              <a:t>객체</a:t>
            </a:r>
            <a:endParaRPr lang="en-US" altLang="ko-KR" sz="2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D0727C-B671-FE31-FE65-244E498E7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938" y="5764514"/>
            <a:ext cx="6700794" cy="1094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16D253-0257-2678-1354-AF3D37DBE6DA}"/>
              </a:ext>
            </a:extLst>
          </p:cNvPr>
          <p:cNvSpPr txBox="1"/>
          <p:nvPr/>
        </p:nvSpPr>
        <p:spPr>
          <a:xfrm>
            <a:off x="1821201" y="520444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</a:t>
            </a:r>
            <a:r>
              <a:rPr lang="ko-KR" altLang="en-US" sz="2800" dirty="0"/>
              <a:t>출력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1E1BD-4634-3ADB-52BA-C6E373354D21}"/>
              </a:ext>
            </a:extLst>
          </p:cNvPr>
          <p:cNvSpPr txBox="1"/>
          <p:nvPr/>
        </p:nvSpPr>
        <p:spPr>
          <a:xfrm>
            <a:off x="9780636" y="6184863"/>
            <a:ext cx="6521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[ ]</a:t>
            </a:r>
            <a:r>
              <a:rPr lang="ko-KR" altLang="en-US" sz="2800" dirty="0"/>
              <a:t>로 출력할 때는 문자로 읽는다</a:t>
            </a:r>
            <a:endParaRPr lang="en-US" altLang="ko-KR" sz="2800" dirty="0"/>
          </a:p>
          <a:p>
            <a:r>
              <a:rPr lang="en-US" altLang="ko-KR" sz="2800" dirty="0"/>
              <a:t>. </a:t>
            </a:r>
            <a:r>
              <a:rPr lang="ko-KR" altLang="en-US" sz="2800" dirty="0"/>
              <a:t>뒤에는 프로그램적으로 생성할 수 없다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DA6B4-518D-0BBD-C615-71A7882C1B29}"/>
              </a:ext>
            </a:extLst>
          </p:cNvPr>
          <p:cNvSpPr txBox="1"/>
          <p:nvPr/>
        </p:nvSpPr>
        <p:spPr>
          <a:xfrm>
            <a:off x="9886915" y="7233834"/>
            <a:ext cx="31543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fruit.”app”+”le</a:t>
            </a:r>
            <a:r>
              <a:rPr lang="en-US" altLang="ko-KR" sz="2800" dirty="0"/>
              <a:t>” (</a:t>
            </a:r>
            <a:r>
              <a:rPr lang="en-US" altLang="ko-KR" sz="2800" dirty="0">
                <a:solidFill>
                  <a:srgbClr val="FF0000"/>
                </a:solidFill>
              </a:rPr>
              <a:t>X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fruit[“</a:t>
            </a:r>
            <a:r>
              <a:rPr lang="en-US" altLang="ko-KR" sz="2800" dirty="0" err="1"/>
              <a:t>app”+”pl</a:t>
            </a:r>
            <a:r>
              <a:rPr lang="en-US" altLang="ko-KR" sz="2800" dirty="0"/>
              <a:t>”] (</a:t>
            </a:r>
            <a:r>
              <a:rPr lang="en-US" altLang="ko-KR" sz="2800" dirty="0">
                <a:solidFill>
                  <a:srgbClr val="FF0000"/>
                </a:solidFill>
              </a:rPr>
              <a:t>O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9A3D3530-8024-1331-F55D-F43F44096150}"/>
              </a:ext>
            </a:extLst>
          </p:cNvPr>
          <p:cNvSpPr/>
          <p:nvPr/>
        </p:nvSpPr>
        <p:spPr>
          <a:xfrm>
            <a:off x="9372600" y="5764514"/>
            <a:ext cx="7337408" cy="284607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1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82769-0249-3A80-70F7-3F649C1C6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09C8342F-FA2E-7F67-02EB-A2421CECBCF8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41656C74-7FF9-35EB-E436-DFE7F4437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F33B5518-8064-B854-B848-B9B9616984EC}"/>
              </a:ext>
            </a:extLst>
          </p:cNvPr>
          <p:cNvSpPr txBox="1"/>
          <p:nvPr/>
        </p:nvSpPr>
        <p:spPr>
          <a:xfrm>
            <a:off x="533400" y="1562100"/>
            <a:ext cx="942659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객체</a:t>
            </a:r>
            <a:endParaRPr lang="ko-KR" altLang="en-US" sz="3600" kern="0" spc="-100" dirty="0">
              <a:latin typeface="Pretendard Black"/>
              <a:cs typeface="Pretendard Black"/>
            </a:endParaRPr>
          </a:p>
          <a:p>
            <a:pPr lvl="0">
              <a:defRPr/>
            </a:pPr>
            <a:endParaRPr lang="en-US" sz="1600" dirty="0"/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E587B960-F3EE-7304-DCA6-1C14AB679384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6219BBB0-B411-9C26-FF03-8C91D66E3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D211105-E3E4-9039-E298-236E78DE992A}"/>
              </a:ext>
            </a:extLst>
          </p:cNvPr>
          <p:cNvSpPr txBox="1"/>
          <p:nvPr/>
        </p:nvSpPr>
        <p:spPr>
          <a:xfrm>
            <a:off x="924591" y="2690937"/>
            <a:ext cx="13031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dirty="0"/>
              <a:t>객체는 다양하게 표현할 수 있다</a:t>
            </a:r>
            <a:r>
              <a:rPr lang="en-US" altLang="ko-KR" sz="28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9AFF18-AD55-97BC-4C93-C61DE0F27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572" y="4053064"/>
            <a:ext cx="9182490" cy="6036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478CCF-96E8-2A95-FF79-4A6C80591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572" y="5661971"/>
            <a:ext cx="4932710" cy="21292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D414533-10EA-2096-3D80-BBE08ABD327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71181"/>
          <a:stretch/>
        </p:blipFill>
        <p:spPr>
          <a:xfrm>
            <a:off x="9601200" y="5661971"/>
            <a:ext cx="6016685" cy="21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6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E14BA-B9B6-9976-C237-5E3C3108A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2C66992C-4262-CAED-E6A5-C2696BFE11B6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F2DE04BD-AAE5-0358-0B12-C0936D398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D700545E-0F64-95E6-CB57-A1ABFB7385B4}"/>
              </a:ext>
            </a:extLst>
          </p:cNvPr>
          <p:cNvSpPr txBox="1"/>
          <p:nvPr/>
        </p:nvSpPr>
        <p:spPr>
          <a:xfrm>
            <a:off x="533400" y="1562100"/>
            <a:ext cx="942659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객체</a:t>
            </a:r>
            <a:endParaRPr lang="ko-KR" altLang="en-US" sz="3600" kern="0" spc="-100" dirty="0">
              <a:latin typeface="Pretendard Black"/>
              <a:cs typeface="Pretendard Black"/>
            </a:endParaRPr>
          </a:p>
          <a:p>
            <a:pPr lvl="0">
              <a:defRPr/>
            </a:pPr>
            <a:endParaRPr lang="en-US" sz="1600" dirty="0"/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1E2C806E-9D67-52FE-11F3-568E2E4BD5CB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98A02232-8A7E-6CFF-FCDA-4E9BDDE735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1A153-1283-6F56-92B9-405F821234D2}"/>
              </a:ext>
            </a:extLst>
          </p:cNvPr>
          <p:cNvSpPr txBox="1"/>
          <p:nvPr/>
        </p:nvSpPr>
        <p:spPr>
          <a:xfrm>
            <a:off x="924591" y="2690937"/>
            <a:ext cx="13031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dirty="0" err="1"/>
              <a:t>반복문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99EB02-C55F-129D-CB39-43C6A27D7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3654253"/>
            <a:ext cx="8373611" cy="550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03F5A-5CDB-98FA-E13F-18368489C216}"/>
              </a:ext>
            </a:extLst>
          </p:cNvPr>
          <p:cNvSpPr txBox="1"/>
          <p:nvPr/>
        </p:nvSpPr>
        <p:spPr>
          <a:xfrm>
            <a:off x="1877413" y="3681548"/>
            <a:ext cx="1094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/>
              <a:t>객체</a:t>
            </a:r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ED4522-225A-C5C0-3370-D098F0325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6365923"/>
            <a:ext cx="10788624" cy="176408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B023C5-25AC-47D1-E508-97B2D7F788D9}"/>
              </a:ext>
            </a:extLst>
          </p:cNvPr>
          <p:cNvCxnSpPr>
            <a:cxnSpLocks/>
          </p:cNvCxnSpPr>
          <p:nvPr/>
        </p:nvCxnSpPr>
        <p:spPr>
          <a:xfrm flipH="1" flipV="1">
            <a:off x="3494096" y="5852022"/>
            <a:ext cx="163504" cy="697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81AE26C-0E2A-7EB5-5EC6-40763379C3A4}"/>
              </a:ext>
            </a:extLst>
          </p:cNvPr>
          <p:cNvCxnSpPr>
            <a:cxnSpLocks/>
          </p:cNvCxnSpPr>
          <p:nvPr/>
        </p:nvCxnSpPr>
        <p:spPr>
          <a:xfrm flipV="1">
            <a:off x="5018096" y="5928222"/>
            <a:ext cx="315904" cy="554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CC346A-ED25-C86B-54C7-29DDC85AEE0D}"/>
              </a:ext>
            </a:extLst>
          </p:cNvPr>
          <p:cNvSpPr txBox="1"/>
          <p:nvPr/>
        </p:nvSpPr>
        <p:spPr>
          <a:xfrm>
            <a:off x="2770691" y="5362243"/>
            <a:ext cx="161031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/>
              <a:t>key(</a:t>
            </a:r>
            <a:r>
              <a:rPr lang="ko-KR" altLang="en-US" sz="2800" dirty="0"/>
              <a:t>변수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B2DB71-EE34-4382-406E-EE3C7A178903}"/>
              </a:ext>
            </a:extLst>
          </p:cNvPr>
          <p:cNvSpPr txBox="1"/>
          <p:nvPr/>
        </p:nvSpPr>
        <p:spPr>
          <a:xfrm>
            <a:off x="4829394" y="5362243"/>
            <a:ext cx="9028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/>
              <a:t>객체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96EBBE3-0C6F-0C26-E02B-927FB9F05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200" y="6890581"/>
            <a:ext cx="3762900" cy="1152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076E65-F63A-F018-878B-95909254D2EA}"/>
              </a:ext>
            </a:extLst>
          </p:cNvPr>
          <p:cNvSpPr txBox="1"/>
          <p:nvPr/>
        </p:nvSpPr>
        <p:spPr>
          <a:xfrm>
            <a:off x="13411200" y="634656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50460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0FE09-FED5-4DCB-2C3B-6FB7FC68F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F17B84B-1345-E869-72C5-93E931F4F042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7F5E4624-1FD1-2376-E407-51D0C6060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94B85BBB-16B9-14AF-E7A7-4B9BA838D2C8}"/>
              </a:ext>
            </a:extLst>
          </p:cNvPr>
          <p:cNvSpPr txBox="1"/>
          <p:nvPr/>
        </p:nvSpPr>
        <p:spPr>
          <a:xfrm>
            <a:off x="533400" y="1562100"/>
            <a:ext cx="942659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객체</a:t>
            </a:r>
            <a:endParaRPr lang="ko-KR" altLang="en-US" sz="3600" kern="0" spc="-100" dirty="0">
              <a:latin typeface="Pretendard Black"/>
              <a:cs typeface="Pretendard Black"/>
            </a:endParaRPr>
          </a:p>
          <a:p>
            <a:pPr lvl="0">
              <a:defRPr/>
            </a:pPr>
            <a:endParaRPr lang="en-US" sz="1600" dirty="0"/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B8FDD84-7728-8095-7EDD-A42C6368C31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4CAFB01E-B059-16A6-C0B1-232A3BFEA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A4A6BB-963D-B3C3-484C-06FBA7345393}"/>
              </a:ext>
            </a:extLst>
          </p:cNvPr>
          <p:cNvSpPr txBox="1"/>
          <p:nvPr/>
        </p:nvSpPr>
        <p:spPr>
          <a:xfrm>
            <a:off x="924591" y="2690937"/>
            <a:ext cx="13031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dirty="0"/>
              <a:t>객체지향 프로그래밍</a:t>
            </a:r>
            <a:endParaRPr lang="en-US" altLang="ko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20261-95CF-E363-3D36-5215AAB7FF7B}"/>
              </a:ext>
            </a:extLst>
          </p:cNvPr>
          <p:cNvSpPr txBox="1"/>
          <p:nvPr/>
        </p:nvSpPr>
        <p:spPr>
          <a:xfrm>
            <a:off x="1371600" y="3382017"/>
            <a:ext cx="7659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객체 안에 포함할 수 있는 항목 </a:t>
            </a:r>
            <a:r>
              <a:rPr lang="en-US" altLang="ko-KR" sz="2800" dirty="0"/>
              <a:t>: </a:t>
            </a:r>
            <a:r>
              <a:rPr lang="ko-KR" altLang="en-US" sz="2800" dirty="0"/>
              <a:t>변수</a:t>
            </a:r>
            <a:r>
              <a:rPr lang="en-US" altLang="ko-KR" sz="2800" dirty="0"/>
              <a:t>, </a:t>
            </a:r>
            <a:r>
              <a:rPr lang="ko-KR" altLang="en-US" sz="2800" dirty="0"/>
              <a:t>함수</a:t>
            </a:r>
            <a:r>
              <a:rPr lang="en-US" altLang="ko-KR" sz="2800" dirty="0"/>
              <a:t>, </a:t>
            </a:r>
            <a:r>
              <a:rPr lang="ko-KR" altLang="en-US" sz="2800" dirty="0"/>
              <a:t>객체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B94E53-BDE7-2928-606A-C518C608B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620" y="4457700"/>
            <a:ext cx="8893628" cy="4419600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79F2DC5-F5DB-E276-1F97-E79FC2AE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34214"/>
              </p:ext>
            </p:extLst>
          </p:nvPr>
        </p:nvGraphicFramePr>
        <p:xfrm>
          <a:off x="12268200" y="5905500"/>
          <a:ext cx="2693728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64">
                  <a:extLst>
                    <a:ext uri="{9D8B030D-6E8A-4147-A177-3AD203B41FA5}">
                      <a16:colId xmlns:a16="http://schemas.microsoft.com/office/drawing/2014/main" val="1930271224"/>
                    </a:ext>
                  </a:extLst>
                </a:gridCol>
                <a:gridCol w="1346864">
                  <a:extLst>
                    <a:ext uri="{9D8B030D-6E8A-4147-A177-3AD203B41FA5}">
                      <a16:colId xmlns:a16="http://schemas.microsoft.com/office/drawing/2014/main" val="263214198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show</a:t>
                      </a:r>
                    </a:p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함수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23157"/>
                  </a:ext>
                </a:extLst>
              </a:tr>
            </a:tbl>
          </a:graphicData>
        </a:graphic>
      </p:graphicFrame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4FBF2ECF-7569-30B6-399A-D19ECA0D69DB}"/>
              </a:ext>
            </a:extLst>
          </p:cNvPr>
          <p:cNvSpPr/>
          <p:nvPr/>
        </p:nvSpPr>
        <p:spPr>
          <a:xfrm>
            <a:off x="11963400" y="5502639"/>
            <a:ext cx="3276600" cy="1828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E1820-D6F3-1AC1-1DA6-859DB55F94AB}"/>
              </a:ext>
            </a:extLst>
          </p:cNvPr>
          <p:cNvSpPr txBox="1"/>
          <p:nvPr/>
        </p:nvSpPr>
        <p:spPr>
          <a:xfrm>
            <a:off x="13210145" y="4919240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fruit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5646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21475-8A9A-0BE5-6263-911120B0B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F3246B3-6E6C-8F20-0218-06B02B9FC357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B1EC57FA-0357-D58C-44B7-8FE0525308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F84E5C3A-B1C4-51A4-1E64-071D0AA3DD8C}"/>
              </a:ext>
            </a:extLst>
          </p:cNvPr>
          <p:cNvSpPr txBox="1"/>
          <p:nvPr/>
        </p:nvSpPr>
        <p:spPr>
          <a:xfrm>
            <a:off x="533400" y="1562100"/>
            <a:ext cx="942659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모듈</a:t>
            </a:r>
            <a:endParaRPr lang="ko-KR" altLang="en-US" sz="3600" kern="0" spc="-100" dirty="0">
              <a:latin typeface="Pretendard Black"/>
              <a:cs typeface="Pretendard Black"/>
            </a:endParaRPr>
          </a:p>
          <a:p>
            <a:pPr lvl="0">
              <a:defRPr/>
            </a:pPr>
            <a:endParaRPr lang="en-US" sz="1600" dirty="0"/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D071B690-047A-E591-1F6B-5D5FC31491E8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55BA966A-7F54-2B20-4C99-2492BDDF6F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DB31FFB-AF78-53F6-6015-AA525609A532}"/>
              </a:ext>
            </a:extLst>
          </p:cNvPr>
          <p:cNvSpPr txBox="1"/>
          <p:nvPr/>
        </p:nvSpPr>
        <p:spPr>
          <a:xfrm>
            <a:off x="924590" y="2690937"/>
            <a:ext cx="16753809" cy="6916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dirty="0"/>
              <a:t>시스템을 구성하는 단위 부품이나 기능적 구성요소</a:t>
            </a:r>
            <a:endParaRPr lang="en-US" altLang="ko-KR" sz="2800" dirty="0"/>
          </a:p>
          <a:p>
            <a:pPr marL="457200" lvl="0" indent="-457200">
              <a:buFontTx/>
              <a:buChar char="-"/>
              <a:defRPr/>
            </a:pPr>
            <a:endParaRPr lang="en-US" altLang="ko-KR" sz="2800" dirty="0"/>
          </a:p>
          <a:p>
            <a:pPr marL="457200" lvl="0" indent="-457200">
              <a:buFontTx/>
              <a:buChar char="-"/>
              <a:defRPr/>
            </a:pPr>
            <a:r>
              <a:rPr lang="ko-KR" altLang="en-US" sz="2800" b="1" dirty="0"/>
              <a:t>목적과 기능</a:t>
            </a:r>
            <a:r>
              <a:rPr lang="ko-KR" altLang="en-US" sz="2800" dirty="0"/>
              <a:t>에 따라 코드를 여러 개의 파일로 분리한다</a:t>
            </a:r>
            <a:r>
              <a:rPr lang="en-US" altLang="ko-KR" sz="2800" dirty="0"/>
              <a:t>.</a:t>
            </a:r>
          </a:p>
          <a:p>
            <a:pPr marL="457200" indent="-457200">
              <a:buFontTx/>
              <a:buChar char="-"/>
              <a:defRPr/>
            </a:pPr>
            <a:endParaRPr lang="en-US" altLang="ko-KR" sz="2800" dirty="0"/>
          </a:p>
          <a:p>
            <a:pPr marL="457200" indent="-457200">
              <a:buFontTx/>
              <a:buChar char="-"/>
              <a:defRPr/>
            </a:pPr>
            <a:r>
              <a:rPr lang="ko-KR" altLang="en-US" sz="2800" dirty="0"/>
              <a:t>구동하는 호스트 환경에 따라 서로 다른 모듈화 방법을 제공한다</a:t>
            </a:r>
            <a:r>
              <a:rPr lang="en-US" altLang="ko-KR" sz="2800" dirty="0"/>
              <a:t>.</a:t>
            </a:r>
          </a:p>
          <a:p>
            <a:pPr marL="457200" indent="-457200">
              <a:buFontTx/>
              <a:buChar char="-"/>
              <a:defRPr/>
            </a:pPr>
            <a:endParaRPr lang="en-US" altLang="ko-KR" sz="2800" dirty="0"/>
          </a:p>
          <a:p>
            <a:pPr marL="457200" indent="-457200">
              <a:buFontTx/>
              <a:buChar char="-"/>
              <a:defRPr/>
            </a:pPr>
            <a:r>
              <a:rPr lang="ko-KR" altLang="en-US" sz="2800" dirty="0"/>
              <a:t>모듈화의 장점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ko-KR" altLang="en-US" sz="2800" dirty="0"/>
              <a:t>코드 재활용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ko-KR" altLang="en-US" sz="2800" dirty="0"/>
              <a:t>코드 수정에 용이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ko-KR" altLang="en-US" sz="2800" dirty="0"/>
              <a:t>메모리 절약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	</a:t>
            </a:r>
            <a:r>
              <a:rPr lang="ko-KR" altLang="en-US" sz="2800" dirty="0"/>
              <a:t>네트워크 트래픽을 절약할 수 있다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	→</a:t>
            </a:r>
            <a:r>
              <a:rPr lang="ko-KR" altLang="en-US" sz="2800" dirty="0"/>
              <a:t>한 번 다운 로드된 모듈은 웹 브라우저에 저장되어</a:t>
            </a:r>
            <a:r>
              <a:rPr lang="en-US" altLang="ko-KR" sz="2800" dirty="0"/>
              <a:t>, </a:t>
            </a:r>
            <a:r>
              <a:rPr lang="ko-KR" altLang="en-US" sz="2800" dirty="0"/>
              <a:t>동일할 로직을 불러올 때 또 다시 다운받지 않고 </a:t>
            </a:r>
            <a:r>
              <a:rPr lang="en-US" altLang="ko-KR" sz="2800" dirty="0"/>
              <a:t>	</a:t>
            </a:r>
            <a:r>
              <a:rPr lang="ko-KR" altLang="en-US" sz="2800" dirty="0"/>
              <a:t>사용 가능하다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5" name="Picture 2" descr="Node.js 최신버전 설치 다운로드 방법, 설치 확인 방법">
            <a:extLst>
              <a:ext uri="{FF2B5EF4-FFF2-40B4-BE49-F238E27FC236}">
                <a16:creationId xmlns:a16="http://schemas.microsoft.com/office/drawing/2014/main" id="{E11332CE-7DDA-3415-D293-ADB3DAA2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10" y="35647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64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CB574-C2F8-2107-8260-6C1040001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55DAE8B1-5CF4-D763-3FE9-C010F7AFC607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E44DC3C-90F9-8C73-2802-5A95CACE5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31A3D551-9A97-B6A1-6B58-3E485A1531BE}"/>
              </a:ext>
            </a:extLst>
          </p:cNvPr>
          <p:cNvSpPr txBox="1"/>
          <p:nvPr/>
        </p:nvSpPr>
        <p:spPr>
          <a:xfrm>
            <a:off x="533400" y="1562100"/>
            <a:ext cx="942659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모듈</a:t>
            </a:r>
            <a:endParaRPr lang="ko-KR" altLang="en-US" sz="3600" kern="0" spc="-100" dirty="0">
              <a:latin typeface="Pretendard Black"/>
              <a:cs typeface="Pretendard Black"/>
            </a:endParaRPr>
          </a:p>
          <a:p>
            <a:pPr lvl="0">
              <a:defRPr/>
            </a:pPr>
            <a:endParaRPr lang="en-US" sz="1600" dirty="0"/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11B69454-4A75-3EE7-2F7F-D0DEE50211DC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BC30B702-1241-6EB2-F91A-3DAF6D237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1061909-35EA-10D6-45B2-5789A3A4C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633" y="3925423"/>
            <a:ext cx="5105400" cy="55472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D91251-2FCA-F630-1A38-55710EDE6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3466" y="8683318"/>
            <a:ext cx="4991492" cy="1371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BC4B5E-9FA8-EEC7-FB7B-BD5DC9DF6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661" y="3550898"/>
            <a:ext cx="4987290" cy="4191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1D89A7-0302-0084-1E16-43CFD07F758D}"/>
              </a:ext>
            </a:extLst>
          </p:cNvPr>
          <p:cNvSpPr txBox="1"/>
          <p:nvPr/>
        </p:nvSpPr>
        <p:spPr>
          <a:xfrm>
            <a:off x="10533466" y="8160098"/>
            <a:ext cx="1705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greeting.js</a:t>
            </a:r>
            <a:endParaRPr lang="ko-KR" altLang="en-US" sz="2800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048C8CAA-361B-1C3A-475B-0F099EBC782E}"/>
              </a:ext>
            </a:extLst>
          </p:cNvPr>
          <p:cNvSpPr/>
          <p:nvPr/>
        </p:nvSpPr>
        <p:spPr>
          <a:xfrm>
            <a:off x="2000878" y="6699030"/>
            <a:ext cx="5716182" cy="1042868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B8BE5FA7-4882-50B5-70C6-3094D392AA96}"/>
              </a:ext>
            </a:extLst>
          </p:cNvPr>
          <p:cNvSpPr/>
          <p:nvPr/>
        </p:nvSpPr>
        <p:spPr>
          <a:xfrm>
            <a:off x="11987966" y="5028678"/>
            <a:ext cx="2286000" cy="38100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9EAB9F-41D6-331C-A520-D4EF08B3BC2D}"/>
              </a:ext>
            </a:extLst>
          </p:cNvPr>
          <p:cNvCxnSpPr>
            <a:stCxn id="17" idx="2"/>
            <a:endCxn id="13" idx="0"/>
          </p:cNvCxnSpPr>
          <p:nvPr/>
        </p:nvCxnSpPr>
        <p:spPr>
          <a:xfrm flipH="1">
            <a:off x="11386296" y="5409678"/>
            <a:ext cx="1744670" cy="2750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98155F-8414-5F52-3978-42B89D65FA80}"/>
              </a:ext>
            </a:extLst>
          </p:cNvPr>
          <p:cNvSpPr txBox="1"/>
          <p:nvPr/>
        </p:nvSpPr>
        <p:spPr>
          <a:xfrm>
            <a:off x="3891573" y="3353885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</a:t>
            </a:r>
            <a:r>
              <a:rPr lang="ko-KR" altLang="en-US" sz="2800" dirty="0"/>
              <a:t>모듈화 전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110865-1DD1-E530-4EC1-8DCDC3703B66}"/>
              </a:ext>
            </a:extLst>
          </p:cNvPr>
          <p:cNvSpPr txBox="1"/>
          <p:nvPr/>
        </p:nvSpPr>
        <p:spPr>
          <a:xfrm>
            <a:off x="11987966" y="300359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</a:t>
            </a:r>
            <a:r>
              <a:rPr lang="ko-KR" altLang="en-US" sz="2800" dirty="0"/>
              <a:t>모듈화 후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64B050-E98A-F2A7-6565-3A611A2FBB06}"/>
              </a:ext>
            </a:extLst>
          </p:cNvPr>
          <p:cNvSpPr txBox="1"/>
          <p:nvPr/>
        </p:nvSpPr>
        <p:spPr>
          <a:xfrm>
            <a:off x="924591" y="2690937"/>
            <a:ext cx="13031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b="1" dirty="0"/>
              <a:t>목적과 기능</a:t>
            </a:r>
            <a:r>
              <a:rPr lang="ko-KR" altLang="en-US" sz="2800" dirty="0"/>
              <a:t>에 따라 코드를 여러 개의 파일로 분리한다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6146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C5550-64C7-B097-4220-99BD459B6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818346B4-FAB5-C182-28BF-F15C507354FF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FC5A9068-F987-B530-1826-B658E733F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6BFA0BC1-2A4D-4C65-D2E8-FB23A14CFDE1}"/>
              </a:ext>
            </a:extLst>
          </p:cNvPr>
          <p:cNvSpPr txBox="1"/>
          <p:nvPr/>
        </p:nvSpPr>
        <p:spPr>
          <a:xfrm>
            <a:off x="533400" y="1562100"/>
            <a:ext cx="942659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UI</a:t>
            </a: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와 </a:t>
            </a:r>
            <a:r>
              <a:rPr lang="en-US" altLang="ko-KR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API</a:t>
            </a:r>
            <a:endParaRPr lang="ko-KR" altLang="en-US" sz="3600" kern="0" spc="-100" dirty="0">
              <a:latin typeface="Pretendard Black"/>
              <a:cs typeface="Pretendard Black"/>
            </a:endParaRPr>
          </a:p>
          <a:p>
            <a:pPr lvl="0">
              <a:defRPr/>
            </a:pPr>
            <a:endParaRPr lang="en-US" sz="1600" dirty="0"/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4F6797FC-2C5A-EF07-8C00-03049A913326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E4888512-BDD5-7FFA-98B2-B832C21C1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B21C87-109E-58A0-56AF-D018FBD55253}"/>
              </a:ext>
            </a:extLst>
          </p:cNvPr>
          <p:cNvSpPr txBox="1"/>
          <p:nvPr/>
        </p:nvSpPr>
        <p:spPr>
          <a:xfrm>
            <a:off x="924591" y="2690937"/>
            <a:ext cx="130313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en-US" altLang="ko-KR" sz="2800" dirty="0"/>
              <a:t>UI(User Interface)</a:t>
            </a:r>
          </a:p>
          <a:p>
            <a:pPr lvl="0">
              <a:defRPr/>
            </a:pPr>
            <a:r>
              <a:rPr lang="en-US" altLang="ko-KR" sz="2800" dirty="0"/>
              <a:t>	</a:t>
            </a:r>
            <a:r>
              <a:rPr lang="ko-KR" altLang="en-US" sz="2800" dirty="0"/>
              <a:t>사용자와 시스템이 상호작용하는 화면 또는 인터페이스</a:t>
            </a:r>
            <a:endParaRPr lang="en-US" altLang="ko-KR" sz="2800" dirty="0"/>
          </a:p>
          <a:p>
            <a:pPr marL="457200" lvl="0" indent="-457200">
              <a:buFontTx/>
              <a:buChar char="-"/>
              <a:defRPr/>
            </a:pPr>
            <a:endParaRPr lang="en-US" altLang="ko-KR" sz="2800" dirty="0"/>
          </a:p>
          <a:p>
            <a:pPr marL="457200" lvl="0" indent="-457200">
              <a:buFontTx/>
              <a:buChar char="-"/>
              <a:defRPr/>
            </a:pPr>
            <a:r>
              <a:rPr lang="en-US" altLang="ko-KR" sz="2800" dirty="0"/>
              <a:t>API(Application Programming Interface)</a:t>
            </a:r>
          </a:p>
          <a:p>
            <a:pPr lvl="0">
              <a:defRPr/>
            </a:pPr>
            <a:r>
              <a:rPr lang="en-US" altLang="ko-KR" sz="2800" dirty="0"/>
              <a:t>	</a:t>
            </a:r>
            <a:r>
              <a:rPr lang="ko-KR" altLang="en-US" sz="2800" dirty="0"/>
              <a:t>프로그램 간 데이터를 주고받는 인터페이스</a:t>
            </a:r>
            <a:endParaRPr lang="en-US" altLang="ko-KR" sz="2800" dirty="0"/>
          </a:p>
        </p:txBody>
      </p:sp>
      <p:pic>
        <p:nvPicPr>
          <p:cNvPr id="3076" name="Picture 4" descr="프론트엔드 개발자라면 반드시 알아두어야 할 32가지의 UI 요소 (번역)">
            <a:extLst>
              <a:ext uri="{FF2B5EF4-FFF2-40B4-BE49-F238E27FC236}">
                <a16:creationId xmlns:a16="http://schemas.microsoft.com/office/drawing/2014/main" id="{C878F0E1-B23F-ECDB-ACAD-A1C8541A4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47421"/>
            <a:ext cx="6377623" cy="423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PI란?">
            <a:extLst>
              <a:ext uri="{FF2B5EF4-FFF2-40B4-BE49-F238E27FC236}">
                <a16:creationId xmlns:a16="http://schemas.microsoft.com/office/drawing/2014/main" id="{72DAE56D-0A91-21BB-C8F4-037026EE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311" y="5359288"/>
            <a:ext cx="7301089" cy="39870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40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510C6-A288-1C94-87A6-2D5E48EE2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F2969056-A193-0989-6D3D-67DF6B6593CB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BD2C9E09-F411-D880-822C-EAE00D34C7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6054350F-C59D-99C5-595E-704357FEC4CA}"/>
              </a:ext>
            </a:extLst>
          </p:cNvPr>
          <p:cNvSpPr txBox="1"/>
          <p:nvPr/>
        </p:nvSpPr>
        <p:spPr>
          <a:xfrm>
            <a:off x="533400" y="1562100"/>
            <a:ext cx="942659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UI</a:t>
            </a: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와 </a:t>
            </a:r>
            <a:r>
              <a:rPr lang="en-US" altLang="ko-KR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API</a:t>
            </a:r>
            <a:endParaRPr lang="ko-KR" altLang="en-US" sz="3600" kern="0" spc="-100" dirty="0">
              <a:latin typeface="Pretendard Black"/>
              <a:cs typeface="Pretendard Black"/>
            </a:endParaRPr>
          </a:p>
          <a:p>
            <a:pPr lvl="0">
              <a:defRPr/>
            </a:pPr>
            <a:endParaRPr lang="en-US" sz="1600" dirty="0"/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D23CDBC0-11EE-D428-41E7-6E9ED1A748B6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13C6DAEF-A02D-72BF-1B15-7052218C7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E1EA98-4AA8-CCF3-4E6A-A9D55FFAF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52582"/>
              </p:ext>
            </p:extLst>
          </p:nvPr>
        </p:nvGraphicFramePr>
        <p:xfrm>
          <a:off x="3046857" y="3848100"/>
          <a:ext cx="12192000" cy="331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254684296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4229731967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25283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4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사용자와 직접 상호작용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시스템 간 데이터 통신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68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사용 주체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사람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프로그램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90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구현 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HTML, CSS, React ..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REST API, JSON ..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83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모바일 앱 화면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API, 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지도 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977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176FB9-6771-F941-E99B-B5070E4A6B3B}"/>
              </a:ext>
            </a:extLst>
          </p:cNvPr>
          <p:cNvSpPr txBox="1"/>
          <p:nvPr/>
        </p:nvSpPr>
        <p:spPr>
          <a:xfrm>
            <a:off x="2895600" y="9105900"/>
            <a:ext cx="8743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UI</a:t>
            </a:r>
            <a:r>
              <a:rPr lang="ko-KR" altLang="en-US" sz="2800" dirty="0"/>
              <a:t>와 </a:t>
            </a:r>
            <a:r>
              <a:rPr lang="en-US" altLang="ko-KR" sz="2800" dirty="0"/>
              <a:t>API</a:t>
            </a:r>
            <a:r>
              <a:rPr lang="ko-KR" altLang="en-US" sz="2800" dirty="0"/>
              <a:t>는 함께 동작하여 원활한 사용자 경험을 제공함</a:t>
            </a:r>
          </a:p>
        </p:txBody>
      </p:sp>
    </p:spTree>
    <p:extLst>
      <p:ext uri="{BB962C8B-B14F-4D97-AF65-F5344CB8AC3E}">
        <p14:creationId xmlns:p14="http://schemas.microsoft.com/office/powerpoint/2010/main" val="1653921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2C229-1BF4-F6B0-66A5-4575006E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6E8E4311-7D7C-9DA0-83E9-F530AFFF11AD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0D5FB810-3E6C-A6CB-4DE8-46E945AD6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59C877A1-273F-B26F-EA98-4CEBB7B8B745}"/>
              </a:ext>
            </a:extLst>
          </p:cNvPr>
          <p:cNvSpPr txBox="1"/>
          <p:nvPr/>
        </p:nvSpPr>
        <p:spPr>
          <a:xfrm>
            <a:off x="533400" y="1562100"/>
            <a:ext cx="942659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UI</a:t>
            </a: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와 </a:t>
            </a:r>
            <a:r>
              <a:rPr lang="en-US" altLang="ko-KR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API</a:t>
            </a:r>
            <a:endParaRPr lang="ko-KR" altLang="en-US" sz="3600" kern="0" spc="-100" dirty="0">
              <a:latin typeface="Pretendard Black"/>
              <a:cs typeface="Pretendard Black"/>
            </a:endParaRPr>
          </a:p>
          <a:p>
            <a:pPr lvl="0">
              <a:defRPr/>
            </a:pPr>
            <a:endParaRPr lang="en-US" sz="1600" dirty="0"/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A79356D5-F8FC-3B26-B88F-61B5056E637E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AD16DEB4-7501-1D31-F5F9-3E83E64BE4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8A0D58-808E-990B-1E00-313D7200CD04}"/>
              </a:ext>
            </a:extLst>
          </p:cNvPr>
          <p:cNvSpPr txBox="1"/>
          <p:nvPr/>
        </p:nvSpPr>
        <p:spPr>
          <a:xfrm>
            <a:off x="924591" y="2690937"/>
            <a:ext cx="13031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  <a:defRPr/>
            </a:pPr>
            <a:r>
              <a:rPr lang="en-US" altLang="ko-KR" sz="2800" dirty="0"/>
              <a:t>UI</a:t>
            </a:r>
            <a:r>
              <a:rPr lang="ko-KR" altLang="en-US" sz="2800" dirty="0"/>
              <a:t>와 </a:t>
            </a:r>
            <a:r>
              <a:rPr lang="en-US" altLang="ko-KR" sz="2800" dirty="0"/>
              <a:t>API</a:t>
            </a:r>
            <a:r>
              <a:rPr lang="ko-KR" altLang="en-US" sz="2800" dirty="0"/>
              <a:t>는 함께 동작하여 원활한 사용자 경험을 제공한다</a:t>
            </a:r>
          </a:p>
        </p:txBody>
      </p:sp>
      <p:sp>
        <p:nvSpPr>
          <p:cNvPr id="2" name="웃는 얼굴 1">
            <a:extLst>
              <a:ext uri="{FF2B5EF4-FFF2-40B4-BE49-F238E27FC236}">
                <a16:creationId xmlns:a16="http://schemas.microsoft.com/office/drawing/2014/main" id="{731DE0D7-B70D-C645-138F-4EDA35D1F3F6}"/>
              </a:ext>
            </a:extLst>
          </p:cNvPr>
          <p:cNvSpPr/>
          <p:nvPr/>
        </p:nvSpPr>
        <p:spPr>
          <a:xfrm>
            <a:off x="2743200" y="5485775"/>
            <a:ext cx="2209800" cy="21336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9E18919-15E6-0463-4676-9D6C5FEC8DCD}"/>
              </a:ext>
            </a:extLst>
          </p:cNvPr>
          <p:cNvSpPr/>
          <p:nvPr/>
        </p:nvSpPr>
        <p:spPr>
          <a:xfrm>
            <a:off x="8495157" y="5861779"/>
            <a:ext cx="1295400" cy="1905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앱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0E9F6692-2B48-9792-C24A-8794EF12DFD0}"/>
              </a:ext>
            </a:extLst>
          </p:cNvPr>
          <p:cNvSpPr/>
          <p:nvPr/>
        </p:nvSpPr>
        <p:spPr>
          <a:xfrm>
            <a:off x="13792200" y="5753100"/>
            <a:ext cx="2590800" cy="16764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서버</a:t>
            </a:r>
          </a:p>
        </p:txBody>
      </p:sp>
      <p:sp>
        <p:nvSpPr>
          <p:cNvPr id="7" name="사다리꼴 6">
            <a:extLst>
              <a:ext uri="{FF2B5EF4-FFF2-40B4-BE49-F238E27FC236}">
                <a16:creationId xmlns:a16="http://schemas.microsoft.com/office/drawing/2014/main" id="{B582EC2B-2EDE-D81B-7308-16E6AC8AB793}"/>
              </a:ext>
            </a:extLst>
          </p:cNvPr>
          <p:cNvSpPr/>
          <p:nvPr/>
        </p:nvSpPr>
        <p:spPr>
          <a:xfrm>
            <a:off x="14668500" y="7429500"/>
            <a:ext cx="838200" cy="609600"/>
          </a:xfrm>
          <a:prstGeom prst="trapezoi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F294F4-AF1A-EF0B-4047-5E732A1173D9}"/>
              </a:ext>
            </a:extLst>
          </p:cNvPr>
          <p:cNvCxnSpPr>
            <a:cxnSpLocks/>
          </p:cNvCxnSpPr>
          <p:nvPr/>
        </p:nvCxnSpPr>
        <p:spPr>
          <a:xfrm flipH="1">
            <a:off x="5246696" y="7115331"/>
            <a:ext cx="29829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3BD41A0-D446-E67A-453D-D60ACAEA1527}"/>
              </a:ext>
            </a:extLst>
          </p:cNvPr>
          <p:cNvCxnSpPr/>
          <p:nvPr/>
        </p:nvCxnSpPr>
        <p:spPr>
          <a:xfrm>
            <a:off x="10363200" y="6169077"/>
            <a:ext cx="29829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D6630D-1315-CD4D-68BA-94495AA45096}"/>
              </a:ext>
            </a:extLst>
          </p:cNvPr>
          <p:cNvCxnSpPr>
            <a:cxnSpLocks/>
          </p:cNvCxnSpPr>
          <p:nvPr/>
        </p:nvCxnSpPr>
        <p:spPr>
          <a:xfrm flipH="1">
            <a:off x="10363200" y="7115331"/>
            <a:ext cx="29829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EC1E36-13AA-18FC-1370-C77669EF2C9E}"/>
              </a:ext>
            </a:extLst>
          </p:cNvPr>
          <p:cNvCxnSpPr/>
          <p:nvPr/>
        </p:nvCxnSpPr>
        <p:spPr>
          <a:xfrm>
            <a:off x="5246696" y="6169077"/>
            <a:ext cx="29829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CD23B5-E02E-C53B-9F3B-F998CE4A9917}"/>
              </a:ext>
            </a:extLst>
          </p:cNvPr>
          <p:cNvSpPr txBox="1"/>
          <p:nvPr/>
        </p:nvSpPr>
        <p:spPr>
          <a:xfrm>
            <a:off x="4953304" y="5515131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‘</a:t>
            </a:r>
            <a:r>
              <a:rPr lang="ko-KR" altLang="en-US" sz="2800" dirty="0"/>
              <a:t>날씨 확인</a:t>
            </a:r>
            <a:r>
              <a:rPr lang="en-US" altLang="ko-KR" sz="2800" dirty="0"/>
              <a:t>'</a:t>
            </a:r>
            <a:r>
              <a:rPr lang="ko-KR" altLang="en-US" sz="2800" dirty="0"/>
              <a:t> 버튼 클릭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B7530-F232-D553-9A46-48C84A3F5263}"/>
              </a:ext>
            </a:extLst>
          </p:cNvPr>
          <p:cNvSpPr txBox="1"/>
          <p:nvPr/>
        </p:nvSpPr>
        <p:spPr>
          <a:xfrm>
            <a:off x="10654525" y="5515131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날씨 </a:t>
            </a:r>
            <a:r>
              <a:rPr lang="en-US" altLang="ko-KR" sz="2800" dirty="0"/>
              <a:t>API </a:t>
            </a:r>
            <a:r>
              <a:rPr lang="ko-KR" altLang="en-US" sz="2800" dirty="0"/>
              <a:t>요청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1711A-B79C-326A-65D4-B4F454E6CA08}"/>
              </a:ext>
            </a:extLst>
          </p:cNvPr>
          <p:cNvSpPr txBox="1"/>
          <p:nvPr/>
        </p:nvSpPr>
        <p:spPr>
          <a:xfrm>
            <a:off x="10657093" y="7306440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날씨 </a:t>
            </a:r>
            <a:r>
              <a:rPr lang="en-US" altLang="ko-KR" sz="2800" dirty="0"/>
              <a:t>API </a:t>
            </a:r>
            <a:r>
              <a:rPr lang="ko-KR" altLang="en-US" sz="2800" dirty="0"/>
              <a:t>제공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C3CABE-47C9-F6AA-563B-84FF5C21E273}"/>
              </a:ext>
            </a:extLst>
          </p:cNvPr>
          <p:cNvSpPr txBox="1"/>
          <p:nvPr/>
        </p:nvSpPr>
        <p:spPr>
          <a:xfrm>
            <a:off x="5293238" y="7328285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날씨 데이터 확인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EBDFBC35-6206-7E82-084D-2D024476B868}"/>
              </a:ext>
            </a:extLst>
          </p:cNvPr>
          <p:cNvSpPr/>
          <p:nvPr/>
        </p:nvSpPr>
        <p:spPr>
          <a:xfrm>
            <a:off x="6155315" y="4513045"/>
            <a:ext cx="1066800" cy="76200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UI</a:t>
            </a:r>
            <a:endParaRPr lang="ko-KR" altLang="en-US" sz="2800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B8229F7E-FFF7-DF40-C4E2-63A414B81DF3}"/>
              </a:ext>
            </a:extLst>
          </p:cNvPr>
          <p:cNvSpPr/>
          <p:nvPr/>
        </p:nvSpPr>
        <p:spPr>
          <a:xfrm>
            <a:off x="11321252" y="4513045"/>
            <a:ext cx="1066800" cy="76200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API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E9ABB7-90E1-2A92-EDEA-3122F8B6033A}"/>
              </a:ext>
            </a:extLst>
          </p:cNvPr>
          <p:cNvSpPr txBox="1"/>
          <p:nvPr/>
        </p:nvSpPr>
        <p:spPr>
          <a:xfrm>
            <a:off x="3217158" y="78916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266524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C1B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3257" y="8024771"/>
            <a:ext cx="2071429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FF7710"/>
                </a:solidFill>
                <a:latin typeface="Pretendard"/>
                <a:cs typeface="Pretendard"/>
              </a:rPr>
              <a:t> </a:t>
            </a:r>
            <a:r>
              <a:rPr lang="en-US" altLang="ko-KR" sz="2000" dirty="0">
                <a:solidFill>
                  <a:srgbClr val="FF7710"/>
                </a:solidFill>
                <a:latin typeface="Pretendard"/>
                <a:cs typeface="Pretendard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067" y="2575743"/>
            <a:ext cx="12261263" cy="110799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6600" kern="0" spc="-200" dirty="0">
                <a:solidFill>
                  <a:srgbClr val="FF7710"/>
                </a:solidFill>
                <a:latin typeface="Pretendard Black"/>
              </a:rPr>
              <a:t>Java Script</a:t>
            </a:r>
            <a:endParaRPr lang="en-US" sz="40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32265" y="6311449"/>
            <a:ext cx="15656292" cy="21429"/>
            <a:chOff x="1332265" y="6311449"/>
            <a:chExt cx="15656292" cy="2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32265" y="6311449"/>
              <a:ext cx="15656292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4286" y="6136990"/>
            <a:ext cx="1757402" cy="389394"/>
            <a:chOff x="1314286" y="6136990"/>
            <a:chExt cx="1757402" cy="3893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14286" y="6136990"/>
              <a:ext cx="1757402" cy="3893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7964" y="6168650"/>
            <a:ext cx="2270046" cy="50990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900">
                <a:solidFill>
                  <a:srgbClr val="1C1B1A"/>
                </a:solidFill>
                <a:latin typeface="Pretendard ExtraBold"/>
                <a:cs typeface="Pretendard ExtraBold"/>
              </a:rPr>
              <a:t>CONTENTS</a:t>
            </a:r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1491990" y="6765982"/>
            <a:ext cx="1747641" cy="121571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7300" kern="0" spc="-600">
                <a:solidFill>
                  <a:srgbClr val="FF7710"/>
                </a:solidFill>
                <a:latin typeface="Pretendard Thin"/>
                <a:cs typeface="Pretendard Thin"/>
              </a:rPr>
              <a:t>01</a:t>
            </a:r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3914323" y="6765982"/>
            <a:ext cx="2009657" cy="121571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7300" kern="0" spc="-600">
                <a:solidFill>
                  <a:srgbClr val="FF7710"/>
                </a:solidFill>
                <a:latin typeface="Pretendard Thin"/>
                <a:cs typeface="Pretendard Thin"/>
              </a:rPr>
              <a:t>02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6653694" y="6765981"/>
            <a:ext cx="1841765" cy="121571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7300" kern="0" spc="-600">
                <a:solidFill>
                  <a:srgbClr val="FF7710"/>
                </a:solidFill>
                <a:latin typeface="Pretendard Thin"/>
                <a:cs typeface="Pretendard Thin"/>
              </a:rPr>
              <a:t>03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9441400" y="6765981"/>
            <a:ext cx="1966732" cy="121571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7300" kern="0" spc="-600">
                <a:solidFill>
                  <a:srgbClr val="FF7710"/>
                </a:solidFill>
                <a:latin typeface="Pretendard Thin"/>
                <a:cs typeface="Pretendard Thin"/>
              </a:rPr>
              <a:t>04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2260856" y="6765981"/>
            <a:ext cx="1924591" cy="121571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7300" kern="0" spc="-600">
                <a:solidFill>
                  <a:srgbClr val="FF7710"/>
                </a:solidFill>
                <a:latin typeface="Pretendard Thin"/>
                <a:cs typeface="Pretendard Thin"/>
              </a:rPr>
              <a:t>05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15070000" y="6765981"/>
            <a:ext cx="1770200" cy="121571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7300" kern="0" spc="-600">
                <a:solidFill>
                  <a:srgbClr val="FF7710"/>
                </a:solidFill>
                <a:latin typeface="Pretendard Thin"/>
                <a:cs typeface="Pretendard Thin"/>
              </a:rPr>
              <a:t>06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2693933" y="7866251"/>
            <a:ext cx="1616254" cy="21429"/>
            <a:chOff x="2693933" y="7866251"/>
            <a:chExt cx="1616254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2693933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92680" y="7840854"/>
            <a:ext cx="1616254" cy="21429"/>
            <a:chOff x="5492680" y="7840854"/>
            <a:chExt cx="1616254" cy="2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492680" y="7840854"/>
              <a:ext cx="1616254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91426" y="7866251"/>
            <a:ext cx="1616254" cy="21429"/>
            <a:chOff x="8291426" y="7866251"/>
            <a:chExt cx="1616254" cy="2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8291426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90173" y="7866251"/>
            <a:ext cx="1616254" cy="21429"/>
            <a:chOff x="11090173" y="7866251"/>
            <a:chExt cx="1616254" cy="2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11090173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888919" y="7866251"/>
            <a:ext cx="1616254" cy="21429"/>
            <a:chOff x="13888919" y="7866251"/>
            <a:chExt cx="1616254" cy="2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13888919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26203" y="5848706"/>
            <a:ext cx="944534" cy="944534"/>
            <a:chOff x="16126203" y="5848706"/>
            <a:chExt cx="944534" cy="94453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126203" y="5848706"/>
              <a:ext cx="944534" cy="94453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4990" y="925082"/>
            <a:ext cx="2524963" cy="9754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1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멋쟁이사자처럼</a:t>
            </a:r>
          </a:p>
          <a:p>
            <a:r>
              <a:rPr lang="en-US" sz="2000" kern="0" spc="1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AT 남서울대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73280" y="3903695"/>
            <a:ext cx="17701064" cy="29199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0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Q&amp;A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120848" y="7972486"/>
            <a:ext cx="12044018" cy="1125457"/>
            <a:chOff x="3120848" y="7972486"/>
            <a:chExt cx="12044018" cy="112545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0848" y="7972486"/>
              <a:ext cx="12044018" cy="112545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77555" y="8086143"/>
            <a:ext cx="13330613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en-US" sz="1800" dirty="0" err="1">
                <a:solidFill>
                  <a:srgbClr val="FF7710"/>
                </a:solidFill>
                <a:latin typeface="Pretendard"/>
                <a:cs typeface="Pretendard"/>
              </a:rPr>
              <a:t>발표자</a:t>
            </a:r>
            <a:r>
              <a:rPr lang="en-US" sz="1800" dirty="0">
                <a:solidFill>
                  <a:srgbClr val="FF7710"/>
                </a:solidFill>
                <a:latin typeface="Pretendard"/>
                <a:cs typeface="Pretendard"/>
              </a:rPr>
              <a:t>: </a:t>
            </a:r>
            <a:endParaRPr lang="ko-KR" altLang="en-US" sz="1800" dirty="0">
              <a:solidFill>
                <a:srgbClr val="FF7710"/>
              </a:solidFill>
              <a:latin typeface="Pretendard"/>
              <a:cs typeface="Pretendar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8565" y="8697696"/>
            <a:ext cx="7662876" cy="428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전화 </a:t>
            </a:r>
            <a:r>
              <a:rPr lang="en-US" sz="1600" dirty="0">
                <a:solidFill>
                  <a:srgbClr val="FF7710"/>
                </a:solidFill>
                <a:latin typeface="Pretendard Light" pitchFamily="34" charset="0"/>
                <a:cs typeface="Pretendard Light" pitchFamily="34" charset="0"/>
              </a:rPr>
              <a:t>ㅣ 010-1234-5678                  </a:t>
            </a:r>
            <a:r>
              <a:rPr lang="en-US" sz="16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메일</a:t>
            </a:r>
            <a:r>
              <a:rPr lang="en-US" sz="1600" dirty="0">
                <a:solidFill>
                  <a:srgbClr val="FF7710"/>
                </a:solidFill>
                <a:latin typeface="Pretendard Light" pitchFamily="34" charset="0"/>
                <a:cs typeface="Pretendard Light" pitchFamily="34" charset="0"/>
              </a:rPr>
              <a:t> ㅣemail@email.com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879559" y="8512545"/>
            <a:ext cx="10481553" cy="14286"/>
            <a:chOff x="3879559" y="8512545"/>
            <a:chExt cx="10481553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9559" y="8512545"/>
              <a:ext cx="10481553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02426" y="6610776"/>
            <a:ext cx="11880862" cy="21429"/>
            <a:chOff x="3202426" y="6610776"/>
            <a:chExt cx="11880862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2426" y="6610776"/>
              <a:ext cx="11880862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02426" y="3178502"/>
            <a:ext cx="11880862" cy="21429"/>
            <a:chOff x="3202426" y="3178502"/>
            <a:chExt cx="11880862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2426" y="3178502"/>
              <a:ext cx="11880862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74493" y="1849889"/>
            <a:ext cx="736729" cy="736729"/>
            <a:chOff x="8774493" y="1849889"/>
            <a:chExt cx="736729" cy="7367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93" y="1849889"/>
              <a:ext cx="736729" cy="7367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07519" y="1024630"/>
            <a:ext cx="863588" cy="451173"/>
            <a:chOff x="7407519" y="1024630"/>
            <a:chExt cx="863588" cy="45117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7519" y="1024630"/>
              <a:ext cx="863588" cy="4511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32569-1814-906B-32DE-3C3F521FD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2D2448FA-1DEC-AE3D-DBD0-A4DD8040D207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52365D99-E44E-50D0-F865-7778ABE30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B69B328F-4634-D2A2-A63E-152E9AE97800}"/>
              </a:ext>
            </a:extLst>
          </p:cNvPr>
          <p:cNvSpPr txBox="1"/>
          <p:nvPr/>
        </p:nvSpPr>
        <p:spPr>
          <a:xfrm>
            <a:off x="533400" y="1562100"/>
            <a:ext cx="942659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함수</a:t>
            </a:r>
            <a:r>
              <a:rPr lang="en-US" altLang="ko-KR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(Function)</a:t>
            </a:r>
            <a:endParaRPr lang="ko-KR" altLang="en-US" sz="3600" kern="0" spc="-100" dirty="0">
              <a:latin typeface="Pretendard Black"/>
              <a:cs typeface="Pretendard Black"/>
            </a:endParaRPr>
          </a:p>
          <a:p>
            <a:pPr lvl="0">
              <a:defRPr/>
            </a:pPr>
            <a:endParaRPr lang="en-US" sz="1600" dirty="0"/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24D3E44F-8AB0-5E21-A4E6-E7B93A2EAD3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7989B080-3C9A-2469-4414-807C4CF92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A45809-FBFB-18D7-BF50-E8F77357244D}"/>
              </a:ext>
            </a:extLst>
          </p:cNvPr>
          <p:cNvSpPr txBox="1"/>
          <p:nvPr/>
        </p:nvSpPr>
        <p:spPr>
          <a:xfrm>
            <a:off x="924591" y="2690937"/>
            <a:ext cx="13031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dirty="0"/>
              <a:t>하나의 기능을 재실행할 수 있도록 하며</a:t>
            </a:r>
            <a:r>
              <a:rPr lang="en-US" altLang="ko-KR" sz="2800" dirty="0"/>
              <a:t>, </a:t>
            </a:r>
            <a:r>
              <a:rPr lang="ko-KR" altLang="en-US" sz="2800" dirty="0"/>
              <a:t>코드의 재사용성을 높여 줌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1E506-752D-6584-555A-316F15BAFC6D}"/>
              </a:ext>
            </a:extLst>
          </p:cNvPr>
          <p:cNvSpPr txBox="1"/>
          <p:nvPr/>
        </p:nvSpPr>
        <p:spPr>
          <a:xfrm>
            <a:off x="10107723" y="4991100"/>
            <a:ext cx="4114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/>
              <a:t>코드 재사용</a:t>
            </a:r>
            <a:endParaRPr lang="en-US" altLang="ko-KR" sz="2800" dirty="0"/>
          </a:p>
          <a:p>
            <a:pPr lvl="0">
              <a:defRPr/>
            </a:pPr>
            <a:endParaRPr lang="en-US" altLang="ko-KR" sz="2800" dirty="0"/>
          </a:p>
          <a:p>
            <a:pPr lvl="0">
              <a:defRPr/>
            </a:pPr>
            <a:r>
              <a:rPr lang="ko-KR" altLang="en-US" sz="2800" dirty="0"/>
              <a:t>유지 보수에 용이</a:t>
            </a:r>
            <a:endParaRPr lang="en-US" altLang="ko-KR" sz="2800" dirty="0"/>
          </a:p>
          <a:p>
            <a:pPr lvl="0">
              <a:defRPr/>
            </a:pPr>
            <a:endParaRPr lang="en-US" altLang="ko-KR" sz="2800" dirty="0"/>
          </a:p>
          <a:p>
            <a:pPr lvl="0">
              <a:defRPr/>
            </a:pPr>
            <a:r>
              <a:rPr lang="ko-KR" altLang="en-US" sz="2800" dirty="0"/>
              <a:t>코드의 가독성이 향상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1E8E62-494B-5C01-181A-1161F47CE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367" y="4446664"/>
            <a:ext cx="5907912" cy="36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3DE23-9997-CC8D-D474-A027CAA31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A5600EE-581D-D694-E5D4-06F0989C5D1D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7D0707CA-F8D2-584A-2A62-CAF417E7D9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69C5C644-B374-7CA8-AD34-D6814BB7FA01}"/>
              </a:ext>
            </a:extLst>
          </p:cNvPr>
          <p:cNvSpPr txBox="1"/>
          <p:nvPr/>
        </p:nvSpPr>
        <p:spPr>
          <a:xfrm>
            <a:off x="533400" y="1562100"/>
            <a:ext cx="942659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함수</a:t>
            </a:r>
            <a:r>
              <a:rPr lang="en-US" altLang="ko-KR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(Function)</a:t>
            </a:r>
            <a:endParaRPr lang="ko-KR" altLang="en-US" sz="3600" kern="0" spc="-100" dirty="0">
              <a:latin typeface="Pretendard Black"/>
              <a:cs typeface="Pretendard Black"/>
            </a:endParaRPr>
          </a:p>
          <a:p>
            <a:pPr lvl="0">
              <a:defRPr/>
            </a:pPr>
            <a:endParaRPr lang="en-US" sz="1600" dirty="0"/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32BE8C32-3713-7909-5089-ABF87A3FBBC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A5E93EF9-AA50-A591-DF6B-4F262AC810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65360AF-721F-AB0B-DC5C-4307FBAE7BCD}"/>
              </a:ext>
            </a:extLst>
          </p:cNvPr>
          <p:cNvSpPr txBox="1"/>
          <p:nvPr/>
        </p:nvSpPr>
        <p:spPr>
          <a:xfrm>
            <a:off x="924591" y="2690937"/>
            <a:ext cx="13031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dirty="0"/>
              <a:t>하나의 기능을 재실행 할 수 있도록 하며</a:t>
            </a:r>
            <a:r>
              <a:rPr lang="en-US" altLang="ko-KR" sz="2800" dirty="0"/>
              <a:t>, </a:t>
            </a:r>
            <a:r>
              <a:rPr lang="ko-KR" altLang="en-US" sz="2800" dirty="0"/>
              <a:t>코드의 재사용성을 높여 줌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4D476-4FCC-DD7D-2D66-0D7008AFC605}"/>
              </a:ext>
            </a:extLst>
          </p:cNvPr>
          <p:cNvSpPr txBox="1"/>
          <p:nvPr/>
        </p:nvSpPr>
        <p:spPr>
          <a:xfrm>
            <a:off x="10210800" y="4149375"/>
            <a:ext cx="6858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 err="1"/>
              <a:t>입력값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여러 개 입력 가능</a:t>
            </a:r>
            <a:endParaRPr lang="en-US" altLang="ko-KR" sz="2800" dirty="0"/>
          </a:p>
          <a:p>
            <a:pPr lvl="0">
              <a:defRPr/>
            </a:pPr>
            <a:endParaRPr lang="en-US" altLang="ko-KR" sz="2800" dirty="0"/>
          </a:p>
          <a:p>
            <a:pPr lvl="0">
              <a:defRPr/>
            </a:pPr>
            <a:r>
              <a:rPr lang="ko-KR" altLang="en-US" sz="2800" dirty="0" err="1"/>
              <a:t>출력값</a:t>
            </a:r>
            <a:r>
              <a:rPr lang="ko-KR" altLang="en-US" sz="2800" dirty="0"/>
              <a:t> </a:t>
            </a:r>
            <a:r>
              <a:rPr lang="en-US" altLang="ko-KR" sz="2800" dirty="0"/>
              <a:t>: 1</a:t>
            </a:r>
            <a:r>
              <a:rPr lang="ko-KR" altLang="en-US" sz="2800" dirty="0"/>
              <a:t>개의 값만 출력 가능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1AB0DE-6E4B-21A1-8B39-FBB5CCDFC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149375"/>
            <a:ext cx="7440820" cy="4093583"/>
          </a:xfrm>
          <a:prstGeom prst="rect">
            <a:avLst/>
          </a:prstGeom>
        </p:spPr>
      </p:pic>
      <p:pic>
        <p:nvPicPr>
          <p:cNvPr id="1026" name="Picture 2" descr="Python] 함수란? (함수생성, 함수호출, 매개변수, 인자)">
            <a:extLst>
              <a:ext uri="{FF2B5EF4-FFF2-40B4-BE49-F238E27FC236}">
                <a16:creationId xmlns:a16="http://schemas.microsoft.com/office/drawing/2014/main" id="{8F2907E2-8A12-1D31-FDCB-944B14DB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6176804"/>
            <a:ext cx="3722427" cy="334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3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3400" y="1562100"/>
            <a:ext cx="942659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배열</a:t>
            </a:r>
            <a:r>
              <a:rPr lang="en-US" altLang="ko-KR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(Array)</a:t>
            </a:r>
            <a:endParaRPr lang="ko-KR" altLang="en-US" sz="3600" kern="0" spc="-100" dirty="0">
              <a:latin typeface="Pretendard Black"/>
              <a:cs typeface="Pretendard Black"/>
            </a:endParaRPr>
          </a:p>
          <a:p>
            <a:pPr lvl="0">
              <a:defRPr/>
            </a:pPr>
            <a:endParaRPr lang="en-US" sz="16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272EB2B-F01E-AE03-7ADC-9B9CB1C8C93B}"/>
              </a:ext>
            </a:extLst>
          </p:cNvPr>
          <p:cNvSpPr txBox="1"/>
          <p:nvPr/>
        </p:nvSpPr>
        <p:spPr>
          <a:xfrm>
            <a:off x="924591" y="2690937"/>
            <a:ext cx="13031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dirty="0"/>
              <a:t>동일한 타입의 데이터를 연속적으로 저장하는 구조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C4FB2E-1C36-2F8C-34AB-6CFDC0ECE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6896100"/>
            <a:ext cx="8534400" cy="636409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0ACEC1C-32B3-FA56-B897-6CB4E3C1F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69745"/>
              </p:ext>
            </p:extLst>
          </p:nvPr>
        </p:nvGraphicFramePr>
        <p:xfrm>
          <a:off x="3227718" y="7951961"/>
          <a:ext cx="61608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07">
                  <a:extLst>
                    <a:ext uri="{9D8B030D-6E8A-4147-A177-3AD203B41FA5}">
                      <a16:colId xmlns:a16="http://schemas.microsoft.com/office/drawing/2014/main" val="2736619952"/>
                    </a:ext>
                  </a:extLst>
                </a:gridCol>
                <a:gridCol w="1540207">
                  <a:extLst>
                    <a:ext uri="{9D8B030D-6E8A-4147-A177-3AD203B41FA5}">
                      <a16:colId xmlns:a16="http://schemas.microsoft.com/office/drawing/2014/main" val="1612961431"/>
                    </a:ext>
                  </a:extLst>
                </a:gridCol>
                <a:gridCol w="1540207">
                  <a:extLst>
                    <a:ext uri="{9D8B030D-6E8A-4147-A177-3AD203B41FA5}">
                      <a16:colId xmlns:a16="http://schemas.microsoft.com/office/drawing/2014/main" val="175353731"/>
                    </a:ext>
                  </a:extLst>
                </a:gridCol>
                <a:gridCol w="1540207">
                  <a:extLst>
                    <a:ext uri="{9D8B030D-6E8A-4147-A177-3AD203B41FA5}">
                      <a16:colId xmlns:a16="http://schemas.microsoft.com/office/drawing/2014/main" val="3994253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lion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Java Script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array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5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7051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84D75F1-F52C-CCED-0B0B-CDF6A745F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5023" y="3317187"/>
            <a:ext cx="3680256" cy="30376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D92A7B8-794B-4B7B-E5E0-5DE28D14EA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718" y="3849028"/>
            <a:ext cx="6518130" cy="18404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F0E610-F364-4E0D-F824-908F1783EA7E}"/>
              </a:ext>
            </a:extLst>
          </p:cNvPr>
          <p:cNvSpPr txBox="1"/>
          <p:nvPr/>
        </p:nvSpPr>
        <p:spPr>
          <a:xfrm>
            <a:off x="1932318" y="45076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변수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4CE16C-7EBF-8AEA-B888-EE712E0ABAB9}"/>
              </a:ext>
            </a:extLst>
          </p:cNvPr>
          <p:cNvSpPr txBox="1"/>
          <p:nvPr/>
        </p:nvSpPr>
        <p:spPr>
          <a:xfrm>
            <a:off x="1932318" y="695269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54901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36152-9FF1-CA40-C7A5-049814DE7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9CF38E0-1974-422B-2CF5-6A0D9AE317C2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E02189D-0827-F1B8-EF40-7137377044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1BF27317-D2ED-99AA-6638-92C2C2FE46F3}"/>
              </a:ext>
            </a:extLst>
          </p:cNvPr>
          <p:cNvSpPr txBox="1"/>
          <p:nvPr/>
        </p:nvSpPr>
        <p:spPr>
          <a:xfrm>
            <a:off x="533400" y="1562100"/>
            <a:ext cx="942659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배열</a:t>
            </a:r>
            <a:r>
              <a:rPr lang="en-US" altLang="ko-KR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(Array)</a:t>
            </a:r>
            <a:endParaRPr lang="ko-KR" altLang="en-US" sz="3600" kern="0" spc="-100" dirty="0">
              <a:latin typeface="Pretendard Black"/>
              <a:cs typeface="Pretendard Black"/>
            </a:endParaRPr>
          </a:p>
          <a:p>
            <a:pPr lvl="0">
              <a:defRPr/>
            </a:pPr>
            <a:endParaRPr lang="en-US" sz="1600" dirty="0"/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853E97F-FFB9-B49C-DCED-6FB477F6F15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2DD934B8-EB60-A55A-8FF1-EFB05E33B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1A5352-545D-0743-DA70-76207A208533}"/>
              </a:ext>
            </a:extLst>
          </p:cNvPr>
          <p:cNvSpPr txBox="1"/>
          <p:nvPr/>
        </p:nvSpPr>
        <p:spPr>
          <a:xfrm>
            <a:off x="924591" y="2690937"/>
            <a:ext cx="13031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dirty="0"/>
              <a:t>연관된 정보를 한 번에 다룰 수 있다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FAE64C-BB82-1BBF-4C8D-B96745307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3771900"/>
            <a:ext cx="9753601" cy="5105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97A28-B919-1A62-493B-82F5BA528B25}"/>
              </a:ext>
            </a:extLst>
          </p:cNvPr>
          <p:cNvSpPr txBox="1"/>
          <p:nvPr/>
        </p:nvSpPr>
        <p:spPr>
          <a:xfrm>
            <a:off x="12496800" y="4451002"/>
            <a:ext cx="33528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lion</a:t>
            </a:r>
            <a:br>
              <a:rPr lang="en-US" altLang="ko-KR" sz="2800" dirty="0"/>
            </a:br>
            <a:r>
              <a:rPr lang="en-US" altLang="ko-KR" sz="2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Java Script</a:t>
            </a:r>
            <a:br>
              <a:rPr lang="en-US" altLang="ko-KR" sz="2800" dirty="0"/>
            </a:br>
            <a:r>
              <a:rPr lang="en-US" altLang="ko-KR" sz="2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array</a:t>
            </a:r>
            <a:endParaRPr lang="en-US" altLang="ko-KR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BEA00-582A-3869-2A69-02A80FDC2458}"/>
              </a:ext>
            </a:extLst>
          </p:cNvPr>
          <p:cNvSpPr txBox="1"/>
          <p:nvPr/>
        </p:nvSpPr>
        <p:spPr>
          <a:xfrm>
            <a:off x="12420600" y="384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27415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FBD4A-F87E-549C-B044-D95A474B5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6481F79A-DC81-8D0F-9ABF-055F5648CEBD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442F699-C049-0E42-B039-24B909B6A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6E2F34D6-0E51-9216-E87A-569E7033AB19}"/>
              </a:ext>
            </a:extLst>
          </p:cNvPr>
          <p:cNvSpPr txBox="1"/>
          <p:nvPr/>
        </p:nvSpPr>
        <p:spPr>
          <a:xfrm>
            <a:off x="533400" y="1562100"/>
            <a:ext cx="942659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배열</a:t>
            </a:r>
            <a:r>
              <a:rPr lang="en-US" altLang="ko-KR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(Array)</a:t>
            </a:r>
            <a:endParaRPr lang="ko-KR" altLang="en-US" sz="3600" kern="0" spc="-100" dirty="0">
              <a:latin typeface="Pretendard Black"/>
              <a:cs typeface="Pretendard Black"/>
            </a:endParaRPr>
          </a:p>
          <a:p>
            <a:pPr lvl="0">
              <a:defRPr/>
            </a:pPr>
            <a:endParaRPr lang="en-US" sz="1600" dirty="0"/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40CD3308-9714-B528-EE17-B3F7BFA55F3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767E96AE-3A78-68D3-6CD6-222D54D04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8E4806-6DAF-5EFE-7B0E-D007D06C168B}"/>
              </a:ext>
            </a:extLst>
          </p:cNvPr>
          <p:cNvSpPr txBox="1"/>
          <p:nvPr/>
        </p:nvSpPr>
        <p:spPr>
          <a:xfrm>
            <a:off x="924591" y="2690937"/>
            <a:ext cx="13031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dirty="0"/>
              <a:t>배열은 반복문과 함께 사용할 때</a:t>
            </a:r>
            <a:r>
              <a:rPr lang="en-US" altLang="ko-KR" sz="2800" dirty="0"/>
              <a:t>, </a:t>
            </a:r>
            <a:r>
              <a:rPr lang="ko-KR" altLang="en-US" sz="2800" dirty="0"/>
              <a:t>효율 상승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DFBE8-ADCD-BD2D-BB9D-2DDEBEC5F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4079921"/>
            <a:ext cx="7010400" cy="36695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E9662E-EEAF-BCE2-33E4-A0FEF04DD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3668" y="6540004"/>
            <a:ext cx="7010400" cy="993261"/>
          </a:xfrm>
          <a:prstGeom prst="rect">
            <a:avLst/>
          </a:prstGeom>
        </p:spPr>
      </p:pic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6B627349-1E72-702C-BE31-03B988B63D4E}"/>
              </a:ext>
            </a:extLst>
          </p:cNvPr>
          <p:cNvSpPr/>
          <p:nvPr/>
        </p:nvSpPr>
        <p:spPr>
          <a:xfrm>
            <a:off x="1295399" y="6362798"/>
            <a:ext cx="7315201" cy="1386629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6B238E-6F65-1897-D31D-96956F032C8A}"/>
              </a:ext>
            </a:extLst>
          </p:cNvPr>
          <p:cNvCxnSpPr>
            <a:stCxn id="7" idx="3"/>
          </p:cNvCxnSpPr>
          <p:nvPr/>
        </p:nvCxnSpPr>
        <p:spPr>
          <a:xfrm flipV="1">
            <a:off x="8610600" y="7056112"/>
            <a:ext cx="91440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E0C42B8-4C65-D9EA-A4DD-367D9535479C}"/>
              </a:ext>
            </a:extLst>
          </p:cNvPr>
          <p:cNvCxnSpPr/>
          <p:nvPr/>
        </p:nvCxnSpPr>
        <p:spPr>
          <a:xfrm>
            <a:off x="14249400" y="7036634"/>
            <a:ext cx="990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1EEED2-74DF-2D20-E894-469AADEDE3A6}"/>
              </a:ext>
            </a:extLst>
          </p:cNvPr>
          <p:cNvCxnSpPr/>
          <p:nvPr/>
        </p:nvCxnSpPr>
        <p:spPr>
          <a:xfrm flipH="1">
            <a:off x="14097000" y="7036634"/>
            <a:ext cx="647700" cy="1459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B74F9C-3EAE-4D27-0B03-107ED5D41C02}"/>
              </a:ext>
            </a:extLst>
          </p:cNvPr>
          <p:cNvSpPr txBox="1"/>
          <p:nvPr/>
        </p:nvSpPr>
        <p:spPr>
          <a:xfrm>
            <a:off x="11496288" y="8600081"/>
            <a:ext cx="5201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length : </a:t>
            </a:r>
            <a:r>
              <a:rPr lang="ko-KR" altLang="en-US" sz="2800" dirty="0"/>
              <a:t>배열의 담긴 원소의 개수</a:t>
            </a:r>
            <a:endParaRPr lang="en-US" altLang="ko-KR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F4308-3264-5853-080D-BC134DC03615}"/>
              </a:ext>
            </a:extLst>
          </p:cNvPr>
          <p:cNvSpPr txBox="1"/>
          <p:nvPr/>
        </p:nvSpPr>
        <p:spPr>
          <a:xfrm>
            <a:off x="12066201" y="5905500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</a:t>
            </a:r>
            <a:r>
              <a:rPr lang="ko-KR" altLang="en-US" sz="2800" dirty="0" err="1"/>
              <a:t>반복문</a:t>
            </a:r>
            <a:r>
              <a:rPr lang="ko-KR" altLang="en-US" sz="2800" dirty="0"/>
              <a:t> 사용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1503C8-EDD6-0C77-6E20-6FED2DF876E1}"/>
              </a:ext>
            </a:extLst>
          </p:cNvPr>
          <p:cNvSpPr txBox="1"/>
          <p:nvPr/>
        </p:nvSpPr>
        <p:spPr>
          <a:xfrm>
            <a:off x="3608720" y="3454530"/>
            <a:ext cx="2688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</a:t>
            </a:r>
            <a:r>
              <a:rPr lang="ko-KR" altLang="en-US" sz="2800" dirty="0" err="1"/>
              <a:t>반복문</a:t>
            </a:r>
            <a:r>
              <a:rPr lang="ko-KR" altLang="en-US" sz="2800" dirty="0"/>
              <a:t> 사용 </a:t>
            </a:r>
            <a:r>
              <a:rPr lang="en-US" altLang="ko-KR" sz="2800" dirty="0"/>
              <a:t>X&gt;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513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03149-697B-31D0-35D5-C5E380EF8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23C70E4-5D21-60A6-8DB8-6B2882DE0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49901"/>
              </p:ext>
            </p:extLst>
          </p:nvPr>
        </p:nvGraphicFramePr>
        <p:xfrm>
          <a:off x="1143000" y="3442545"/>
          <a:ext cx="15697200" cy="5464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461">
                  <a:extLst>
                    <a:ext uri="{9D8B030D-6E8A-4147-A177-3AD203B41FA5}">
                      <a16:colId xmlns:a16="http://schemas.microsoft.com/office/drawing/2014/main" val="789134394"/>
                    </a:ext>
                  </a:extLst>
                </a:gridCol>
                <a:gridCol w="5897339">
                  <a:extLst>
                    <a:ext uri="{9D8B030D-6E8A-4147-A177-3AD203B41FA5}">
                      <a16:colId xmlns:a16="http://schemas.microsoft.com/office/drawing/2014/main" val="32309239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76505435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491205398"/>
                    </a:ext>
                  </a:extLst>
                </a:gridCol>
              </a:tblGrid>
              <a:tr h="1366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push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마지막 원소로</a:t>
                      </a:r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개의 데이터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lion,Java</a:t>
                      </a:r>
                      <a:r>
                        <a:rPr lang="en-US" altLang="ko-K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Script,array,</a:t>
                      </a:r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345371"/>
                  </a:ext>
                </a:extLst>
              </a:tr>
              <a:tr h="1366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err="1">
                          <a:solidFill>
                            <a:schemeClr val="tx1"/>
                          </a:solidFill>
                        </a:rPr>
                        <a:t>concat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여러 개의 데이터 추가</a:t>
                      </a:r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인자는 배열의 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lion,Java</a:t>
                      </a:r>
                      <a:r>
                        <a:rPr lang="en-US" altLang="ko-K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Script,array,hello,</a:t>
                      </a:r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cheer</a:t>
                      </a:r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298172"/>
                  </a:ext>
                </a:extLst>
              </a:tr>
              <a:tr h="1366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unshift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첫번째 원소로 </a:t>
                      </a:r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개의 데이터를 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unshift</a:t>
                      </a:r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,lion,JavaScript,array</a:t>
                      </a:r>
                      <a:br>
                        <a:rPr lang="en-US" altLang="ko-KR" sz="2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922788"/>
                  </a:ext>
                </a:extLst>
              </a:tr>
              <a:tr h="1366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splice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배열의 특정구간을 추출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특정구간에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lion,</a:t>
                      </a:r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,JavaScript,array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649411"/>
                  </a:ext>
                </a:extLst>
              </a:tr>
            </a:tbl>
          </a:graphicData>
        </a:graphic>
      </p:graphicFrame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30A4EED7-3EEF-472A-0B8D-E3F7858C7B37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C81A1330-C1F3-83CE-8FA1-FB9FC71B9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222C4ECE-8E96-78F8-D1AF-ADA516209804}"/>
              </a:ext>
            </a:extLst>
          </p:cNvPr>
          <p:cNvSpPr txBox="1"/>
          <p:nvPr/>
        </p:nvSpPr>
        <p:spPr>
          <a:xfrm>
            <a:off x="533400" y="1562100"/>
            <a:ext cx="9426592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배열</a:t>
            </a:r>
            <a:r>
              <a:rPr lang="en-US" altLang="ko-KR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(Array)</a:t>
            </a:r>
            <a:endParaRPr lang="ko-KR" altLang="en-US" sz="3600" kern="0" spc="-100" dirty="0">
              <a:latin typeface="Pretendard Black"/>
              <a:cs typeface="Pretendard Black"/>
            </a:endParaRPr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0905E169-DDF5-A42D-3C55-73FEC56AA6B5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C12F3B21-8330-D8D1-EEB2-4BAABAD73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089967F-114C-2EA9-D459-1B912C3BF1B5}"/>
              </a:ext>
            </a:extLst>
          </p:cNvPr>
          <p:cNvSpPr txBox="1"/>
          <p:nvPr/>
        </p:nvSpPr>
        <p:spPr>
          <a:xfrm>
            <a:off x="924591" y="2690937"/>
            <a:ext cx="13031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dirty="0"/>
              <a:t>추가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AA553D-28F1-BA28-DFE7-49FFC9202D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795" b="77395"/>
          <a:stretch/>
        </p:blipFill>
        <p:spPr>
          <a:xfrm>
            <a:off x="2883366" y="5299341"/>
            <a:ext cx="5627737" cy="3536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014E57-D933-D86C-1A51-D745C9B43D8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" b="96179"/>
          <a:stretch/>
        </p:blipFill>
        <p:spPr>
          <a:xfrm>
            <a:off x="2883366" y="3950515"/>
            <a:ext cx="5627736" cy="3546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E3873D-A405-A70A-3063-8523CA6C37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6859" b="59331"/>
          <a:stretch/>
        </p:blipFill>
        <p:spPr>
          <a:xfrm>
            <a:off x="2883366" y="6620387"/>
            <a:ext cx="5627737" cy="3536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4C3ADF-9DC9-07B6-C700-4DA12292A19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5015" b="40552"/>
          <a:stretch/>
        </p:blipFill>
        <p:spPr>
          <a:xfrm>
            <a:off x="2883366" y="8115300"/>
            <a:ext cx="5627736" cy="4113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E6BDE8D-BA52-5E91-7817-A6A2605BA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672" y="1798216"/>
            <a:ext cx="6499128" cy="391371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C2CA061-609F-70F7-72F3-8DC11A52B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76489"/>
              </p:ext>
            </p:extLst>
          </p:nvPr>
        </p:nvGraphicFramePr>
        <p:xfrm>
          <a:off x="12268200" y="3609672"/>
          <a:ext cx="381055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110">
                  <a:extLst>
                    <a:ext uri="{9D8B030D-6E8A-4147-A177-3AD203B41FA5}">
                      <a16:colId xmlns:a16="http://schemas.microsoft.com/office/drawing/2014/main" val="2736619952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1612961431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175353731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3994253335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1317913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lion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Java Script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array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hello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5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70519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63728E0-4D5D-B661-AA0C-9CA86D60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72085"/>
              </p:ext>
            </p:extLst>
          </p:nvPr>
        </p:nvGraphicFramePr>
        <p:xfrm>
          <a:off x="12268200" y="4957994"/>
          <a:ext cx="4419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73661995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1296143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7535373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99425333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17913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5431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lion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Java Script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array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cheer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5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7051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2D49B97-A897-A3F6-2D6F-C40C8A6C6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29907"/>
              </p:ext>
            </p:extLst>
          </p:nvPr>
        </p:nvGraphicFramePr>
        <p:xfrm>
          <a:off x="12268200" y="6318183"/>
          <a:ext cx="381055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110">
                  <a:extLst>
                    <a:ext uri="{9D8B030D-6E8A-4147-A177-3AD203B41FA5}">
                      <a16:colId xmlns:a16="http://schemas.microsoft.com/office/drawing/2014/main" val="2736619952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3977619261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1612961431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175353731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3994253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unshift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lion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Java Script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array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5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7051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B122775-8F2F-94DB-FC6E-309F2AD07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23321"/>
              </p:ext>
            </p:extLst>
          </p:nvPr>
        </p:nvGraphicFramePr>
        <p:xfrm>
          <a:off x="12268200" y="7694385"/>
          <a:ext cx="4419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73661995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1296143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9203049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0605602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7535373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994253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lion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Java Script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array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5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70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4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A3B59-9998-9B37-581B-497DC1C6F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83988B9-4BED-4883-E696-E6E86AA7E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12110"/>
              </p:ext>
            </p:extLst>
          </p:nvPr>
        </p:nvGraphicFramePr>
        <p:xfrm>
          <a:off x="1143000" y="3238500"/>
          <a:ext cx="15697200" cy="2732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461">
                  <a:extLst>
                    <a:ext uri="{9D8B030D-6E8A-4147-A177-3AD203B41FA5}">
                      <a16:colId xmlns:a16="http://schemas.microsoft.com/office/drawing/2014/main" val="789134394"/>
                    </a:ext>
                  </a:extLst>
                </a:gridCol>
                <a:gridCol w="5897339">
                  <a:extLst>
                    <a:ext uri="{9D8B030D-6E8A-4147-A177-3AD203B41FA5}">
                      <a16:colId xmlns:a16="http://schemas.microsoft.com/office/drawing/2014/main" val="32309239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76505435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491205398"/>
                    </a:ext>
                  </a:extLst>
                </a:gridCol>
              </a:tblGrid>
              <a:tr h="1366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sort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기본값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대문자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알파벳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함수를 정의해 넣을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</a:t>
                      </a:r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Script,array,lion</a:t>
                      </a:r>
                      <a:endParaRPr lang="ko-KR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345371"/>
                  </a:ext>
                </a:extLst>
              </a:tr>
              <a:tr h="1366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reverse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역순으로 정렬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lion,array,Java</a:t>
                      </a: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Script</a:t>
                      </a:r>
                      <a:endParaRPr lang="ko-KR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298172"/>
                  </a:ext>
                </a:extLst>
              </a:tr>
            </a:tbl>
          </a:graphicData>
        </a:graphic>
      </p:graphicFrame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E1E331E7-EB4B-D438-A823-0D44075B1A7A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EB2EA0F-818E-A345-F1BC-3A289EBCA4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8105EFD8-3EA5-9DF8-DF7F-FC8F25DC5675}"/>
              </a:ext>
            </a:extLst>
          </p:cNvPr>
          <p:cNvSpPr txBox="1"/>
          <p:nvPr/>
        </p:nvSpPr>
        <p:spPr>
          <a:xfrm>
            <a:off x="533400" y="1562100"/>
            <a:ext cx="9426592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배열</a:t>
            </a:r>
            <a:r>
              <a:rPr lang="en-US" altLang="ko-KR" sz="40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(Array)</a:t>
            </a:r>
            <a:endParaRPr lang="ko-KR" altLang="en-US" sz="3600" kern="0" spc="-100" dirty="0">
              <a:latin typeface="Pretendard Black"/>
              <a:cs typeface="Pretendard Black"/>
            </a:endParaRPr>
          </a:p>
        </p:txBody>
      </p: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9F1D3F01-0191-D070-26E5-4F41831EC15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98E63731-77D6-0C29-71E9-55AB50256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B4D547-F471-4CC9-1C56-9484AC8C9BD5}"/>
              </a:ext>
            </a:extLst>
          </p:cNvPr>
          <p:cNvSpPr txBox="1"/>
          <p:nvPr/>
        </p:nvSpPr>
        <p:spPr>
          <a:xfrm>
            <a:off x="924591" y="2678006"/>
            <a:ext cx="13031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dirty="0"/>
              <a:t>정렬</a:t>
            </a:r>
            <a:endParaRPr lang="en-US" altLang="ko-KR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868FDC-CF86-475D-35A6-3B43C761C9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3140" b="23049"/>
          <a:stretch/>
        </p:blipFill>
        <p:spPr>
          <a:xfrm>
            <a:off x="2895600" y="3773607"/>
            <a:ext cx="5627736" cy="3536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FE1244A-0DC5-0657-B8EF-FC80E759AA3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1981" b="4235"/>
          <a:stretch/>
        </p:blipFill>
        <p:spPr>
          <a:xfrm>
            <a:off x="2895600" y="5122980"/>
            <a:ext cx="5627736" cy="3511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101C3D0-9F24-A4DF-0A93-6A4728C06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672" y="1798216"/>
            <a:ext cx="6629320" cy="399211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EAFBAAD-5AF3-42E7-B396-87C7D37D1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86350"/>
              </p:ext>
            </p:extLst>
          </p:nvPr>
        </p:nvGraphicFramePr>
        <p:xfrm>
          <a:off x="1143000" y="6760614"/>
          <a:ext cx="15697200" cy="2732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461">
                  <a:extLst>
                    <a:ext uri="{9D8B030D-6E8A-4147-A177-3AD203B41FA5}">
                      <a16:colId xmlns:a16="http://schemas.microsoft.com/office/drawing/2014/main" val="789134394"/>
                    </a:ext>
                  </a:extLst>
                </a:gridCol>
                <a:gridCol w="5897339">
                  <a:extLst>
                    <a:ext uri="{9D8B030D-6E8A-4147-A177-3AD203B41FA5}">
                      <a16:colId xmlns:a16="http://schemas.microsoft.com/office/drawing/2014/main" val="32309239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76505435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491205398"/>
                    </a:ext>
                  </a:extLst>
                </a:gridCol>
              </a:tblGrid>
              <a:tr h="1366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pop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마지막 원소 삭제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lion,Java</a:t>
                      </a:r>
                      <a:r>
                        <a:rPr lang="en-US" altLang="ko-K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Script</a:t>
                      </a:r>
                      <a:endParaRPr lang="ko-KR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345371"/>
                  </a:ext>
                </a:extLst>
              </a:tr>
              <a:tr h="1366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shift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첫 번째 원소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</a:t>
                      </a:r>
                      <a:r>
                        <a:rPr lang="en-US" altLang="ko-K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Script,array</a:t>
                      </a:r>
                      <a:endParaRPr lang="ko-KR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29817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AC38E31-837E-E066-6072-67383943EC01}"/>
              </a:ext>
            </a:extLst>
          </p:cNvPr>
          <p:cNvSpPr txBox="1"/>
          <p:nvPr/>
        </p:nvSpPr>
        <p:spPr>
          <a:xfrm>
            <a:off x="924591" y="6168856"/>
            <a:ext cx="13031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ko-KR" altLang="en-US" sz="2800" dirty="0"/>
              <a:t>삭제</a:t>
            </a:r>
            <a:endParaRPr lang="en-US" altLang="ko-KR" sz="28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DE1A0ED-ADF4-6BD8-8E03-B1E5774DC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7279672"/>
            <a:ext cx="4191000" cy="4046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7A9B83F-4336-4AA5-04DC-75650D77C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599" y="8577242"/>
            <a:ext cx="3641835" cy="404648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19C4B68-FABF-6089-B783-1B419F1E5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99518"/>
              </p:ext>
            </p:extLst>
          </p:nvPr>
        </p:nvGraphicFramePr>
        <p:xfrm>
          <a:off x="12268200" y="3432261"/>
          <a:ext cx="304844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110">
                  <a:extLst>
                    <a:ext uri="{9D8B030D-6E8A-4147-A177-3AD203B41FA5}">
                      <a16:colId xmlns:a16="http://schemas.microsoft.com/office/drawing/2014/main" val="2736619952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1612961431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175353731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3994253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Java Script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array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lion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5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7051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B945B74-377B-D3E1-2087-15EDC2F18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26722"/>
              </p:ext>
            </p:extLst>
          </p:nvPr>
        </p:nvGraphicFramePr>
        <p:xfrm>
          <a:off x="12268200" y="4780416"/>
          <a:ext cx="304844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110">
                  <a:extLst>
                    <a:ext uri="{9D8B030D-6E8A-4147-A177-3AD203B41FA5}">
                      <a16:colId xmlns:a16="http://schemas.microsoft.com/office/drawing/2014/main" val="2736619952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1612961431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175353731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3994253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lion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array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Java Script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5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70519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2E91BAE-85F5-A661-D64F-8DA91A4CF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82541"/>
              </p:ext>
            </p:extLst>
          </p:nvPr>
        </p:nvGraphicFramePr>
        <p:xfrm>
          <a:off x="12268200" y="6923469"/>
          <a:ext cx="228633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110">
                  <a:extLst>
                    <a:ext uri="{9D8B030D-6E8A-4147-A177-3AD203B41FA5}">
                      <a16:colId xmlns:a16="http://schemas.microsoft.com/office/drawing/2014/main" val="2736619952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1612961431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17535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lion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Java Script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5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70519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B63522E-1B15-635E-0787-5F6F9EC24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44789"/>
              </p:ext>
            </p:extLst>
          </p:nvPr>
        </p:nvGraphicFramePr>
        <p:xfrm>
          <a:off x="12268200" y="8288465"/>
          <a:ext cx="228633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110">
                  <a:extLst>
                    <a:ext uri="{9D8B030D-6E8A-4147-A177-3AD203B41FA5}">
                      <a16:colId xmlns:a16="http://schemas.microsoft.com/office/drawing/2014/main" val="2736619952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175353731"/>
                    </a:ext>
                  </a:extLst>
                </a:gridCol>
                <a:gridCol w="762110">
                  <a:extLst>
                    <a:ext uri="{9D8B030D-6E8A-4147-A177-3AD203B41FA5}">
                      <a16:colId xmlns:a16="http://schemas.microsoft.com/office/drawing/2014/main" val="3994253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Java Script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array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5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70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03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781</Words>
  <Application>Microsoft Office PowerPoint</Application>
  <PresentationFormat>사용자 지정</PresentationFormat>
  <Paragraphs>281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Pretendard</vt:lpstr>
      <vt:lpstr>Pretendard Black</vt:lpstr>
      <vt:lpstr>Pretendard ExtraBold</vt:lpstr>
      <vt:lpstr>Pretendard Light</vt:lpstr>
      <vt:lpstr>Pretendard Thin</vt:lpstr>
      <vt:lpstr>맑은 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박정연</cp:lastModifiedBy>
  <cp:revision>143</cp:revision>
  <dcterms:created xsi:type="dcterms:W3CDTF">2023-02-08T23:12:07Z</dcterms:created>
  <dcterms:modified xsi:type="dcterms:W3CDTF">2025-02-07T11:34:50Z</dcterms:modified>
  <cp:version/>
</cp:coreProperties>
</file>