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3" r:id="rId5"/>
    <p:sldId id="266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찬희" initials="이찬" lastIdx="1" clrIdx="0">
    <p:extLst>
      <p:ext uri="{19B8F6BF-5375-455C-9EA6-DF929625EA0E}">
        <p15:presenceInfo xmlns:p15="http://schemas.microsoft.com/office/powerpoint/2012/main" userId="7ddac02e1c0db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779"/>
    <a:srgbClr val="645678"/>
    <a:srgbClr val="655A7D"/>
    <a:srgbClr val="DEEBF7"/>
    <a:srgbClr val="4472C4"/>
    <a:srgbClr val="3B3861"/>
    <a:srgbClr val="425059"/>
    <a:srgbClr val="9D20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265E-CEA3-40F2-81BE-416F1DE6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8D624-20A6-403A-82DB-BE1CE208C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948BC-C640-44EA-8D4B-70A8F43E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4D36E-D23D-4E4E-97F3-3CA4451A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71220-00E8-42EB-9CF3-F4E73538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26EB1-7680-476D-AC46-40099ED6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6B7CF-95B6-4755-AD86-D32944E7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55A2C-8183-4A12-B396-E2D1838D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29BA0-5082-41B2-9F25-955553C7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F8E75-D433-4E5A-BB5C-40D6F005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844A21-F35B-460B-BF89-8DA65C0D0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310D9-A00D-4F05-A388-EBB83215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6DF3-3F2B-44F7-994E-C30C2EBF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D6CE9-C215-4957-AC2E-3C588519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C7577-C58C-42E0-BB45-677E6797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D66A-FD0C-4E11-B6F4-6F8BB84A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30238-CFD4-4C58-B375-3CDD0ECE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330BB-1BFA-4CDC-B53E-AE05ABA2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E9AD8-CB61-4978-8B9A-E8E4DA87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3FE28-2EFD-41D6-BBAE-EC5069AF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D309D-8CF6-4333-B03F-37E6DB53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EBBD-30F3-4D26-95CF-15398A1D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D8C8F-5CBD-42D2-A5D0-7056DC96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147B0-2B98-4175-907E-6B53C431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D59A9-18EA-4E2F-82FE-116D4FC7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7DF8-28BF-4F91-AA14-89C3A2D3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0920C-0CAA-44CF-9227-DDDB556E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BC896-CC04-4695-B098-1C60D090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4BE57-54B8-4265-B09A-7F7A82E7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01680-92F1-4836-B00B-F44D542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B4A79-9427-42E3-83FA-010F916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4CBD-1535-415F-B485-E53EF824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532F4-9504-45E4-843B-D0E2DE4B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B630A-D8A1-491B-8095-C7F60C41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6CE3D9-333E-4F2D-97AC-EBC45DA2E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7A961-36FF-4489-9CDC-2F5F996D0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90BCE-D6C9-4497-8FEC-0265E6D4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C7FF0-8BC4-4152-BB55-8B9D5217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FFCE9A-3CFD-4EC5-8E29-633EFDF6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48D-D937-4E96-8C89-8E673474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053FB-7641-4C01-AA62-0F99E266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D575A-6D7E-4918-AD56-AFAA0AD4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5609D-39CA-456B-9304-238E4DBB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B38DA-94A8-4DED-9A48-97223079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2E8BA-E550-4F1F-870A-7BD635E9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1E981-18D5-4426-9D4C-58E1D566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7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11453-5E3F-432F-BC52-AD9431B7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8E90A-762A-44F3-BA3A-B203762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624E3-0BC6-47A7-A864-6AD08D6E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6847E-7720-4C2C-8B6F-E7460FD1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32195-95C2-49CE-BEB9-E33ABF5A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A66C7-9CAB-478A-AC51-6DD3B602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2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EF14-6C1C-4EB5-9013-94642A3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41CF6-5793-43CA-AB23-054067EF1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7AA9D-5F19-4E13-A5E5-A16DE8FC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3303A-3B61-4762-872F-1F2DD216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A2749-0BEE-4135-BF62-E929236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31578-EB16-41D9-AF29-2C4C8AD4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89430E-73F4-492A-97BB-936F4187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F5229-FCA0-4022-A94A-99291B2ED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5DA9A-CE46-4340-A09C-83B1EC05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AA4F-B180-49CB-8E79-FD4E1F1E9C3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37DC-83CB-4AD8-8CDF-F990D46DB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1A17C-6527-4833-B5F6-ADCB3D41E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6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액자 39">
            <a:extLst>
              <a:ext uri="{FF2B5EF4-FFF2-40B4-BE49-F238E27FC236}">
                <a16:creationId xmlns:a16="http://schemas.microsoft.com/office/drawing/2014/main" id="{53490E4F-8842-437F-A226-854B6A0FF134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frame">
            <a:avLst>
              <a:gd name="adj1" fmla="val 4455"/>
            </a:avLst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A792C-1660-4E4C-8436-46F937424C07}"/>
              </a:ext>
            </a:extLst>
          </p:cNvPr>
          <p:cNvGrpSpPr/>
          <p:nvPr/>
        </p:nvGrpSpPr>
        <p:grpSpPr>
          <a:xfrm>
            <a:off x="290958" y="415190"/>
            <a:ext cx="11483339" cy="6026250"/>
            <a:chOff x="290958" y="415190"/>
            <a:chExt cx="11483339" cy="602625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EC93CA-0A4D-41C6-BC3B-F1AA344E6364}"/>
                </a:ext>
              </a:extLst>
            </p:cNvPr>
            <p:cNvSpPr/>
            <p:nvPr/>
          </p:nvSpPr>
          <p:spPr>
            <a:xfrm>
              <a:off x="290958" y="416560"/>
              <a:ext cx="2471419" cy="6024880"/>
            </a:xfrm>
            <a:prstGeom prst="rect">
              <a:avLst/>
            </a:prstGeom>
            <a:solidFill>
              <a:srgbClr val="645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71D0E0E-B5E9-4915-8AE0-8A1E99730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b="295"/>
            <a:stretch/>
          </p:blipFill>
          <p:spPr>
            <a:xfrm>
              <a:off x="2762377" y="415190"/>
              <a:ext cx="9011920" cy="6025565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A7E8E2-F9D4-4A35-BF44-321A6728A9B7}"/>
              </a:ext>
            </a:extLst>
          </p:cNvPr>
          <p:cNvSpPr/>
          <p:nvPr/>
        </p:nvSpPr>
        <p:spPr>
          <a:xfrm>
            <a:off x="1380566" y="1192306"/>
            <a:ext cx="9110100" cy="180154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11FE1A4-53A7-4560-83DB-B510BE81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550" y="1274926"/>
            <a:ext cx="8840132" cy="1579689"/>
          </a:xfrm>
          <a:ln>
            <a:noFill/>
          </a:ln>
        </p:spPr>
        <p:txBody>
          <a:bodyPr>
            <a:normAutofit fontScale="90000"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4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반도체 공정별 운전조건 최적화 및 실시간 모니터링을 통한 </a:t>
            </a:r>
            <a:r>
              <a:rPr lang="ko-KR" altLang="en-US" sz="4400" b="1" spc="50" dirty="0" err="1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수율</a:t>
            </a:r>
            <a:r>
              <a:rPr lang="ko-KR" altLang="en-US" sz="4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향상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62EB85-D3AB-437E-AE54-5E1B6D4AA57E}"/>
              </a:ext>
            </a:extLst>
          </p:cNvPr>
          <p:cNvSpPr/>
          <p:nvPr/>
        </p:nvSpPr>
        <p:spPr>
          <a:xfrm>
            <a:off x="306042" y="415875"/>
            <a:ext cx="115442" cy="6024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C56C6-09E7-4CB3-B21B-BFC61824B795}"/>
              </a:ext>
            </a:extLst>
          </p:cNvPr>
          <p:cNvSpPr txBox="1"/>
          <p:nvPr/>
        </p:nvSpPr>
        <p:spPr>
          <a:xfrm>
            <a:off x="6920754" y="6074842"/>
            <a:ext cx="481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B4</a:t>
            </a:r>
            <a:r>
              <a:rPr lang="ko-KR" altLang="en-US" sz="1600" b="1" dirty="0">
                <a:solidFill>
                  <a:schemeClr val="bg1"/>
                </a:solidFill>
              </a:rPr>
              <a:t>조 김민경 </a:t>
            </a:r>
            <a:r>
              <a:rPr lang="ko-KR" altLang="en-US" sz="1600" b="1" dirty="0" err="1">
                <a:solidFill>
                  <a:schemeClr val="bg1"/>
                </a:solidFill>
              </a:rPr>
              <a:t>서형준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손유정</a:t>
            </a:r>
            <a:r>
              <a:rPr lang="ko-KR" altLang="en-US" sz="1600" b="1" dirty="0">
                <a:solidFill>
                  <a:schemeClr val="bg1"/>
                </a:solidFill>
              </a:rPr>
              <a:t> 이영호 이찬희 </a:t>
            </a:r>
            <a:r>
              <a:rPr lang="ko-KR" altLang="en-US" sz="1600" b="1" dirty="0" err="1">
                <a:solidFill>
                  <a:schemeClr val="bg1"/>
                </a:solidFill>
              </a:rPr>
              <a:t>임솔이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9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5D20F5-3BE3-47B5-98C2-D953F2ABC8AE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9E737C-235E-4EA4-B872-A92C45347658}"/>
              </a:ext>
            </a:extLst>
          </p:cNvPr>
          <p:cNvSpPr/>
          <p:nvPr/>
        </p:nvSpPr>
        <p:spPr>
          <a:xfrm>
            <a:off x="0" y="-11986"/>
            <a:ext cx="12192000" cy="52361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522BE23-E27E-4CCB-A231-9C4F52893D5E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추진 배경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7DD31C-A075-47BE-92F8-C16A8EA5C2DB}"/>
              </a:ext>
            </a:extLst>
          </p:cNvPr>
          <p:cNvSpPr txBox="1"/>
          <p:nvPr/>
        </p:nvSpPr>
        <p:spPr>
          <a:xfrm>
            <a:off x="1012583" y="886705"/>
            <a:ext cx="9639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/>
              <a:t>성장하는 세계 반도체 시장에서 국내 수출액의 </a:t>
            </a:r>
            <a:r>
              <a:rPr lang="en-US" altLang="ko-KR" sz="2000"/>
              <a:t>20%</a:t>
            </a:r>
            <a:r>
              <a:rPr lang="ko-KR" altLang="en-US" sz="2000"/>
              <a:t>가량이 </a:t>
            </a:r>
            <a:r>
              <a:rPr lang="ko-KR" altLang="en-US" sz="2000" dirty="0"/>
              <a:t>반도체지만 삼성전자와 </a:t>
            </a:r>
            <a:r>
              <a:rPr lang="en-US" altLang="ko-KR" sz="2000"/>
              <a:t>SK</a:t>
            </a:r>
            <a:r>
              <a:rPr lang="ko-KR" altLang="en-US" sz="2000"/>
              <a:t>하이닉스가 </a:t>
            </a:r>
            <a:r>
              <a:rPr lang="ko-KR" altLang="en-US" sz="2000" dirty="0"/>
              <a:t>양분하는 상황에서 시장점유율 확보를 위해 </a:t>
            </a:r>
            <a:r>
              <a:rPr lang="ko-KR" altLang="en-US" sz="2000" b="1" dirty="0"/>
              <a:t>공정 최적화</a:t>
            </a:r>
            <a:r>
              <a:rPr lang="ko-KR" altLang="en-US" sz="2000" dirty="0"/>
              <a:t>를 통한 </a:t>
            </a:r>
            <a:r>
              <a:rPr lang="ko-KR" altLang="en-US" sz="2000" dirty="0" err="1"/>
              <a:t>수율</a:t>
            </a:r>
            <a:r>
              <a:rPr lang="ko-KR" altLang="en-US" sz="2000" dirty="0"/>
              <a:t> 향상과 </a:t>
            </a:r>
            <a:r>
              <a:rPr lang="ko-KR" altLang="en-US" sz="2000" dirty="0" err="1"/>
              <a:t>클레임률</a:t>
            </a:r>
            <a:r>
              <a:rPr lang="ko-KR" altLang="en-US" sz="2000" dirty="0"/>
              <a:t> 감소</a:t>
            </a:r>
            <a:endParaRPr lang="en-US" altLang="ko-KR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7613894-A69D-4C2C-AD37-244230401CFB}"/>
              </a:ext>
            </a:extLst>
          </p:cNvPr>
          <p:cNvCxnSpPr>
            <a:cxnSpLocks/>
          </p:cNvCxnSpPr>
          <p:nvPr/>
        </p:nvCxnSpPr>
        <p:spPr>
          <a:xfrm>
            <a:off x="879223" y="886705"/>
            <a:ext cx="0" cy="1015663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91CECBF-E6CB-4F73-A781-82602B2E84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00" y="2277444"/>
            <a:ext cx="3240000" cy="385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3BBD8A-6DC9-45BD-B455-2EB369B7A564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그래픽] 세계 반도체 시장 매출액 전망 | 연합뉴스">
            <a:extLst>
              <a:ext uri="{FF2B5EF4-FFF2-40B4-BE49-F238E27FC236}">
                <a16:creationId xmlns:a16="http://schemas.microsoft.com/office/drawing/2014/main" id="{92C33531-63EC-4CED-AEC9-F9AF4933935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20" y="2277444"/>
            <a:ext cx="3240000" cy="385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BCBAB7-1ABA-4AF7-AA0C-A84A29A0A7F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2680" y="2277444"/>
            <a:ext cx="3240000" cy="385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563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C2B176-0C4B-4991-8877-7685F3902C2D}"/>
              </a:ext>
            </a:extLst>
          </p:cNvPr>
          <p:cNvSpPr/>
          <p:nvPr/>
        </p:nvSpPr>
        <p:spPr>
          <a:xfrm>
            <a:off x="6225093" y="795620"/>
            <a:ext cx="5600700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8438AB-4D98-4009-A044-8E23BA42297F}"/>
              </a:ext>
            </a:extLst>
          </p:cNvPr>
          <p:cNvSpPr/>
          <p:nvPr/>
        </p:nvSpPr>
        <p:spPr>
          <a:xfrm>
            <a:off x="362128" y="795620"/>
            <a:ext cx="5600700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E3C122-230C-485B-8B5A-A9EC32408B62}"/>
              </a:ext>
            </a:extLst>
          </p:cNvPr>
          <p:cNvSpPr/>
          <p:nvPr/>
        </p:nvSpPr>
        <p:spPr>
          <a:xfrm>
            <a:off x="6589075" y="4036931"/>
            <a:ext cx="4894485" cy="21575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16D662-2045-42E2-829A-F1DE257C3FFE}"/>
              </a:ext>
            </a:extLst>
          </p:cNvPr>
          <p:cNvSpPr/>
          <p:nvPr/>
        </p:nvSpPr>
        <p:spPr>
          <a:xfrm>
            <a:off x="6589075" y="1306595"/>
            <a:ext cx="4894485" cy="21575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20">
            <a:extLst>
              <a:ext uri="{FF2B5EF4-FFF2-40B4-BE49-F238E27FC236}">
                <a16:creationId xmlns:a16="http://schemas.microsoft.com/office/drawing/2014/main" id="{C0D1778E-4B2D-44B3-8B5A-A240B744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" t="2" r="-112" b="76534"/>
          <a:stretch/>
        </p:blipFill>
        <p:spPr>
          <a:xfrm>
            <a:off x="1258132" y="1314181"/>
            <a:ext cx="3808689" cy="5583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자사 및 업계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6EE9D-0A16-4B30-AB6D-2CADCBB8BF8D}"/>
              </a:ext>
            </a:extLst>
          </p:cNvPr>
          <p:cNvSpPr txBox="1"/>
          <p:nvPr/>
        </p:nvSpPr>
        <p:spPr>
          <a:xfrm>
            <a:off x="819547" y="2144503"/>
            <a:ext cx="4685857" cy="2199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벤치마킹 대상인 우수기업의 </a:t>
            </a:r>
            <a:r>
              <a:rPr lang="ko-KR" altLang="en-US" sz="1600" dirty="0" err="1"/>
              <a:t>수율이</a:t>
            </a:r>
            <a:r>
              <a:rPr lang="ko-KR" altLang="en-US" sz="1600" dirty="0"/>
              <a:t> </a:t>
            </a:r>
            <a:r>
              <a:rPr lang="en-US" altLang="ko-KR" sz="1600" dirty="0"/>
              <a:t>80% </a:t>
            </a:r>
            <a:r>
              <a:rPr lang="ko-KR" altLang="en-US" sz="1600" dirty="0"/>
              <a:t>이상</a:t>
            </a:r>
            <a:endParaRPr lang="en-US" altLang="ko-KR" sz="1600" dirty="0"/>
          </a:p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당사의 </a:t>
            </a:r>
            <a:r>
              <a:rPr lang="ko-KR" altLang="en-US" sz="1600" dirty="0" err="1"/>
              <a:t>수율은</a:t>
            </a:r>
            <a:r>
              <a:rPr lang="ko-KR" altLang="en-US" sz="1600" dirty="0"/>
              <a:t> </a:t>
            </a:r>
            <a:r>
              <a:rPr lang="en-US" altLang="ko-KR" sz="1600" dirty="0"/>
              <a:t>XX%</a:t>
            </a:r>
            <a:r>
              <a:rPr lang="ko-KR" altLang="en-US" sz="1600" dirty="0"/>
              <a:t>이기 때문에 </a:t>
            </a:r>
            <a:r>
              <a:rPr lang="ko-KR" altLang="en-US" sz="1600" dirty="0" err="1"/>
              <a:t>수율을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높이기위한</a:t>
            </a:r>
            <a:r>
              <a:rPr lang="ko-KR" altLang="en-US" sz="1600" dirty="0"/>
              <a:t> 조업 안정화 기술이 필요하다</a:t>
            </a:r>
            <a:r>
              <a:rPr lang="en-US" altLang="ko-KR" sz="1600" dirty="0"/>
              <a:t>.</a:t>
            </a:r>
          </a:p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타사에서는 </a:t>
            </a:r>
            <a:r>
              <a:rPr lang="en-US" altLang="ko-KR" sz="1600" b="1" dirty="0"/>
              <a:t>AI/</a:t>
            </a:r>
            <a:r>
              <a:rPr lang="ko-KR" altLang="en-US" sz="1600" b="1" dirty="0"/>
              <a:t>빅데이터 기술</a:t>
            </a:r>
            <a:r>
              <a:rPr lang="ko-KR" altLang="en-US" sz="1600" dirty="0"/>
              <a:t>을 통한 </a:t>
            </a:r>
            <a:r>
              <a:rPr lang="ko-KR" altLang="en-US" sz="1600" b="1" dirty="0"/>
              <a:t>무인화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자동화 </a:t>
            </a:r>
            <a:r>
              <a:rPr lang="ko-KR" altLang="en-US" sz="1600" dirty="0"/>
              <a:t>공정으로 </a:t>
            </a:r>
            <a:r>
              <a:rPr lang="ko-KR" altLang="en-US" sz="1600" dirty="0" err="1"/>
              <a:t>수율</a:t>
            </a:r>
            <a:r>
              <a:rPr lang="ko-KR" altLang="en-US" sz="1600" dirty="0"/>
              <a:t> 개선 중</a:t>
            </a:r>
            <a:endParaRPr lang="en-US" altLang="ko-KR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F7607D-2E5E-437B-9318-F42B65EA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48" y="4316102"/>
            <a:ext cx="4235276" cy="2727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3BA3BC-2E77-4039-BBF1-8FAD6BA2FC9B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5B55C-6068-44F7-90C1-DB83AC495D13}"/>
              </a:ext>
            </a:extLst>
          </p:cNvPr>
          <p:cNvSpPr txBox="1"/>
          <p:nvPr/>
        </p:nvSpPr>
        <p:spPr>
          <a:xfrm>
            <a:off x="6722490" y="1836791"/>
            <a:ext cx="46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/>
              <a:t>일반적으로 </a:t>
            </a:r>
            <a:r>
              <a:rPr lang="en-US" altLang="ko-KR" sz="1200" b="1" u="sng" dirty="0"/>
              <a:t>D</a:t>
            </a:r>
            <a:r>
              <a:rPr lang="ko-KR" altLang="en-US" sz="1200" b="1" u="sng" dirty="0"/>
              <a:t>램의 목표 </a:t>
            </a:r>
            <a:r>
              <a:rPr lang="ko-KR" altLang="en-US" sz="1200" b="1" u="sng" dirty="0" err="1"/>
              <a:t>수율은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90% </a:t>
            </a:r>
            <a:r>
              <a:rPr lang="ko-KR" altLang="en-US" sz="1200" b="1" u="sng" dirty="0"/>
              <a:t>이상이지만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시스템</a:t>
            </a:r>
            <a:r>
              <a:rPr lang="en-US" altLang="ko-KR" sz="1200" b="1" u="sng" dirty="0"/>
              <a:t>LSI</a:t>
            </a:r>
            <a:r>
              <a:rPr lang="ko-KR" altLang="en-US" sz="1200" b="1" u="sng" dirty="0"/>
              <a:t>의 목표 </a:t>
            </a:r>
            <a:r>
              <a:rPr lang="ko-KR" altLang="en-US" sz="1200" b="1" u="sng" dirty="0" err="1"/>
              <a:t>수율은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70%</a:t>
            </a:r>
            <a:r>
              <a:rPr lang="ko-KR" altLang="en-US" sz="1200" b="1" u="sng" dirty="0"/>
              <a:t>로 정하고 있습니다</a:t>
            </a:r>
            <a:r>
              <a:rPr lang="en-US" altLang="ko-KR" sz="1200" u="sng" dirty="0"/>
              <a:t>.</a:t>
            </a:r>
            <a:r>
              <a:rPr lang="en-US" altLang="ko-KR" sz="1200" dirty="0"/>
              <a:t>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때문에 파운드리 사업부는 역대 최고의 수주 물량을 확보하고도 </a:t>
            </a:r>
            <a:r>
              <a:rPr lang="ko-KR" altLang="en-US" sz="1200" dirty="0" err="1">
                <a:solidFill>
                  <a:schemeClr val="accent3">
                    <a:lumMod val="75000"/>
                  </a:schemeClr>
                </a:solidFill>
              </a:rPr>
              <a:t>수율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 문제로 생산이 지체되면서 가파른 수익성 개선이 이뤄지지 않았습니다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70DA3-8558-4246-9206-2D9CF1A88BFB}"/>
              </a:ext>
            </a:extLst>
          </p:cNvPr>
          <p:cNvSpPr txBox="1"/>
          <p:nvPr/>
        </p:nvSpPr>
        <p:spPr>
          <a:xfrm>
            <a:off x="6702127" y="1593341"/>
            <a:ext cx="4668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삼성전자</a:t>
            </a:r>
            <a:r>
              <a:rPr lang="en-US" altLang="ko-KR" sz="1100" b="0" i="0" spc="-60" dirty="0">
                <a:solidFill>
                  <a:srgbClr val="222222"/>
                </a:solidFill>
                <a:effectLst/>
                <a:latin typeface="-apple-system"/>
              </a:rPr>
              <a:t>, 5</a:t>
            </a:r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나노 공정수율 </a:t>
            </a:r>
            <a:r>
              <a:rPr lang="en-US" altLang="ko-KR" sz="1100" b="0" i="0" spc="-60" dirty="0">
                <a:solidFill>
                  <a:srgbClr val="222222"/>
                </a:solidFill>
                <a:effectLst/>
                <a:latin typeface="-apple-system"/>
              </a:rPr>
              <a:t>60% </a:t>
            </a:r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확보</a:t>
            </a:r>
            <a:r>
              <a:rPr lang="en-US" altLang="ko-KR" sz="1100" b="0" i="0" spc="-60" dirty="0">
                <a:solidFill>
                  <a:srgbClr val="222222"/>
                </a:solidFill>
                <a:effectLst/>
                <a:latin typeface="-apple-system"/>
              </a:rPr>
              <a:t>…2</a:t>
            </a:r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분기 </a:t>
            </a:r>
            <a:r>
              <a:rPr lang="ko-KR" altLang="en-US" sz="1100" b="0" i="0" spc="-60" dirty="0" err="1">
                <a:solidFill>
                  <a:srgbClr val="222222"/>
                </a:solidFill>
                <a:effectLst/>
                <a:latin typeface="-apple-system"/>
              </a:rPr>
              <a:t>목표수율</a:t>
            </a:r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 도달</a:t>
            </a:r>
            <a:r>
              <a:rPr lang="en-US" altLang="ko-KR" sz="1100" b="0" i="0" spc="-6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sz="1100" b="0" i="0" spc="-60" dirty="0" err="1">
                <a:solidFill>
                  <a:srgbClr val="222222"/>
                </a:solidFill>
                <a:effectLst/>
                <a:latin typeface="-apple-system"/>
              </a:rPr>
              <a:t>인포스톡</a:t>
            </a:r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 데일리</a:t>
            </a:r>
            <a:endParaRPr lang="ko-KR" altLang="en-US" sz="1100" spc="-6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2BB9275-E76C-4B97-88B0-B99BE067F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23" y="4762740"/>
            <a:ext cx="3704998" cy="1827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5E04235-5766-4ACD-9443-F44F23550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23" y="5003352"/>
            <a:ext cx="3423872" cy="435455"/>
          </a:xfrm>
          <a:prstGeom prst="rect">
            <a:avLst/>
          </a:prstGeom>
        </p:spPr>
      </p:pic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02CA0D59-B8DD-4508-B58C-DE1EF1A8F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59501"/>
              </p:ext>
            </p:extLst>
          </p:nvPr>
        </p:nvGraphicFramePr>
        <p:xfrm>
          <a:off x="746512" y="4697487"/>
          <a:ext cx="4831931" cy="141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0486">
                  <a:extLst>
                    <a:ext uri="{9D8B030D-6E8A-4147-A177-3AD203B41FA5}">
                      <a16:colId xmlns:a16="http://schemas.microsoft.com/office/drawing/2014/main" val="4155719314"/>
                    </a:ext>
                  </a:extLst>
                </a:gridCol>
                <a:gridCol w="761565">
                  <a:extLst>
                    <a:ext uri="{9D8B030D-6E8A-4147-A177-3AD203B41FA5}">
                      <a16:colId xmlns:a16="http://schemas.microsoft.com/office/drawing/2014/main" val="3893620135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140988579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3643669309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200462383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396496982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측정지표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 dirty="0"/>
                        <a:t>가중치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 dirty="0"/>
                        <a:t>현수준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목표수준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299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‘21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‘22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’23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수율</a:t>
                      </a: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0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 dirty="0" err="1"/>
                        <a:t>클레임률</a:t>
                      </a:r>
                      <a:r>
                        <a:rPr lang="en-US" altLang="ko-KR" sz="1400" spc="-100" baseline="0" dirty="0"/>
                        <a:t>(%)</a:t>
                      </a:r>
                      <a:endParaRPr lang="ko-KR" altLang="en-US" sz="14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171622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F79676BC-C566-43F0-B13F-462E1D2F6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671" y="2918570"/>
            <a:ext cx="3471075" cy="22204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76DC3D8-3FC1-45B5-8797-72DEE0F41F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93" y="844377"/>
            <a:ext cx="2270363" cy="753004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CCE7CBA-7798-492D-8495-A98F780B0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4625"/>
            <a:ext cx="1411922" cy="9709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5ADAC01-FF12-407F-9AB1-F540112426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248" y="5650675"/>
            <a:ext cx="4010596" cy="30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1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6140CE-1412-4E2A-9DC3-6CDB5E791608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F65383-4289-4474-8A59-1F1E1E8E1BFE}"/>
              </a:ext>
            </a:extLst>
          </p:cNvPr>
          <p:cNvSpPr/>
          <p:nvPr/>
        </p:nvSpPr>
        <p:spPr>
          <a:xfrm>
            <a:off x="616541" y="1121488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</a:rPr>
              <a:t>대 공정이란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62048-0E1E-42C6-AD80-785A1BE59AAD}"/>
              </a:ext>
            </a:extLst>
          </p:cNvPr>
          <p:cNvSpPr/>
          <p:nvPr/>
        </p:nvSpPr>
        <p:spPr>
          <a:xfrm>
            <a:off x="0" y="6649204"/>
            <a:ext cx="12192000" cy="13907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30EFA6-55D5-468C-B5B4-A04C1202508A}"/>
              </a:ext>
            </a:extLst>
          </p:cNvPr>
          <p:cNvSpPr/>
          <p:nvPr/>
        </p:nvSpPr>
        <p:spPr>
          <a:xfrm>
            <a:off x="6399301" y="112120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49405B-579F-4C34-BEA4-47A8B9738864}"/>
              </a:ext>
            </a:extLst>
          </p:cNvPr>
          <p:cNvSpPr/>
          <p:nvPr/>
        </p:nvSpPr>
        <p:spPr>
          <a:xfrm>
            <a:off x="616541" y="406482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31B14-5DFE-409A-9D65-0155A6A6ECB3}"/>
              </a:ext>
            </a:extLst>
          </p:cNvPr>
          <p:cNvSpPr/>
          <p:nvPr/>
        </p:nvSpPr>
        <p:spPr>
          <a:xfrm>
            <a:off x="6399301" y="4064824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C8A2B0-F9E1-444A-96E5-75986C915EF6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>
            <a:off x="362127" y="3658755"/>
            <a:ext cx="11468511" cy="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CCF6CDB-4B59-46F8-AFD0-8FBE75DBF7AF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6096383" y="795620"/>
            <a:ext cx="0" cy="5726269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B11F9A8F-CBA1-4491-8285-92543C3E2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" t="16051" r="61402"/>
          <a:stretch/>
        </p:blipFill>
        <p:spPr>
          <a:xfrm>
            <a:off x="896326" y="1318885"/>
            <a:ext cx="1535277" cy="169192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D85A10B-2D57-4931-A7BB-F2E44EC03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46"/>
          <a:stretch/>
        </p:blipFill>
        <p:spPr>
          <a:xfrm>
            <a:off x="6863139" y="1433726"/>
            <a:ext cx="1174751" cy="157708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ED08B4E-25E6-4049-A624-61D15F3B1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585"/>
          <a:stretch/>
        </p:blipFill>
        <p:spPr>
          <a:xfrm>
            <a:off x="959798" y="4189853"/>
            <a:ext cx="1114268" cy="195206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E85B2BF-48DC-4E25-BDBC-A0D7CCAEDB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126" r="-1"/>
          <a:stretch/>
        </p:blipFill>
        <p:spPr>
          <a:xfrm>
            <a:off x="6810119" y="4340911"/>
            <a:ext cx="1292760" cy="1649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492BDB7-6D6E-4D7A-9EFB-2B753DFE396A}"/>
              </a:ext>
            </a:extLst>
          </p:cNvPr>
          <p:cNvSpPr txBox="1"/>
          <p:nvPr/>
        </p:nvSpPr>
        <p:spPr>
          <a:xfrm>
            <a:off x="2748001" y="796574"/>
            <a:ext cx="307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웨이퍼 제조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49615-5F1C-48EB-ACD8-64F7CAC57103}"/>
              </a:ext>
            </a:extLst>
          </p:cNvPr>
          <p:cNvSpPr txBox="1"/>
          <p:nvPr/>
        </p:nvSpPr>
        <p:spPr>
          <a:xfrm>
            <a:off x="3786005" y="3720489"/>
            <a:ext cx="20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포토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DA52A-A91A-4004-BB1E-DB797CDAAC77}"/>
              </a:ext>
            </a:extLst>
          </p:cNvPr>
          <p:cNvSpPr txBox="1"/>
          <p:nvPr/>
        </p:nvSpPr>
        <p:spPr>
          <a:xfrm>
            <a:off x="9577602" y="3725137"/>
            <a:ext cx="203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식각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63FE5-001B-431A-B832-75E7FB35003F}"/>
              </a:ext>
            </a:extLst>
          </p:cNvPr>
          <p:cNvSpPr txBox="1"/>
          <p:nvPr/>
        </p:nvSpPr>
        <p:spPr>
          <a:xfrm>
            <a:off x="9577915" y="812994"/>
            <a:ext cx="2035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산화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36708B-B1AF-48B4-AFC7-C1AE54E28F5E}"/>
              </a:ext>
            </a:extLst>
          </p:cNvPr>
          <p:cNvSpPr txBox="1"/>
          <p:nvPr/>
        </p:nvSpPr>
        <p:spPr>
          <a:xfrm>
            <a:off x="2614852" y="1393255"/>
            <a:ext cx="2984670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en-US" altLang="ko-KR" sz="1400" dirty="0"/>
              <a:t>1. </a:t>
            </a:r>
            <a:r>
              <a:rPr lang="ko-KR" altLang="en-US" sz="1400" dirty="0" err="1"/>
              <a:t>잉곳</a:t>
            </a:r>
            <a:r>
              <a:rPr lang="ko-KR" altLang="en-US" sz="1400" dirty="0"/>
              <a:t> 만들기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모래에서 추출한 실리콘을 이용해 단결정 실리콘 기둥 </a:t>
            </a:r>
            <a:r>
              <a:rPr lang="ko-KR" altLang="en-US" sz="1100" dirty="0" err="1"/>
              <a:t>잉곳</a:t>
            </a:r>
            <a:r>
              <a:rPr lang="ko-KR" altLang="en-US" sz="1100" dirty="0"/>
              <a:t> 제작</a:t>
            </a:r>
            <a:endParaRPr lang="en-US" altLang="ko-KR" sz="1100" dirty="0"/>
          </a:p>
          <a:p>
            <a:pPr latinLnBrk="0">
              <a:spcAft>
                <a:spcPts val="200"/>
              </a:spcAft>
            </a:pPr>
            <a:r>
              <a:rPr lang="en-US" altLang="ko-KR" sz="1400" dirty="0"/>
              <a:t>2. </a:t>
            </a:r>
            <a:r>
              <a:rPr lang="ko-KR" altLang="en-US" sz="1400" dirty="0" err="1"/>
              <a:t>잉곳</a:t>
            </a:r>
            <a:r>
              <a:rPr lang="ko-KR" altLang="en-US" sz="1400" dirty="0"/>
              <a:t> 절단하여 웨이퍼 만들기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</a:t>
            </a:r>
            <a:r>
              <a:rPr lang="ko-KR" altLang="en-US" sz="1100" dirty="0"/>
              <a:t> 얇은 웨이퍼를 만들기 위해 다이아몬드  톱을 이용해 </a:t>
            </a:r>
            <a:r>
              <a:rPr lang="ko-KR" altLang="en-US" sz="1100" dirty="0" err="1"/>
              <a:t>잉곳을</a:t>
            </a:r>
            <a:r>
              <a:rPr lang="ko-KR" altLang="en-US" sz="1100" dirty="0"/>
              <a:t> 절단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잉곳의</a:t>
            </a:r>
            <a:r>
              <a:rPr lang="ko-KR" altLang="en-US" sz="1100" dirty="0"/>
              <a:t> 크기에 따라 웨이퍼의 지름이 결정</a:t>
            </a:r>
            <a:endParaRPr lang="en-US" altLang="ko-KR" sz="1200" dirty="0"/>
          </a:p>
          <a:p>
            <a:pPr latinLnBrk="0">
              <a:spcAft>
                <a:spcPts val="200"/>
              </a:spcAft>
            </a:pPr>
            <a:r>
              <a:rPr lang="en-US" altLang="ko-KR" sz="1400" dirty="0"/>
              <a:t>3. </a:t>
            </a:r>
            <a:r>
              <a:rPr lang="ko-KR" altLang="en-US" sz="1400" dirty="0"/>
              <a:t>웨이퍼 표면 연마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웨이퍼 표면을 매끄럽게 연마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44AB4-9143-407D-9219-F2258881DEA3}"/>
              </a:ext>
            </a:extLst>
          </p:cNvPr>
          <p:cNvSpPr txBox="1"/>
          <p:nvPr/>
        </p:nvSpPr>
        <p:spPr>
          <a:xfrm>
            <a:off x="8404388" y="1396551"/>
            <a:ext cx="2984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 dirty="0"/>
              <a:t>1. </a:t>
            </a:r>
            <a:r>
              <a:rPr lang="ko-KR" altLang="en-US" sz="1400" dirty="0" err="1"/>
              <a:t>산화막</a:t>
            </a:r>
            <a:r>
              <a:rPr lang="ko-KR" altLang="en-US" sz="1400" dirty="0"/>
              <a:t> 형성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웨이퍼를 외부의 오염물질로부터 보호하기 위해서 웨이퍼 표면에 산소 또는 수증기를 이용해 </a:t>
            </a:r>
            <a:r>
              <a:rPr lang="ko-KR" altLang="en-US" sz="1100" dirty="0" err="1"/>
              <a:t>절연막</a:t>
            </a:r>
            <a:r>
              <a:rPr lang="ko-KR" altLang="en-US" sz="1100" dirty="0"/>
              <a:t> 역할을 하는 산화막을 형성</a:t>
            </a:r>
            <a:endParaRPr lang="en-US" altLang="ko-KR" sz="1100" dirty="0"/>
          </a:p>
          <a:p>
            <a:pPr latinLnBrk="0">
              <a:spcAft>
                <a:spcPts val="600"/>
              </a:spcAft>
            </a:pPr>
            <a:r>
              <a:rPr lang="en-US" altLang="ko-KR" sz="1400" dirty="0"/>
              <a:t>2. </a:t>
            </a:r>
            <a:r>
              <a:rPr lang="ko-KR" altLang="en-US" sz="1400" dirty="0"/>
              <a:t>두가지 </a:t>
            </a:r>
            <a:r>
              <a:rPr lang="ko-KR" altLang="en-US" sz="1400" dirty="0" err="1"/>
              <a:t>산화막</a:t>
            </a:r>
            <a:r>
              <a:rPr lang="ko-KR" altLang="en-US" sz="1400" dirty="0"/>
              <a:t> 형성 방법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</a:t>
            </a:r>
            <a:r>
              <a:rPr lang="ko-KR" altLang="en-US" sz="1100" dirty="0"/>
              <a:t> 건식 산화 방식과 습식 산화방식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C38E2-630C-4DE0-A703-64593D7EAC8D}"/>
              </a:ext>
            </a:extLst>
          </p:cNvPr>
          <p:cNvSpPr txBox="1"/>
          <p:nvPr/>
        </p:nvSpPr>
        <p:spPr>
          <a:xfrm>
            <a:off x="2630880" y="4333361"/>
            <a:ext cx="2984670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포토마스크 설계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en-US" altLang="ko-KR" sz="1100" dirty="0"/>
              <a:t> - </a:t>
            </a:r>
            <a:r>
              <a:rPr lang="ko-KR" altLang="en-US" sz="1100" spc="-30" dirty="0"/>
              <a:t>원하는 모양을 찍기 위해 마스크 모양 설계</a:t>
            </a:r>
            <a:endParaRPr lang="en-US" altLang="ko-KR" sz="1100" spc="-30" dirty="0"/>
          </a:p>
          <a:p>
            <a:pPr latinLnBrk="0">
              <a:spcAft>
                <a:spcPts val="200"/>
              </a:spcAft>
            </a:pPr>
            <a:r>
              <a:rPr lang="en-US" altLang="ko-KR" sz="1400" dirty="0"/>
              <a:t>2. </a:t>
            </a:r>
            <a:r>
              <a:rPr lang="ko-KR" altLang="en-US" sz="1400" dirty="0"/>
              <a:t>감광제 도포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</a:t>
            </a:r>
            <a:r>
              <a:rPr lang="ko-KR" altLang="en-US" sz="1100" dirty="0"/>
              <a:t> 고 품질의 미세한 회로패턴을 새기기 위해 웨이퍼 표면에 빛에 민감한 물질인 감광액을 얇고 균일하게 도포</a:t>
            </a:r>
            <a:endParaRPr lang="en-US" altLang="ko-KR" sz="1200" dirty="0"/>
          </a:p>
          <a:p>
            <a:pPr latinLnBrk="0">
              <a:spcAft>
                <a:spcPts val="200"/>
              </a:spcAft>
            </a:pPr>
            <a:r>
              <a:rPr lang="en-US" altLang="ko-KR" sz="1400" dirty="0"/>
              <a:t>3. </a:t>
            </a:r>
            <a:r>
              <a:rPr lang="ko-KR" altLang="en-US" sz="1400" dirty="0" err="1"/>
              <a:t>노광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포토마스크에 빛을 </a:t>
            </a:r>
            <a:r>
              <a:rPr lang="ko-KR" altLang="en-US" sz="1100" dirty="0" err="1"/>
              <a:t>쬐여</a:t>
            </a:r>
            <a:r>
              <a:rPr lang="ko-KR" altLang="en-US" sz="1100" dirty="0"/>
              <a:t> 감광제에 모양 현상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665654-72CC-49C5-9D83-2E297280486B}"/>
              </a:ext>
            </a:extLst>
          </p:cNvPr>
          <p:cNvSpPr txBox="1"/>
          <p:nvPr/>
        </p:nvSpPr>
        <p:spPr>
          <a:xfrm>
            <a:off x="8355743" y="4333361"/>
            <a:ext cx="298467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패턴 제거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포토 공정에서 새긴 패턴을 액체 또는 기체 화학물질을 이용해 제거</a:t>
            </a:r>
            <a:r>
              <a:rPr lang="en-US" altLang="ko-KR" sz="1100" dirty="0"/>
              <a:t>, </a:t>
            </a:r>
            <a:r>
              <a:rPr lang="ko-KR" altLang="en-US" sz="1100" dirty="0"/>
              <a:t>건식 </a:t>
            </a:r>
            <a:r>
              <a:rPr lang="en-US" altLang="ko-KR" sz="1100" dirty="0"/>
              <a:t>/ </a:t>
            </a:r>
            <a:r>
              <a:rPr lang="ko-KR" altLang="en-US" sz="1100" dirty="0"/>
              <a:t>습식의 두가지 방법 존재</a:t>
            </a:r>
            <a:endParaRPr lang="en-US" altLang="ko-KR" sz="1100" dirty="0"/>
          </a:p>
          <a:p>
            <a:pPr latinLnBrk="0">
              <a:spcAft>
                <a:spcPts val="600"/>
              </a:spcAft>
            </a:pPr>
            <a:r>
              <a:rPr lang="en-US" altLang="ko-KR" sz="1400" dirty="0"/>
              <a:t>2. </a:t>
            </a:r>
            <a:r>
              <a:rPr lang="ko-KR" altLang="en-US" sz="1400" dirty="0"/>
              <a:t>건식 식각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</a:t>
            </a:r>
            <a:r>
              <a:rPr lang="ko-KR" altLang="en-US" sz="1100" dirty="0"/>
              <a:t> 우리 조의 데이터는 건식 식각</a:t>
            </a:r>
            <a:r>
              <a:rPr lang="en-US" altLang="ko-KR" sz="1100" dirty="0"/>
              <a:t>, </a:t>
            </a:r>
            <a:r>
              <a:rPr lang="ko-KR" altLang="en-US" sz="1100" dirty="0"/>
              <a:t>건식 식각은 습식 식각에 비해 단가가 비싸지만 고성능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2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6140CE-1412-4E2A-9DC3-6CDB5E791608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F65383-4289-4474-8A59-1F1E1E8E1BFE}"/>
              </a:ext>
            </a:extLst>
          </p:cNvPr>
          <p:cNvSpPr/>
          <p:nvPr/>
        </p:nvSpPr>
        <p:spPr>
          <a:xfrm>
            <a:off x="616541" y="1121488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</a:rPr>
              <a:t>대 공정이란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62048-0E1E-42C6-AD80-785A1BE59AAD}"/>
              </a:ext>
            </a:extLst>
          </p:cNvPr>
          <p:cNvSpPr/>
          <p:nvPr/>
        </p:nvSpPr>
        <p:spPr>
          <a:xfrm>
            <a:off x="0" y="6649204"/>
            <a:ext cx="12192000" cy="13907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30EFA6-55D5-468C-B5B4-A04C1202508A}"/>
              </a:ext>
            </a:extLst>
          </p:cNvPr>
          <p:cNvSpPr/>
          <p:nvPr/>
        </p:nvSpPr>
        <p:spPr>
          <a:xfrm>
            <a:off x="6399301" y="112120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49405B-579F-4C34-BEA4-47A8B9738864}"/>
              </a:ext>
            </a:extLst>
          </p:cNvPr>
          <p:cNvSpPr/>
          <p:nvPr/>
        </p:nvSpPr>
        <p:spPr>
          <a:xfrm>
            <a:off x="616541" y="406482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31B14-5DFE-409A-9D65-0155A6A6ECB3}"/>
              </a:ext>
            </a:extLst>
          </p:cNvPr>
          <p:cNvSpPr/>
          <p:nvPr/>
        </p:nvSpPr>
        <p:spPr>
          <a:xfrm>
            <a:off x="6399301" y="4064824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C8A2B0-F9E1-444A-96E5-75986C915EF6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>
            <a:off x="362127" y="3658755"/>
            <a:ext cx="11468511" cy="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CCF6CDB-4B59-46F8-AFD0-8FBE75DBF7AF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6096383" y="795620"/>
            <a:ext cx="0" cy="5726269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92BDB7-6D6E-4D7A-9EFB-2B753DFE396A}"/>
              </a:ext>
            </a:extLst>
          </p:cNvPr>
          <p:cNvSpPr txBox="1"/>
          <p:nvPr/>
        </p:nvSpPr>
        <p:spPr>
          <a:xfrm>
            <a:off x="2281289" y="796574"/>
            <a:ext cx="353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증착</a:t>
            </a:r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이온주입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49615-5F1C-48EB-ACD8-64F7CAC57103}"/>
              </a:ext>
            </a:extLst>
          </p:cNvPr>
          <p:cNvSpPr txBox="1"/>
          <p:nvPr/>
        </p:nvSpPr>
        <p:spPr>
          <a:xfrm>
            <a:off x="3786005" y="3720489"/>
            <a:ext cx="20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7. </a:t>
            </a:r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EDS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DA52A-A91A-4004-BB1E-DB797CDAAC77}"/>
              </a:ext>
            </a:extLst>
          </p:cNvPr>
          <p:cNvSpPr txBox="1"/>
          <p:nvPr/>
        </p:nvSpPr>
        <p:spPr>
          <a:xfrm>
            <a:off x="9254285" y="3725137"/>
            <a:ext cx="2357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패키징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63FE5-001B-431A-B832-75E7FB35003F}"/>
              </a:ext>
            </a:extLst>
          </p:cNvPr>
          <p:cNvSpPr txBox="1"/>
          <p:nvPr/>
        </p:nvSpPr>
        <p:spPr>
          <a:xfrm>
            <a:off x="9059159" y="812994"/>
            <a:ext cx="255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금속배선공정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36708B-B1AF-48B4-AFC7-C1AE54E28F5E}"/>
              </a:ext>
            </a:extLst>
          </p:cNvPr>
          <p:cNvSpPr txBox="1"/>
          <p:nvPr/>
        </p:nvSpPr>
        <p:spPr>
          <a:xfrm>
            <a:off x="2614852" y="1393255"/>
            <a:ext cx="29846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이온주입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반도체에 필요한 전기적 특성을 갖추기 위해 웨이퍼 위에 박막을 형성하여 이온 증착</a:t>
            </a:r>
            <a:r>
              <a:rPr lang="en-US" altLang="ko-KR" sz="1100" dirty="0"/>
              <a:t>, </a:t>
            </a:r>
            <a:r>
              <a:rPr lang="ko-KR" altLang="en-US" sz="1100" dirty="0"/>
              <a:t>주요 공정법으로 물리적 </a:t>
            </a:r>
            <a:r>
              <a:rPr lang="ko-KR" altLang="en-US" sz="1100" dirty="0" err="1"/>
              <a:t>기상증착법과</a:t>
            </a:r>
            <a:r>
              <a:rPr lang="ko-KR" altLang="en-US" sz="1100" dirty="0"/>
              <a:t> 화학적 </a:t>
            </a:r>
            <a:r>
              <a:rPr lang="ko-KR" altLang="en-US" sz="1100" dirty="0" err="1"/>
              <a:t>기상증착법</a:t>
            </a:r>
            <a:r>
              <a:rPr lang="ko-KR" altLang="en-US" sz="1100" dirty="0"/>
              <a:t> 존재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44AB4-9143-407D-9219-F2258881DEA3}"/>
              </a:ext>
            </a:extLst>
          </p:cNvPr>
          <p:cNvSpPr txBox="1"/>
          <p:nvPr/>
        </p:nvSpPr>
        <p:spPr>
          <a:xfrm>
            <a:off x="8404388" y="1396551"/>
            <a:ext cx="29846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금속 배선 형성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반도체를 </a:t>
            </a:r>
            <a:r>
              <a:rPr lang="ko-KR" altLang="en-US" sz="1100" dirty="0" err="1"/>
              <a:t>구동시키기</a:t>
            </a:r>
            <a:r>
              <a:rPr lang="ko-KR" altLang="en-US" sz="1100" dirty="0"/>
              <a:t> 위해 전기적 신호가 흐를 수 있는 통로인 금속선 형성</a:t>
            </a:r>
            <a:r>
              <a:rPr lang="en-US" altLang="ko-KR" sz="1100" dirty="0"/>
              <a:t>, </a:t>
            </a:r>
            <a:r>
              <a:rPr lang="ko-KR" altLang="en-US" sz="1100" dirty="0"/>
              <a:t>고온과 화학적인 반응에도 금속 고유의 특성이 변하지 않는 알루미늄</a:t>
            </a:r>
            <a:r>
              <a:rPr lang="en-US" altLang="ko-KR" sz="1100" dirty="0"/>
              <a:t>, </a:t>
            </a:r>
            <a:r>
              <a:rPr lang="ko-KR" altLang="en-US" sz="1100" dirty="0"/>
              <a:t>티타늄</a:t>
            </a:r>
            <a:r>
              <a:rPr lang="en-US" altLang="ko-KR" sz="1100" dirty="0"/>
              <a:t>, </a:t>
            </a:r>
            <a:r>
              <a:rPr lang="ko-KR" altLang="en-US" sz="1100" dirty="0"/>
              <a:t>텅스텐을 주로 사용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C38E2-630C-4DE0-A703-64593D7EAC8D}"/>
              </a:ext>
            </a:extLst>
          </p:cNvPr>
          <p:cNvSpPr txBox="1"/>
          <p:nvPr/>
        </p:nvSpPr>
        <p:spPr>
          <a:xfrm>
            <a:off x="2630880" y="4333361"/>
            <a:ext cx="2984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전기적 특성검사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웨이퍼 상태 반도체 칩의 양품</a:t>
            </a:r>
            <a:r>
              <a:rPr lang="en-US" altLang="ko-KR" sz="1100" dirty="0"/>
              <a:t>/</a:t>
            </a:r>
            <a:r>
              <a:rPr lang="ko-KR" altLang="en-US" sz="1100" dirty="0"/>
              <a:t>불량품 선별</a:t>
            </a:r>
            <a:r>
              <a:rPr lang="en-US" altLang="ko-KR" sz="1100" dirty="0"/>
              <a:t>, </a:t>
            </a:r>
            <a:r>
              <a:rPr lang="ko-KR" altLang="en-US" sz="1100" dirty="0"/>
              <a:t>불량 칩 중 수선 가능한 칩의 양품화</a:t>
            </a:r>
            <a:r>
              <a:rPr lang="en-US" altLang="ko-KR" sz="1100" dirty="0"/>
              <a:t>, </a:t>
            </a:r>
            <a:r>
              <a:rPr lang="ko-KR" altLang="en-US" sz="1100" dirty="0"/>
              <a:t>랩 공정 또는 설계에서 발견된 문제점 수정</a:t>
            </a:r>
            <a:endParaRPr lang="en-US" altLang="ko-KR" sz="1100" dirty="0"/>
          </a:p>
          <a:p>
            <a:pPr latinLnBrk="0">
              <a:spcAft>
                <a:spcPts val="600"/>
              </a:spcAft>
            </a:pPr>
            <a:r>
              <a:rPr lang="en-US" altLang="ko-KR" sz="1400" dirty="0"/>
              <a:t>2. 4</a:t>
            </a:r>
            <a:r>
              <a:rPr lang="ko-KR" altLang="en-US" sz="1400" dirty="0"/>
              <a:t>단계 </a:t>
            </a:r>
            <a:r>
              <a:rPr lang="en-US" altLang="ko-KR" sz="1400" dirty="0"/>
              <a:t>EDS</a:t>
            </a:r>
            <a:r>
              <a:rPr lang="ko-KR" altLang="en-US" sz="1400" dirty="0"/>
              <a:t>공정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 ET</a:t>
            </a:r>
            <a:r>
              <a:rPr lang="ko-KR" altLang="en-US" sz="1100" dirty="0"/>
              <a:t> </a:t>
            </a:r>
            <a:r>
              <a:rPr lang="en-US" altLang="ko-KR" sz="1100" dirty="0"/>
              <a:t>Test,</a:t>
            </a:r>
            <a:r>
              <a:rPr lang="ko-KR" altLang="en-US" sz="1100" dirty="0"/>
              <a:t> </a:t>
            </a:r>
            <a:r>
              <a:rPr lang="en-US" altLang="ko-KR" sz="1100" dirty="0"/>
              <a:t>Hot/Cold</a:t>
            </a:r>
            <a:r>
              <a:rPr lang="ko-KR" altLang="en-US" sz="1100" dirty="0"/>
              <a:t> </a:t>
            </a:r>
            <a:r>
              <a:rPr lang="en-US" altLang="ko-KR" sz="1100" dirty="0"/>
              <a:t>Test,</a:t>
            </a:r>
            <a:r>
              <a:rPr lang="ko-KR" altLang="en-US" sz="1100" dirty="0"/>
              <a:t> </a:t>
            </a:r>
            <a:r>
              <a:rPr lang="en-US" altLang="ko-KR" sz="1100" dirty="0"/>
              <a:t>Repair/</a:t>
            </a:r>
            <a:r>
              <a:rPr lang="en-US" altLang="ko-KR" sz="1100" dirty="0" err="1"/>
              <a:t>Fianl</a:t>
            </a:r>
            <a:r>
              <a:rPr lang="en-US" altLang="ko-KR" sz="1100" dirty="0"/>
              <a:t> Test, Inking</a:t>
            </a:r>
            <a:r>
              <a:rPr lang="ko-KR" altLang="en-US" sz="1100" dirty="0"/>
              <a:t>의 </a:t>
            </a:r>
            <a:r>
              <a:rPr lang="en-US" altLang="ko-KR" sz="1100" dirty="0"/>
              <a:t>4</a:t>
            </a:r>
            <a:r>
              <a:rPr lang="ko-KR" altLang="en-US" sz="1100" dirty="0"/>
              <a:t>단계로 진행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665654-72CC-49C5-9D83-2E297280486B}"/>
              </a:ext>
            </a:extLst>
          </p:cNvPr>
          <p:cNvSpPr txBox="1"/>
          <p:nvPr/>
        </p:nvSpPr>
        <p:spPr>
          <a:xfrm>
            <a:off x="8355743" y="4333361"/>
            <a:ext cx="2984670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3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양품 반도체 칩 절단</a:t>
            </a:r>
            <a:endParaRPr lang="en-US" altLang="ko-KR" sz="1400" dirty="0"/>
          </a:p>
          <a:p>
            <a:pPr latinLnBrk="0">
              <a:spcAft>
                <a:spcPts val="3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양품으로 판정된 반도체칩을 웨이퍼에서 절단하여 낱개로 분리</a:t>
            </a:r>
            <a:endParaRPr lang="en-US" altLang="ko-KR" sz="1100" dirty="0"/>
          </a:p>
          <a:p>
            <a:pPr latinLnBrk="0">
              <a:spcAft>
                <a:spcPts val="300"/>
              </a:spcAft>
            </a:pPr>
            <a:r>
              <a:rPr lang="en-US" altLang="ko-KR" sz="1400" dirty="0"/>
              <a:t>2. PCB</a:t>
            </a:r>
            <a:r>
              <a:rPr lang="ko-KR" altLang="en-US" sz="1400" dirty="0"/>
              <a:t>에 칩 접착</a:t>
            </a:r>
            <a:endParaRPr lang="en-US" altLang="ko-KR" sz="1400" dirty="0"/>
          </a:p>
          <a:p>
            <a:pPr latinLnBrk="0">
              <a:spcAft>
                <a:spcPts val="3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</a:t>
            </a:r>
            <a:r>
              <a:rPr lang="ko-KR" altLang="en-US" sz="1100" dirty="0"/>
              <a:t> 반도체 칩과 외부 회로 간 전기신호를 전달할 수 있는 </a:t>
            </a:r>
            <a:r>
              <a:rPr lang="en-US" altLang="ko-KR" sz="1100" dirty="0"/>
              <a:t>PCB</a:t>
            </a:r>
            <a:r>
              <a:rPr lang="ko-KR" altLang="en-US" sz="1100" dirty="0"/>
              <a:t>에 칩을 접착</a:t>
            </a:r>
            <a:endParaRPr lang="en-US" altLang="ko-KR" sz="1200" dirty="0"/>
          </a:p>
          <a:p>
            <a:pPr latinLnBrk="0">
              <a:spcAft>
                <a:spcPts val="300"/>
              </a:spcAft>
            </a:pPr>
            <a:r>
              <a:rPr lang="en-US" altLang="ko-KR" sz="1400" dirty="0"/>
              <a:t>3. </a:t>
            </a:r>
            <a:r>
              <a:rPr lang="ko-KR" altLang="en-US" sz="1400" dirty="0"/>
              <a:t>최종 품질 검사</a:t>
            </a:r>
            <a:endParaRPr lang="en-US" altLang="ko-KR" sz="1400" dirty="0"/>
          </a:p>
          <a:p>
            <a:pPr latinLnBrk="0">
              <a:spcAft>
                <a:spcPts val="300"/>
              </a:spcAft>
            </a:pPr>
            <a:r>
              <a:rPr lang="en-US" altLang="ko-KR" sz="1100" dirty="0"/>
              <a:t> - </a:t>
            </a:r>
            <a:r>
              <a:rPr lang="ko-KR" altLang="en-US" sz="1100" spc="-100" dirty="0"/>
              <a:t>패키징 공정이 완료된 반도체는 </a:t>
            </a:r>
            <a:r>
              <a:rPr lang="ko-KR" altLang="en-US" sz="1100" dirty="0"/>
              <a:t>검사장비를 통해 다시 품질검사 진행</a:t>
            </a:r>
            <a:endParaRPr lang="ko-KR" altLang="en-US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791D164-1132-4D6E-92A2-BECA2F32B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03"/>
          <a:stretch/>
        </p:blipFill>
        <p:spPr>
          <a:xfrm>
            <a:off x="896326" y="1551957"/>
            <a:ext cx="1404060" cy="13319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F431B68-1BCD-442C-AAC0-C59F71C87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46"/>
          <a:stretch/>
        </p:blipFill>
        <p:spPr>
          <a:xfrm>
            <a:off x="6682018" y="1580399"/>
            <a:ext cx="1375812" cy="13558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2C08BC-EF68-402A-AB2D-C2B287D6A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83" y="4783690"/>
            <a:ext cx="1405203" cy="102294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A6311B-6774-40C8-B150-6DFE93B05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885" y="4587418"/>
            <a:ext cx="1296945" cy="11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3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80E4D4D-DFA2-4F76-8568-5C823459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54091"/>
              </p:ext>
            </p:extLst>
          </p:nvPr>
        </p:nvGraphicFramePr>
        <p:xfrm>
          <a:off x="904511" y="809081"/>
          <a:ext cx="10382978" cy="5333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45">
                  <a:extLst>
                    <a:ext uri="{9D8B030D-6E8A-4147-A177-3AD203B41FA5}">
                      <a16:colId xmlns:a16="http://schemas.microsoft.com/office/drawing/2014/main" val="1892042620"/>
                    </a:ext>
                  </a:extLst>
                </a:gridCol>
                <a:gridCol w="2746545">
                  <a:extLst>
                    <a:ext uri="{9D8B030D-6E8A-4147-A177-3AD203B41FA5}">
                      <a16:colId xmlns:a16="http://schemas.microsoft.com/office/drawing/2014/main" val="1929528769"/>
                    </a:ext>
                  </a:extLst>
                </a:gridCol>
                <a:gridCol w="1222472">
                  <a:extLst>
                    <a:ext uri="{9D8B030D-6E8A-4147-A177-3AD203B41FA5}">
                      <a16:colId xmlns:a16="http://schemas.microsoft.com/office/drawing/2014/main" val="614241358"/>
                    </a:ext>
                  </a:extLst>
                </a:gridCol>
                <a:gridCol w="1222472">
                  <a:extLst>
                    <a:ext uri="{9D8B030D-6E8A-4147-A177-3AD203B41FA5}">
                      <a16:colId xmlns:a16="http://schemas.microsoft.com/office/drawing/2014/main" val="1624052378"/>
                    </a:ext>
                  </a:extLst>
                </a:gridCol>
                <a:gridCol w="1222472">
                  <a:extLst>
                    <a:ext uri="{9D8B030D-6E8A-4147-A177-3AD203B41FA5}">
                      <a16:colId xmlns:a16="http://schemas.microsoft.com/office/drawing/2014/main" val="3137836870"/>
                    </a:ext>
                  </a:extLst>
                </a:gridCol>
                <a:gridCol w="1222472">
                  <a:extLst>
                    <a:ext uri="{9D8B030D-6E8A-4147-A177-3AD203B41FA5}">
                      <a16:colId xmlns:a16="http://schemas.microsoft.com/office/drawing/2014/main" val="332140013"/>
                    </a:ext>
                  </a:extLst>
                </a:gridCol>
              </a:tblGrid>
              <a:tr h="38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잠재원인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합계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선정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7331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공정 주변환경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작업조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39581"/>
                  </a:ext>
                </a:extLst>
              </a:tr>
              <a:tr h="374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공정 주변환경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클린룸</a:t>
                      </a:r>
                      <a:r>
                        <a:rPr lang="ko-KR" altLang="en-US" dirty="0"/>
                        <a:t> 오염도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46713"/>
                  </a:ext>
                </a:extLst>
              </a:tr>
              <a:tr h="3744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산화공정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산화 방식</a:t>
                      </a:r>
                      <a:r>
                        <a:rPr lang="en-US" altLang="ko-KR" dirty="0"/>
                        <a:t>(dry/wet)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26034"/>
                  </a:ext>
                </a:extLst>
              </a:tr>
              <a:tr h="37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산화공정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산화물 두께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26976"/>
                  </a:ext>
                </a:extLst>
              </a:tr>
              <a:tr h="37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포토공정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HMDS </a:t>
                      </a:r>
                      <a:r>
                        <a:rPr lang="ko-KR" altLang="en-US" dirty="0"/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66442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포토공정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감광제 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69746"/>
                  </a:ext>
                </a:extLst>
              </a:tr>
              <a:tr h="3940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포토공정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스핀 횟수</a:t>
                      </a:r>
                      <a:r>
                        <a:rPr lang="en-US" altLang="ko-KR" dirty="0"/>
                        <a:t>(rpm)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81573"/>
                  </a:ext>
                </a:extLst>
              </a:tr>
              <a:tr h="3834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포토공정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베이킹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39755"/>
                  </a:ext>
                </a:extLst>
              </a:tr>
              <a:tr h="3834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포토공정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베이킹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19457"/>
                  </a:ext>
                </a:extLst>
              </a:tr>
              <a:tr h="3834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포토공정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최소 </a:t>
                      </a:r>
                      <a:r>
                        <a:rPr lang="ko-KR" altLang="en-US" dirty="0" err="1"/>
                        <a:t>선폭</a:t>
                      </a:r>
                      <a:r>
                        <a:rPr lang="en-US" altLang="ko-KR" dirty="0"/>
                        <a:t>(CD)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4794"/>
                  </a:ext>
                </a:extLst>
              </a:tr>
              <a:tr h="3834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식각공정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식각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87373"/>
                  </a:ext>
                </a:extLst>
              </a:tr>
              <a:tr h="3834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이온주입공정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주입된 이온의 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83198"/>
                  </a:ext>
                </a:extLst>
              </a:tr>
              <a:tr h="3834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이온주입공정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공정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1283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AD6CCA6-F3F7-4041-9B6E-0B17BDDB3447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F55DA4-36BC-4EF0-A746-CE1E072B2A9F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잠재원인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509A8E-D4E1-4C61-A483-A257BD91B3F5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642</Words>
  <Application>Microsoft Office PowerPoint</Application>
  <PresentationFormat>와이드스크린</PresentationFormat>
  <Paragraphs>145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-apple-system</vt:lpstr>
      <vt:lpstr>맑은 고딕</vt:lpstr>
      <vt:lpstr>Arial</vt:lpstr>
      <vt:lpstr>Office 테마</vt:lpstr>
      <vt:lpstr>반도체 공정별 운전조건 최적화 및 실시간 모니터링을 통한 수율 향상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반도체 공정별 불량 원인 분석을 통한 Product 품질 개선</dc:title>
  <dc:creator>이 찬희</dc:creator>
  <cp:lastModifiedBy>이 찬희</cp:lastModifiedBy>
  <cp:revision>16</cp:revision>
  <dcterms:created xsi:type="dcterms:W3CDTF">2021-09-01T06:27:06Z</dcterms:created>
  <dcterms:modified xsi:type="dcterms:W3CDTF">2021-09-02T13:25:27Z</dcterms:modified>
</cp:coreProperties>
</file>