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7" r:id="rId3"/>
    <p:sldId id="258" r:id="rId4"/>
    <p:sldId id="263" r:id="rId5"/>
    <p:sldId id="266" r:id="rId6"/>
    <p:sldId id="259" r:id="rId7"/>
    <p:sldId id="267" r:id="rId8"/>
    <p:sldId id="279" r:id="rId9"/>
    <p:sldId id="285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6D2"/>
    <a:srgbClr val="A3A0C8"/>
    <a:srgbClr val="6D68A8"/>
    <a:srgbClr val="A1D7D7"/>
    <a:srgbClr val="F2F2F2"/>
    <a:srgbClr val="000000"/>
    <a:srgbClr val="645779"/>
    <a:srgbClr val="645678"/>
    <a:srgbClr val="655A7D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D68D6B-3A93-4A74-9319-ECEF7A59E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EB194-66BF-46A3-A1DF-7080A2CBB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91A94-71E1-4D3D-A196-21319C56618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7C893-AD14-4CCA-8728-7A620C051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30B42-0DC9-4AF9-ADD4-F97F3577D3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656D-AA24-487A-BB91-CEF70D3FE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9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036-1951-48CD-BC53-0DE69B741A28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8D6E-1A5B-4276-ABDD-C44BC7B80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38D6E-1A5B-4276-ABDD-C44BC7B80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21C1-12A0-4B02-B253-32A944545C2C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2E4B-AD37-40B9-8853-7BF15AD57C68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B294976-0653-4512-A6CA-696C9B35F2E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6D9-C2FA-45CF-BD3C-6322920D9FFA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6D4E3D5-0E66-4318-9DC8-688B6714CE41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533-8E38-4E4A-94D6-D5FA5DECF856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1451FEF-0AFD-4143-8E0A-A2523FC1B7C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4658-7531-4487-8184-1609682F6A4C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8B02F1-76EC-41BF-B46B-86564C673DA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8F2E-8136-49A2-B5A8-FEF1294EE409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5C2ACD2-9556-45A0-B8C0-C952C03A89E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EB80-A7BF-4518-AD0D-3B7A1BB331C2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00E7FB2A-04FB-4372-808F-465B8D7264D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D48-02AB-4AE0-A4BB-BAC30E0AA424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A8731-A88D-4A74-921B-7A6CE9F7BB8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7C5-5BB8-4F4A-92A3-A67F35925931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ABC9609-ECE9-4654-B983-B09F34EA64D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507C-D2D7-42F0-A612-522D8501B5FB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009960A-5426-42E1-A23B-42A42B04BC4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27A0-B6EB-473C-A084-C70FD00284D9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675C2D4-73AC-42D7-BCF0-C2E5F5EA9D0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3CE4-7287-42FD-B5C4-A66898974C38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223FCA4-30DB-4274-802D-9ED2D9E8C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액자 39">
            <a:extLst>
              <a:ext uri="{FF2B5EF4-FFF2-40B4-BE49-F238E27FC236}">
                <a16:creationId xmlns:a16="http://schemas.microsoft.com/office/drawing/2014/main" id="{53490E4F-8842-437F-A226-854B6A0FF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frame">
            <a:avLst>
              <a:gd name="adj1" fmla="val 4455"/>
            </a:avLst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A792C-1660-4E4C-8436-46F937424C07}"/>
              </a:ext>
            </a:extLst>
          </p:cNvPr>
          <p:cNvGrpSpPr/>
          <p:nvPr/>
        </p:nvGrpSpPr>
        <p:grpSpPr>
          <a:xfrm>
            <a:off x="421484" y="415190"/>
            <a:ext cx="11352813" cy="6026250"/>
            <a:chOff x="290958" y="415190"/>
            <a:chExt cx="11483339" cy="60262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EC93CA-0A4D-41C6-BC3B-F1AA344E6364}"/>
                </a:ext>
              </a:extLst>
            </p:cNvPr>
            <p:cNvSpPr/>
            <p:nvPr/>
          </p:nvSpPr>
          <p:spPr>
            <a:xfrm>
              <a:off x="290958" y="416560"/>
              <a:ext cx="2471419" cy="6024880"/>
            </a:xfrm>
            <a:prstGeom prst="rect">
              <a:avLst/>
            </a:prstGeom>
            <a:solidFill>
              <a:srgbClr val="645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D0E0E-B5E9-4915-8AE0-8A1E99730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b="295"/>
            <a:stretch/>
          </p:blipFill>
          <p:spPr>
            <a:xfrm>
              <a:off x="2762377" y="415190"/>
              <a:ext cx="9011920" cy="6025565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50" y="1274926"/>
            <a:ext cx="8840132" cy="1579689"/>
          </a:xfrm>
          <a:ln>
            <a:noFill/>
          </a:ln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반도체 공정별 운전조건 최적화 및 실시간 모니터링을 통한 </a:t>
            </a:r>
            <a:r>
              <a:rPr lang="ko-KR" altLang="en-US" sz="4400" b="1" spc="5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수율</a:t>
            </a: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C56C6-09E7-4CB3-B21B-BFC61824B795}"/>
              </a:ext>
            </a:extLst>
          </p:cNvPr>
          <p:cNvSpPr txBox="1"/>
          <p:nvPr/>
        </p:nvSpPr>
        <p:spPr>
          <a:xfrm>
            <a:off x="6920754" y="6074842"/>
            <a:ext cx="481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B4</a:t>
            </a:r>
            <a:r>
              <a:rPr lang="ko-KR" altLang="en-US" sz="1600" b="1">
                <a:solidFill>
                  <a:schemeClr val="bg1"/>
                </a:solidFill>
              </a:rPr>
              <a:t>조 김민경 </a:t>
            </a:r>
            <a:r>
              <a:rPr lang="ko-KR" altLang="en-US" sz="1600" b="1" err="1">
                <a:solidFill>
                  <a:schemeClr val="bg1"/>
                </a:solidFill>
              </a:rPr>
              <a:t>서형준</a:t>
            </a:r>
            <a:r>
              <a:rPr lang="ko-KR" altLang="en-US" sz="1600" b="1">
                <a:solidFill>
                  <a:schemeClr val="bg1"/>
                </a:solidFill>
              </a:rPr>
              <a:t> </a:t>
            </a:r>
            <a:r>
              <a:rPr lang="ko-KR" altLang="en-US" sz="1600" b="1" err="1">
                <a:solidFill>
                  <a:schemeClr val="bg1"/>
                </a:solidFill>
              </a:rPr>
              <a:t>손유정</a:t>
            </a:r>
            <a:r>
              <a:rPr lang="ko-KR" altLang="en-US" sz="1600" b="1">
                <a:solidFill>
                  <a:schemeClr val="bg1"/>
                </a:solidFill>
              </a:rPr>
              <a:t> 이영호 이찬희 </a:t>
            </a:r>
            <a:r>
              <a:rPr lang="ko-KR" altLang="en-US" sz="1600" b="1" err="1">
                <a:solidFill>
                  <a:schemeClr val="bg1"/>
                </a:solidFill>
              </a:rPr>
              <a:t>임솔이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A3CAEBA3-84CA-41A9-8D66-9AB7CDED8D11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F3C033-3D1E-4238-AC8D-D49BB2BE20B8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DDD557-F33F-4D4A-820F-579E059DE30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분석계획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9AAA-F984-49E1-9771-4B7C6775BB70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7C20500-D8E8-41BA-A157-B3FB2CFA952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10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99B26F-56C9-4A41-BEE7-63FF452C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22478"/>
              </p:ext>
            </p:extLst>
          </p:nvPr>
        </p:nvGraphicFramePr>
        <p:xfrm>
          <a:off x="1023457" y="669539"/>
          <a:ext cx="10578518" cy="5571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32">
                  <a:extLst>
                    <a:ext uri="{9D8B030D-6E8A-4147-A177-3AD203B41FA5}">
                      <a16:colId xmlns:a16="http://schemas.microsoft.com/office/drawing/2014/main" val="4088457207"/>
                    </a:ext>
                  </a:extLst>
                </a:gridCol>
                <a:gridCol w="3536643">
                  <a:extLst>
                    <a:ext uri="{9D8B030D-6E8A-4147-A177-3AD203B41FA5}">
                      <a16:colId xmlns:a16="http://schemas.microsoft.com/office/drawing/2014/main" val="1234157766"/>
                    </a:ext>
                  </a:extLst>
                </a:gridCol>
                <a:gridCol w="3536643">
                  <a:extLst>
                    <a:ext uri="{9D8B030D-6E8A-4147-A177-3AD203B41FA5}">
                      <a16:colId xmlns:a16="http://schemas.microsoft.com/office/drawing/2014/main" val="347348451"/>
                    </a:ext>
                  </a:extLst>
                </a:gridCol>
              </a:tblGrid>
              <a:tr h="52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분석방법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87859"/>
                  </a:ext>
                </a:extLst>
              </a:tr>
              <a:tr h="43231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각 변수의 분포 및 단일 변수 특성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막대그래프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범주형 변수의 각 도수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12535"/>
                  </a:ext>
                </a:extLst>
              </a:tr>
              <a:tr h="4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Box plot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연속형 데이터의 이상치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15206"/>
                  </a:ext>
                </a:extLst>
              </a:tr>
              <a:tr h="4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히스토그램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연속형 데이터의 이상치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55146"/>
                  </a:ext>
                </a:extLst>
              </a:tr>
              <a:tr h="308356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각 변수 간의 주요 특성 및 주요 관계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통계적 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산화물의 두께에 따른 불량 차이 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93429"/>
                  </a:ext>
                </a:extLst>
              </a:tr>
              <a:tr h="308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통계적 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Type(dry,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wet)</a:t>
                      </a:r>
                      <a:r>
                        <a:rPr lang="ko-KR" altLang="en-US" sz="1300" dirty="0"/>
                        <a:t>별로 차이가 있는지 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92261"/>
                  </a:ext>
                </a:extLst>
              </a:tr>
              <a:tr h="73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산점도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변수들이 두께에 영향을 주는지 검정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온도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양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압력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시간이 두께에 영향을 주는지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622"/>
                  </a:ext>
                </a:extLst>
              </a:tr>
              <a:tr h="519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범주화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두께가 </a:t>
                      </a:r>
                      <a:r>
                        <a:rPr lang="en-US" altLang="ko-KR" sz="1300" dirty="0"/>
                        <a:t>700nm </a:t>
                      </a:r>
                      <a:r>
                        <a:rPr lang="ko-KR" altLang="en-US" sz="1300" dirty="0"/>
                        <a:t>이상인 값과 이상 아닌 값 범주화</a:t>
                      </a:r>
                      <a:r>
                        <a:rPr lang="en-US" altLang="ko-KR" sz="1300" dirty="0"/>
                        <a:t>,,,?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71892"/>
                  </a:ext>
                </a:extLst>
              </a:tr>
              <a:tr h="308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산점도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변수 </a:t>
                      </a:r>
                      <a:r>
                        <a:rPr lang="ko-KR" altLang="en-US" sz="1300" u="sng" dirty="0" err="1"/>
                        <a:t>들간의</a:t>
                      </a:r>
                      <a:r>
                        <a:rPr lang="ko-KR" altLang="en-US" sz="1300" u="sng" dirty="0"/>
                        <a:t> 관계성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0762"/>
                  </a:ext>
                </a:extLst>
              </a:tr>
              <a:tr h="38409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영향 인자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선형회귀분석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  <a:p>
                      <a:pPr latinLnBrk="1"/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불량에 영향을 미치는 인자 확인</a:t>
                      </a:r>
                      <a:endParaRPr lang="en-US" altLang="ko-KR" sz="1300" dirty="0"/>
                    </a:p>
                    <a:p>
                      <a:pPr latinLnBrk="1"/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불량률 높은 인자 예측 모델링</a:t>
                      </a:r>
                      <a:endParaRPr lang="en-US" altLang="ko-KR" sz="1300" dirty="0"/>
                    </a:p>
                    <a:p>
                      <a:pPr latinLnBrk="1"/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평가지료</a:t>
                      </a:r>
                      <a:r>
                        <a:rPr lang="ko-KR" altLang="en-US" sz="1300" dirty="0"/>
                        <a:t> 이용하여 가장 높은 모형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23211"/>
                  </a:ext>
                </a:extLst>
              </a:tr>
              <a:tr h="438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의사결정나무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영향을 주는 변수 찾기 </a:t>
                      </a:r>
                    </a:p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75227"/>
                  </a:ext>
                </a:extLst>
              </a:tr>
              <a:tr h="438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/>
                        <a:t>랜덤포레스트</a:t>
                      </a:r>
                      <a:endParaRPr lang="ko-KR" altLang="en-US" sz="1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34251"/>
                  </a:ext>
                </a:extLst>
              </a:tr>
              <a:tr h="313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Gradient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Boosting</a:t>
                      </a:r>
                      <a:endParaRPr lang="ko-KR" altLang="en-US" sz="1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0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3084-968F-4EF4-ACEB-DA9DE8FBFAEF}"/>
              </a:ext>
            </a:extLst>
          </p:cNvPr>
          <p:cNvSpPr/>
          <p:nvPr/>
        </p:nvSpPr>
        <p:spPr>
          <a:xfrm>
            <a:off x="0" y="0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D20F5-3BE3-47B5-98C2-D953F2ABC8AE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012583" y="886705"/>
            <a:ext cx="963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/>
              <a:t>성장하는 세계 반도체 시장에서 국내 수출액의 </a:t>
            </a:r>
            <a:r>
              <a:rPr lang="en-US" altLang="ko-KR" sz="2000"/>
              <a:t>20%</a:t>
            </a:r>
            <a:r>
              <a:rPr lang="ko-KR" altLang="en-US" sz="2000"/>
              <a:t>가량이 반도체지만 삼성전자와 </a:t>
            </a:r>
            <a:r>
              <a:rPr lang="en-US" altLang="ko-KR" sz="2000"/>
              <a:t>SK</a:t>
            </a:r>
            <a:r>
              <a:rPr lang="ko-KR" altLang="en-US" sz="2000"/>
              <a:t>하이닉스가 양분하는 상황에서 시장점유율 확보를 위해 </a:t>
            </a:r>
            <a:r>
              <a:rPr lang="ko-KR" altLang="en-US" sz="2000" b="1"/>
              <a:t>공정 최적화</a:t>
            </a:r>
            <a:r>
              <a:rPr lang="ko-KR" altLang="en-US" sz="2000"/>
              <a:t>를 통한 </a:t>
            </a:r>
            <a:r>
              <a:rPr lang="ko-KR" altLang="en-US" sz="2000" err="1"/>
              <a:t>수율</a:t>
            </a:r>
            <a:r>
              <a:rPr lang="ko-KR" altLang="en-US" sz="2000"/>
              <a:t> 향상과 </a:t>
            </a:r>
            <a:r>
              <a:rPr lang="ko-KR" altLang="en-US" sz="2000" err="1"/>
              <a:t>클레임률</a:t>
            </a:r>
            <a:r>
              <a:rPr lang="ko-KR" altLang="en-US" sz="2000"/>
              <a:t> 감소</a:t>
            </a:r>
            <a:endParaRPr lang="en-US" altLang="ko-KR" sz="20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879223" y="886705"/>
            <a:ext cx="0" cy="101566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BBD8A-6DC9-45BD-B455-2EB369B7A564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그래픽] 세계 반도체 시장 매출액 전망 | 연합뉴스">
            <a:extLst>
              <a:ext uri="{FF2B5EF4-FFF2-40B4-BE49-F238E27FC236}">
                <a16:creationId xmlns:a16="http://schemas.microsoft.com/office/drawing/2014/main" id="{92C33531-63EC-4CED-AEC9-F9AF4933935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2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CBAB7-1ABA-4AF7-AA0C-A84A29A0A7F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2277444"/>
            <a:ext cx="3240000" cy="38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F69D7FEF-DC30-4B27-B6E8-AFCBCF91441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2B176-0C4B-4991-8877-7685F3902C2D}"/>
              </a:ext>
            </a:extLst>
          </p:cNvPr>
          <p:cNvSpPr/>
          <p:nvPr/>
        </p:nvSpPr>
        <p:spPr>
          <a:xfrm>
            <a:off x="6225093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438AB-4D98-4009-A044-8E23BA42297F}"/>
              </a:ext>
            </a:extLst>
          </p:cNvPr>
          <p:cNvSpPr/>
          <p:nvPr/>
        </p:nvSpPr>
        <p:spPr>
          <a:xfrm>
            <a:off x="362128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E3C122-230C-485B-8B5A-A9EC32408B62}"/>
              </a:ext>
            </a:extLst>
          </p:cNvPr>
          <p:cNvSpPr/>
          <p:nvPr/>
        </p:nvSpPr>
        <p:spPr>
          <a:xfrm>
            <a:off x="6589075" y="4036931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6D662-2045-42E2-829A-F1DE257C3FFE}"/>
              </a:ext>
            </a:extLst>
          </p:cNvPr>
          <p:cNvSpPr/>
          <p:nvPr/>
        </p:nvSpPr>
        <p:spPr>
          <a:xfrm>
            <a:off x="6589075" y="1306595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20">
            <a:extLst>
              <a:ext uri="{FF2B5EF4-FFF2-40B4-BE49-F238E27FC236}">
                <a16:creationId xmlns:a16="http://schemas.microsoft.com/office/drawing/2014/main" id="{C0D1778E-4B2D-44B3-8B5A-A240B744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2" r="-112" b="76534"/>
          <a:stretch/>
        </p:blipFill>
        <p:spPr>
          <a:xfrm>
            <a:off x="1258132" y="1314181"/>
            <a:ext cx="3808689" cy="558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자사 및 업계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EE9D-0A16-4B30-AB6D-2CADCBB8BF8D}"/>
              </a:ext>
            </a:extLst>
          </p:cNvPr>
          <p:cNvSpPr txBox="1"/>
          <p:nvPr/>
        </p:nvSpPr>
        <p:spPr>
          <a:xfrm>
            <a:off x="819547" y="2144503"/>
            <a:ext cx="4685857" cy="21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벤치마킹 대상인 우수기업의 </a:t>
            </a:r>
            <a:r>
              <a:rPr lang="ko-KR" altLang="en-US" sz="1600" err="1"/>
              <a:t>수율이</a:t>
            </a:r>
            <a:r>
              <a:rPr lang="ko-KR" altLang="en-US" sz="1600"/>
              <a:t> </a:t>
            </a:r>
            <a:r>
              <a:rPr lang="en-US" altLang="ko-KR" sz="1600"/>
              <a:t>80% </a:t>
            </a:r>
            <a:r>
              <a:rPr lang="ko-KR" altLang="en-US" sz="1600"/>
              <a:t>이상</a:t>
            </a:r>
            <a:endParaRPr lang="en-US" altLang="ko-KR" sz="160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당사의 </a:t>
            </a:r>
            <a:r>
              <a:rPr lang="ko-KR" altLang="en-US" sz="1600" err="1"/>
              <a:t>수율은</a:t>
            </a:r>
            <a:r>
              <a:rPr lang="ko-KR" altLang="en-US" sz="1600"/>
              <a:t> </a:t>
            </a:r>
            <a:r>
              <a:rPr lang="en-US" altLang="ko-KR" sz="1600"/>
              <a:t>XX%</a:t>
            </a:r>
            <a:r>
              <a:rPr lang="ko-KR" altLang="en-US" sz="1600"/>
              <a:t>이기 때문에 </a:t>
            </a:r>
            <a:r>
              <a:rPr lang="ko-KR" altLang="en-US" sz="1600" err="1"/>
              <a:t>수율을</a:t>
            </a:r>
            <a:r>
              <a:rPr lang="ko-KR" altLang="en-US" sz="1600"/>
              <a:t> </a:t>
            </a:r>
            <a:r>
              <a:rPr lang="ko-KR" altLang="en-US" sz="1600" err="1"/>
              <a:t>높이기위한</a:t>
            </a:r>
            <a:r>
              <a:rPr lang="ko-KR" altLang="en-US" sz="1600"/>
              <a:t> 조업 안정화 기술이 필요</a:t>
            </a:r>
            <a:endParaRPr lang="en-US" altLang="ko-KR" sz="160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타사에서는 </a:t>
            </a:r>
            <a:r>
              <a:rPr lang="en-US" altLang="ko-KR" sz="1600" b="1"/>
              <a:t>AI/</a:t>
            </a:r>
            <a:r>
              <a:rPr lang="ko-KR" altLang="en-US" sz="1600" b="1"/>
              <a:t>빅데이터 기술</a:t>
            </a:r>
            <a:r>
              <a:rPr lang="ko-KR" altLang="en-US" sz="1600"/>
              <a:t>을 통한 </a:t>
            </a:r>
            <a:r>
              <a:rPr lang="ko-KR" altLang="en-US" sz="1600" b="1"/>
              <a:t>무인화</a:t>
            </a:r>
            <a:r>
              <a:rPr lang="en-US" altLang="ko-KR" sz="1600" b="1"/>
              <a:t>/</a:t>
            </a:r>
            <a:r>
              <a:rPr lang="ko-KR" altLang="en-US" sz="1600" b="1"/>
              <a:t>자동화 </a:t>
            </a:r>
            <a:r>
              <a:rPr lang="ko-KR" altLang="en-US" sz="1600"/>
              <a:t>공정으로 </a:t>
            </a:r>
            <a:r>
              <a:rPr lang="ko-KR" altLang="en-US" sz="1600" err="1"/>
              <a:t>수율</a:t>
            </a:r>
            <a:r>
              <a:rPr lang="ko-KR" altLang="en-US" sz="1600"/>
              <a:t> 개선 중</a:t>
            </a:r>
            <a:endParaRPr lang="en-US" altLang="ko-KR" sz="16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7607D-2E5E-437B-9318-F42B65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8" y="4316102"/>
            <a:ext cx="4235276" cy="2727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BA3BC-2E77-4039-BBF1-8FAD6BA2FC9B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5B55C-6068-44F7-90C1-DB83AC495D13}"/>
              </a:ext>
            </a:extLst>
          </p:cNvPr>
          <p:cNvSpPr txBox="1"/>
          <p:nvPr/>
        </p:nvSpPr>
        <p:spPr>
          <a:xfrm>
            <a:off x="6722490" y="1836791"/>
            <a:ext cx="46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/>
              <a:t>일반적으로 </a:t>
            </a:r>
            <a:r>
              <a:rPr lang="en-US" altLang="ko-KR" sz="1200" b="1" u="sng"/>
              <a:t>D</a:t>
            </a:r>
            <a:r>
              <a:rPr lang="ko-KR" altLang="en-US" sz="1200" b="1" u="sng"/>
              <a:t>램의 목표 </a:t>
            </a:r>
            <a:r>
              <a:rPr lang="ko-KR" altLang="en-US" sz="1200" b="1" u="sng" err="1"/>
              <a:t>수율은</a:t>
            </a:r>
            <a:r>
              <a:rPr lang="ko-KR" altLang="en-US" sz="1200" b="1" u="sng"/>
              <a:t> </a:t>
            </a:r>
            <a:r>
              <a:rPr lang="en-US" altLang="ko-KR" sz="1200" b="1" u="sng"/>
              <a:t>90% </a:t>
            </a:r>
            <a:r>
              <a:rPr lang="ko-KR" altLang="en-US" sz="1200" b="1" u="sng"/>
              <a:t>이상이지만</a:t>
            </a:r>
            <a:r>
              <a:rPr lang="en-US" altLang="ko-KR" sz="1200" b="1" u="sng"/>
              <a:t>, </a:t>
            </a:r>
            <a:r>
              <a:rPr lang="ko-KR" altLang="en-US" sz="1200" b="1" u="sng"/>
              <a:t>시스템</a:t>
            </a:r>
            <a:r>
              <a:rPr lang="en-US" altLang="ko-KR" sz="1200" b="1" u="sng"/>
              <a:t>LSI</a:t>
            </a:r>
            <a:r>
              <a:rPr lang="ko-KR" altLang="en-US" sz="1200" b="1" u="sng"/>
              <a:t>의 목표 </a:t>
            </a:r>
            <a:r>
              <a:rPr lang="ko-KR" altLang="en-US" sz="1200" b="1" u="sng" err="1"/>
              <a:t>수율은</a:t>
            </a:r>
            <a:r>
              <a:rPr lang="ko-KR" altLang="en-US" sz="1200" b="1" u="sng"/>
              <a:t> </a:t>
            </a:r>
            <a:r>
              <a:rPr lang="en-US" altLang="ko-KR" sz="1200" b="1" u="sng"/>
              <a:t>70%</a:t>
            </a:r>
            <a:r>
              <a:rPr lang="ko-KR" altLang="en-US" sz="1200" b="1" u="sng"/>
              <a:t>로 정하고 있습니다</a:t>
            </a:r>
            <a:r>
              <a:rPr lang="en-US" altLang="ko-KR" sz="1200" u="sng"/>
              <a:t>.</a:t>
            </a:r>
            <a:r>
              <a:rPr lang="en-US" altLang="ko-KR" sz="1200"/>
              <a:t> 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</a:rPr>
              <a:t>때문에 파운드리 사업부는 역대 최고의 수주 물량을 확보하고도 </a:t>
            </a:r>
            <a:r>
              <a:rPr lang="ko-KR" altLang="en-US" sz="1200" err="1">
                <a:solidFill>
                  <a:schemeClr val="accent3">
                    <a:lumMod val="75000"/>
                  </a:schemeClr>
                </a:solidFill>
              </a:rPr>
              <a:t>수율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</a:rPr>
              <a:t> 문제로 생산이 지체되면서 가파른 수익성 개선이 이뤄지지 않았습니다</a:t>
            </a:r>
            <a:r>
              <a:rPr lang="en-US" altLang="ko-KR" sz="120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0DA3-8558-4246-9206-2D9CF1A88BFB}"/>
              </a:ext>
            </a:extLst>
          </p:cNvPr>
          <p:cNvSpPr txBox="1"/>
          <p:nvPr/>
        </p:nvSpPr>
        <p:spPr>
          <a:xfrm>
            <a:off x="6702127" y="1593341"/>
            <a:ext cx="466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삼성전자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5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나노 공정수율 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60% 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확보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…2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분기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목표수율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도달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인포스톡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데일리</a:t>
            </a:r>
            <a:endParaRPr lang="ko-KR" altLang="en-US" sz="1100" spc="-6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2BB9275-E76C-4B97-88B0-B99BE067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23" y="4762740"/>
            <a:ext cx="3704998" cy="1827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E04235-5766-4ACD-9443-F44F2355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23" y="5003352"/>
            <a:ext cx="3423872" cy="435455"/>
          </a:xfrm>
          <a:prstGeom prst="rect">
            <a:avLst/>
          </a:prstGeom>
        </p:spPr>
      </p:pic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02CA0D59-B8DD-4508-B58C-DE1EF1A8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9501"/>
              </p:ext>
            </p:extLst>
          </p:nvPr>
        </p:nvGraphicFramePr>
        <p:xfrm>
          <a:off x="746512" y="4697487"/>
          <a:ext cx="4831931" cy="141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0486">
                  <a:extLst>
                    <a:ext uri="{9D8B030D-6E8A-4147-A177-3AD203B41FA5}">
                      <a16:colId xmlns:a16="http://schemas.microsoft.com/office/drawing/2014/main" val="4155719314"/>
                    </a:ext>
                  </a:extLst>
                </a:gridCol>
                <a:gridCol w="761565">
                  <a:extLst>
                    <a:ext uri="{9D8B030D-6E8A-4147-A177-3AD203B41FA5}">
                      <a16:colId xmlns:a16="http://schemas.microsoft.com/office/drawing/2014/main" val="3893620135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14098857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64366930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200462383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96496982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측정지표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가중치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현수준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목표수준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299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‘21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‘22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’23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수율</a:t>
                      </a:r>
                      <a:r>
                        <a:rPr lang="en-US" altLang="ko-KR" sz="1600"/>
                        <a:t>(%)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err="1"/>
                        <a:t>클레임률</a:t>
                      </a:r>
                      <a:r>
                        <a:rPr lang="en-US" altLang="ko-KR" sz="1400" spc="-100" baseline="0"/>
                        <a:t>(%)</a:t>
                      </a:r>
                      <a:endParaRPr lang="ko-KR" altLang="en-US" sz="1400" spc="-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7162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79676BC-C566-43F0-B13F-462E1D2F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671" y="2918570"/>
            <a:ext cx="3471075" cy="222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6DC3D8-3FC1-45B5-8797-72DEE0F41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93" y="844377"/>
            <a:ext cx="2270363" cy="753004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CCE7CBA-7798-492D-8495-A98F780B0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625"/>
            <a:ext cx="1411922" cy="9709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DAC01-FF12-407F-9AB1-F54011242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48" y="5650675"/>
            <a:ext cx="4010596" cy="309460"/>
          </a:xfrm>
          <a:prstGeom prst="rect">
            <a:avLst/>
          </a:prstGeom>
        </p:spPr>
      </p:pic>
      <p:sp>
        <p:nvSpPr>
          <p:cNvPr id="26" name="슬라이드 번호 개체 틀 2">
            <a:extLst>
              <a:ext uri="{FF2B5EF4-FFF2-40B4-BE49-F238E27FC236}">
                <a16:creationId xmlns:a16="http://schemas.microsoft.com/office/drawing/2014/main" id="{359F3C39-877A-4183-AD0D-72A715CD4A14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11F9A8F-CBA1-4491-8285-92543C3E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16051" r="61402"/>
          <a:stretch/>
        </p:blipFill>
        <p:spPr>
          <a:xfrm>
            <a:off x="896326" y="1318885"/>
            <a:ext cx="1535277" cy="16919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85A10B-2D57-4931-A7BB-F2E44EC0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46"/>
          <a:stretch/>
        </p:blipFill>
        <p:spPr>
          <a:xfrm>
            <a:off x="6863139" y="1433726"/>
            <a:ext cx="1174751" cy="1577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D08B4E-25E6-4049-A624-61D15F3B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85"/>
          <a:stretch/>
        </p:blipFill>
        <p:spPr>
          <a:xfrm>
            <a:off x="959798" y="4189853"/>
            <a:ext cx="1114268" cy="19520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85B2BF-48DC-4E25-BDBC-A0D7CCAED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26" r="-1"/>
          <a:stretch/>
        </p:blipFill>
        <p:spPr>
          <a:xfrm>
            <a:off x="6810119" y="4340911"/>
            <a:ext cx="1292760" cy="1649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748001" y="796574"/>
            <a:ext cx="3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웨이퍼 제조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포토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577602" y="3725137"/>
            <a:ext cx="20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식각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577915" y="812994"/>
            <a:ext cx="203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산화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잉곳</a:t>
            </a:r>
            <a:r>
              <a:rPr lang="ko-KR" altLang="en-US" sz="1400"/>
              <a:t>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모래에서 추출한 실리콘을 이용해 단결정 실리콘 기둥 </a:t>
            </a:r>
            <a:r>
              <a:rPr lang="ko-KR" altLang="en-US" sz="1100" err="1"/>
              <a:t>잉곳</a:t>
            </a:r>
            <a:r>
              <a:rPr lang="ko-KR" altLang="en-US" sz="1100"/>
              <a:t> 제작</a:t>
            </a:r>
            <a:endParaRPr lang="en-US" altLang="ko-KR" sz="11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 err="1"/>
              <a:t>잉곳</a:t>
            </a:r>
            <a:r>
              <a:rPr lang="ko-KR" altLang="en-US" sz="1400"/>
              <a:t> 절단하여 웨이퍼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얇은 웨이퍼를 만들기 위해 다이아몬드  톱을 이용해 </a:t>
            </a:r>
            <a:r>
              <a:rPr lang="ko-KR" altLang="en-US" sz="1100" err="1"/>
              <a:t>잉곳을</a:t>
            </a:r>
            <a:r>
              <a:rPr lang="ko-KR" altLang="en-US" sz="1100"/>
              <a:t> 절단</a:t>
            </a:r>
            <a:r>
              <a:rPr lang="en-US" altLang="ko-KR" sz="1100"/>
              <a:t>, </a:t>
            </a:r>
            <a:r>
              <a:rPr lang="ko-KR" altLang="en-US" sz="1100" err="1"/>
              <a:t>잉곳의</a:t>
            </a:r>
            <a:r>
              <a:rPr lang="ko-KR" altLang="en-US" sz="1100"/>
              <a:t> 크기에 따라 웨이퍼의 지름이 결정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웨이퍼 표면 연마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표면을 매끄럽게 연마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산화막</a:t>
            </a:r>
            <a:r>
              <a:rPr lang="ko-KR" altLang="en-US" sz="1400"/>
              <a:t>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웨이퍼를 외부의 오염물질로부터 보호하기 위해서 웨이퍼 표면에 산소 또는 수증기를 이용해 </a:t>
            </a:r>
            <a:r>
              <a:rPr lang="ko-KR" altLang="en-US" sz="1100" err="1"/>
              <a:t>절연막</a:t>
            </a:r>
            <a:r>
              <a:rPr lang="ko-KR" altLang="en-US" sz="1100"/>
              <a:t> 역할을 하는 산화막을 형성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두가지 </a:t>
            </a:r>
            <a:r>
              <a:rPr lang="ko-KR" altLang="en-US" sz="1400" err="1"/>
              <a:t>산화막</a:t>
            </a:r>
            <a:r>
              <a:rPr lang="ko-KR" altLang="en-US" sz="1400"/>
              <a:t> 형성 방법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건식 산화 방식과 습식 산화방식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포토마스크 설계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 spc="-30"/>
              <a:t>원하는 모양을 찍기 위해 마스크 모양 설계</a:t>
            </a:r>
            <a:endParaRPr lang="en-US" altLang="ko-KR" sz="1100" spc="-3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감광제 도포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고 품질의 미세한 회로패턴을 새기기 위해 웨이퍼 표면에 빛에 민감한 물질인 감광액을 얇고 균일하게 도포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 err="1"/>
              <a:t>노광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포토마스크에 빛을 </a:t>
            </a:r>
            <a:r>
              <a:rPr lang="ko-KR" altLang="en-US" sz="1100" err="1"/>
              <a:t>쬐여</a:t>
            </a:r>
            <a:r>
              <a:rPr lang="ko-KR" altLang="en-US" sz="1100"/>
              <a:t> 감광제에 모양 현상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패턴 제거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 공정에서 새긴 패턴을 액체 또는 기체 화학물질을 이용해 제거</a:t>
            </a:r>
            <a:r>
              <a:rPr lang="en-US" altLang="ko-KR" sz="1100"/>
              <a:t>, </a:t>
            </a:r>
            <a:r>
              <a:rPr lang="ko-KR" altLang="en-US" sz="1100"/>
              <a:t>건식 </a:t>
            </a:r>
            <a:r>
              <a:rPr lang="en-US" altLang="ko-KR" sz="1100"/>
              <a:t>/ </a:t>
            </a:r>
            <a:r>
              <a:rPr lang="ko-KR" altLang="en-US" sz="1100"/>
              <a:t>습식의 두가지 방법 존재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건식 식각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우리 조의 데이터는 건식 식각</a:t>
            </a:r>
            <a:r>
              <a:rPr lang="en-US" altLang="ko-KR" sz="1100"/>
              <a:t>, </a:t>
            </a:r>
            <a:r>
              <a:rPr lang="ko-KR" altLang="en-US" sz="1100"/>
              <a:t>건식 식각은 습식 식각에 비해 단가가 비싸지만 고성능</a:t>
            </a:r>
            <a:endParaRPr lang="ko-KR" altLang="en-US" sz="1400"/>
          </a:p>
        </p:txBody>
      </p:sp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CE65422E-C029-4E19-A8AD-1031F1818A8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4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281289" y="796574"/>
            <a:ext cx="353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증착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이온주입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EDS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254285" y="3725137"/>
            <a:ext cx="235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패키징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059159" y="812994"/>
            <a:ext cx="255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금속배선공정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이온주입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반도체에 필요한 전기적 특성을 갖추기 위해 웨이퍼 위에 박막을 형성하여 이온 증착</a:t>
            </a:r>
            <a:r>
              <a:rPr lang="en-US" altLang="ko-KR" sz="1100"/>
              <a:t>, </a:t>
            </a:r>
            <a:r>
              <a:rPr lang="ko-KR" altLang="en-US" sz="1100"/>
              <a:t>주요 공정법으로 물리적 </a:t>
            </a:r>
            <a:r>
              <a:rPr lang="ko-KR" altLang="en-US" sz="1100" err="1"/>
              <a:t>기상증착법과</a:t>
            </a:r>
            <a:r>
              <a:rPr lang="ko-KR" altLang="en-US" sz="1100"/>
              <a:t> 화학적 </a:t>
            </a:r>
            <a:r>
              <a:rPr lang="ko-KR" altLang="en-US" sz="1100" err="1"/>
              <a:t>기상증착법</a:t>
            </a:r>
            <a:r>
              <a:rPr lang="ko-KR" altLang="en-US" sz="1100"/>
              <a:t> 존재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금속 배선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반도체를 </a:t>
            </a:r>
            <a:r>
              <a:rPr lang="ko-KR" altLang="en-US" sz="1100" err="1"/>
              <a:t>구동시키기</a:t>
            </a:r>
            <a:r>
              <a:rPr lang="ko-KR" altLang="en-US" sz="1100"/>
              <a:t> 위해 전기적 신호가 흐를 수 있는 통로인 금속선 형성</a:t>
            </a:r>
            <a:r>
              <a:rPr lang="en-US" altLang="ko-KR" sz="1100"/>
              <a:t>, </a:t>
            </a:r>
            <a:r>
              <a:rPr lang="ko-KR" altLang="en-US" sz="1100"/>
              <a:t>고온과 화학적인 반응에도 금속 고유의 특성이 변하지 않는 알루미늄</a:t>
            </a:r>
            <a:r>
              <a:rPr lang="en-US" altLang="ko-KR" sz="1100"/>
              <a:t>, </a:t>
            </a:r>
            <a:r>
              <a:rPr lang="ko-KR" altLang="en-US" sz="1100"/>
              <a:t>티타늄</a:t>
            </a:r>
            <a:r>
              <a:rPr lang="en-US" altLang="ko-KR" sz="1100"/>
              <a:t>, </a:t>
            </a:r>
            <a:r>
              <a:rPr lang="ko-KR" altLang="en-US" sz="1100"/>
              <a:t>텅스텐을 주로 사용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전기적 특성검사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상태 반도체 칩의 양품</a:t>
            </a:r>
            <a:r>
              <a:rPr lang="en-US" altLang="ko-KR" sz="1100"/>
              <a:t>/</a:t>
            </a:r>
            <a:r>
              <a:rPr lang="ko-KR" altLang="en-US" sz="1100"/>
              <a:t>불량품 선별</a:t>
            </a:r>
            <a:r>
              <a:rPr lang="en-US" altLang="ko-KR" sz="1100"/>
              <a:t>, </a:t>
            </a:r>
            <a:r>
              <a:rPr lang="ko-KR" altLang="en-US" sz="1100"/>
              <a:t>불량 칩 중 수선 가능한 칩의 양품화</a:t>
            </a:r>
            <a:r>
              <a:rPr lang="en-US" altLang="ko-KR" sz="1100"/>
              <a:t>, </a:t>
            </a:r>
            <a:r>
              <a:rPr lang="ko-KR" altLang="en-US" sz="1100"/>
              <a:t>랩 공정 또는 설계에서 발견된 문제점 수정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2. 4</a:t>
            </a:r>
            <a:r>
              <a:rPr lang="ko-KR" altLang="en-US" sz="1400"/>
              <a:t>단계 </a:t>
            </a:r>
            <a:r>
              <a:rPr lang="en-US" altLang="ko-KR" sz="1400"/>
              <a:t>EDS</a:t>
            </a:r>
            <a:r>
              <a:rPr lang="ko-KR" altLang="en-US" sz="1400"/>
              <a:t>공정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 ET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Hot/Cold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Repair/</a:t>
            </a:r>
            <a:r>
              <a:rPr lang="en-US" altLang="ko-KR" sz="1100" err="1"/>
              <a:t>Fianl</a:t>
            </a:r>
            <a:r>
              <a:rPr lang="en-US" altLang="ko-KR" sz="1100"/>
              <a:t> Test, Inking</a:t>
            </a:r>
            <a:r>
              <a:rPr lang="ko-KR" altLang="en-US" sz="1100"/>
              <a:t>의 </a:t>
            </a:r>
            <a:r>
              <a:rPr lang="en-US" altLang="ko-KR" sz="1100"/>
              <a:t>4</a:t>
            </a:r>
            <a:r>
              <a:rPr lang="ko-KR" altLang="en-US" sz="1100"/>
              <a:t>단계로 진행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3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양품 반도체 칩 절단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양품으로 판정된 반도체칩을 웨이퍼에서 절단하여 낱개로 분리</a:t>
            </a:r>
            <a:endParaRPr lang="en-US" altLang="ko-KR" sz="11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2. PCB</a:t>
            </a:r>
            <a:r>
              <a:rPr lang="ko-KR" altLang="en-US" sz="1400"/>
              <a:t>에 칩 접착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반도체 칩과 외부 회로 간 전기신호를 전달할 수 있는 </a:t>
            </a:r>
            <a:r>
              <a:rPr lang="en-US" altLang="ko-KR" sz="1100"/>
              <a:t>PCB</a:t>
            </a:r>
            <a:r>
              <a:rPr lang="ko-KR" altLang="en-US" sz="1100"/>
              <a:t>에 칩을 접착</a:t>
            </a:r>
            <a:endParaRPr lang="en-US" altLang="ko-KR" sz="12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최종 품질 검사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 spc="-100"/>
              <a:t>패키징 공정이 완료된 반도체는 </a:t>
            </a:r>
            <a:r>
              <a:rPr lang="ko-KR" altLang="en-US" sz="1100"/>
              <a:t>검사장비를 통해 다시 품질검사 진행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91D164-1132-4D6E-92A2-BECA2F32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03"/>
          <a:stretch/>
        </p:blipFill>
        <p:spPr>
          <a:xfrm>
            <a:off x="896326" y="1551957"/>
            <a:ext cx="1404060" cy="1331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431B68-1BCD-442C-AAC0-C59F71C8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6"/>
          <a:stretch/>
        </p:blipFill>
        <p:spPr>
          <a:xfrm>
            <a:off x="6682018" y="1580399"/>
            <a:ext cx="1375812" cy="13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2C08BC-EF68-402A-AB2D-C2B287D6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3" y="4783690"/>
            <a:ext cx="1405203" cy="1022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A6311B-6774-40C8-B150-6DFE93B0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85" y="4587418"/>
            <a:ext cx="1296945" cy="1158789"/>
          </a:xfrm>
          <a:prstGeom prst="rect">
            <a:avLst/>
          </a:prstGeom>
        </p:spPr>
      </p:pic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9BF96A5D-B908-47B6-AE2F-D3DCBDFF84B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80E4D4D-DFA2-4F76-8568-5C82345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01274"/>
              </p:ext>
            </p:extLst>
          </p:nvPr>
        </p:nvGraphicFramePr>
        <p:xfrm>
          <a:off x="964424" y="1327517"/>
          <a:ext cx="10263152" cy="455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848">
                  <a:extLst>
                    <a:ext uri="{9D8B030D-6E8A-4147-A177-3AD203B41FA5}">
                      <a16:colId xmlns:a16="http://schemas.microsoft.com/office/drawing/2014/main" val="1892042620"/>
                    </a:ext>
                  </a:extLst>
                </a:gridCol>
                <a:gridCol w="2714848">
                  <a:extLst>
                    <a:ext uri="{9D8B030D-6E8A-4147-A177-3AD203B41FA5}">
                      <a16:colId xmlns:a16="http://schemas.microsoft.com/office/drawing/2014/main" val="1929528769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614241358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1624052378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3137836870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332140013"/>
                    </a:ext>
                  </a:extLst>
                </a:gridCol>
              </a:tblGrid>
              <a:tr h="41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잠재원인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7331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공정 주변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클린룸</a:t>
                      </a:r>
                      <a:r>
                        <a:rPr lang="ko-KR" altLang="en-US" sz="1400"/>
                        <a:t> 오염도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39581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웨이퍼 제조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웨이퍼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46713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산화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산화 공정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26034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산화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산화막</a:t>
                      </a:r>
                      <a:r>
                        <a:rPr lang="ko-KR" altLang="en-US" sz="1400"/>
                        <a:t> 두께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26976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감광제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6442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포토 마스크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69746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노광</a:t>
                      </a:r>
                      <a:r>
                        <a:rPr lang="ko-KR" altLang="en-US" sz="1400"/>
                        <a:t>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18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9755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식각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식각 속도 미달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9457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식각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식각 균일도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4794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이온주입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이온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87373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이온주입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증착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83198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금속배선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금속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283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AD6CCA6-F3F7-4041-9B6E-0B17BDDB3447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F55DA4-36BC-4EF0-A746-CE1E072B2A9F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잠재원인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09A8E-D4E1-4C61-A483-A257BD91B3F5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52BD5AC5-1A4D-4CAB-AE18-4E2CC5489184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80E4D4D-DFA2-4F76-8568-5C82345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072"/>
              </p:ext>
            </p:extLst>
          </p:nvPr>
        </p:nvGraphicFramePr>
        <p:xfrm>
          <a:off x="1607649" y="877643"/>
          <a:ext cx="8976702" cy="510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37">
                  <a:extLst>
                    <a:ext uri="{9D8B030D-6E8A-4147-A177-3AD203B41FA5}">
                      <a16:colId xmlns:a16="http://schemas.microsoft.com/office/drawing/2014/main" val="1929528769"/>
                    </a:ext>
                  </a:extLst>
                </a:gridCol>
                <a:gridCol w="2830281">
                  <a:extLst>
                    <a:ext uri="{9D8B030D-6E8A-4147-A177-3AD203B41FA5}">
                      <a16:colId xmlns:a16="http://schemas.microsoft.com/office/drawing/2014/main" val="614241358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1624052378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332140013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3380191653"/>
                    </a:ext>
                  </a:extLst>
                </a:gridCol>
              </a:tblGrid>
              <a:tr h="615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/>
                        <a:t>잠재원인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/>
                        <a:t>데이터명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/>
                        <a:t>수집가능성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/>
                        <a:t>주요특성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337331"/>
                  </a:ext>
                </a:extLst>
              </a:tr>
              <a:tr h="2563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클린룸</a:t>
                      </a:r>
                      <a:r>
                        <a:rPr lang="ko-KR" altLang="en-US" sz="1400"/>
                        <a:t> 오염도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자동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639581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01212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습도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68462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클린룸</a:t>
                      </a:r>
                      <a:r>
                        <a:rPr lang="ko-KR" altLang="en-US" sz="1200"/>
                        <a:t>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88743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산화 공정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산화 공정 종류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건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습식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26034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산화막</a:t>
                      </a:r>
                      <a:r>
                        <a:rPr lang="ko-KR" altLang="en-US" sz="1400"/>
                        <a:t> 두께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산화막</a:t>
                      </a:r>
                      <a:r>
                        <a:rPr lang="ko-KR" altLang="en-US" sz="1200"/>
                        <a:t> 두께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26976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포토 마스크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포토 마스크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69746"/>
                  </a:ext>
                </a:extLst>
              </a:tr>
              <a:tr h="256304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노광</a:t>
                      </a:r>
                      <a:r>
                        <a:rPr lang="ko-KR" altLang="en-US" sz="1400"/>
                        <a:t>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err="1"/>
                        <a:t>노광</a:t>
                      </a:r>
                      <a:r>
                        <a:rPr lang="ko-KR" altLang="en-US" sz="1200"/>
                        <a:t> 파장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자동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39755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마스크와 웨이퍼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951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마스크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06489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식각 균일도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식각 균일도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54794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증착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증착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8319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AD6CCA6-F3F7-4041-9B6E-0B17BDDB3447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F55DA4-36BC-4EF0-A746-CE1E072B2A9F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데이터 수집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09A8E-D4E1-4C61-A483-A257BD91B3F5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8C9A65E9-E640-4A88-94F4-4528F2916C9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7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C0F66-05FB-47D2-A471-EDD9B7CF702A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E866E5-7DCC-4749-B4B3-65060150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38684"/>
              </p:ext>
            </p:extLst>
          </p:nvPr>
        </p:nvGraphicFramePr>
        <p:xfrm>
          <a:off x="585985" y="990315"/>
          <a:ext cx="11020029" cy="5145065"/>
        </p:xfrm>
        <a:graphic>
          <a:graphicData uri="http://schemas.openxmlformats.org/drawingml/2006/table">
            <a:tbl>
              <a:tblPr firstRow="1" firstCol="1" bandRow="1"/>
              <a:tblGrid>
                <a:gridCol w="1171557">
                  <a:extLst>
                    <a:ext uri="{9D8B030D-6E8A-4147-A177-3AD203B41FA5}">
                      <a16:colId xmlns:a16="http://schemas.microsoft.com/office/drawing/2014/main" val="1896130702"/>
                    </a:ext>
                  </a:extLst>
                </a:gridCol>
                <a:gridCol w="1101860">
                  <a:extLst>
                    <a:ext uri="{9D8B030D-6E8A-4147-A177-3AD203B41FA5}">
                      <a16:colId xmlns:a16="http://schemas.microsoft.com/office/drawing/2014/main" val="3208977361"/>
                    </a:ext>
                  </a:extLst>
                </a:gridCol>
                <a:gridCol w="2525086">
                  <a:extLst>
                    <a:ext uri="{9D8B030D-6E8A-4147-A177-3AD203B41FA5}">
                      <a16:colId xmlns:a16="http://schemas.microsoft.com/office/drawing/2014/main" val="2708758487"/>
                    </a:ext>
                  </a:extLst>
                </a:gridCol>
                <a:gridCol w="496741">
                  <a:extLst>
                    <a:ext uri="{9D8B030D-6E8A-4147-A177-3AD203B41FA5}">
                      <a16:colId xmlns:a16="http://schemas.microsoft.com/office/drawing/2014/main" val="1168730598"/>
                    </a:ext>
                  </a:extLst>
                </a:gridCol>
                <a:gridCol w="856696">
                  <a:extLst>
                    <a:ext uri="{9D8B030D-6E8A-4147-A177-3AD203B41FA5}">
                      <a16:colId xmlns:a16="http://schemas.microsoft.com/office/drawing/2014/main" val="3556177114"/>
                    </a:ext>
                  </a:extLst>
                </a:gridCol>
                <a:gridCol w="856696">
                  <a:extLst>
                    <a:ext uri="{9D8B030D-6E8A-4147-A177-3AD203B41FA5}">
                      <a16:colId xmlns:a16="http://schemas.microsoft.com/office/drawing/2014/main" val="4201655291"/>
                    </a:ext>
                  </a:extLst>
                </a:gridCol>
                <a:gridCol w="4011393">
                  <a:extLst>
                    <a:ext uri="{9D8B030D-6E8A-4147-A177-3AD203B41FA5}">
                      <a16:colId xmlns:a16="http://schemas.microsoft.com/office/drawing/2014/main" val="3297907348"/>
                    </a:ext>
                  </a:extLst>
                </a:gridCol>
              </a:tblGrid>
              <a:tr h="5777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데이터명</a:t>
                      </a:r>
                      <a:endParaRPr lang="en-US" altLang="ko-K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의미 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유형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이상치 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결측치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정제방안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9642"/>
                  </a:ext>
                </a:extLst>
              </a:tr>
              <a:tr h="271924">
                <a:tc rowSpan="3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Photo_lithograpy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Resolution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해상도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결측치가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모두 같은 행에 있고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 행의 </a:t>
                      </a:r>
                      <a:r>
                        <a:rPr lang="en-US" altLang="ko-KR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(I, H, 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세가지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타입 존재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라인이기 때문에 </a:t>
                      </a: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데이터의 평균값으로 대체 혹은 행 제거</a:t>
                      </a: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70590"/>
                  </a:ext>
                </a:extLst>
              </a:tr>
              <a:tr h="271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Line_CD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Wafer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Line Pattern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간 거리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데이터로 대체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58997"/>
                  </a:ext>
                </a:extLst>
              </a:tr>
              <a:tr h="356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Energy_exposure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가한 에너지의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데이터로 대체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7744"/>
                  </a:ext>
                </a:extLst>
              </a:tr>
              <a:tr h="451917">
                <a:tc rowSpan="4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한행이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통째로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결측된건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평균으로 대체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한개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값들만 결측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된건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웨이퍼넘버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27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차이인 것으로 대체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값 모두 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2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F3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1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F4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4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870622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96051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4174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F4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6(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검토필요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51871"/>
                  </a:ext>
                </a:extLst>
              </a:tr>
              <a:tr h="317546">
                <a:tc rowSpan="6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Ion_Implanation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Flux60s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60, 90, 160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한번에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된 행은 평균으로 대체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에서 이상치가 매우 많기때문에 평균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중앙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랜덤값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등으로 다양하게 대체 한 후 모델 성능이 가장 뛰어난 값을 선택 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5813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Flux90s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90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240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74634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Flux160s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16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1308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601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Flux480s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48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95014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Flux840s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84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29550"/>
                  </a:ext>
                </a:extLst>
              </a:tr>
              <a:tr h="271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Furnace_Temp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Annealing Furnace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작업시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챔버 내 온도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표준편차가 크지 않아 평균으로 대체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0839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0F3C033-3D1E-4238-AC8D-D49BB2BE20B8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DDD557-F33F-4D4A-820F-579E059DE30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이상치 및 </a:t>
            </a:r>
            <a:r>
              <a:rPr lang="ko-KR" altLang="en-US" sz="2400" b="1" err="1">
                <a:solidFill>
                  <a:schemeClr val="bg1"/>
                </a:solidFill>
              </a:rPr>
              <a:t>결측치</a:t>
            </a:r>
            <a:r>
              <a:rPr lang="ko-KR" altLang="en-US" sz="2400" b="1">
                <a:solidFill>
                  <a:schemeClr val="bg1"/>
                </a:solidFill>
              </a:rPr>
              <a:t> 처리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9AAA-F984-49E1-9771-4B7C6775BB70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7C20500-D8E8-41BA-A157-B3FB2CFA952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C1148-6A9F-4082-AC77-EF062CEAE69A}"/>
              </a:ext>
            </a:extLst>
          </p:cNvPr>
          <p:cNvSpPr txBox="1"/>
          <p:nvPr/>
        </p:nvSpPr>
        <p:spPr>
          <a:xfrm>
            <a:off x="1593908" y="492830"/>
            <a:ext cx="808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</a:t>
            </a:r>
            <a:r>
              <a:rPr lang="ko-KR" altLang="en-US" sz="2400" b="1"/>
              <a:t>번 안 데이터 특징 설명 없이 바로 이상치</a:t>
            </a:r>
            <a:r>
              <a:rPr lang="en-US" altLang="ko-KR" sz="2400" b="1"/>
              <a:t>/</a:t>
            </a:r>
            <a:r>
              <a:rPr lang="ko-KR" altLang="en-US" sz="2400" b="1" err="1"/>
              <a:t>결측치</a:t>
            </a:r>
            <a:r>
              <a:rPr lang="ko-KR" altLang="en-US" sz="2400" b="1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6177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0898C6-D60F-4C2E-82F1-D32B98852221}"/>
              </a:ext>
            </a:extLst>
          </p:cNvPr>
          <p:cNvSpPr/>
          <p:nvPr/>
        </p:nvSpPr>
        <p:spPr>
          <a:xfrm>
            <a:off x="6225093" y="1166286"/>
            <a:ext cx="5600700" cy="5355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B11D06-EFD5-4559-83CB-90F6AC2A13A8}"/>
              </a:ext>
            </a:extLst>
          </p:cNvPr>
          <p:cNvSpPr/>
          <p:nvPr/>
        </p:nvSpPr>
        <p:spPr>
          <a:xfrm>
            <a:off x="362128" y="1166287"/>
            <a:ext cx="5600700" cy="287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3C033-3D1E-4238-AC8D-D49BB2BE20B8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DDD557-F33F-4D4A-820F-579E059DE30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이상치 및 </a:t>
            </a:r>
            <a:r>
              <a:rPr lang="ko-KR" altLang="en-US" sz="2400" b="1" err="1">
                <a:solidFill>
                  <a:schemeClr val="bg1"/>
                </a:solidFill>
              </a:rPr>
              <a:t>결측치</a:t>
            </a:r>
            <a:r>
              <a:rPr lang="ko-KR" altLang="en-US" sz="2400" b="1">
                <a:solidFill>
                  <a:schemeClr val="bg1"/>
                </a:solidFill>
              </a:rPr>
              <a:t> 처리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9AAA-F984-49E1-9771-4B7C6775BB70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7C20500-D8E8-41BA-A157-B3FB2CFA952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0EF3DC-5FD3-4809-9584-AAE8BAB186AB}"/>
              </a:ext>
            </a:extLst>
          </p:cNvPr>
          <p:cNvGrpSpPr/>
          <p:nvPr/>
        </p:nvGrpSpPr>
        <p:grpSpPr>
          <a:xfrm>
            <a:off x="516752" y="1742174"/>
            <a:ext cx="1746070" cy="1093305"/>
            <a:chOff x="516751" y="2065366"/>
            <a:chExt cx="2980734" cy="196599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57192F-F93C-4726-8ED0-22993E5B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51" y="2231361"/>
              <a:ext cx="2980734" cy="180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98952C-B002-4692-811A-DF9F06F6C267}"/>
                </a:ext>
              </a:extLst>
            </p:cNvPr>
            <p:cNvSpPr txBox="1"/>
            <p:nvPr/>
          </p:nvSpPr>
          <p:spPr>
            <a:xfrm>
              <a:off x="1339835" y="2065366"/>
              <a:ext cx="1522659" cy="2957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 err="1"/>
                <a:t>Line_CD</a:t>
              </a:r>
              <a:endParaRPr lang="ko-KR" altLang="en-US" sz="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138BBD-4955-4963-953E-5DF9AC249ABD}"/>
              </a:ext>
            </a:extLst>
          </p:cNvPr>
          <p:cNvGrpSpPr/>
          <p:nvPr/>
        </p:nvGrpSpPr>
        <p:grpSpPr>
          <a:xfrm>
            <a:off x="2262822" y="1742174"/>
            <a:ext cx="1746070" cy="1093305"/>
            <a:chOff x="3323216" y="3956786"/>
            <a:chExt cx="2826316" cy="19650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A7D479-4FED-4BF4-B877-E6AF4995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216" y="4121864"/>
              <a:ext cx="2826316" cy="180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283B8-0150-4F21-971E-128991F33A5A}"/>
                </a:ext>
              </a:extLst>
            </p:cNvPr>
            <p:cNvSpPr txBox="1"/>
            <p:nvPr/>
          </p:nvSpPr>
          <p:spPr>
            <a:xfrm>
              <a:off x="4199018" y="3956786"/>
              <a:ext cx="1273254" cy="2956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/>
                <a:t>Resolution</a:t>
              </a:r>
              <a:endParaRPr lang="ko-KR" altLang="en-US" sz="6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9EA489-2F0A-4C92-8C3E-2642980FC424}"/>
              </a:ext>
            </a:extLst>
          </p:cNvPr>
          <p:cNvGrpSpPr/>
          <p:nvPr/>
        </p:nvGrpSpPr>
        <p:grpSpPr>
          <a:xfrm>
            <a:off x="4008892" y="1743365"/>
            <a:ext cx="1779512" cy="1092244"/>
            <a:chOff x="6925078" y="3640013"/>
            <a:chExt cx="2860713" cy="196162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A8A8E5-40C6-4087-B347-ED26FF12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78" y="3801633"/>
              <a:ext cx="2860713" cy="180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BEC43-52E1-4288-9109-5C391F314070}"/>
                </a:ext>
              </a:extLst>
            </p:cNvPr>
            <p:cNvSpPr txBox="1"/>
            <p:nvPr/>
          </p:nvSpPr>
          <p:spPr>
            <a:xfrm>
              <a:off x="7663380" y="3640013"/>
              <a:ext cx="1732736" cy="3316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 err="1"/>
                <a:t>Energy_Exposure</a:t>
              </a:r>
              <a:endParaRPr lang="ko-KR" altLang="en-US" sz="6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0FA854-21F7-435A-B59C-2C462C99B13E}"/>
              </a:ext>
            </a:extLst>
          </p:cNvPr>
          <p:cNvSpPr txBox="1"/>
          <p:nvPr/>
        </p:nvSpPr>
        <p:spPr>
          <a:xfrm>
            <a:off x="365749" y="796954"/>
            <a:ext cx="349214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err="1"/>
              <a:t>Photo_Lithography</a:t>
            </a:r>
            <a:r>
              <a:rPr lang="en-US" altLang="ko-KR"/>
              <a:t> </a:t>
            </a:r>
            <a:r>
              <a:rPr lang="ko-KR" altLang="en-US" err="1"/>
              <a:t>결측치</a:t>
            </a:r>
            <a:r>
              <a:rPr lang="ko-KR" altLang="en-US"/>
              <a:t>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F9C5A-CB77-4AC3-A7AA-65098DCC038C}"/>
              </a:ext>
            </a:extLst>
          </p:cNvPr>
          <p:cNvSpPr txBox="1"/>
          <p:nvPr/>
        </p:nvSpPr>
        <p:spPr>
          <a:xfrm>
            <a:off x="516751" y="2869037"/>
            <a:ext cx="5271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err="1"/>
              <a:t>Line_CD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Resolution,</a:t>
            </a:r>
            <a:r>
              <a:rPr lang="ko-KR" altLang="en-US" sz="1200"/>
              <a:t> </a:t>
            </a:r>
            <a:r>
              <a:rPr lang="en-US" altLang="ko-KR" sz="1200" err="1"/>
              <a:t>Energy_Exposure</a:t>
            </a:r>
            <a:r>
              <a:rPr lang="ko-KR" altLang="en-US" sz="1200"/>
              <a:t>은 같은 행에서 모두 결측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/>
              <a:t>다른 설명변수의 모델링으로는 해당 값들을 예측할 수 없기 때문에 평균이나 중앙값으로 대체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err="1"/>
              <a:t>Line_CD</a:t>
            </a:r>
            <a:r>
              <a:rPr lang="ko-KR" altLang="en-US" sz="1200"/>
              <a:t>는 표준편차가 크고 분포가 넓게 </a:t>
            </a:r>
            <a:r>
              <a:rPr lang="ko-KR" altLang="en-US" sz="1200" err="1"/>
              <a:t>퍼져있어</a:t>
            </a:r>
            <a:r>
              <a:rPr lang="ko-KR" altLang="en-US" sz="1200"/>
              <a:t> 각 </a:t>
            </a:r>
            <a:r>
              <a:rPr lang="ko-KR" altLang="en-US" sz="1200" err="1"/>
              <a:t>변수간의</a:t>
            </a:r>
            <a:r>
              <a:rPr lang="ko-KR" altLang="en-US" sz="1200"/>
              <a:t> 수학적 관계로 계산하는 방법도 고려해봤으나 적합하지 </a:t>
            </a:r>
            <a:r>
              <a:rPr lang="ko-KR" altLang="en-US" sz="1200" err="1"/>
              <a:t>않은것으로</a:t>
            </a:r>
            <a:r>
              <a:rPr lang="ko-KR" altLang="en-US" sz="1200"/>
              <a:t> 판단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31817-48AA-4D26-9384-5DE99D534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51" y="1221363"/>
            <a:ext cx="5271653" cy="5700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6113E1-682A-4F24-9CD9-B84E3F320EA0}"/>
              </a:ext>
            </a:extLst>
          </p:cNvPr>
          <p:cNvSpPr/>
          <p:nvPr/>
        </p:nvSpPr>
        <p:spPr>
          <a:xfrm>
            <a:off x="362128" y="4503004"/>
            <a:ext cx="5600700" cy="201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04877-2AA5-43B9-8D06-ED2CD6BEEB58}"/>
              </a:ext>
            </a:extLst>
          </p:cNvPr>
          <p:cNvSpPr txBox="1"/>
          <p:nvPr/>
        </p:nvSpPr>
        <p:spPr>
          <a:xfrm>
            <a:off x="362128" y="4133672"/>
            <a:ext cx="349214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Etching </a:t>
            </a:r>
            <a:r>
              <a:rPr lang="ko-KR" altLang="en-US"/>
              <a:t>결측치 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8F05C-3C40-4382-A126-66F07DBF374D}"/>
              </a:ext>
            </a:extLst>
          </p:cNvPr>
          <p:cNvSpPr txBox="1"/>
          <p:nvPr/>
        </p:nvSpPr>
        <p:spPr>
          <a:xfrm>
            <a:off x="2621395" y="4674696"/>
            <a:ext cx="33096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Thin F1, Thin F2</a:t>
            </a:r>
            <a:r>
              <a:rPr lang="ko-KR" altLang="en-US" sz="1200"/>
              <a:t>는 표준편차가 크고 공정 중간 거쳐가는 값이기 때문에 평균 대체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Thin F3, Thin F4</a:t>
            </a:r>
            <a:r>
              <a:rPr lang="ko-KR" altLang="en-US" sz="1200"/>
              <a:t>는 표준편차가 커 회귀를 통해 대체하려 했으나 </a:t>
            </a:r>
            <a:r>
              <a:rPr lang="en-US" altLang="ko-KR" sz="1200"/>
              <a:t>Thin</a:t>
            </a:r>
            <a:r>
              <a:rPr lang="ko-KR" altLang="en-US" sz="1200"/>
              <a:t>값간의 상관관계가 낮아 회귀값의 신뢰도가 부족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/>
              <a:t>따라서 결측 행 제거 후 모든 변수를 이용한 모델링 진행해본 뒤 변수중요도에 따라 결측치 처리 진행할 예정</a:t>
            </a:r>
            <a:endParaRPr lang="en-US" altLang="ko-KR" sz="12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31A3BE2-09BB-48BB-BEAC-372401701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42" y="4657918"/>
            <a:ext cx="1807408" cy="170327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6B04776-61E2-4E3A-9BD7-30BB31DA2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80" y="4744696"/>
            <a:ext cx="311101" cy="16164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275D6AD-236E-4245-A419-FD678C5E8604}"/>
              </a:ext>
            </a:extLst>
          </p:cNvPr>
          <p:cNvSpPr txBox="1"/>
          <p:nvPr/>
        </p:nvSpPr>
        <p:spPr>
          <a:xfrm>
            <a:off x="6225093" y="796954"/>
            <a:ext cx="320413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Ion_Implanation </a:t>
            </a:r>
            <a:r>
              <a:rPr lang="ko-KR" altLang="en-US"/>
              <a:t>이상치 처리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08F5DD1-B744-4A15-AA31-F11D01A7E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095" y="1325791"/>
            <a:ext cx="2520000" cy="17209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D2B5953-9E8F-4835-93D8-5C2900B6BB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5442" y="1325790"/>
            <a:ext cx="2649805" cy="17209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23D2FF-3B7C-4FCA-A68E-A620D7E67F44}"/>
              </a:ext>
            </a:extLst>
          </p:cNvPr>
          <p:cNvSpPr txBox="1"/>
          <p:nvPr/>
        </p:nvSpPr>
        <p:spPr>
          <a:xfrm>
            <a:off x="6256904" y="3116796"/>
            <a:ext cx="52716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 </a:t>
            </a:r>
            <a:r>
              <a:rPr lang="ko-KR" altLang="en-US" sz="1200"/>
              <a:t>변수는 이온주입공정에서 시간에 따른 이온 주입량</a:t>
            </a:r>
            <a:r>
              <a:rPr lang="en-US" altLang="ko-KR" sz="1200"/>
              <a:t>. </a:t>
            </a:r>
            <a:r>
              <a:rPr lang="ko-KR" altLang="en-US" sz="1200"/>
              <a:t>따라서 시간의 흐름에 따라 점진적으로 증가해야 하는데 </a:t>
            </a:r>
            <a:r>
              <a:rPr lang="en-US" altLang="ko-KR" sz="1200"/>
              <a:t>Flux 90s</a:t>
            </a:r>
            <a:r>
              <a:rPr lang="ko-KR" altLang="en-US" sz="1200"/>
              <a:t>와 </a:t>
            </a:r>
            <a:r>
              <a:rPr lang="en-US" altLang="ko-KR" sz="1200"/>
              <a:t>Flux 160s</a:t>
            </a:r>
            <a:r>
              <a:rPr lang="ko-KR" altLang="en-US" sz="1200"/>
              <a:t>에서 그 뒷시간보다 더 큰 값들이 다수 발견되어 모두 이상치로 판단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 840s</a:t>
            </a:r>
            <a:r>
              <a:rPr lang="ko-KR" altLang="en-US" sz="1200"/>
              <a:t>가 이온주입 공정 이후 최종 결과값인데</a:t>
            </a:r>
            <a:r>
              <a:rPr lang="en-US" altLang="ko-KR" sz="1200"/>
              <a:t>, </a:t>
            </a:r>
            <a:r>
              <a:rPr lang="ko-KR" altLang="en-US" sz="1200"/>
              <a:t>그 분포가 매우 좁은 범위에 형성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Flux90s</a:t>
            </a:r>
            <a:r>
              <a:rPr lang="ko-KR" altLang="en-US" sz="1200"/>
              <a:t>와 </a:t>
            </a:r>
            <a:r>
              <a:rPr lang="en-US" altLang="ko-KR" sz="1200"/>
              <a:t>Flux160s</a:t>
            </a:r>
            <a:r>
              <a:rPr lang="ko-KR" altLang="en-US" sz="1200"/>
              <a:t>의 이상치는 현재로썬 대체할 평균</a:t>
            </a:r>
            <a:r>
              <a:rPr lang="en-US" altLang="ko-KR" sz="1200"/>
              <a:t>,</a:t>
            </a:r>
            <a:r>
              <a:rPr lang="ko-KR" altLang="en-US" sz="1200"/>
              <a:t> 중앙값</a:t>
            </a:r>
            <a:r>
              <a:rPr lang="en-US" altLang="ko-KR" sz="1200"/>
              <a:t>, </a:t>
            </a:r>
            <a:r>
              <a:rPr lang="ko-KR" altLang="en-US" sz="1200"/>
              <a:t>모델링의 방법이 명확하지 않기 때문에 우선 평균</a:t>
            </a:r>
            <a:r>
              <a:rPr lang="en-US" altLang="ko-KR" sz="1200"/>
              <a:t>, </a:t>
            </a:r>
            <a:r>
              <a:rPr lang="ko-KR" altLang="en-US" sz="1200"/>
              <a:t>중앙값</a:t>
            </a:r>
            <a:r>
              <a:rPr lang="en-US" altLang="ko-KR" sz="1200"/>
              <a:t>, </a:t>
            </a:r>
            <a:r>
              <a:rPr lang="ko-KR" altLang="en-US" sz="1200"/>
              <a:t>랜덤값으로 이상치를 대체 한 이후 각각의 데이터 셋에 대해 머신러닝을 진행해 보고 가장 성능이 좋은 경우를 채택할 예정</a:t>
            </a:r>
            <a:endParaRPr lang="en-US" altLang="ko-KR" sz="120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C2C19C8-3818-4EF3-880F-D5965DE34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905" y="5023749"/>
            <a:ext cx="838871" cy="136391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A8D35B6-809A-4470-879D-8FBB934C2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1934" y="5023749"/>
            <a:ext cx="1956861" cy="135967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88674D-7154-4D78-B004-D7D80941A864}"/>
              </a:ext>
            </a:extLst>
          </p:cNvPr>
          <p:cNvSpPr txBox="1"/>
          <p:nvPr/>
        </p:nvSpPr>
        <p:spPr>
          <a:xfrm>
            <a:off x="9428953" y="5714864"/>
            <a:ext cx="21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Furnace_Temp</a:t>
            </a:r>
            <a:r>
              <a:rPr lang="ko-KR" altLang="en-US" sz="1200"/>
              <a:t>의 결측치는 표준편차가 작기때문에 평균으로 대체 예정</a:t>
            </a:r>
          </a:p>
        </p:txBody>
      </p:sp>
    </p:spTree>
    <p:extLst>
      <p:ext uri="{BB962C8B-B14F-4D97-AF65-F5344CB8AC3E}">
        <p14:creationId xmlns:p14="http://schemas.microsoft.com/office/powerpoint/2010/main" val="26274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1397</Words>
  <Application>Microsoft Office PowerPoint</Application>
  <PresentationFormat>와이드스크린</PresentationFormat>
  <Paragraphs>349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맑은 고딕</vt:lpstr>
      <vt:lpstr>Office 테마</vt:lpstr>
      <vt:lpstr>반도체 공정별 운전조건 최적화 및 실시간 모니터링을 통한 수율 향상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김 민경</cp:lastModifiedBy>
  <cp:revision>29</cp:revision>
  <dcterms:created xsi:type="dcterms:W3CDTF">2021-09-01T06:27:06Z</dcterms:created>
  <dcterms:modified xsi:type="dcterms:W3CDTF">2021-11-25T07:02:06Z</dcterms:modified>
</cp:coreProperties>
</file>