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2" r:id="rId2"/>
    <p:sldId id="257" r:id="rId3"/>
    <p:sldId id="258" r:id="rId4"/>
    <p:sldId id="263" r:id="rId5"/>
    <p:sldId id="266" r:id="rId6"/>
    <p:sldId id="279" r:id="rId7"/>
    <p:sldId id="285" r:id="rId8"/>
    <p:sldId id="287" r:id="rId9"/>
    <p:sldId id="28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찬희" initials="이찬" lastIdx="1" clrIdx="0">
    <p:extLst>
      <p:ext uri="{19B8F6BF-5375-455C-9EA6-DF929625EA0E}">
        <p15:presenceInfo xmlns:p15="http://schemas.microsoft.com/office/powerpoint/2012/main" userId="7ddac02e1c0db5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1DFDF"/>
    <a:srgbClr val="4472C4"/>
    <a:srgbClr val="C4C2DC"/>
    <a:srgbClr val="6D68A8"/>
    <a:srgbClr val="9F96D2"/>
    <a:srgbClr val="A3A0C8"/>
    <a:srgbClr val="A1D7D7"/>
    <a:srgbClr val="000000"/>
    <a:srgbClr val="645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BD68D6B-3A93-4A74-9319-ECEF7A59E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BEB194-66BF-46A3-A1DF-7080A2CBB8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91A94-71E1-4D3D-A196-21319C56618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87C893-AD14-4CCA-8728-7A620C0515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E30B42-0DC9-4AF9-ADD4-F97F3577D3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1656D-AA24-487A-BB91-CEF70D3FE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9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15036-1951-48CD-BC53-0DE69B741A28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38D6E-1A5B-4276-ABDD-C44BC7B80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5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38D6E-1A5B-4276-ABDD-C44BC7B80D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7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265E-CEA3-40F2-81BE-416F1DE68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08D624-20A6-403A-82DB-BE1CE208C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948BC-C640-44EA-8D4B-70A8F43E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21C1-12A0-4B02-B253-32A944545C2C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4D36E-D23D-4E4E-97F3-3CA4451A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71220-00E8-42EB-9CF3-F4E73538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81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26EB1-7680-476D-AC46-40099ED6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46B7CF-95B6-4755-AD86-D32944E7C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55A2C-8183-4A12-B396-E2D1838D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2E4B-AD37-40B9-8853-7BF15AD57C68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29BA0-5082-41B2-9F25-955553C7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B294976-0653-4512-A6CA-696C9B35F2EB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5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844A21-F35B-460B-BF89-8DA65C0D0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B310D9-A00D-4F05-A388-EBB832156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06DF3-3F2B-44F7-994E-C30C2EBF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96D9-C2FA-45CF-BD3C-6322920D9FFA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D6CE9-C215-4957-AC2E-3C588519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96D4E3D5-0E66-4318-9DC8-688B6714CE41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5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ED66A-FD0C-4E11-B6F4-6F8BB84A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30238-CFD4-4C58-B375-3CDD0ECEC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330BB-1BFA-4CDC-B53E-AE05ABA2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5533-8E38-4E4A-94D6-D5FA5DECF856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E9AD8-CB61-4978-8B9A-E8E4DA87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1451FEF-0AFD-4143-8E0A-A2523FC1B7C7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D309D-8CF6-4333-B03F-37E6DB53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1EBBD-30F3-4D26-95CF-15398A1D7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D8C8F-5CBD-42D2-A5D0-7056DC96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4658-7531-4487-8184-1609682F6A4C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147B0-2B98-4175-907E-6B53C431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C8B02F1-76EC-41BF-B46B-86564C673DA7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0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67DF8-28BF-4F91-AA14-89C3A2D3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0920C-0CAA-44CF-9227-DDDB556EE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0BC896-CC04-4695-B098-1C60D090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4BE57-54B8-4265-B09A-7F7A82E7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8F2E-8136-49A2-B5A8-FEF1294EE409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01680-92F1-4836-B00B-F44D5423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15C2ACD2-9556-45A0-B8C0-C952C03A89E2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3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4CBD-1535-415F-B485-E53EF824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5532F4-9504-45E4-843B-D0E2DE4B5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BB630A-D8A1-491B-8095-C7F60C41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6CE3D9-333E-4F2D-97AC-EBC45DA2E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37A961-36FF-4489-9CDC-2F5F996D0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E90BCE-D6C9-4497-8FEC-0265E6D4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EB80-A7BF-4518-AD0D-3B7A1BB331C2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6C7FF0-8BC4-4152-BB55-8B9D5217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00E7FB2A-04FB-4372-808F-465B8D7264DB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43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F448D-D937-4E96-8C89-8E673474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0053FB-7641-4C01-AA62-0F99E266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AD48-02AB-4AE0-A4BB-BAC30E0AA424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0D575A-6D7E-4918-AD56-AFAA0AD4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A8731-A88D-4A74-921B-7A6CE9F7BB82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1B38DA-94A8-4DED-9A48-97223079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37C5-5BB8-4F4A-92A3-A67F35925931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72E8BA-E550-4F1F-870A-7BD635E9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ABC9609-ECE9-4654-B983-B09F34EA64D2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7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11453-5E3F-432F-BC52-AD9431B7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8E90A-762A-44F3-BA3A-B203762F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1624E3-0BC6-47A7-A864-6AD08D6EF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36847E-7720-4C2C-8B6F-E7460FD1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507C-D2D7-42F0-A612-522D8501B5FB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532195-95C2-49CE-BEB9-E33ABF5A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009960A-5426-42E1-A23B-42A42B04BC42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2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2EF14-6C1C-4EB5-9013-94642A38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841CF6-5793-43CA-AB23-054067EF1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27AA9D-5F19-4E13-A5E5-A16DE8FCC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3303A-3B61-4762-872F-1F2DD216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27A0-B6EB-473C-A084-C70FD00284D9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A2749-0BEE-4135-BF62-E929236D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675C2D4-73AC-42D7-BCF0-C2E5F5EA9D07}"/>
              </a:ext>
            </a:extLst>
          </p:cNvPr>
          <p:cNvSpPr txBox="1">
            <a:spLocks/>
          </p:cNvSpPr>
          <p:nvPr userDrawn="1"/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4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89430E-73F4-492A-97BB-936F4187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F5229-FCA0-4022-A94A-99291B2ED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5DA9A-CE46-4340-A09C-83B1EC05A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B3CE4-7287-42FD-B5C4-A66898974C38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A37DC-83CB-4AD8-8CDF-F990D46DB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223FCA4-30DB-4274-802D-9ED2D9E8C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C35AA06-5F22-4BC2-B40C-D07DE322E8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6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액자 39">
            <a:extLst>
              <a:ext uri="{FF2B5EF4-FFF2-40B4-BE49-F238E27FC236}">
                <a16:creationId xmlns:a16="http://schemas.microsoft.com/office/drawing/2014/main" id="{53490E4F-8842-437F-A226-854B6A0FF134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frame">
            <a:avLst>
              <a:gd name="adj1" fmla="val 4455"/>
            </a:avLst>
          </a:prstGeom>
          <a:solidFill>
            <a:srgbClr val="6D6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0BA792C-1660-4E4C-8436-46F937424C07}"/>
              </a:ext>
            </a:extLst>
          </p:cNvPr>
          <p:cNvGrpSpPr/>
          <p:nvPr/>
        </p:nvGrpSpPr>
        <p:grpSpPr>
          <a:xfrm>
            <a:off x="421484" y="415190"/>
            <a:ext cx="11352813" cy="6026250"/>
            <a:chOff x="290958" y="415190"/>
            <a:chExt cx="11483339" cy="602625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EC93CA-0A4D-41C6-BC3B-F1AA344E6364}"/>
                </a:ext>
              </a:extLst>
            </p:cNvPr>
            <p:cNvSpPr/>
            <p:nvPr/>
          </p:nvSpPr>
          <p:spPr>
            <a:xfrm>
              <a:off x="290958" y="416560"/>
              <a:ext cx="2471419" cy="6024880"/>
            </a:xfrm>
            <a:prstGeom prst="rect">
              <a:avLst/>
            </a:prstGeom>
            <a:solidFill>
              <a:srgbClr val="645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71D0E0E-B5E9-4915-8AE0-8A1E997305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b="295"/>
            <a:stretch/>
          </p:blipFill>
          <p:spPr>
            <a:xfrm>
              <a:off x="2762377" y="415190"/>
              <a:ext cx="9011920" cy="6025565"/>
            </a:xfrm>
            <a:prstGeom prst="rect">
              <a:avLst/>
            </a:prstGeom>
          </p:spPr>
        </p:pic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D11FE1A4-53A7-4560-83DB-B510BE816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550" y="1274926"/>
            <a:ext cx="8840132" cy="1579689"/>
          </a:xfrm>
          <a:ln>
            <a:noFill/>
          </a:ln>
        </p:spPr>
        <p:txBody>
          <a:bodyPr>
            <a:normAutofit fontScale="90000"/>
          </a:bodyPr>
          <a:lstStyle/>
          <a:p>
            <a:pPr latinLnBrk="0">
              <a:lnSpc>
                <a:spcPct val="130000"/>
              </a:lnSpc>
            </a:pPr>
            <a:r>
              <a:rPr lang="ko-KR" altLang="en-US" sz="4400" b="1" spc="50">
                <a:ln w="952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반도체 공정별 운전조건 최적화 및 실시간 모니터링을 통한 </a:t>
            </a:r>
            <a:r>
              <a:rPr lang="ko-KR" altLang="en-US" sz="4400" b="1" spc="50" err="1">
                <a:ln w="952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수율</a:t>
            </a:r>
            <a:r>
              <a:rPr lang="ko-KR" altLang="en-US" sz="4400" b="1" spc="50">
                <a:ln w="952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향상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2C56C6-09E7-4CB3-B21B-BFC61824B795}"/>
              </a:ext>
            </a:extLst>
          </p:cNvPr>
          <p:cNvSpPr txBox="1"/>
          <p:nvPr/>
        </p:nvSpPr>
        <p:spPr>
          <a:xfrm>
            <a:off x="6920754" y="6074842"/>
            <a:ext cx="481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B4</a:t>
            </a:r>
            <a:r>
              <a:rPr lang="ko-KR" altLang="en-US" sz="1600" b="1">
                <a:solidFill>
                  <a:schemeClr val="bg1"/>
                </a:solidFill>
              </a:rPr>
              <a:t>조 김민경 </a:t>
            </a:r>
            <a:r>
              <a:rPr lang="ko-KR" altLang="en-US" sz="1600" b="1" err="1">
                <a:solidFill>
                  <a:schemeClr val="bg1"/>
                </a:solidFill>
              </a:rPr>
              <a:t>서형준</a:t>
            </a:r>
            <a:r>
              <a:rPr lang="ko-KR" altLang="en-US" sz="1600" b="1">
                <a:solidFill>
                  <a:schemeClr val="bg1"/>
                </a:solidFill>
              </a:rPr>
              <a:t> </a:t>
            </a:r>
            <a:r>
              <a:rPr lang="ko-KR" altLang="en-US" sz="1600" b="1" err="1">
                <a:solidFill>
                  <a:schemeClr val="bg1"/>
                </a:solidFill>
              </a:rPr>
              <a:t>손유정</a:t>
            </a:r>
            <a:r>
              <a:rPr lang="ko-KR" altLang="en-US" sz="1600" b="1">
                <a:solidFill>
                  <a:schemeClr val="bg1"/>
                </a:solidFill>
              </a:rPr>
              <a:t> 이영호 이찬희 </a:t>
            </a:r>
            <a:r>
              <a:rPr lang="ko-KR" altLang="en-US" sz="1600" b="1" err="1">
                <a:solidFill>
                  <a:schemeClr val="bg1"/>
                </a:solidFill>
              </a:rPr>
              <a:t>임솔이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A3CAEBA3-84CA-41A9-8D66-9AB7CDED8D11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1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9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F13084-968F-4EF4-ACEB-DA9DE8FBFAEF}"/>
              </a:ext>
            </a:extLst>
          </p:cNvPr>
          <p:cNvSpPr/>
          <p:nvPr/>
        </p:nvSpPr>
        <p:spPr>
          <a:xfrm>
            <a:off x="0" y="0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5D20F5-3BE3-47B5-98C2-D953F2ABC8AE}"/>
              </a:ext>
            </a:extLst>
          </p:cNvPr>
          <p:cNvSpPr/>
          <p:nvPr/>
        </p:nvSpPr>
        <p:spPr>
          <a:xfrm>
            <a:off x="362127" y="795620"/>
            <a:ext cx="11468511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522BE23-E27E-4CCB-A231-9C4F52893D5E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>
                <a:solidFill>
                  <a:schemeClr val="bg1"/>
                </a:solidFill>
              </a:rPr>
              <a:t>추진 배경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7DD31C-A075-47BE-92F8-C16A8EA5C2DB}"/>
              </a:ext>
            </a:extLst>
          </p:cNvPr>
          <p:cNvSpPr txBox="1"/>
          <p:nvPr/>
        </p:nvSpPr>
        <p:spPr>
          <a:xfrm>
            <a:off x="1012583" y="886705"/>
            <a:ext cx="9639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/>
              <a:t>성장하는 세계 반도체 시장에서 국내 수출액의 </a:t>
            </a:r>
            <a:r>
              <a:rPr lang="en-US" altLang="ko-KR" sz="2000"/>
              <a:t>20%</a:t>
            </a:r>
            <a:r>
              <a:rPr lang="ko-KR" altLang="en-US" sz="2000"/>
              <a:t>가량이 반도체지만 삼성전자와 </a:t>
            </a:r>
            <a:r>
              <a:rPr lang="en-US" altLang="ko-KR" sz="2000"/>
              <a:t>SK</a:t>
            </a:r>
            <a:r>
              <a:rPr lang="ko-KR" altLang="en-US" sz="2000"/>
              <a:t>하이닉스가 양분하는 상황에서 시장점유율 확보를 위해 </a:t>
            </a:r>
            <a:r>
              <a:rPr lang="ko-KR" altLang="en-US" sz="2000" b="1"/>
              <a:t>공정 최적화</a:t>
            </a:r>
            <a:r>
              <a:rPr lang="ko-KR" altLang="en-US" sz="2000"/>
              <a:t>를 통한 </a:t>
            </a:r>
            <a:r>
              <a:rPr lang="ko-KR" altLang="en-US" sz="2000" err="1"/>
              <a:t>수율</a:t>
            </a:r>
            <a:r>
              <a:rPr lang="ko-KR" altLang="en-US" sz="2000"/>
              <a:t> 향상과 </a:t>
            </a:r>
            <a:r>
              <a:rPr lang="ko-KR" altLang="en-US" sz="2000" err="1"/>
              <a:t>클레임률</a:t>
            </a:r>
            <a:r>
              <a:rPr lang="ko-KR" altLang="en-US" sz="2000"/>
              <a:t> 감소</a:t>
            </a:r>
            <a:endParaRPr lang="en-US" altLang="ko-KR" sz="20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7613894-A69D-4C2C-AD37-244230401CFB}"/>
              </a:ext>
            </a:extLst>
          </p:cNvPr>
          <p:cNvCxnSpPr>
            <a:cxnSpLocks/>
          </p:cNvCxnSpPr>
          <p:nvPr/>
        </p:nvCxnSpPr>
        <p:spPr>
          <a:xfrm>
            <a:off x="879223" y="886705"/>
            <a:ext cx="0" cy="1015663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291CECBF-E6CB-4F73-A781-82602B2E84E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76000" y="2277444"/>
            <a:ext cx="3240000" cy="3852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3BBD8A-6DC9-45BD-B455-2EB369B7A564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그래픽] 세계 반도체 시장 매출액 전망 | 연합뉴스">
            <a:extLst>
              <a:ext uri="{FF2B5EF4-FFF2-40B4-BE49-F238E27FC236}">
                <a16:creationId xmlns:a16="http://schemas.microsoft.com/office/drawing/2014/main" id="{92C33531-63EC-4CED-AEC9-F9AF4933935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320" y="2277444"/>
            <a:ext cx="3240000" cy="3852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BCBAB7-1ABA-4AF7-AA0C-A84A29A0A7F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62680" y="2277444"/>
            <a:ext cx="3240000" cy="385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슬라이드 번호 개체 틀 2">
            <a:extLst>
              <a:ext uri="{FF2B5EF4-FFF2-40B4-BE49-F238E27FC236}">
                <a16:creationId xmlns:a16="http://schemas.microsoft.com/office/drawing/2014/main" id="{F69D7FEF-DC30-4B27-B6E8-AFCBCF914418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2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3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C2B176-0C4B-4991-8877-7685F3902C2D}"/>
              </a:ext>
            </a:extLst>
          </p:cNvPr>
          <p:cNvSpPr/>
          <p:nvPr/>
        </p:nvSpPr>
        <p:spPr>
          <a:xfrm>
            <a:off x="6225093" y="795620"/>
            <a:ext cx="5600700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8438AB-4D98-4009-A044-8E23BA42297F}"/>
              </a:ext>
            </a:extLst>
          </p:cNvPr>
          <p:cNvSpPr/>
          <p:nvPr/>
        </p:nvSpPr>
        <p:spPr>
          <a:xfrm>
            <a:off x="362128" y="795620"/>
            <a:ext cx="5600700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E3C122-230C-485B-8B5A-A9EC32408B62}"/>
              </a:ext>
            </a:extLst>
          </p:cNvPr>
          <p:cNvSpPr/>
          <p:nvPr/>
        </p:nvSpPr>
        <p:spPr>
          <a:xfrm>
            <a:off x="6589075" y="4036931"/>
            <a:ext cx="4894485" cy="21575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E16D662-2045-42E2-829A-F1DE257C3FFE}"/>
              </a:ext>
            </a:extLst>
          </p:cNvPr>
          <p:cNvSpPr/>
          <p:nvPr/>
        </p:nvSpPr>
        <p:spPr>
          <a:xfrm>
            <a:off x="6589075" y="1306595"/>
            <a:ext cx="4894485" cy="21575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20">
            <a:extLst>
              <a:ext uri="{FF2B5EF4-FFF2-40B4-BE49-F238E27FC236}">
                <a16:creationId xmlns:a16="http://schemas.microsoft.com/office/drawing/2014/main" id="{C0D1778E-4B2D-44B3-8B5A-A240B744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" t="2" r="-112" b="76534"/>
          <a:stretch/>
        </p:blipFill>
        <p:spPr>
          <a:xfrm>
            <a:off x="1258132" y="1314181"/>
            <a:ext cx="3808689" cy="5583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64D0-A393-4D82-8234-A33EA3352CBC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F4785A7-4E5E-42B7-A7A7-87F24839251D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>
                <a:solidFill>
                  <a:schemeClr val="bg1"/>
                </a:solidFill>
              </a:rPr>
              <a:t>자사 및 업계 현황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6EE9D-0A16-4B30-AB6D-2CADCBB8BF8D}"/>
              </a:ext>
            </a:extLst>
          </p:cNvPr>
          <p:cNvSpPr txBox="1"/>
          <p:nvPr/>
        </p:nvSpPr>
        <p:spPr>
          <a:xfrm>
            <a:off x="819547" y="2144503"/>
            <a:ext cx="4685857" cy="2199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/>
              <a:t>벤치마킹 대상인 우수기업의 </a:t>
            </a:r>
            <a:r>
              <a:rPr lang="ko-KR" altLang="en-US" sz="1600" err="1"/>
              <a:t>수율이</a:t>
            </a:r>
            <a:r>
              <a:rPr lang="ko-KR" altLang="en-US" sz="1600"/>
              <a:t> </a:t>
            </a:r>
            <a:r>
              <a:rPr lang="en-US" altLang="ko-KR" sz="1600"/>
              <a:t>80% </a:t>
            </a:r>
            <a:r>
              <a:rPr lang="ko-KR" altLang="en-US" sz="1600"/>
              <a:t>이상</a:t>
            </a:r>
            <a:endParaRPr lang="en-US" altLang="ko-KR" sz="1600"/>
          </a:p>
          <a:p>
            <a:pPr marL="285750" indent="-285750" latinLnBrk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/>
              <a:t>당사의 </a:t>
            </a:r>
            <a:r>
              <a:rPr lang="ko-KR" altLang="en-US" sz="1600" err="1"/>
              <a:t>수율은</a:t>
            </a:r>
            <a:r>
              <a:rPr lang="ko-KR" altLang="en-US" sz="1600"/>
              <a:t> </a:t>
            </a:r>
            <a:r>
              <a:rPr lang="en-US" altLang="ko-KR" sz="1600"/>
              <a:t>XX%</a:t>
            </a:r>
            <a:r>
              <a:rPr lang="ko-KR" altLang="en-US" sz="1600"/>
              <a:t>이기 때문에 </a:t>
            </a:r>
            <a:r>
              <a:rPr lang="ko-KR" altLang="en-US" sz="1600" err="1"/>
              <a:t>수율을</a:t>
            </a:r>
            <a:r>
              <a:rPr lang="ko-KR" altLang="en-US" sz="1600"/>
              <a:t> </a:t>
            </a:r>
            <a:r>
              <a:rPr lang="ko-KR" altLang="en-US" sz="1600" err="1"/>
              <a:t>높이기위한</a:t>
            </a:r>
            <a:r>
              <a:rPr lang="ko-KR" altLang="en-US" sz="1600"/>
              <a:t> 조업 안정화 기술이 필요</a:t>
            </a:r>
            <a:endParaRPr lang="en-US" altLang="ko-KR" sz="1600"/>
          </a:p>
          <a:p>
            <a:pPr marL="285750" indent="-285750" latinLnBrk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/>
              <a:t>타사에서는 </a:t>
            </a:r>
            <a:r>
              <a:rPr lang="en-US" altLang="ko-KR" sz="1600" b="1"/>
              <a:t>AI/</a:t>
            </a:r>
            <a:r>
              <a:rPr lang="ko-KR" altLang="en-US" sz="1600" b="1"/>
              <a:t>빅데이터 기술</a:t>
            </a:r>
            <a:r>
              <a:rPr lang="ko-KR" altLang="en-US" sz="1600"/>
              <a:t>을 통한 </a:t>
            </a:r>
            <a:r>
              <a:rPr lang="ko-KR" altLang="en-US" sz="1600" b="1"/>
              <a:t>무인화</a:t>
            </a:r>
            <a:r>
              <a:rPr lang="en-US" altLang="ko-KR" sz="1600" b="1"/>
              <a:t>/</a:t>
            </a:r>
            <a:r>
              <a:rPr lang="ko-KR" altLang="en-US" sz="1600" b="1"/>
              <a:t>자동화 </a:t>
            </a:r>
            <a:r>
              <a:rPr lang="ko-KR" altLang="en-US" sz="1600"/>
              <a:t>공정으로 </a:t>
            </a:r>
            <a:r>
              <a:rPr lang="ko-KR" altLang="en-US" sz="1600" err="1"/>
              <a:t>수율</a:t>
            </a:r>
            <a:r>
              <a:rPr lang="ko-KR" altLang="en-US" sz="1600"/>
              <a:t> 개선 중</a:t>
            </a:r>
            <a:endParaRPr lang="en-US" altLang="ko-KR" sz="16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F7607D-2E5E-437B-9318-F42B65EAE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48" y="4316102"/>
            <a:ext cx="4235276" cy="27272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3BA3BC-2E77-4039-BBF1-8FAD6BA2FC9B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75B55C-6068-44F7-90C1-DB83AC495D13}"/>
              </a:ext>
            </a:extLst>
          </p:cNvPr>
          <p:cNvSpPr txBox="1"/>
          <p:nvPr/>
        </p:nvSpPr>
        <p:spPr>
          <a:xfrm>
            <a:off x="6722490" y="1836791"/>
            <a:ext cx="466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/>
              <a:t>일반적으로 </a:t>
            </a:r>
            <a:r>
              <a:rPr lang="en-US" altLang="ko-KR" sz="1200" b="1" u="sng"/>
              <a:t>D</a:t>
            </a:r>
            <a:r>
              <a:rPr lang="ko-KR" altLang="en-US" sz="1200" b="1" u="sng"/>
              <a:t>램의 목표 </a:t>
            </a:r>
            <a:r>
              <a:rPr lang="ko-KR" altLang="en-US" sz="1200" b="1" u="sng" err="1"/>
              <a:t>수율은</a:t>
            </a:r>
            <a:r>
              <a:rPr lang="ko-KR" altLang="en-US" sz="1200" b="1" u="sng"/>
              <a:t> </a:t>
            </a:r>
            <a:r>
              <a:rPr lang="en-US" altLang="ko-KR" sz="1200" b="1" u="sng"/>
              <a:t>90% </a:t>
            </a:r>
            <a:r>
              <a:rPr lang="ko-KR" altLang="en-US" sz="1200" b="1" u="sng"/>
              <a:t>이상이지만</a:t>
            </a:r>
            <a:r>
              <a:rPr lang="en-US" altLang="ko-KR" sz="1200" b="1" u="sng"/>
              <a:t>, </a:t>
            </a:r>
            <a:r>
              <a:rPr lang="ko-KR" altLang="en-US" sz="1200" b="1" u="sng"/>
              <a:t>시스템</a:t>
            </a:r>
            <a:r>
              <a:rPr lang="en-US" altLang="ko-KR" sz="1200" b="1" u="sng"/>
              <a:t>LSI</a:t>
            </a:r>
            <a:r>
              <a:rPr lang="ko-KR" altLang="en-US" sz="1200" b="1" u="sng"/>
              <a:t>의 목표 </a:t>
            </a:r>
            <a:r>
              <a:rPr lang="ko-KR" altLang="en-US" sz="1200" b="1" u="sng" err="1"/>
              <a:t>수율은</a:t>
            </a:r>
            <a:r>
              <a:rPr lang="ko-KR" altLang="en-US" sz="1200" b="1" u="sng"/>
              <a:t> </a:t>
            </a:r>
            <a:r>
              <a:rPr lang="en-US" altLang="ko-KR" sz="1200" b="1" u="sng"/>
              <a:t>70%</a:t>
            </a:r>
            <a:r>
              <a:rPr lang="ko-KR" altLang="en-US" sz="1200" b="1" u="sng"/>
              <a:t>로 정하고 있습니다</a:t>
            </a:r>
            <a:r>
              <a:rPr lang="en-US" altLang="ko-KR" sz="1200" u="sng"/>
              <a:t>.</a:t>
            </a:r>
            <a:r>
              <a:rPr lang="en-US" altLang="ko-KR" sz="1200"/>
              <a:t> </a:t>
            </a:r>
            <a:r>
              <a:rPr lang="ko-KR" altLang="en-US" sz="1200">
                <a:solidFill>
                  <a:schemeClr val="accent3">
                    <a:lumMod val="75000"/>
                  </a:schemeClr>
                </a:solidFill>
              </a:rPr>
              <a:t>때문에 파운드리 사업부는 역대 최고의 수주 물량을 확보하고도 </a:t>
            </a:r>
            <a:r>
              <a:rPr lang="ko-KR" altLang="en-US" sz="1200" err="1">
                <a:solidFill>
                  <a:schemeClr val="accent3">
                    <a:lumMod val="75000"/>
                  </a:schemeClr>
                </a:solidFill>
              </a:rPr>
              <a:t>수율</a:t>
            </a:r>
            <a:r>
              <a:rPr lang="ko-KR" altLang="en-US" sz="1200">
                <a:solidFill>
                  <a:schemeClr val="accent3">
                    <a:lumMod val="75000"/>
                  </a:schemeClr>
                </a:solidFill>
              </a:rPr>
              <a:t> 문제로 생산이 지체되면서 가파른 수익성 개선이 이뤄지지 않았습니다</a:t>
            </a:r>
            <a:r>
              <a:rPr lang="en-US" altLang="ko-KR" sz="120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2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C70DA3-8558-4246-9206-2D9CF1A88BFB}"/>
              </a:ext>
            </a:extLst>
          </p:cNvPr>
          <p:cNvSpPr txBox="1"/>
          <p:nvPr/>
        </p:nvSpPr>
        <p:spPr>
          <a:xfrm>
            <a:off x="6702127" y="1593341"/>
            <a:ext cx="4668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i="0" spc="-60">
                <a:solidFill>
                  <a:srgbClr val="222222"/>
                </a:solidFill>
                <a:effectLst/>
                <a:latin typeface="-apple-system"/>
              </a:rPr>
              <a:t>삼성전자</a:t>
            </a:r>
            <a:r>
              <a:rPr lang="en-US" altLang="ko-KR" sz="1100" b="0" i="0" spc="-60">
                <a:solidFill>
                  <a:srgbClr val="222222"/>
                </a:solidFill>
                <a:effectLst/>
                <a:latin typeface="-apple-system"/>
              </a:rPr>
              <a:t>, 5</a:t>
            </a:r>
            <a:r>
              <a:rPr lang="ko-KR" altLang="en-US" sz="1100" b="0" i="0" spc="-60">
                <a:solidFill>
                  <a:srgbClr val="222222"/>
                </a:solidFill>
                <a:effectLst/>
                <a:latin typeface="-apple-system"/>
              </a:rPr>
              <a:t>나노 공정수율 </a:t>
            </a:r>
            <a:r>
              <a:rPr lang="en-US" altLang="ko-KR" sz="1100" b="0" i="0" spc="-60">
                <a:solidFill>
                  <a:srgbClr val="222222"/>
                </a:solidFill>
                <a:effectLst/>
                <a:latin typeface="-apple-system"/>
              </a:rPr>
              <a:t>60% </a:t>
            </a:r>
            <a:r>
              <a:rPr lang="ko-KR" altLang="en-US" sz="1100" b="0" i="0" spc="-60">
                <a:solidFill>
                  <a:srgbClr val="222222"/>
                </a:solidFill>
                <a:effectLst/>
                <a:latin typeface="-apple-system"/>
              </a:rPr>
              <a:t>확보</a:t>
            </a:r>
            <a:r>
              <a:rPr lang="en-US" altLang="ko-KR" sz="1100" b="0" i="0" spc="-60">
                <a:solidFill>
                  <a:srgbClr val="222222"/>
                </a:solidFill>
                <a:effectLst/>
                <a:latin typeface="-apple-system"/>
              </a:rPr>
              <a:t>…2</a:t>
            </a:r>
            <a:r>
              <a:rPr lang="ko-KR" altLang="en-US" sz="1100" b="0" i="0" spc="-60">
                <a:solidFill>
                  <a:srgbClr val="222222"/>
                </a:solidFill>
                <a:effectLst/>
                <a:latin typeface="-apple-system"/>
              </a:rPr>
              <a:t>분기 </a:t>
            </a:r>
            <a:r>
              <a:rPr lang="ko-KR" altLang="en-US" sz="1100" b="0" i="0" spc="-60" err="1">
                <a:solidFill>
                  <a:srgbClr val="222222"/>
                </a:solidFill>
                <a:effectLst/>
                <a:latin typeface="-apple-system"/>
              </a:rPr>
              <a:t>목표수율</a:t>
            </a:r>
            <a:r>
              <a:rPr lang="ko-KR" altLang="en-US" sz="1100" b="0" i="0" spc="-60">
                <a:solidFill>
                  <a:srgbClr val="222222"/>
                </a:solidFill>
                <a:effectLst/>
                <a:latin typeface="-apple-system"/>
              </a:rPr>
              <a:t> 도달</a:t>
            </a:r>
            <a:r>
              <a:rPr lang="en-US" altLang="ko-KR" sz="1100" b="0" i="0" spc="-6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sz="1100" b="0" i="0" spc="-60" err="1">
                <a:solidFill>
                  <a:srgbClr val="222222"/>
                </a:solidFill>
                <a:effectLst/>
                <a:latin typeface="-apple-system"/>
              </a:rPr>
              <a:t>인포스톡</a:t>
            </a:r>
            <a:r>
              <a:rPr lang="ko-KR" altLang="en-US" sz="1100" b="0" i="0" spc="-60">
                <a:solidFill>
                  <a:srgbClr val="222222"/>
                </a:solidFill>
                <a:effectLst/>
                <a:latin typeface="-apple-system"/>
              </a:rPr>
              <a:t> 데일리</a:t>
            </a:r>
            <a:endParaRPr lang="ko-KR" altLang="en-US" sz="1100" spc="-6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2BB9275-E76C-4B97-88B0-B99BE067F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523" y="4762740"/>
            <a:ext cx="3704998" cy="18272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5E04235-5766-4ACD-9443-F44F23550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523" y="5003352"/>
            <a:ext cx="3423872" cy="435455"/>
          </a:xfrm>
          <a:prstGeom prst="rect">
            <a:avLst/>
          </a:prstGeom>
        </p:spPr>
      </p:pic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02CA0D59-B8DD-4508-B58C-DE1EF1A8F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59501"/>
              </p:ext>
            </p:extLst>
          </p:nvPr>
        </p:nvGraphicFramePr>
        <p:xfrm>
          <a:off x="746512" y="4697487"/>
          <a:ext cx="4831931" cy="141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0486">
                  <a:extLst>
                    <a:ext uri="{9D8B030D-6E8A-4147-A177-3AD203B41FA5}">
                      <a16:colId xmlns:a16="http://schemas.microsoft.com/office/drawing/2014/main" val="4155719314"/>
                    </a:ext>
                  </a:extLst>
                </a:gridCol>
                <a:gridCol w="761565">
                  <a:extLst>
                    <a:ext uri="{9D8B030D-6E8A-4147-A177-3AD203B41FA5}">
                      <a16:colId xmlns:a16="http://schemas.microsoft.com/office/drawing/2014/main" val="3893620135"/>
                    </a:ext>
                  </a:extLst>
                </a:gridCol>
                <a:gridCol w="729970">
                  <a:extLst>
                    <a:ext uri="{9D8B030D-6E8A-4147-A177-3AD203B41FA5}">
                      <a16:colId xmlns:a16="http://schemas.microsoft.com/office/drawing/2014/main" val="140988579"/>
                    </a:ext>
                  </a:extLst>
                </a:gridCol>
                <a:gridCol w="729970">
                  <a:extLst>
                    <a:ext uri="{9D8B030D-6E8A-4147-A177-3AD203B41FA5}">
                      <a16:colId xmlns:a16="http://schemas.microsoft.com/office/drawing/2014/main" val="3643669309"/>
                    </a:ext>
                  </a:extLst>
                </a:gridCol>
                <a:gridCol w="729970">
                  <a:extLst>
                    <a:ext uri="{9D8B030D-6E8A-4147-A177-3AD203B41FA5}">
                      <a16:colId xmlns:a16="http://schemas.microsoft.com/office/drawing/2014/main" val="200462383"/>
                    </a:ext>
                  </a:extLst>
                </a:gridCol>
                <a:gridCol w="729970">
                  <a:extLst>
                    <a:ext uri="{9D8B030D-6E8A-4147-A177-3AD203B41FA5}">
                      <a16:colId xmlns:a16="http://schemas.microsoft.com/office/drawing/2014/main" val="3964969822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측정지표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00" baseline="0"/>
                        <a:t>가중치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00" baseline="0"/>
                        <a:t>현수준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목표수준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299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‘21</a:t>
                      </a:r>
                      <a:r>
                        <a:rPr lang="ko-KR" altLang="en-US" sz="160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‘22</a:t>
                      </a:r>
                      <a:r>
                        <a:rPr lang="ko-KR" altLang="en-US" sz="160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’23</a:t>
                      </a:r>
                      <a:r>
                        <a:rPr lang="ko-KR" altLang="en-US" sz="1600"/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/>
                        <a:t>수율</a:t>
                      </a:r>
                      <a:r>
                        <a:rPr lang="en-US" altLang="ko-KR" sz="1600"/>
                        <a:t>(%)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45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0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00" baseline="0" err="1"/>
                        <a:t>클레임률</a:t>
                      </a:r>
                      <a:r>
                        <a:rPr lang="en-US" altLang="ko-KR" sz="1400" spc="-100" baseline="0"/>
                        <a:t>(%)</a:t>
                      </a:r>
                      <a:endParaRPr lang="ko-KR" altLang="en-US" sz="1400" spc="-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55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171622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F79676BC-C566-43F0-B13F-462E1D2F6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9671" y="2918570"/>
            <a:ext cx="3471075" cy="22204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76DC3D8-3FC1-45B5-8797-72DEE0F41F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93" y="844377"/>
            <a:ext cx="2270363" cy="753004"/>
          </a:xfrm>
          <a:prstGeom prst="rect">
            <a:avLst/>
          </a:prstGeom>
        </p:spPr>
      </p:pic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9CCE7CBA-7798-492D-8495-A98F780B05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04625"/>
            <a:ext cx="1411922" cy="97098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5ADAC01-FF12-407F-9AB1-F540112426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9248" y="5650675"/>
            <a:ext cx="4010596" cy="309460"/>
          </a:xfrm>
          <a:prstGeom prst="rect">
            <a:avLst/>
          </a:prstGeom>
        </p:spPr>
      </p:pic>
      <p:sp>
        <p:nvSpPr>
          <p:cNvPr id="26" name="슬라이드 번호 개체 틀 2">
            <a:extLst>
              <a:ext uri="{FF2B5EF4-FFF2-40B4-BE49-F238E27FC236}">
                <a16:creationId xmlns:a16="http://schemas.microsoft.com/office/drawing/2014/main" id="{359F3C39-877A-4183-AD0D-72A715CD4A14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3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1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6140CE-1412-4E2A-9DC3-6CDB5E791608}"/>
              </a:ext>
            </a:extLst>
          </p:cNvPr>
          <p:cNvSpPr/>
          <p:nvPr/>
        </p:nvSpPr>
        <p:spPr>
          <a:xfrm>
            <a:off x="362127" y="795620"/>
            <a:ext cx="11468511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F65383-4289-4474-8A59-1F1E1E8E1BFE}"/>
              </a:ext>
            </a:extLst>
          </p:cNvPr>
          <p:cNvSpPr/>
          <p:nvPr/>
        </p:nvSpPr>
        <p:spPr>
          <a:xfrm>
            <a:off x="616541" y="1121488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64D0-A393-4D82-8234-A33EA3352CBC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F4785A7-4E5E-42B7-A7A7-87F24839251D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solidFill>
                  <a:schemeClr val="bg1"/>
                </a:solidFill>
              </a:rPr>
              <a:t>8</a:t>
            </a:r>
            <a:r>
              <a:rPr lang="ko-KR" altLang="en-US" sz="2400" b="1">
                <a:solidFill>
                  <a:schemeClr val="bg1"/>
                </a:solidFill>
              </a:rPr>
              <a:t>대 공정이란</a:t>
            </a:r>
            <a:r>
              <a:rPr lang="en-US" altLang="ko-KR" sz="2400" b="1">
                <a:solidFill>
                  <a:schemeClr val="bg1"/>
                </a:solidFill>
              </a:rPr>
              <a:t>?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E62048-0E1E-42C6-AD80-785A1BE59AAD}"/>
              </a:ext>
            </a:extLst>
          </p:cNvPr>
          <p:cNvSpPr/>
          <p:nvPr/>
        </p:nvSpPr>
        <p:spPr>
          <a:xfrm>
            <a:off x="0" y="6649204"/>
            <a:ext cx="12192000" cy="13907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F30EFA6-55D5-468C-B5B4-A04C1202508A}"/>
              </a:ext>
            </a:extLst>
          </p:cNvPr>
          <p:cNvSpPr/>
          <p:nvPr/>
        </p:nvSpPr>
        <p:spPr>
          <a:xfrm>
            <a:off x="6399301" y="1121205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49405B-579F-4C34-BEA4-47A8B9738864}"/>
              </a:ext>
            </a:extLst>
          </p:cNvPr>
          <p:cNvSpPr/>
          <p:nvPr/>
        </p:nvSpPr>
        <p:spPr>
          <a:xfrm>
            <a:off x="616541" y="4064825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8B31B14-5DFE-409A-9D65-0155A6A6ECB3}"/>
              </a:ext>
            </a:extLst>
          </p:cNvPr>
          <p:cNvSpPr/>
          <p:nvPr/>
        </p:nvSpPr>
        <p:spPr>
          <a:xfrm>
            <a:off x="6399301" y="4064824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C8A2B0-F9E1-444A-96E5-75986C915EF6}"/>
              </a:ext>
            </a:extLst>
          </p:cNvPr>
          <p:cNvCxnSpPr>
            <a:cxnSpLocks/>
            <a:stCxn id="35" idx="1"/>
            <a:endCxn id="35" idx="3"/>
          </p:cNvCxnSpPr>
          <p:nvPr/>
        </p:nvCxnSpPr>
        <p:spPr>
          <a:xfrm>
            <a:off x="362127" y="3658755"/>
            <a:ext cx="11468511" cy="0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CCF6CDB-4B59-46F8-AFD0-8FBE75DBF7AF}"/>
              </a:ext>
            </a:extLst>
          </p:cNvPr>
          <p:cNvCxnSpPr>
            <a:cxnSpLocks/>
            <a:stCxn id="35" idx="2"/>
            <a:endCxn id="35" idx="0"/>
          </p:cNvCxnSpPr>
          <p:nvPr/>
        </p:nvCxnSpPr>
        <p:spPr>
          <a:xfrm flipV="1">
            <a:off x="6096383" y="795620"/>
            <a:ext cx="0" cy="5726269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B11F9A8F-CBA1-4491-8285-92543C3E2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6" t="16051" r="61402"/>
          <a:stretch/>
        </p:blipFill>
        <p:spPr>
          <a:xfrm>
            <a:off x="896326" y="1318885"/>
            <a:ext cx="1535277" cy="169192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D85A10B-2D57-4931-A7BB-F2E44EC03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46"/>
          <a:stretch/>
        </p:blipFill>
        <p:spPr>
          <a:xfrm>
            <a:off x="6863139" y="1433726"/>
            <a:ext cx="1174751" cy="157708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ED08B4E-25E6-4049-A624-61D15F3B1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585"/>
          <a:stretch/>
        </p:blipFill>
        <p:spPr>
          <a:xfrm>
            <a:off x="959798" y="4189853"/>
            <a:ext cx="1114268" cy="195206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E85B2BF-48DC-4E25-BDBC-A0D7CCAEDB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126" r="-1"/>
          <a:stretch/>
        </p:blipFill>
        <p:spPr>
          <a:xfrm>
            <a:off x="6810119" y="4340911"/>
            <a:ext cx="1292760" cy="1649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492BDB7-6D6E-4D7A-9EFB-2B753DFE396A}"/>
              </a:ext>
            </a:extLst>
          </p:cNvPr>
          <p:cNvSpPr txBox="1"/>
          <p:nvPr/>
        </p:nvSpPr>
        <p:spPr>
          <a:xfrm>
            <a:off x="2748001" y="796574"/>
            <a:ext cx="3072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웨이퍼 제조 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49615-5F1C-48EB-ACD8-64F7CAC57103}"/>
              </a:ext>
            </a:extLst>
          </p:cNvPr>
          <p:cNvSpPr txBox="1"/>
          <p:nvPr/>
        </p:nvSpPr>
        <p:spPr>
          <a:xfrm>
            <a:off x="3786005" y="3720489"/>
            <a:ext cx="20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포토 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FDA52A-A91A-4004-BB1E-DB797CDAAC77}"/>
              </a:ext>
            </a:extLst>
          </p:cNvPr>
          <p:cNvSpPr txBox="1"/>
          <p:nvPr/>
        </p:nvSpPr>
        <p:spPr>
          <a:xfrm>
            <a:off x="9577602" y="3725137"/>
            <a:ext cx="2034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4.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식각 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63FE5-001B-431A-B832-75E7FB35003F}"/>
              </a:ext>
            </a:extLst>
          </p:cNvPr>
          <p:cNvSpPr txBox="1"/>
          <p:nvPr/>
        </p:nvSpPr>
        <p:spPr>
          <a:xfrm>
            <a:off x="9577915" y="812994"/>
            <a:ext cx="2035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산화 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36708B-B1AF-48B4-AFC7-C1AE54E28F5E}"/>
              </a:ext>
            </a:extLst>
          </p:cNvPr>
          <p:cNvSpPr txBox="1"/>
          <p:nvPr/>
        </p:nvSpPr>
        <p:spPr>
          <a:xfrm>
            <a:off x="2614852" y="1393255"/>
            <a:ext cx="2984670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200"/>
              </a:spcAft>
            </a:pPr>
            <a:r>
              <a:rPr lang="en-US" altLang="ko-KR" sz="1400"/>
              <a:t>1. </a:t>
            </a:r>
            <a:r>
              <a:rPr lang="ko-KR" altLang="en-US" sz="1400" err="1"/>
              <a:t>잉곳</a:t>
            </a:r>
            <a:r>
              <a:rPr lang="ko-KR" altLang="en-US" sz="1400"/>
              <a:t> 만들기</a:t>
            </a:r>
            <a:endParaRPr lang="en-US" altLang="ko-KR" sz="1400"/>
          </a:p>
          <a:p>
            <a:pPr latinLnBrk="0">
              <a:spcAft>
                <a:spcPts val="2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모래에서 추출한 실리콘을 이용해 단결정 실리콘 기둥 </a:t>
            </a:r>
            <a:r>
              <a:rPr lang="ko-KR" altLang="en-US" sz="1100" err="1"/>
              <a:t>잉곳</a:t>
            </a:r>
            <a:r>
              <a:rPr lang="ko-KR" altLang="en-US" sz="1100"/>
              <a:t> 제작</a:t>
            </a:r>
            <a:endParaRPr lang="en-US" altLang="ko-KR" sz="1100"/>
          </a:p>
          <a:p>
            <a:pPr latinLnBrk="0">
              <a:spcAft>
                <a:spcPts val="200"/>
              </a:spcAft>
            </a:pPr>
            <a:r>
              <a:rPr lang="en-US" altLang="ko-KR" sz="1400"/>
              <a:t>2. </a:t>
            </a:r>
            <a:r>
              <a:rPr lang="ko-KR" altLang="en-US" sz="1400" err="1"/>
              <a:t>잉곳</a:t>
            </a:r>
            <a:r>
              <a:rPr lang="ko-KR" altLang="en-US" sz="1400"/>
              <a:t> 절단하여 웨이퍼 만들기</a:t>
            </a:r>
            <a:endParaRPr lang="en-US" altLang="ko-KR" sz="1400"/>
          </a:p>
          <a:p>
            <a:pPr latinLnBrk="0">
              <a:spcAft>
                <a:spcPts val="200"/>
              </a:spcAft>
            </a:pPr>
            <a:r>
              <a:rPr lang="ko-KR" altLang="en-US" sz="1100"/>
              <a:t> </a:t>
            </a:r>
            <a:r>
              <a:rPr lang="en-US" altLang="ko-KR" sz="1100"/>
              <a:t>-</a:t>
            </a:r>
            <a:r>
              <a:rPr lang="ko-KR" altLang="en-US" sz="1100"/>
              <a:t> 얇은 웨이퍼를 만들기 위해 다이아몬드  톱을 이용해 </a:t>
            </a:r>
            <a:r>
              <a:rPr lang="ko-KR" altLang="en-US" sz="1100" err="1"/>
              <a:t>잉곳을</a:t>
            </a:r>
            <a:r>
              <a:rPr lang="ko-KR" altLang="en-US" sz="1100"/>
              <a:t> 절단</a:t>
            </a:r>
            <a:r>
              <a:rPr lang="en-US" altLang="ko-KR" sz="1100"/>
              <a:t>, </a:t>
            </a:r>
            <a:r>
              <a:rPr lang="ko-KR" altLang="en-US" sz="1100" err="1"/>
              <a:t>잉곳의</a:t>
            </a:r>
            <a:r>
              <a:rPr lang="ko-KR" altLang="en-US" sz="1100"/>
              <a:t> 크기에 따라 웨이퍼의 지름이 결정</a:t>
            </a:r>
            <a:endParaRPr lang="en-US" altLang="ko-KR" sz="1200"/>
          </a:p>
          <a:p>
            <a:pPr latinLnBrk="0">
              <a:spcAft>
                <a:spcPts val="200"/>
              </a:spcAft>
            </a:pPr>
            <a:r>
              <a:rPr lang="en-US" altLang="ko-KR" sz="1400"/>
              <a:t>3. </a:t>
            </a:r>
            <a:r>
              <a:rPr lang="ko-KR" altLang="en-US" sz="1400"/>
              <a:t>웨이퍼 표면 연마</a:t>
            </a:r>
            <a:endParaRPr lang="en-US" altLang="ko-KR" sz="1400"/>
          </a:p>
          <a:p>
            <a:pPr latinLnBrk="0">
              <a:spcAft>
                <a:spcPts val="2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웨이퍼 표면을 매끄럽게 연마</a:t>
            </a:r>
            <a:endParaRPr lang="ko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144AB4-9143-407D-9219-F2258881DEA3}"/>
              </a:ext>
            </a:extLst>
          </p:cNvPr>
          <p:cNvSpPr txBox="1"/>
          <p:nvPr/>
        </p:nvSpPr>
        <p:spPr>
          <a:xfrm>
            <a:off x="8404388" y="1396551"/>
            <a:ext cx="29846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/>
              <a:t>1. </a:t>
            </a:r>
            <a:r>
              <a:rPr lang="ko-KR" altLang="en-US" sz="1400" err="1"/>
              <a:t>산화막</a:t>
            </a:r>
            <a:r>
              <a:rPr lang="ko-KR" altLang="en-US" sz="1400"/>
              <a:t> 형성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웨이퍼를 외부의 오염물질로부터 보호하기 위해서 웨이퍼 표면에 산소 또는 수증기를 이용해 </a:t>
            </a:r>
            <a:r>
              <a:rPr lang="ko-KR" altLang="en-US" sz="1100" err="1"/>
              <a:t>절연막</a:t>
            </a:r>
            <a:r>
              <a:rPr lang="ko-KR" altLang="en-US" sz="1100"/>
              <a:t> 역할을 하는 산화막을 형성</a:t>
            </a:r>
            <a:endParaRPr lang="en-US" altLang="ko-KR" sz="1100"/>
          </a:p>
          <a:p>
            <a:pPr latinLnBrk="0">
              <a:spcAft>
                <a:spcPts val="600"/>
              </a:spcAft>
            </a:pPr>
            <a:r>
              <a:rPr lang="en-US" altLang="ko-KR" sz="1400"/>
              <a:t>2. </a:t>
            </a:r>
            <a:r>
              <a:rPr lang="ko-KR" altLang="en-US" sz="1400"/>
              <a:t>두가지 </a:t>
            </a:r>
            <a:r>
              <a:rPr lang="ko-KR" altLang="en-US" sz="1400" err="1"/>
              <a:t>산화막</a:t>
            </a:r>
            <a:r>
              <a:rPr lang="ko-KR" altLang="en-US" sz="1400"/>
              <a:t> 형성 방법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ko-KR" altLang="en-US" sz="1100"/>
              <a:t> </a:t>
            </a:r>
            <a:r>
              <a:rPr lang="en-US" altLang="ko-KR" sz="1100"/>
              <a:t>-</a:t>
            </a:r>
            <a:r>
              <a:rPr lang="ko-KR" altLang="en-US" sz="1100"/>
              <a:t> 건식 산화 방식과 습식 산화방식</a:t>
            </a:r>
            <a:endParaRPr lang="ko-KR" altLang="en-US" sz="1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DC38E2-630C-4DE0-A703-64593D7EAC8D}"/>
              </a:ext>
            </a:extLst>
          </p:cNvPr>
          <p:cNvSpPr txBox="1"/>
          <p:nvPr/>
        </p:nvSpPr>
        <p:spPr>
          <a:xfrm>
            <a:off x="2630880" y="4333361"/>
            <a:ext cx="2984670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200"/>
              </a:spcAft>
            </a:pPr>
            <a:r>
              <a:rPr lang="en-US" altLang="ko-KR" sz="1400"/>
              <a:t>1. </a:t>
            </a:r>
            <a:r>
              <a:rPr lang="ko-KR" altLang="en-US" sz="1400"/>
              <a:t>포토마스크 설계</a:t>
            </a:r>
            <a:endParaRPr lang="en-US" altLang="ko-KR" sz="1400"/>
          </a:p>
          <a:p>
            <a:pPr latinLnBrk="0">
              <a:spcAft>
                <a:spcPts val="200"/>
              </a:spcAft>
            </a:pPr>
            <a:r>
              <a:rPr lang="en-US" altLang="ko-KR" sz="1100"/>
              <a:t> - </a:t>
            </a:r>
            <a:r>
              <a:rPr lang="ko-KR" altLang="en-US" sz="1100" spc="-30"/>
              <a:t>원하는 모양을 찍기 위해 마스크 모양 설계</a:t>
            </a:r>
            <a:endParaRPr lang="en-US" altLang="ko-KR" sz="1100" spc="-30"/>
          </a:p>
          <a:p>
            <a:pPr latinLnBrk="0">
              <a:spcAft>
                <a:spcPts val="200"/>
              </a:spcAft>
            </a:pPr>
            <a:r>
              <a:rPr lang="en-US" altLang="ko-KR" sz="1400"/>
              <a:t>2. </a:t>
            </a:r>
            <a:r>
              <a:rPr lang="ko-KR" altLang="en-US" sz="1400"/>
              <a:t>감광제 도포</a:t>
            </a:r>
            <a:endParaRPr lang="en-US" altLang="ko-KR" sz="1400"/>
          </a:p>
          <a:p>
            <a:pPr latinLnBrk="0">
              <a:spcAft>
                <a:spcPts val="200"/>
              </a:spcAft>
            </a:pPr>
            <a:r>
              <a:rPr lang="ko-KR" altLang="en-US" sz="1100"/>
              <a:t> </a:t>
            </a:r>
            <a:r>
              <a:rPr lang="en-US" altLang="ko-KR" sz="1100"/>
              <a:t>-</a:t>
            </a:r>
            <a:r>
              <a:rPr lang="ko-KR" altLang="en-US" sz="1100"/>
              <a:t> 고 품질의 미세한 회로패턴을 새기기 위해 웨이퍼 표면에 빛에 민감한 물질인 감광액을 얇고 균일하게 도포</a:t>
            </a:r>
            <a:endParaRPr lang="en-US" altLang="ko-KR" sz="1200"/>
          </a:p>
          <a:p>
            <a:pPr latinLnBrk="0">
              <a:spcAft>
                <a:spcPts val="200"/>
              </a:spcAft>
            </a:pPr>
            <a:r>
              <a:rPr lang="en-US" altLang="ko-KR" sz="1400"/>
              <a:t>3. </a:t>
            </a:r>
            <a:r>
              <a:rPr lang="ko-KR" altLang="en-US" sz="1400" err="1"/>
              <a:t>노광</a:t>
            </a:r>
            <a:endParaRPr lang="en-US" altLang="ko-KR" sz="1400"/>
          </a:p>
          <a:p>
            <a:pPr latinLnBrk="0">
              <a:spcAft>
                <a:spcPts val="2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포토마스크에 빛을 </a:t>
            </a:r>
            <a:r>
              <a:rPr lang="ko-KR" altLang="en-US" sz="1100" err="1"/>
              <a:t>쬐여</a:t>
            </a:r>
            <a:r>
              <a:rPr lang="ko-KR" altLang="en-US" sz="1100"/>
              <a:t> 감광제에 모양 현상</a:t>
            </a:r>
            <a:endParaRPr lang="ko-KR" alt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665654-72CC-49C5-9D83-2E297280486B}"/>
              </a:ext>
            </a:extLst>
          </p:cNvPr>
          <p:cNvSpPr txBox="1"/>
          <p:nvPr/>
        </p:nvSpPr>
        <p:spPr>
          <a:xfrm>
            <a:off x="8355743" y="4333361"/>
            <a:ext cx="298467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/>
              <a:t>1. </a:t>
            </a:r>
            <a:r>
              <a:rPr lang="ko-KR" altLang="en-US" sz="1400"/>
              <a:t>패턴 제거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포토 공정에서 새긴 패턴을 액체 또는 기체 화학물질을 이용해 제거</a:t>
            </a:r>
            <a:r>
              <a:rPr lang="en-US" altLang="ko-KR" sz="1100"/>
              <a:t>, </a:t>
            </a:r>
            <a:r>
              <a:rPr lang="ko-KR" altLang="en-US" sz="1100"/>
              <a:t>건식 </a:t>
            </a:r>
            <a:r>
              <a:rPr lang="en-US" altLang="ko-KR" sz="1100"/>
              <a:t>/ </a:t>
            </a:r>
            <a:r>
              <a:rPr lang="ko-KR" altLang="en-US" sz="1100"/>
              <a:t>습식의 두가지 방법 존재</a:t>
            </a:r>
            <a:endParaRPr lang="en-US" altLang="ko-KR" sz="1100"/>
          </a:p>
          <a:p>
            <a:pPr latinLnBrk="0">
              <a:spcAft>
                <a:spcPts val="600"/>
              </a:spcAft>
            </a:pPr>
            <a:r>
              <a:rPr lang="en-US" altLang="ko-KR" sz="1400"/>
              <a:t>2. </a:t>
            </a:r>
            <a:r>
              <a:rPr lang="ko-KR" altLang="en-US" sz="1400"/>
              <a:t>건식 식각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ko-KR" altLang="en-US" sz="1100"/>
              <a:t> </a:t>
            </a:r>
            <a:r>
              <a:rPr lang="en-US" altLang="ko-KR" sz="1100"/>
              <a:t>-</a:t>
            </a:r>
            <a:r>
              <a:rPr lang="ko-KR" altLang="en-US" sz="1100"/>
              <a:t> 우리 조의 데이터는 건식 식각</a:t>
            </a:r>
            <a:r>
              <a:rPr lang="en-US" altLang="ko-KR" sz="1100"/>
              <a:t>, </a:t>
            </a:r>
            <a:r>
              <a:rPr lang="ko-KR" altLang="en-US" sz="1100"/>
              <a:t>건식 식각은 습식 식각에 비해 단가가 비싸지만 고성능</a:t>
            </a:r>
            <a:endParaRPr lang="ko-KR" altLang="en-US" sz="1400"/>
          </a:p>
        </p:txBody>
      </p:sp>
      <p:sp>
        <p:nvSpPr>
          <p:cNvPr id="27" name="슬라이드 번호 개체 틀 2">
            <a:extLst>
              <a:ext uri="{FF2B5EF4-FFF2-40B4-BE49-F238E27FC236}">
                <a16:creationId xmlns:a16="http://schemas.microsoft.com/office/drawing/2014/main" id="{CE65422E-C029-4E19-A8AD-1031F1818A88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4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6140CE-1412-4E2A-9DC3-6CDB5E791608}"/>
              </a:ext>
            </a:extLst>
          </p:cNvPr>
          <p:cNvSpPr/>
          <p:nvPr/>
        </p:nvSpPr>
        <p:spPr>
          <a:xfrm>
            <a:off x="362127" y="795620"/>
            <a:ext cx="11468511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F65383-4289-4474-8A59-1F1E1E8E1BFE}"/>
              </a:ext>
            </a:extLst>
          </p:cNvPr>
          <p:cNvSpPr/>
          <p:nvPr/>
        </p:nvSpPr>
        <p:spPr>
          <a:xfrm>
            <a:off x="616541" y="1121488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64D0-A393-4D82-8234-A33EA3352CBC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F4785A7-4E5E-42B7-A7A7-87F24839251D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solidFill>
                  <a:schemeClr val="bg1"/>
                </a:solidFill>
              </a:rPr>
              <a:t>8</a:t>
            </a:r>
            <a:r>
              <a:rPr lang="ko-KR" altLang="en-US" sz="2400" b="1">
                <a:solidFill>
                  <a:schemeClr val="bg1"/>
                </a:solidFill>
              </a:rPr>
              <a:t>대 공정이란</a:t>
            </a:r>
            <a:r>
              <a:rPr lang="en-US" altLang="ko-KR" sz="2400" b="1">
                <a:solidFill>
                  <a:schemeClr val="bg1"/>
                </a:solidFill>
              </a:rPr>
              <a:t>?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E62048-0E1E-42C6-AD80-785A1BE59AAD}"/>
              </a:ext>
            </a:extLst>
          </p:cNvPr>
          <p:cNvSpPr/>
          <p:nvPr/>
        </p:nvSpPr>
        <p:spPr>
          <a:xfrm>
            <a:off x="0" y="6649204"/>
            <a:ext cx="12192000" cy="13907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F30EFA6-55D5-468C-B5B4-A04C1202508A}"/>
              </a:ext>
            </a:extLst>
          </p:cNvPr>
          <p:cNvSpPr/>
          <p:nvPr/>
        </p:nvSpPr>
        <p:spPr>
          <a:xfrm>
            <a:off x="6399301" y="1121205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49405B-579F-4C34-BEA4-47A8B9738864}"/>
              </a:ext>
            </a:extLst>
          </p:cNvPr>
          <p:cNvSpPr/>
          <p:nvPr/>
        </p:nvSpPr>
        <p:spPr>
          <a:xfrm>
            <a:off x="616541" y="4064825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8B31B14-5DFE-409A-9D65-0155A6A6ECB3}"/>
              </a:ext>
            </a:extLst>
          </p:cNvPr>
          <p:cNvSpPr/>
          <p:nvPr/>
        </p:nvSpPr>
        <p:spPr>
          <a:xfrm>
            <a:off x="6399301" y="4064824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C8A2B0-F9E1-444A-96E5-75986C915EF6}"/>
              </a:ext>
            </a:extLst>
          </p:cNvPr>
          <p:cNvCxnSpPr>
            <a:cxnSpLocks/>
            <a:stCxn id="35" idx="1"/>
            <a:endCxn id="35" idx="3"/>
          </p:cNvCxnSpPr>
          <p:nvPr/>
        </p:nvCxnSpPr>
        <p:spPr>
          <a:xfrm>
            <a:off x="362127" y="3658755"/>
            <a:ext cx="11468511" cy="0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CCF6CDB-4B59-46F8-AFD0-8FBE75DBF7AF}"/>
              </a:ext>
            </a:extLst>
          </p:cNvPr>
          <p:cNvCxnSpPr>
            <a:cxnSpLocks/>
            <a:stCxn id="35" idx="2"/>
            <a:endCxn id="35" idx="0"/>
          </p:cNvCxnSpPr>
          <p:nvPr/>
        </p:nvCxnSpPr>
        <p:spPr>
          <a:xfrm flipV="1">
            <a:off x="6096383" y="795620"/>
            <a:ext cx="0" cy="5726269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92BDB7-6D6E-4D7A-9EFB-2B753DFE396A}"/>
              </a:ext>
            </a:extLst>
          </p:cNvPr>
          <p:cNvSpPr txBox="1"/>
          <p:nvPr/>
        </p:nvSpPr>
        <p:spPr>
          <a:xfrm>
            <a:off x="2281289" y="796574"/>
            <a:ext cx="353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5.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증착</a:t>
            </a:r>
            <a:r>
              <a:rPr lang="en-US" altLang="ko-KR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&amp;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이온주입 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49615-5F1C-48EB-ACD8-64F7CAC57103}"/>
              </a:ext>
            </a:extLst>
          </p:cNvPr>
          <p:cNvSpPr txBox="1"/>
          <p:nvPr/>
        </p:nvSpPr>
        <p:spPr>
          <a:xfrm>
            <a:off x="3786005" y="3720489"/>
            <a:ext cx="20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7. </a:t>
            </a:r>
            <a:r>
              <a:rPr lang="en-US" altLang="ko-KR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EDS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FDA52A-A91A-4004-BB1E-DB797CDAAC77}"/>
              </a:ext>
            </a:extLst>
          </p:cNvPr>
          <p:cNvSpPr txBox="1"/>
          <p:nvPr/>
        </p:nvSpPr>
        <p:spPr>
          <a:xfrm>
            <a:off x="9254285" y="3725137"/>
            <a:ext cx="2357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8.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패키징 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63FE5-001B-431A-B832-75E7FB35003F}"/>
              </a:ext>
            </a:extLst>
          </p:cNvPr>
          <p:cNvSpPr txBox="1"/>
          <p:nvPr/>
        </p:nvSpPr>
        <p:spPr>
          <a:xfrm>
            <a:off x="9059159" y="812994"/>
            <a:ext cx="255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6. </a:t>
            </a:r>
            <a:r>
              <a:rPr lang="ko-KR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금속배선공정</a:t>
            </a:r>
            <a:endParaRPr lang="ko-KR" altLang="en-US" sz="32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36708B-B1AF-48B4-AFC7-C1AE54E28F5E}"/>
              </a:ext>
            </a:extLst>
          </p:cNvPr>
          <p:cNvSpPr txBox="1"/>
          <p:nvPr/>
        </p:nvSpPr>
        <p:spPr>
          <a:xfrm>
            <a:off x="2614852" y="1393255"/>
            <a:ext cx="298467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/>
              <a:t>1. </a:t>
            </a:r>
            <a:r>
              <a:rPr lang="ko-KR" altLang="en-US" sz="1400"/>
              <a:t>이온주입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반도체에 필요한 전기적 특성을 갖추기 위해 웨이퍼 위에 박막을 형성하여 이온 증착</a:t>
            </a:r>
            <a:r>
              <a:rPr lang="en-US" altLang="ko-KR" sz="1100"/>
              <a:t>, </a:t>
            </a:r>
            <a:r>
              <a:rPr lang="ko-KR" altLang="en-US" sz="1100"/>
              <a:t>주요 공정법으로 물리적 </a:t>
            </a:r>
            <a:r>
              <a:rPr lang="ko-KR" altLang="en-US" sz="1100" err="1"/>
              <a:t>기상증착법과</a:t>
            </a:r>
            <a:r>
              <a:rPr lang="ko-KR" altLang="en-US" sz="1100"/>
              <a:t> 화학적 </a:t>
            </a:r>
            <a:r>
              <a:rPr lang="ko-KR" altLang="en-US" sz="1100" err="1"/>
              <a:t>기상증착법</a:t>
            </a:r>
            <a:r>
              <a:rPr lang="ko-KR" altLang="en-US" sz="1100"/>
              <a:t> 존재</a:t>
            </a:r>
            <a:endParaRPr lang="ko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144AB4-9143-407D-9219-F2258881DEA3}"/>
              </a:ext>
            </a:extLst>
          </p:cNvPr>
          <p:cNvSpPr txBox="1"/>
          <p:nvPr/>
        </p:nvSpPr>
        <p:spPr>
          <a:xfrm>
            <a:off x="8404388" y="1396551"/>
            <a:ext cx="29846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/>
              <a:t>1. </a:t>
            </a:r>
            <a:r>
              <a:rPr lang="ko-KR" altLang="en-US" sz="1400"/>
              <a:t>금속 배선 형성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반도체를 </a:t>
            </a:r>
            <a:r>
              <a:rPr lang="ko-KR" altLang="en-US" sz="1100" err="1"/>
              <a:t>구동시키기</a:t>
            </a:r>
            <a:r>
              <a:rPr lang="ko-KR" altLang="en-US" sz="1100"/>
              <a:t> 위해 전기적 신호가 흐를 수 있는 통로인 금속선 형성</a:t>
            </a:r>
            <a:r>
              <a:rPr lang="en-US" altLang="ko-KR" sz="1100"/>
              <a:t>, </a:t>
            </a:r>
            <a:r>
              <a:rPr lang="ko-KR" altLang="en-US" sz="1100"/>
              <a:t>고온과 화학적인 반응에도 금속 고유의 특성이 변하지 않는 알루미늄</a:t>
            </a:r>
            <a:r>
              <a:rPr lang="en-US" altLang="ko-KR" sz="1100"/>
              <a:t>, </a:t>
            </a:r>
            <a:r>
              <a:rPr lang="ko-KR" altLang="en-US" sz="1100"/>
              <a:t>티타늄</a:t>
            </a:r>
            <a:r>
              <a:rPr lang="en-US" altLang="ko-KR" sz="1100"/>
              <a:t>, </a:t>
            </a:r>
            <a:r>
              <a:rPr lang="ko-KR" altLang="en-US" sz="1100"/>
              <a:t>텅스텐을 주로 사용</a:t>
            </a:r>
            <a:endParaRPr lang="ko-KR" altLang="en-US" sz="1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DC38E2-630C-4DE0-A703-64593D7EAC8D}"/>
              </a:ext>
            </a:extLst>
          </p:cNvPr>
          <p:cNvSpPr txBox="1"/>
          <p:nvPr/>
        </p:nvSpPr>
        <p:spPr>
          <a:xfrm>
            <a:off x="2630880" y="4333361"/>
            <a:ext cx="29846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/>
              <a:t>1. </a:t>
            </a:r>
            <a:r>
              <a:rPr lang="ko-KR" altLang="en-US" sz="1400"/>
              <a:t>전기적 특성검사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웨이퍼 상태 반도체 칩의 양품</a:t>
            </a:r>
            <a:r>
              <a:rPr lang="en-US" altLang="ko-KR" sz="1100"/>
              <a:t>/</a:t>
            </a:r>
            <a:r>
              <a:rPr lang="ko-KR" altLang="en-US" sz="1100"/>
              <a:t>불량품 선별</a:t>
            </a:r>
            <a:r>
              <a:rPr lang="en-US" altLang="ko-KR" sz="1100"/>
              <a:t>, </a:t>
            </a:r>
            <a:r>
              <a:rPr lang="ko-KR" altLang="en-US" sz="1100"/>
              <a:t>불량 칩 중 수선 가능한 칩의 양품화</a:t>
            </a:r>
            <a:r>
              <a:rPr lang="en-US" altLang="ko-KR" sz="1100"/>
              <a:t>, </a:t>
            </a:r>
            <a:r>
              <a:rPr lang="ko-KR" altLang="en-US" sz="1100"/>
              <a:t>랩 공정 또는 설계에서 발견된 문제점 수정</a:t>
            </a:r>
            <a:endParaRPr lang="en-US" altLang="ko-KR" sz="1100"/>
          </a:p>
          <a:p>
            <a:pPr latinLnBrk="0">
              <a:spcAft>
                <a:spcPts val="600"/>
              </a:spcAft>
            </a:pPr>
            <a:r>
              <a:rPr lang="en-US" altLang="ko-KR" sz="1400"/>
              <a:t>2. 4</a:t>
            </a:r>
            <a:r>
              <a:rPr lang="ko-KR" altLang="en-US" sz="1400"/>
              <a:t>단계 </a:t>
            </a:r>
            <a:r>
              <a:rPr lang="en-US" altLang="ko-KR" sz="1400"/>
              <a:t>EDS</a:t>
            </a:r>
            <a:r>
              <a:rPr lang="ko-KR" altLang="en-US" sz="1400"/>
              <a:t>공정</a:t>
            </a:r>
            <a:endParaRPr lang="en-US" altLang="ko-KR" sz="1400"/>
          </a:p>
          <a:p>
            <a:pPr latinLnBrk="0">
              <a:spcAft>
                <a:spcPts val="600"/>
              </a:spcAft>
            </a:pPr>
            <a:r>
              <a:rPr lang="ko-KR" altLang="en-US" sz="1100"/>
              <a:t> </a:t>
            </a:r>
            <a:r>
              <a:rPr lang="en-US" altLang="ko-KR" sz="1100"/>
              <a:t>- ET</a:t>
            </a:r>
            <a:r>
              <a:rPr lang="ko-KR" altLang="en-US" sz="1100"/>
              <a:t> </a:t>
            </a:r>
            <a:r>
              <a:rPr lang="en-US" altLang="ko-KR" sz="1100"/>
              <a:t>Test,</a:t>
            </a:r>
            <a:r>
              <a:rPr lang="ko-KR" altLang="en-US" sz="1100"/>
              <a:t> </a:t>
            </a:r>
            <a:r>
              <a:rPr lang="en-US" altLang="ko-KR" sz="1100"/>
              <a:t>Hot/Cold</a:t>
            </a:r>
            <a:r>
              <a:rPr lang="ko-KR" altLang="en-US" sz="1100"/>
              <a:t> </a:t>
            </a:r>
            <a:r>
              <a:rPr lang="en-US" altLang="ko-KR" sz="1100"/>
              <a:t>Test,</a:t>
            </a:r>
            <a:r>
              <a:rPr lang="ko-KR" altLang="en-US" sz="1100"/>
              <a:t> </a:t>
            </a:r>
            <a:r>
              <a:rPr lang="en-US" altLang="ko-KR" sz="1100"/>
              <a:t>Repair/</a:t>
            </a:r>
            <a:r>
              <a:rPr lang="en-US" altLang="ko-KR" sz="1100" err="1"/>
              <a:t>Fianl</a:t>
            </a:r>
            <a:r>
              <a:rPr lang="en-US" altLang="ko-KR" sz="1100"/>
              <a:t> Test, Inking</a:t>
            </a:r>
            <a:r>
              <a:rPr lang="ko-KR" altLang="en-US" sz="1100"/>
              <a:t>의 </a:t>
            </a:r>
            <a:r>
              <a:rPr lang="en-US" altLang="ko-KR" sz="1100"/>
              <a:t>4</a:t>
            </a:r>
            <a:r>
              <a:rPr lang="ko-KR" altLang="en-US" sz="1100"/>
              <a:t>단계로 진행</a:t>
            </a:r>
            <a:endParaRPr lang="ko-KR" alt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665654-72CC-49C5-9D83-2E297280486B}"/>
              </a:ext>
            </a:extLst>
          </p:cNvPr>
          <p:cNvSpPr txBox="1"/>
          <p:nvPr/>
        </p:nvSpPr>
        <p:spPr>
          <a:xfrm>
            <a:off x="8355743" y="4333361"/>
            <a:ext cx="2984670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300"/>
              </a:spcAft>
            </a:pPr>
            <a:r>
              <a:rPr lang="en-US" altLang="ko-KR" sz="1400"/>
              <a:t>1. </a:t>
            </a:r>
            <a:r>
              <a:rPr lang="ko-KR" altLang="en-US" sz="1400"/>
              <a:t>양품 반도체 칩 절단</a:t>
            </a:r>
            <a:endParaRPr lang="en-US" altLang="ko-KR" sz="1400"/>
          </a:p>
          <a:p>
            <a:pPr latinLnBrk="0">
              <a:spcAft>
                <a:spcPts val="300"/>
              </a:spcAft>
            </a:pPr>
            <a:r>
              <a:rPr lang="en-US" altLang="ko-KR" sz="1100"/>
              <a:t> - </a:t>
            </a:r>
            <a:r>
              <a:rPr lang="ko-KR" altLang="en-US" sz="1100"/>
              <a:t>양품으로 판정된 반도체칩을 웨이퍼에서 절단하여 낱개로 분리</a:t>
            </a:r>
            <a:endParaRPr lang="en-US" altLang="ko-KR" sz="1100"/>
          </a:p>
          <a:p>
            <a:pPr latinLnBrk="0">
              <a:spcAft>
                <a:spcPts val="300"/>
              </a:spcAft>
            </a:pPr>
            <a:r>
              <a:rPr lang="en-US" altLang="ko-KR" sz="1400"/>
              <a:t>2. PCB</a:t>
            </a:r>
            <a:r>
              <a:rPr lang="ko-KR" altLang="en-US" sz="1400"/>
              <a:t>에 칩 접착</a:t>
            </a:r>
            <a:endParaRPr lang="en-US" altLang="ko-KR" sz="1400"/>
          </a:p>
          <a:p>
            <a:pPr latinLnBrk="0">
              <a:spcAft>
                <a:spcPts val="300"/>
              </a:spcAft>
            </a:pPr>
            <a:r>
              <a:rPr lang="ko-KR" altLang="en-US" sz="1100"/>
              <a:t> </a:t>
            </a:r>
            <a:r>
              <a:rPr lang="en-US" altLang="ko-KR" sz="1100"/>
              <a:t>-</a:t>
            </a:r>
            <a:r>
              <a:rPr lang="ko-KR" altLang="en-US" sz="1100"/>
              <a:t> 반도체 칩과 외부 회로 간 전기신호를 전달할 수 있는 </a:t>
            </a:r>
            <a:r>
              <a:rPr lang="en-US" altLang="ko-KR" sz="1100"/>
              <a:t>PCB</a:t>
            </a:r>
            <a:r>
              <a:rPr lang="ko-KR" altLang="en-US" sz="1100"/>
              <a:t>에 칩을 접착</a:t>
            </a:r>
            <a:endParaRPr lang="en-US" altLang="ko-KR" sz="1200"/>
          </a:p>
          <a:p>
            <a:pPr latinLnBrk="0">
              <a:spcAft>
                <a:spcPts val="300"/>
              </a:spcAft>
            </a:pPr>
            <a:r>
              <a:rPr lang="en-US" altLang="ko-KR" sz="1400"/>
              <a:t>3. </a:t>
            </a:r>
            <a:r>
              <a:rPr lang="ko-KR" altLang="en-US" sz="1400"/>
              <a:t>최종 품질 검사</a:t>
            </a:r>
            <a:endParaRPr lang="en-US" altLang="ko-KR" sz="1400"/>
          </a:p>
          <a:p>
            <a:pPr latinLnBrk="0">
              <a:spcAft>
                <a:spcPts val="300"/>
              </a:spcAft>
            </a:pPr>
            <a:r>
              <a:rPr lang="en-US" altLang="ko-KR" sz="1100"/>
              <a:t> - </a:t>
            </a:r>
            <a:r>
              <a:rPr lang="ko-KR" altLang="en-US" sz="1100" spc="-100"/>
              <a:t>패키징 공정이 완료된 반도체는 </a:t>
            </a:r>
            <a:r>
              <a:rPr lang="ko-KR" altLang="en-US" sz="1100"/>
              <a:t>검사장비를 통해 다시 품질검사 진행</a:t>
            </a:r>
            <a:endParaRPr lang="ko-KR" altLang="en-US" sz="140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791D164-1132-4D6E-92A2-BECA2F32B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03"/>
          <a:stretch/>
        </p:blipFill>
        <p:spPr>
          <a:xfrm>
            <a:off x="896326" y="1551957"/>
            <a:ext cx="1404060" cy="13319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F431B68-1BCD-442C-AAC0-C59F71C875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46"/>
          <a:stretch/>
        </p:blipFill>
        <p:spPr>
          <a:xfrm>
            <a:off x="6682018" y="1580399"/>
            <a:ext cx="1375812" cy="135585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E2C08BC-EF68-402A-AB2D-C2B287D6A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83" y="4783690"/>
            <a:ext cx="1405203" cy="102294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9A6311B-6774-40C8-B150-6DFE93B05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885" y="4587418"/>
            <a:ext cx="1296945" cy="1158789"/>
          </a:xfrm>
          <a:prstGeom prst="rect">
            <a:avLst/>
          </a:prstGeom>
        </p:spPr>
      </p:pic>
      <p:sp>
        <p:nvSpPr>
          <p:cNvPr id="30" name="슬라이드 번호 개체 틀 2">
            <a:extLst>
              <a:ext uri="{FF2B5EF4-FFF2-40B4-BE49-F238E27FC236}">
                <a16:creationId xmlns:a16="http://schemas.microsoft.com/office/drawing/2014/main" id="{9BF96A5D-B908-47B6-AE2F-D3DCBDFF84BB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5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3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CC0F66-05FB-47D2-A471-EDD9B7CF702A}"/>
              </a:ext>
            </a:extLst>
          </p:cNvPr>
          <p:cNvSpPr/>
          <p:nvPr/>
        </p:nvSpPr>
        <p:spPr>
          <a:xfrm>
            <a:off x="362127" y="795620"/>
            <a:ext cx="11468511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BE866E5-7DCC-4749-B4B3-650601501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938684"/>
              </p:ext>
            </p:extLst>
          </p:nvPr>
        </p:nvGraphicFramePr>
        <p:xfrm>
          <a:off x="585985" y="990315"/>
          <a:ext cx="11020029" cy="5145065"/>
        </p:xfrm>
        <a:graphic>
          <a:graphicData uri="http://schemas.openxmlformats.org/drawingml/2006/table">
            <a:tbl>
              <a:tblPr firstRow="1" firstCol="1" bandRow="1"/>
              <a:tblGrid>
                <a:gridCol w="1171557">
                  <a:extLst>
                    <a:ext uri="{9D8B030D-6E8A-4147-A177-3AD203B41FA5}">
                      <a16:colId xmlns:a16="http://schemas.microsoft.com/office/drawing/2014/main" val="1896130702"/>
                    </a:ext>
                  </a:extLst>
                </a:gridCol>
                <a:gridCol w="1101860">
                  <a:extLst>
                    <a:ext uri="{9D8B030D-6E8A-4147-A177-3AD203B41FA5}">
                      <a16:colId xmlns:a16="http://schemas.microsoft.com/office/drawing/2014/main" val="3208977361"/>
                    </a:ext>
                  </a:extLst>
                </a:gridCol>
                <a:gridCol w="2525086">
                  <a:extLst>
                    <a:ext uri="{9D8B030D-6E8A-4147-A177-3AD203B41FA5}">
                      <a16:colId xmlns:a16="http://schemas.microsoft.com/office/drawing/2014/main" val="2708758487"/>
                    </a:ext>
                  </a:extLst>
                </a:gridCol>
                <a:gridCol w="496741">
                  <a:extLst>
                    <a:ext uri="{9D8B030D-6E8A-4147-A177-3AD203B41FA5}">
                      <a16:colId xmlns:a16="http://schemas.microsoft.com/office/drawing/2014/main" val="1168730598"/>
                    </a:ext>
                  </a:extLst>
                </a:gridCol>
                <a:gridCol w="856696">
                  <a:extLst>
                    <a:ext uri="{9D8B030D-6E8A-4147-A177-3AD203B41FA5}">
                      <a16:colId xmlns:a16="http://schemas.microsoft.com/office/drawing/2014/main" val="3556177114"/>
                    </a:ext>
                  </a:extLst>
                </a:gridCol>
                <a:gridCol w="856696">
                  <a:extLst>
                    <a:ext uri="{9D8B030D-6E8A-4147-A177-3AD203B41FA5}">
                      <a16:colId xmlns:a16="http://schemas.microsoft.com/office/drawing/2014/main" val="4201655291"/>
                    </a:ext>
                  </a:extLst>
                </a:gridCol>
                <a:gridCol w="4011393">
                  <a:extLst>
                    <a:ext uri="{9D8B030D-6E8A-4147-A177-3AD203B41FA5}">
                      <a16:colId xmlns:a16="http://schemas.microsoft.com/office/drawing/2014/main" val="3297907348"/>
                    </a:ext>
                  </a:extLst>
                </a:gridCol>
              </a:tblGrid>
              <a:tr h="577785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데이터명</a:t>
                      </a:r>
                      <a:endParaRPr lang="en-US" altLang="ko-K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0" i="0" u="none" strike="noStrike" kern="10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변수명</a:t>
                      </a:r>
                      <a:endParaRPr lang="ko-KR" alt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의미 </a:t>
                      </a:r>
                      <a:endParaRPr lang="ko-KR" alt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유형</a:t>
                      </a:r>
                      <a:endParaRPr lang="ko-KR" alt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이상치 </a:t>
                      </a:r>
                      <a:r>
                        <a:rPr lang="en-US" altLang="ko-KR" sz="12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건</a:t>
                      </a:r>
                      <a:r>
                        <a:rPr lang="en-US" altLang="ko-KR" sz="12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0" i="0" u="none" strike="noStrike" kern="10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결측치</a:t>
                      </a:r>
                      <a:r>
                        <a:rPr lang="ko-KR" altLang="en-US" sz="12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건</a:t>
                      </a:r>
                      <a:r>
                        <a:rPr lang="en-US" altLang="ko-KR" sz="12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정제방안</a:t>
                      </a:r>
                      <a:endParaRPr lang="ko-KR" alt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119642"/>
                  </a:ext>
                </a:extLst>
              </a:tr>
              <a:tr h="271924">
                <a:tc rowSpan="3"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Photo_lithograpy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88" marR="90988" marT="45494" marB="454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Resolution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해상도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결측치가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모두 같은 행에 있고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결측 행의 </a:t>
                      </a:r>
                      <a:r>
                        <a:rPr lang="en-US" altLang="ko-KR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UV_Type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(I, H, G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세가지</a:t>
                      </a:r>
                      <a:endParaRPr lang="en-US" altLang="ko-KR" sz="1000" b="0" i="0" u="none" strike="noStrike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just" fontAlgn="t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타입 존재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이 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라인이기 때문에 </a:t>
                      </a:r>
                      <a:r>
                        <a:rPr 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UV_Type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이 </a:t>
                      </a: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라인인 데이터의 평균값으로 대체 혹은 행 제거</a:t>
                      </a:r>
                    </a:p>
                  </a:txBody>
                  <a:tcPr marL="68241" marR="68241" marT="9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70590"/>
                  </a:ext>
                </a:extLst>
              </a:tr>
              <a:tr h="2719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Line_CD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Wafer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의 </a:t>
                      </a: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Line Pattern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간 거리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fontAlgn="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UV_Type</a:t>
                      </a:r>
                      <a:r>
                        <a:rPr lang="ko-KR" altLang="en-US" sz="8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이 </a:t>
                      </a:r>
                      <a:r>
                        <a:rPr lang="en-US" sz="8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ko-KR" altLang="en-US" sz="8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라인인 데이터로 대체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358997"/>
                  </a:ext>
                </a:extLst>
              </a:tr>
              <a:tr h="3561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Energy_exposure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가한 에너지의 양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fontAlgn="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0" i="0" u="none" strike="noStrike" kern="100" dirty="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UV_Type</a:t>
                      </a:r>
                      <a:r>
                        <a:rPr lang="ko-KR" altLang="en-US" sz="8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이 </a:t>
                      </a:r>
                      <a:r>
                        <a:rPr lang="en-US" sz="8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ko-KR" altLang="en-US" sz="8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라인인 데이터로 대체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07744"/>
                  </a:ext>
                </a:extLst>
              </a:tr>
              <a:tr h="451917">
                <a:tc rowSpan="4"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Etching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88" marR="90988" marT="45494" marB="454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 F1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Etching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실시 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분 후 </a:t>
                      </a: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 Film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두께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nm)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0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just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ko-KR" alt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한행이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통째로 </a:t>
                      </a:r>
                      <a:r>
                        <a:rPr lang="ko-KR" alt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결측된건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평균으로 대체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한개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값들만 결측</a:t>
                      </a:r>
                      <a:endParaRPr lang="en-US" altLang="ko-KR" sz="1000" b="0" i="0" u="none" strike="noStrike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just" fontAlgn="t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된건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웨이퍼넘버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27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차이인 것으로 대체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값 모두 누락 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: 2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 F3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누락 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: 1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 F4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누락 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: 4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88" marR="90988" marT="45494" marB="454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870622"/>
                  </a:ext>
                </a:extLst>
              </a:tr>
              <a:tr h="451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 F2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Etching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실시 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분 후 </a:t>
                      </a: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 Film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두께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nm)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0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96051"/>
                  </a:ext>
                </a:extLst>
              </a:tr>
              <a:tr h="451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 F3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Etching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실시 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분 후 </a:t>
                      </a: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 Film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두께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nm)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0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364174"/>
                  </a:ext>
                </a:extLst>
              </a:tr>
              <a:tr h="451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 F4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Etching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실시 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분 후 </a:t>
                      </a: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Thin Film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두께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nm)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6(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검토필요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651871"/>
                  </a:ext>
                </a:extLst>
              </a:tr>
              <a:tr h="317546">
                <a:tc rowSpan="6"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Ion_Implanation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88" marR="90988" marT="45494" marB="454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Flux60s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60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초 동안 주입된 이온의 양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0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just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60, 90, 160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이 한번에 </a:t>
                      </a:r>
                      <a:r>
                        <a:rPr lang="ko-KR" alt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결측이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된 행은 평균으로 대체</a:t>
                      </a:r>
                      <a:endParaRPr lang="en-US" altLang="ko-KR" sz="1000" b="0" i="0" u="none" strike="noStrike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just" fontAlgn="t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1000" b="0" i="0" u="none" strike="noStrike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just" fontAlgn="t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160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에서 이상치가 매우 많기때문에 평균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중앙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랜덤값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등으로 다양하게 대체 한 후 모델 성능이 가장 뛰어난 값을 선택 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88" marR="90988" marT="45494" marB="454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25813"/>
                  </a:ext>
                </a:extLst>
              </a:tr>
              <a:tr h="31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Flux90s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90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초 동안 주입된 이온의 양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240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74634"/>
                  </a:ext>
                </a:extLst>
              </a:tr>
              <a:tr h="31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Flux160s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16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초 동안 주입된 이온의 양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1308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68601"/>
                  </a:ext>
                </a:extLst>
              </a:tr>
              <a:tr h="31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Flux480s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48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초 동안 주입된 이온의 양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0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895014"/>
                  </a:ext>
                </a:extLst>
              </a:tr>
              <a:tr h="31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Flux840s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84</a:t>
                      </a:r>
                      <a:r>
                        <a:rPr lang="en-US" altLang="ko-KR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초 동안 주입된 이온의 양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0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129550"/>
                  </a:ext>
                </a:extLst>
              </a:tr>
              <a:tr h="2719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Furnace_Temp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Annealing Furnace </a:t>
                      </a:r>
                      <a:r>
                        <a:rPr lang="ko-KR" altLang="en-US" sz="1000" b="0" i="0" u="none" strike="noStrike" kern="10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작업시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챔버 내 온도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등간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0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2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altLang="en-US" sz="1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표준편차가 크지 않아 평균으로 대체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241" marR="68241" marT="9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10839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0F3C033-3D1E-4238-AC8D-D49BB2BE20B8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3DDD557-F33F-4D4A-820F-579E059DE30D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>
                <a:solidFill>
                  <a:schemeClr val="bg1"/>
                </a:solidFill>
              </a:rPr>
              <a:t>이상치 및 </a:t>
            </a:r>
            <a:r>
              <a:rPr lang="ko-KR" altLang="en-US" sz="2400" b="1" err="1">
                <a:solidFill>
                  <a:schemeClr val="bg1"/>
                </a:solidFill>
              </a:rPr>
              <a:t>결측치</a:t>
            </a:r>
            <a:r>
              <a:rPr lang="ko-KR" altLang="en-US" sz="2400" b="1">
                <a:solidFill>
                  <a:schemeClr val="bg1"/>
                </a:solidFill>
              </a:rPr>
              <a:t> 처리 계획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229AAA-F984-49E1-9771-4B7C6775BB70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77C20500-D8E8-41BA-A157-B3FB2CFA952B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6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4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0898C6-D60F-4C2E-82F1-D32B98852221}"/>
              </a:ext>
            </a:extLst>
          </p:cNvPr>
          <p:cNvSpPr/>
          <p:nvPr/>
        </p:nvSpPr>
        <p:spPr>
          <a:xfrm>
            <a:off x="6225093" y="1166286"/>
            <a:ext cx="5600700" cy="5355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B11D06-EFD5-4559-83CB-90F6AC2A13A8}"/>
              </a:ext>
            </a:extLst>
          </p:cNvPr>
          <p:cNvSpPr/>
          <p:nvPr/>
        </p:nvSpPr>
        <p:spPr>
          <a:xfrm>
            <a:off x="362128" y="1166287"/>
            <a:ext cx="5600700" cy="2872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F3C033-3D1E-4238-AC8D-D49BB2BE20B8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3DDD557-F33F-4D4A-820F-579E059DE30D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>
                <a:solidFill>
                  <a:schemeClr val="bg1"/>
                </a:solidFill>
              </a:rPr>
              <a:t>이상치 및 </a:t>
            </a:r>
            <a:r>
              <a:rPr lang="ko-KR" altLang="en-US" sz="2400" b="1" err="1">
                <a:solidFill>
                  <a:schemeClr val="bg1"/>
                </a:solidFill>
              </a:rPr>
              <a:t>결측치</a:t>
            </a:r>
            <a:r>
              <a:rPr lang="ko-KR" altLang="en-US" sz="2400" b="1">
                <a:solidFill>
                  <a:schemeClr val="bg1"/>
                </a:solidFill>
              </a:rPr>
              <a:t> 처리 방법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229AAA-F984-49E1-9771-4B7C6775BB70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77C20500-D8E8-41BA-A157-B3FB2CFA952B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7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80EF3DC-5FD3-4809-9584-AAE8BAB186AB}"/>
              </a:ext>
            </a:extLst>
          </p:cNvPr>
          <p:cNvGrpSpPr/>
          <p:nvPr/>
        </p:nvGrpSpPr>
        <p:grpSpPr>
          <a:xfrm>
            <a:off x="516752" y="1742174"/>
            <a:ext cx="1746070" cy="1093305"/>
            <a:chOff x="516751" y="2065366"/>
            <a:chExt cx="2980734" cy="196599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E57192F-F93C-4726-8ED0-22993E5B0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751" y="2231361"/>
              <a:ext cx="2980734" cy="1800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98952C-B002-4692-811A-DF9F06F6C267}"/>
                </a:ext>
              </a:extLst>
            </p:cNvPr>
            <p:cNvSpPr txBox="1"/>
            <p:nvPr/>
          </p:nvSpPr>
          <p:spPr>
            <a:xfrm>
              <a:off x="1339835" y="2065366"/>
              <a:ext cx="1522659" cy="2957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600"/>
                <a:t>H</a:t>
              </a:r>
              <a:r>
                <a:rPr lang="ko-KR" altLang="en-US" sz="600"/>
                <a:t>라인 </a:t>
              </a:r>
              <a:r>
                <a:rPr lang="en-US" altLang="ko-KR" sz="600" err="1"/>
                <a:t>Line_CD</a:t>
              </a:r>
              <a:endParaRPr lang="ko-KR" altLang="en-US" sz="6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2138BBD-4955-4963-953E-5DF9AC249ABD}"/>
              </a:ext>
            </a:extLst>
          </p:cNvPr>
          <p:cNvGrpSpPr/>
          <p:nvPr/>
        </p:nvGrpSpPr>
        <p:grpSpPr>
          <a:xfrm>
            <a:off x="2262822" y="1742174"/>
            <a:ext cx="1746070" cy="1093305"/>
            <a:chOff x="3323216" y="3956786"/>
            <a:chExt cx="2826316" cy="196507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8A7D479-4FED-4BF4-B877-E6AF4995C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3216" y="4121864"/>
              <a:ext cx="2826316" cy="180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0283B8-0150-4F21-971E-128991F33A5A}"/>
                </a:ext>
              </a:extLst>
            </p:cNvPr>
            <p:cNvSpPr txBox="1"/>
            <p:nvPr/>
          </p:nvSpPr>
          <p:spPr>
            <a:xfrm>
              <a:off x="4199018" y="3956786"/>
              <a:ext cx="1273254" cy="2956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600"/>
                <a:t>H</a:t>
              </a:r>
              <a:r>
                <a:rPr lang="ko-KR" altLang="en-US" sz="600"/>
                <a:t>라인 </a:t>
              </a:r>
              <a:r>
                <a:rPr lang="en-US" altLang="ko-KR" sz="600"/>
                <a:t>Resolution</a:t>
              </a:r>
              <a:endParaRPr lang="ko-KR" altLang="en-US" sz="60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9EA489-2F0A-4C92-8C3E-2642980FC424}"/>
              </a:ext>
            </a:extLst>
          </p:cNvPr>
          <p:cNvGrpSpPr/>
          <p:nvPr/>
        </p:nvGrpSpPr>
        <p:grpSpPr>
          <a:xfrm>
            <a:off x="4008892" y="1743365"/>
            <a:ext cx="1779512" cy="1092244"/>
            <a:chOff x="6925078" y="3640013"/>
            <a:chExt cx="2860713" cy="196162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DA8A8E5-40C6-4087-B347-ED26FF12A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5078" y="3801633"/>
              <a:ext cx="2860713" cy="1800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ABEC43-52E1-4288-9109-5C391F314070}"/>
                </a:ext>
              </a:extLst>
            </p:cNvPr>
            <p:cNvSpPr txBox="1"/>
            <p:nvPr/>
          </p:nvSpPr>
          <p:spPr>
            <a:xfrm>
              <a:off x="7663380" y="3640013"/>
              <a:ext cx="1732736" cy="3316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600"/>
                <a:t>H</a:t>
              </a:r>
              <a:r>
                <a:rPr lang="ko-KR" altLang="en-US" sz="600"/>
                <a:t>라인 </a:t>
              </a:r>
              <a:r>
                <a:rPr lang="en-US" altLang="ko-KR" sz="600" err="1"/>
                <a:t>Energy_Exposure</a:t>
              </a:r>
              <a:endParaRPr lang="ko-KR" altLang="en-US" sz="60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C0FA854-21F7-435A-B59C-2C462C99B13E}"/>
              </a:ext>
            </a:extLst>
          </p:cNvPr>
          <p:cNvSpPr txBox="1"/>
          <p:nvPr/>
        </p:nvSpPr>
        <p:spPr>
          <a:xfrm>
            <a:off x="365749" y="796954"/>
            <a:ext cx="349214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err="1"/>
              <a:t>Photo_Lithography</a:t>
            </a:r>
            <a:r>
              <a:rPr lang="en-US" altLang="ko-KR"/>
              <a:t> </a:t>
            </a:r>
            <a:r>
              <a:rPr lang="ko-KR" altLang="en-US" err="1"/>
              <a:t>결측치</a:t>
            </a:r>
            <a:r>
              <a:rPr lang="ko-KR" altLang="en-US"/>
              <a:t> 처리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FF9C5A-CB77-4AC3-A7AA-65098DCC038C}"/>
              </a:ext>
            </a:extLst>
          </p:cNvPr>
          <p:cNvSpPr txBox="1"/>
          <p:nvPr/>
        </p:nvSpPr>
        <p:spPr>
          <a:xfrm>
            <a:off x="516751" y="2869037"/>
            <a:ext cx="52716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err="1"/>
              <a:t>Line_CD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Resolution,</a:t>
            </a:r>
            <a:r>
              <a:rPr lang="ko-KR" altLang="en-US" sz="1200"/>
              <a:t> </a:t>
            </a:r>
            <a:r>
              <a:rPr lang="en-US" altLang="ko-KR" sz="1200" err="1"/>
              <a:t>Energy_Exposure</a:t>
            </a:r>
            <a:r>
              <a:rPr lang="ko-KR" altLang="en-US" sz="1200"/>
              <a:t>은 같은 행에서 모두 결측</a:t>
            </a:r>
            <a:endParaRPr lang="en-US" altLang="ko-KR" sz="1200"/>
          </a:p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/>
              <a:t>다른 설명변수의 모델링으로는 해당 값들을 예측할 수 없기 때문에 평균이나 중앙값으로 대체</a:t>
            </a:r>
            <a:endParaRPr lang="en-US" altLang="ko-KR" sz="1200"/>
          </a:p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err="1"/>
              <a:t>Line_CD</a:t>
            </a:r>
            <a:r>
              <a:rPr lang="ko-KR" altLang="en-US" sz="1200"/>
              <a:t>는 표준편차가 크고 분포가 넓게 </a:t>
            </a:r>
            <a:r>
              <a:rPr lang="ko-KR" altLang="en-US" sz="1200" err="1"/>
              <a:t>퍼져있어</a:t>
            </a:r>
            <a:r>
              <a:rPr lang="ko-KR" altLang="en-US" sz="1200"/>
              <a:t> 각 </a:t>
            </a:r>
            <a:r>
              <a:rPr lang="ko-KR" altLang="en-US" sz="1200" err="1"/>
              <a:t>변수간의</a:t>
            </a:r>
            <a:r>
              <a:rPr lang="ko-KR" altLang="en-US" sz="1200"/>
              <a:t> 수학적 관계로 계산하는 방법도 고려해봤으나 적합하지 </a:t>
            </a:r>
            <a:r>
              <a:rPr lang="ko-KR" altLang="en-US" sz="1200" err="1"/>
              <a:t>않은것으로</a:t>
            </a:r>
            <a:r>
              <a:rPr lang="ko-KR" altLang="en-US" sz="1200"/>
              <a:t> 판단</a:t>
            </a:r>
            <a:endParaRPr lang="en-US" altLang="ko-KR" sz="1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B31817-48AA-4D26-9384-5DE99D534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51" y="1221363"/>
            <a:ext cx="5271653" cy="57004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96113E1-682A-4F24-9CD9-B84E3F320EA0}"/>
              </a:ext>
            </a:extLst>
          </p:cNvPr>
          <p:cNvSpPr/>
          <p:nvPr/>
        </p:nvSpPr>
        <p:spPr>
          <a:xfrm>
            <a:off x="362128" y="4503004"/>
            <a:ext cx="5600700" cy="2013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D04877-2AA5-43B9-8D06-ED2CD6BEEB58}"/>
              </a:ext>
            </a:extLst>
          </p:cNvPr>
          <p:cNvSpPr txBox="1"/>
          <p:nvPr/>
        </p:nvSpPr>
        <p:spPr>
          <a:xfrm>
            <a:off x="362128" y="4133672"/>
            <a:ext cx="349214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Etching </a:t>
            </a:r>
            <a:r>
              <a:rPr lang="ko-KR" altLang="en-US"/>
              <a:t>결측치 처리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18F05C-3C40-4382-A126-66F07DBF374D}"/>
              </a:ext>
            </a:extLst>
          </p:cNvPr>
          <p:cNvSpPr txBox="1"/>
          <p:nvPr/>
        </p:nvSpPr>
        <p:spPr>
          <a:xfrm>
            <a:off x="2621395" y="4674696"/>
            <a:ext cx="330962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dirty="0"/>
              <a:t>Thin F1, Thin F2</a:t>
            </a:r>
            <a:r>
              <a:rPr lang="ko-KR" altLang="en-US" sz="1200" dirty="0"/>
              <a:t>는 표준편차가 작고 공정 중간 거쳐가는 값이기 때문에 평균 대체</a:t>
            </a:r>
            <a:endParaRPr lang="en-US" altLang="ko-KR" sz="1200" dirty="0"/>
          </a:p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dirty="0"/>
              <a:t>Thin F3, Thin F4</a:t>
            </a:r>
            <a:r>
              <a:rPr lang="ko-KR" altLang="en-US" sz="1200" dirty="0"/>
              <a:t>는 표준편차가 커 회귀를 통해 대체하려 했으나 </a:t>
            </a:r>
            <a:r>
              <a:rPr lang="en-US" altLang="ko-KR" sz="1200" dirty="0"/>
              <a:t>Thin</a:t>
            </a:r>
            <a:r>
              <a:rPr lang="ko-KR" altLang="en-US" sz="1200" dirty="0" err="1"/>
              <a:t>값간의</a:t>
            </a:r>
            <a:r>
              <a:rPr lang="ko-KR" altLang="en-US" sz="1200" dirty="0"/>
              <a:t> 상관관계가 낮아 </a:t>
            </a:r>
            <a:r>
              <a:rPr lang="ko-KR" altLang="en-US" sz="1200" dirty="0" err="1"/>
              <a:t>회귀값의</a:t>
            </a:r>
            <a:r>
              <a:rPr lang="ko-KR" altLang="en-US" sz="1200" dirty="0"/>
              <a:t> 신뢰도가 부족</a:t>
            </a:r>
            <a:endParaRPr lang="en-US" altLang="ko-KR" sz="1200" dirty="0"/>
          </a:p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따라서 결측 행 제거 후 모든 변수를 이용한 모델링 진행해본 뒤 변수중요도에 따라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처리 진행할 예정</a:t>
            </a:r>
            <a:endParaRPr lang="en-US" altLang="ko-KR" sz="12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31A3BE2-09BB-48BB-BEAC-372401701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042" y="4657918"/>
            <a:ext cx="1807408" cy="170327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6B04776-61E2-4E3A-9BD7-30BB31DA20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880" y="4744696"/>
            <a:ext cx="311101" cy="161649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275D6AD-236E-4245-A419-FD678C5E8604}"/>
              </a:ext>
            </a:extLst>
          </p:cNvPr>
          <p:cNvSpPr txBox="1"/>
          <p:nvPr/>
        </p:nvSpPr>
        <p:spPr>
          <a:xfrm>
            <a:off x="6225093" y="796954"/>
            <a:ext cx="320413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Ion_Implanation </a:t>
            </a:r>
            <a:r>
              <a:rPr lang="ko-KR" altLang="en-US"/>
              <a:t>이상치 처리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208F5DD1-B744-4A15-AA31-F11D01A7E5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6095" y="1325791"/>
            <a:ext cx="2520000" cy="172097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D2B5953-9E8F-4835-93D8-5C2900B6BB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5442" y="1325790"/>
            <a:ext cx="2649805" cy="17209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723D2FF-3B7C-4FCA-A68E-A620D7E67F44}"/>
              </a:ext>
            </a:extLst>
          </p:cNvPr>
          <p:cNvSpPr txBox="1"/>
          <p:nvPr/>
        </p:nvSpPr>
        <p:spPr>
          <a:xfrm>
            <a:off x="6256904" y="3116796"/>
            <a:ext cx="527165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/>
              <a:t>Flux </a:t>
            </a:r>
            <a:r>
              <a:rPr lang="ko-KR" altLang="en-US" sz="1200"/>
              <a:t>변수는 이온주입공정에서 시간에 따른 이온 주입량</a:t>
            </a:r>
            <a:r>
              <a:rPr lang="en-US" altLang="ko-KR" sz="1200"/>
              <a:t>. </a:t>
            </a:r>
            <a:r>
              <a:rPr lang="ko-KR" altLang="en-US" sz="1200"/>
              <a:t>따라서 시간의 흐름에 따라 점진적으로 증가해야 하는데 </a:t>
            </a:r>
            <a:r>
              <a:rPr lang="en-US" altLang="ko-KR" sz="1200"/>
              <a:t>Flux 90s</a:t>
            </a:r>
            <a:r>
              <a:rPr lang="ko-KR" altLang="en-US" sz="1200"/>
              <a:t>와 </a:t>
            </a:r>
            <a:r>
              <a:rPr lang="en-US" altLang="ko-KR" sz="1200"/>
              <a:t>Flux 160s</a:t>
            </a:r>
            <a:r>
              <a:rPr lang="ko-KR" altLang="en-US" sz="1200"/>
              <a:t>에서 그 뒷시간보다 더 큰 값들이 다수 발견되어 모두 이상치로 판단</a:t>
            </a:r>
            <a:endParaRPr lang="en-US" altLang="ko-KR" sz="1200"/>
          </a:p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/>
              <a:t>Flux 840s</a:t>
            </a:r>
            <a:r>
              <a:rPr lang="ko-KR" altLang="en-US" sz="1200"/>
              <a:t>가 이온주입 공정 이후 최종 결과값인데</a:t>
            </a:r>
            <a:r>
              <a:rPr lang="en-US" altLang="ko-KR" sz="1200"/>
              <a:t>, </a:t>
            </a:r>
            <a:r>
              <a:rPr lang="ko-KR" altLang="en-US" sz="1200"/>
              <a:t>그 분포가 매우 좁은 범위에 형성</a:t>
            </a:r>
            <a:endParaRPr lang="en-US" altLang="ko-KR" sz="1200"/>
          </a:p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/>
              <a:t>Flux90s</a:t>
            </a:r>
            <a:r>
              <a:rPr lang="ko-KR" altLang="en-US" sz="1200"/>
              <a:t>와 </a:t>
            </a:r>
            <a:r>
              <a:rPr lang="en-US" altLang="ko-KR" sz="1200"/>
              <a:t>Flux160s</a:t>
            </a:r>
            <a:r>
              <a:rPr lang="ko-KR" altLang="en-US" sz="1200"/>
              <a:t>의 이상치는 현재로썬 대체할 평균</a:t>
            </a:r>
            <a:r>
              <a:rPr lang="en-US" altLang="ko-KR" sz="1200"/>
              <a:t>,</a:t>
            </a:r>
            <a:r>
              <a:rPr lang="ko-KR" altLang="en-US" sz="1200"/>
              <a:t> 중앙값</a:t>
            </a:r>
            <a:r>
              <a:rPr lang="en-US" altLang="ko-KR" sz="1200"/>
              <a:t>, </a:t>
            </a:r>
            <a:r>
              <a:rPr lang="ko-KR" altLang="en-US" sz="1200"/>
              <a:t>모델링의 방법이 명확하지 않기 때문에 우선 평균</a:t>
            </a:r>
            <a:r>
              <a:rPr lang="en-US" altLang="ko-KR" sz="1200"/>
              <a:t>, </a:t>
            </a:r>
            <a:r>
              <a:rPr lang="ko-KR" altLang="en-US" sz="1200"/>
              <a:t>중앙값</a:t>
            </a:r>
            <a:r>
              <a:rPr lang="en-US" altLang="ko-KR" sz="1200"/>
              <a:t>, </a:t>
            </a:r>
            <a:r>
              <a:rPr lang="ko-KR" altLang="en-US" sz="1200"/>
              <a:t>랜덤값으로 이상치를 대체 한 이후 각각의 데이터 셋에 대해 머신러닝을 진행해 보고 가장 성능이 좋은 경우를 채택할 예정</a:t>
            </a:r>
            <a:endParaRPr lang="en-US" altLang="ko-KR" sz="120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C2C19C8-3818-4EF3-880F-D5965DE349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2905" y="5023749"/>
            <a:ext cx="838871" cy="136391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A8D35B6-809A-4470-879D-8FBB934C27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01934" y="5023749"/>
            <a:ext cx="1956861" cy="135967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F88674D-7154-4D78-B004-D7D80941A864}"/>
              </a:ext>
            </a:extLst>
          </p:cNvPr>
          <p:cNvSpPr txBox="1"/>
          <p:nvPr/>
        </p:nvSpPr>
        <p:spPr>
          <a:xfrm>
            <a:off x="9428953" y="5714864"/>
            <a:ext cx="210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/>
              <a:t>Furnace_Temp</a:t>
            </a:r>
            <a:r>
              <a:rPr lang="ko-KR" altLang="en-US" sz="1200"/>
              <a:t>의 결측치는 표준편차가 작기때문에 평균으로 대체 예정</a:t>
            </a:r>
          </a:p>
        </p:txBody>
      </p:sp>
    </p:spTree>
    <p:extLst>
      <p:ext uri="{BB962C8B-B14F-4D97-AF65-F5344CB8AC3E}">
        <p14:creationId xmlns:p14="http://schemas.microsoft.com/office/powerpoint/2010/main" val="262742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F08449-D5A8-42C5-A30E-94B52ADDB471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5C9F35F-FDEC-4B0D-8B30-8C35773D42E9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1"/>
                </a:solidFill>
              </a:rPr>
              <a:t>유의차 분석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F6F0F0-C830-4740-8A87-337A26058167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2588A958-2AAE-4720-ACC1-FD9F4D52C5C0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8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id="{0C5FC8B8-AA64-401D-B3B8-D8C3C3E14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543640"/>
              </p:ext>
            </p:extLst>
          </p:nvPr>
        </p:nvGraphicFramePr>
        <p:xfrm>
          <a:off x="375024" y="669539"/>
          <a:ext cx="11441952" cy="58578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385680076"/>
                    </a:ext>
                  </a:extLst>
                </a:gridCol>
                <a:gridCol w="2268070">
                  <a:extLst>
                    <a:ext uri="{9D8B030D-6E8A-4147-A177-3AD203B41FA5}">
                      <a16:colId xmlns:a16="http://schemas.microsoft.com/office/drawing/2014/main" val="3174347704"/>
                    </a:ext>
                  </a:extLst>
                </a:gridCol>
                <a:gridCol w="6913282">
                  <a:extLst>
                    <a:ext uri="{9D8B030D-6E8A-4147-A177-3AD203B41FA5}">
                      <a16:colId xmlns:a16="http://schemas.microsoft.com/office/drawing/2014/main" val="1076179324"/>
                    </a:ext>
                  </a:extLst>
                </a:gridCol>
              </a:tblGrid>
              <a:tr h="40046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목적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 계획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95996"/>
                  </a:ext>
                </a:extLst>
              </a:tr>
              <a:tr h="400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분석방법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분석내용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516985"/>
                  </a:ext>
                </a:extLst>
              </a:tr>
              <a:tr h="38002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각 변수 분포 및 단일 변수   특성 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막대그래프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dirty="0"/>
                        <a:t>챔버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산화공정 종류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리소그래프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UV </a:t>
                      </a:r>
                      <a:r>
                        <a:rPr lang="ko-KR" altLang="en-US" sz="1200" dirty="0"/>
                        <a:t>타입 등 범주형 변수의 막대그래프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772683"/>
                  </a:ext>
                </a:extLst>
              </a:tr>
              <a:tr h="360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기술통계량</a:t>
                      </a:r>
                      <a:endParaRPr lang="ko-KR" alt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200" dirty="0" err="1"/>
                        <a:t>산화막</a:t>
                      </a:r>
                      <a:r>
                        <a:rPr lang="ko-KR" altLang="en-US" sz="1200" dirty="0"/>
                        <a:t> 두께</a:t>
                      </a:r>
                      <a:r>
                        <a:rPr lang="en-US" altLang="ko-KR" sz="1200" dirty="0"/>
                        <a:t>, Line CD, </a:t>
                      </a:r>
                      <a:r>
                        <a:rPr lang="ko-KR" altLang="en-US" sz="1200" dirty="0"/>
                        <a:t>식각 두께 등 연속형 변수의 기술 통계량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히스토그램</a:t>
                      </a:r>
                      <a:r>
                        <a:rPr lang="en-US" altLang="ko-KR" sz="1200" dirty="0"/>
                        <a:t>, boxplot</a:t>
                      </a:r>
                      <a:r>
                        <a:rPr lang="ko-KR" altLang="en-US" sz="1200" dirty="0"/>
                        <a:t>으로 데이터의 분포와 이상치를 확인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020624"/>
                  </a:ext>
                </a:extLst>
              </a:tr>
              <a:tr h="360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히스토그램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72540"/>
                  </a:ext>
                </a:extLst>
              </a:tr>
              <a:tr h="360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Boxplot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676642"/>
                  </a:ext>
                </a:extLst>
              </a:tr>
              <a:tr h="50869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각 </a:t>
                      </a:r>
                      <a:r>
                        <a:rPr lang="ko-KR" altLang="en-US" sz="1200" dirty="0" err="1"/>
                        <a:t>변수간의</a:t>
                      </a:r>
                      <a:r>
                        <a:rPr lang="ko-KR" altLang="en-US" sz="1200" dirty="0"/>
                        <a:t> 주요 특성 </a:t>
                      </a:r>
                      <a:r>
                        <a:rPr lang="ko-KR" altLang="en-US" sz="1200"/>
                        <a:t>및    주요 </a:t>
                      </a:r>
                      <a:r>
                        <a:rPr lang="ko-KR" altLang="en-US" sz="1200" dirty="0"/>
                        <a:t>변수간 관계 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 </a:t>
                      </a:r>
                      <a:r>
                        <a:rPr lang="ko-KR" altLang="en-US" sz="1200" dirty="0"/>
                        <a:t>관리도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dirty="0" err="1"/>
                        <a:t>챔버별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 </a:t>
                      </a:r>
                      <a:r>
                        <a:rPr lang="ko-KR" altLang="en-US" sz="1200" dirty="0"/>
                        <a:t>관리도를 그리고 불량률이 높은 집단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41667"/>
                  </a:ext>
                </a:extLst>
              </a:tr>
              <a:tr h="508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히스토그램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dirty="0"/>
                        <a:t>연속형 설명변수와 목표변수</a:t>
                      </a:r>
                      <a:r>
                        <a:rPr lang="en-US" altLang="ko-KR" sz="1200" dirty="0"/>
                        <a:t>(C</a:t>
                      </a:r>
                      <a:r>
                        <a:rPr lang="ko-KR" altLang="en-US" sz="1200" dirty="0"/>
                        <a:t>관리도 기준 범주화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간 히스토그램 분석으로 분포를 확인하고 설명변수가 목표변수에 끼치는 영향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304002"/>
                  </a:ext>
                </a:extLst>
              </a:tr>
              <a:tr h="5086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연속형 변수 범주화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dirty="0"/>
                        <a:t>산화공정의 두께</a:t>
                      </a:r>
                      <a:r>
                        <a:rPr lang="en-US" altLang="ko-KR" sz="1200" dirty="0"/>
                        <a:t>(700nm</a:t>
                      </a:r>
                      <a:r>
                        <a:rPr lang="ko-KR" altLang="en-US" sz="1200" dirty="0"/>
                        <a:t>이상은 </a:t>
                      </a:r>
                      <a:r>
                        <a:rPr lang="en-US" altLang="ko-KR" sz="1200" dirty="0"/>
                        <a:t>1, </a:t>
                      </a:r>
                      <a:r>
                        <a:rPr lang="ko-KR" altLang="en-US" sz="1200" dirty="0"/>
                        <a:t>이하는 </a:t>
                      </a:r>
                      <a:r>
                        <a:rPr lang="en-US" altLang="ko-KR" sz="1200" dirty="0"/>
                        <a:t>0)</a:t>
                      </a:r>
                      <a:r>
                        <a:rPr lang="ko-KR" altLang="en-US" sz="1200" dirty="0"/>
                        <a:t>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리소그래피의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Line_CD</a:t>
                      </a:r>
                      <a:r>
                        <a:rPr lang="en-US" altLang="ko-KR" sz="1200" dirty="0"/>
                        <a:t>(25nm~55nm</a:t>
                      </a:r>
                      <a:r>
                        <a:rPr lang="ko-KR" altLang="en-US" sz="1200" dirty="0"/>
                        <a:t>는 </a:t>
                      </a:r>
                      <a:r>
                        <a:rPr lang="en-US" altLang="ko-KR" sz="1200" dirty="0"/>
                        <a:t>1, </a:t>
                      </a:r>
                      <a:r>
                        <a:rPr lang="ko-KR" altLang="en-US" sz="1200" dirty="0"/>
                        <a:t>그 외는 </a:t>
                      </a:r>
                      <a:r>
                        <a:rPr lang="en-US" altLang="ko-KR" sz="1200" dirty="0"/>
                        <a:t>0)</a:t>
                      </a:r>
                      <a:r>
                        <a:rPr lang="ko-KR" altLang="en-US" sz="1200" dirty="0"/>
                        <a:t>와 같이 연속형 변수를 범주화 하여 불량률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287802"/>
                  </a:ext>
                </a:extLst>
              </a:tr>
              <a:tr h="50869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카이제곱</a:t>
                      </a:r>
                      <a:r>
                        <a:rPr lang="ko-KR" altLang="en-US" sz="1200" dirty="0"/>
                        <a:t> 검정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분산분석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dirty="0"/>
                        <a:t>관리도 분석으로 구분된 </a:t>
                      </a:r>
                      <a:r>
                        <a:rPr lang="ko-KR" altLang="en-US" sz="1200" dirty="0" err="1"/>
                        <a:t>챔버별</a:t>
                      </a:r>
                      <a:r>
                        <a:rPr lang="ko-KR" altLang="en-US" sz="1200" dirty="0"/>
                        <a:t> 불량률 차이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053719"/>
                  </a:ext>
                </a:extLst>
              </a:tr>
              <a:tr h="390202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불량에 끼치는 요인 예측 모델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선형회귀분석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dirty="0"/>
                        <a:t>공정별 변수에 따른 불량에 끼치는 영향 모델링</a:t>
                      </a:r>
                      <a:endParaRPr lang="en-US" altLang="ko-KR" sz="1200" dirty="0"/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1200" dirty="0"/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dirty="0"/>
                        <a:t>불량에 영향을 끼치는 변수 확인</a:t>
                      </a:r>
                      <a:endParaRPr lang="en-US" altLang="ko-KR" sz="1200" dirty="0"/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1200" dirty="0"/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dirty="0"/>
                        <a:t>평가지표를 종합적으로 고려해 가장 높은 모형 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703835"/>
                  </a:ext>
                </a:extLst>
              </a:tr>
              <a:tr h="3902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의사결정나무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600" dirty="0"/>
                        <a:t>공정별 변수에 따른 불량에 끼치는 영향 모델링</a:t>
                      </a:r>
                      <a:endParaRPr lang="en-US" altLang="ko-KR" sz="1600" dirty="0"/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1600" dirty="0"/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600" dirty="0"/>
                        <a:t>불량에 영향을 끼치는 변수 확인</a:t>
                      </a:r>
                      <a:endParaRPr lang="en-US" altLang="ko-KR" sz="1600" dirty="0"/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endParaRPr lang="en-US" altLang="ko-KR" sz="1600" dirty="0"/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600" dirty="0"/>
                        <a:t>평가지표를 종합적으로 고려해 가장 높은 모형 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44866"/>
                  </a:ext>
                </a:extLst>
              </a:tr>
              <a:tr h="3902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랜덤포레스트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918636"/>
                  </a:ext>
                </a:extLst>
              </a:tr>
              <a:tr h="3902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Gradient Boosting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042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40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F08449-D5A8-42C5-A30E-94B52ADDB471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5C9F35F-FDEC-4B0D-8B30-8C35773D42E9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1"/>
                </a:solidFill>
              </a:rPr>
              <a:t>유의차 분석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F6F0F0-C830-4740-8A87-337A26058167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9F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2588A958-2AAE-4720-ACC1-FD9F4D52C5C0}"/>
              </a:ext>
            </a:extLst>
          </p:cNvPr>
          <p:cNvSpPr txBox="1">
            <a:spLocks/>
          </p:cNvSpPr>
          <p:nvPr/>
        </p:nvSpPr>
        <p:spPr>
          <a:xfrm>
            <a:off x="9355123" y="755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C35AA06-5F22-4BC2-B40C-D07DE322E8DE}" type="slidenum">
              <a:rPr lang="ko-KR" altLang="en-US" sz="1200" smtClean="0">
                <a:solidFill>
                  <a:schemeClr val="bg1"/>
                </a:solidFill>
              </a:rPr>
              <a:pPr algn="r"/>
              <a:t>9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2EAADF-F8B4-4229-AB58-5CFD2120B40C}"/>
              </a:ext>
            </a:extLst>
          </p:cNvPr>
          <p:cNvSpPr/>
          <p:nvPr/>
        </p:nvSpPr>
        <p:spPr>
          <a:xfrm>
            <a:off x="1281952" y="1679384"/>
            <a:ext cx="4356848" cy="21906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유의수준 </a:t>
            </a:r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Chamber</a:t>
            </a:r>
            <a:r>
              <a:rPr lang="ko-KR" altLang="en-US" sz="1200" dirty="0">
                <a:solidFill>
                  <a:schemeClr val="tx1"/>
                </a:solidFill>
              </a:rPr>
              <a:t>와 불량 간 연관성 있는 공정 도출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62A63A-9236-461B-8E35-C1A6A63AA313}"/>
              </a:ext>
            </a:extLst>
          </p:cNvPr>
          <p:cNvSpPr/>
          <p:nvPr/>
        </p:nvSpPr>
        <p:spPr>
          <a:xfrm>
            <a:off x="1281952" y="1167337"/>
            <a:ext cx="4356848" cy="5120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공정 </a:t>
            </a:r>
            <a:r>
              <a:rPr lang="en-US" altLang="ko-KR" sz="1600" dirty="0">
                <a:solidFill>
                  <a:schemeClr val="tx1"/>
                </a:solidFill>
              </a:rPr>
              <a:t>Chamber</a:t>
            </a:r>
            <a:r>
              <a:rPr lang="ko-KR" altLang="en-US" sz="1600" dirty="0">
                <a:solidFill>
                  <a:schemeClr val="tx1"/>
                </a:solidFill>
              </a:rPr>
              <a:t>별 </a:t>
            </a:r>
            <a:r>
              <a:rPr lang="ko-KR" altLang="en-US" sz="1600" dirty="0" err="1">
                <a:solidFill>
                  <a:schemeClr val="tx1"/>
                </a:solidFill>
              </a:rPr>
              <a:t>카이제곱</a:t>
            </a:r>
            <a:r>
              <a:rPr lang="ko-KR" altLang="en-US" sz="1600" dirty="0">
                <a:solidFill>
                  <a:schemeClr val="tx1"/>
                </a:solidFill>
              </a:rPr>
              <a:t> 검정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C219C3-464D-4058-AE5B-E3ECE3E0F404}"/>
              </a:ext>
            </a:extLst>
          </p:cNvPr>
          <p:cNvSpPr/>
          <p:nvPr/>
        </p:nvSpPr>
        <p:spPr>
          <a:xfrm>
            <a:off x="6553200" y="1679384"/>
            <a:ext cx="4356847" cy="21906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유의수준 </a:t>
            </a:r>
            <a:r>
              <a:rPr lang="en-US" altLang="ko-KR" sz="1200" dirty="0">
                <a:solidFill>
                  <a:schemeClr val="tx1"/>
                </a:solidFill>
              </a:rPr>
              <a:t>0.05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Chamber</a:t>
            </a:r>
            <a:r>
              <a:rPr lang="ko-KR" altLang="en-US" sz="1200" dirty="0">
                <a:solidFill>
                  <a:schemeClr val="tx1"/>
                </a:solidFill>
              </a:rPr>
              <a:t>와 불량 간 연관성 있는 공정 도출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9E9574-17AB-4F92-B71F-BD12090084A0}"/>
              </a:ext>
            </a:extLst>
          </p:cNvPr>
          <p:cNvSpPr/>
          <p:nvPr/>
        </p:nvSpPr>
        <p:spPr>
          <a:xfrm>
            <a:off x="6553201" y="1167337"/>
            <a:ext cx="4356846" cy="5120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공정 </a:t>
            </a:r>
            <a:r>
              <a:rPr lang="en-US" altLang="ko-KR" sz="1600" dirty="0">
                <a:solidFill>
                  <a:schemeClr val="tx1"/>
                </a:solidFill>
              </a:rPr>
              <a:t>Chamber</a:t>
            </a:r>
            <a:r>
              <a:rPr lang="ko-KR" altLang="en-US" sz="1600" dirty="0">
                <a:solidFill>
                  <a:schemeClr val="tx1"/>
                </a:solidFill>
              </a:rPr>
              <a:t>별 분산분석</a:t>
            </a:r>
          </a:p>
        </p:txBody>
      </p:sp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7B40151A-89F6-477B-9F2E-2D7FD3695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94657"/>
              </p:ext>
            </p:extLst>
          </p:nvPr>
        </p:nvGraphicFramePr>
        <p:xfrm>
          <a:off x="1518022" y="2098983"/>
          <a:ext cx="3887696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3848">
                  <a:extLst>
                    <a:ext uri="{9D8B030D-6E8A-4147-A177-3AD203B41FA5}">
                      <a16:colId xmlns:a16="http://schemas.microsoft.com/office/drawing/2014/main" val="1602943815"/>
                    </a:ext>
                  </a:extLst>
                </a:gridCol>
                <a:gridCol w="1943848">
                  <a:extLst>
                    <a:ext uri="{9D8B030D-6E8A-4147-A177-3AD203B41FA5}">
                      <a16:colId xmlns:a16="http://schemas.microsoft.com/office/drawing/2014/main" val="18813676"/>
                    </a:ext>
                  </a:extLst>
                </a:gridCol>
              </a:tblGrid>
              <a:tr h="221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공정 설비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P-value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14268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식각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0.043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47533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이온주입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0.043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30309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소프트베이크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0.087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810968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리소그래피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0.103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803657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0.719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82587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AD89EA30-9A7E-48FE-884F-F0BB0B420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77040"/>
              </p:ext>
            </p:extLst>
          </p:nvPr>
        </p:nvGraphicFramePr>
        <p:xfrm>
          <a:off x="6789270" y="2091260"/>
          <a:ext cx="3884708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2354">
                  <a:extLst>
                    <a:ext uri="{9D8B030D-6E8A-4147-A177-3AD203B41FA5}">
                      <a16:colId xmlns:a16="http://schemas.microsoft.com/office/drawing/2014/main" val="1602943815"/>
                    </a:ext>
                  </a:extLst>
                </a:gridCol>
                <a:gridCol w="1942354">
                  <a:extLst>
                    <a:ext uri="{9D8B030D-6E8A-4147-A177-3AD203B41FA5}">
                      <a16:colId xmlns:a16="http://schemas.microsoft.com/office/drawing/2014/main" val="188136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공정 설비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P-value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1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소프트베이크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0.032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47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리소그래피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0.211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30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식각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0.284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81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이온주입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0.284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803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0.435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8258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C6B01CA-2AE6-4081-94D5-89E9CE2FE749}"/>
              </a:ext>
            </a:extLst>
          </p:cNvPr>
          <p:cNvSpPr txBox="1"/>
          <p:nvPr/>
        </p:nvSpPr>
        <p:spPr>
          <a:xfrm>
            <a:off x="1281951" y="3870040"/>
            <a:ext cx="2994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※ </a:t>
            </a:r>
            <a:r>
              <a:rPr lang="ko-KR" altLang="en-US" sz="900" dirty="0"/>
              <a:t>식각 공정과 이온주입 공정의 </a:t>
            </a:r>
            <a:r>
              <a:rPr lang="en-US" altLang="ko-KR" sz="900" dirty="0"/>
              <a:t>Chamber </a:t>
            </a:r>
            <a:r>
              <a:rPr lang="ko-KR" altLang="en-US" sz="900" dirty="0"/>
              <a:t>순서는 같음</a:t>
            </a:r>
            <a:endParaRPr lang="en-US" altLang="ko-KR" sz="9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ADDF746-BF7D-484B-91C3-858A56A682D7}"/>
              </a:ext>
            </a:extLst>
          </p:cNvPr>
          <p:cNvSpPr/>
          <p:nvPr/>
        </p:nvSpPr>
        <p:spPr>
          <a:xfrm>
            <a:off x="0" y="690282"/>
            <a:ext cx="12192000" cy="37467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유의차 분석을 이용한 유의 </a:t>
            </a:r>
            <a:r>
              <a:rPr lang="en-US" altLang="ko-KR" dirty="0"/>
              <a:t>Chamber </a:t>
            </a:r>
            <a:r>
              <a:rPr lang="ko-KR" altLang="en-US" dirty="0"/>
              <a:t>도출 후 불량률 비교</a:t>
            </a:r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91267AB4-6983-444B-9587-F5F31B040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53605"/>
              </p:ext>
            </p:extLst>
          </p:nvPr>
        </p:nvGraphicFramePr>
        <p:xfrm>
          <a:off x="1048870" y="4416640"/>
          <a:ext cx="2740212" cy="86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053">
                  <a:extLst>
                    <a:ext uri="{9D8B030D-6E8A-4147-A177-3AD203B41FA5}">
                      <a16:colId xmlns:a16="http://schemas.microsoft.com/office/drawing/2014/main" val="1649622077"/>
                    </a:ext>
                  </a:extLst>
                </a:gridCol>
                <a:gridCol w="685053">
                  <a:extLst>
                    <a:ext uri="{9D8B030D-6E8A-4147-A177-3AD203B41FA5}">
                      <a16:colId xmlns:a16="http://schemas.microsoft.com/office/drawing/2014/main" val="1646753244"/>
                    </a:ext>
                  </a:extLst>
                </a:gridCol>
                <a:gridCol w="685053">
                  <a:extLst>
                    <a:ext uri="{9D8B030D-6E8A-4147-A177-3AD203B41FA5}">
                      <a16:colId xmlns:a16="http://schemas.microsoft.com/office/drawing/2014/main" val="75504169"/>
                    </a:ext>
                  </a:extLst>
                </a:gridCol>
                <a:gridCol w="685053">
                  <a:extLst>
                    <a:ext uri="{9D8B030D-6E8A-4147-A177-3AD203B41FA5}">
                      <a16:colId xmlns:a16="http://schemas.microsoft.com/office/drawing/2014/main" val="1050855941"/>
                    </a:ext>
                  </a:extLst>
                </a:gridCol>
              </a:tblGrid>
              <a:tr h="287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00" baseline="0" dirty="0"/>
                        <a:t>Soft</a:t>
                      </a:r>
                      <a:r>
                        <a:rPr lang="ko-KR" altLang="en-US" sz="1050" spc="-100" baseline="0" dirty="0"/>
                        <a:t> </a:t>
                      </a:r>
                      <a:r>
                        <a:rPr lang="en-US" altLang="ko-KR" sz="1050" spc="-100" baseline="0" dirty="0"/>
                        <a:t>bake</a:t>
                      </a:r>
                      <a:endParaRPr lang="ko-KR" altLang="en-US" sz="1050" spc="-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78219"/>
                  </a:ext>
                </a:extLst>
              </a:tr>
              <a:tr h="287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양품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455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437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452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061516"/>
                  </a:ext>
                </a:extLst>
              </a:tr>
              <a:tr h="287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불량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129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99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14505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6D26998-E850-478D-8015-C9954DF1C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67284"/>
              </p:ext>
            </p:extLst>
          </p:nvPr>
        </p:nvGraphicFramePr>
        <p:xfrm>
          <a:off x="1048870" y="5533903"/>
          <a:ext cx="2740212" cy="86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053">
                  <a:extLst>
                    <a:ext uri="{9D8B030D-6E8A-4147-A177-3AD203B41FA5}">
                      <a16:colId xmlns:a16="http://schemas.microsoft.com/office/drawing/2014/main" val="1649622077"/>
                    </a:ext>
                  </a:extLst>
                </a:gridCol>
                <a:gridCol w="685053">
                  <a:extLst>
                    <a:ext uri="{9D8B030D-6E8A-4147-A177-3AD203B41FA5}">
                      <a16:colId xmlns:a16="http://schemas.microsoft.com/office/drawing/2014/main" val="1646753244"/>
                    </a:ext>
                  </a:extLst>
                </a:gridCol>
                <a:gridCol w="685053">
                  <a:extLst>
                    <a:ext uri="{9D8B030D-6E8A-4147-A177-3AD203B41FA5}">
                      <a16:colId xmlns:a16="http://schemas.microsoft.com/office/drawing/2014/main" val="75504169"/>
                    </a:ext>
                  </a:extLst>
                </a:gridCol>
                <a:gridCol w="685053">
                  <a:extLst>
                    <a:ext uri="{9D8B030D-6E8A-4147-A177-3AD203B41FA5}">
                      <a16:colId xmlns:a16="http://schemas.microsoft.com/office/drawing/2014/main" val="1050855941"/>
                    </a:ext>
                  </a:extLst>
                </a:gridCol>
              </a:tblGrid>
              <a:tr h="287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-100" baseline="0" dirty="0"/>
                        <a:t>식각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78219"/>
                  </a:ext>
                </a:extLst>
              </a:tr>
              <a:tr h="287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양품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478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441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425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061516"/>
                  </a:ext>
                </a:extLst>
              </a:tr>
              <a:tr h="287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불량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139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14505"/>
                  </a:ext>
                </a:extLst>
              </a:tr>
            </a:tbl>
          </a:graphicData>
        </a:graphic>
      </p:graphicFrame>
      <p:pic>
        <p:nvPicPr>
          <p:cNvPr id="40" name="그림 39">
            <a:extLst>
              <a:ext uri="{FF2B5EF4-FFF2-40B4-BE49-F238E27FC236}">
                <a16:creationId xmlns:a16="http://schemas.microsoft.com/office/drawing/2014/main" id="{2CA1C87F-360F-4D7B-B6F5-035918A5F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83" y="4289639"/>
            <a:ext cx="3523130" cy="219065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172B7ED-6EC2-477F-AB5A-32067B4D3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649" y="4281916"/>
            <a:ext cx="3523130" cy="21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8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1359</Words>
  <Application>Microsoft Office PowerPoint</Application>
  <PresentationFormat>와이드스크린</PresentationFormat>
  <Paragraphs>274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-apple-system</vt:lpstr>
      <vt:lpstr>맑은 고딕</vt:lpstr>
      <vt:lpstr>Arial</vt:lpstr>
      <vt:lpstr>Office 테마</vt:lpstr>
      <vt:lpstr>반도체 공정별 운전조건 최적화 및 실시간 모니터링을 통한 수율 향상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반도체 공정별 불량 원인 분석을 통한 Product 품질 개선</dc:title>
  <dc:creator>이 찬희</dc:creator>
  <cp:lastModifiedBy>이 찬희</cp:lastModifiedBy>
  <cp:revision>30</cp:revision>
  <dcterms:created xsi:type="dcterms:W3CDTF">2021-09-01T06:27:06Z</dcterms:created>
  <dcterms:modified xsi:type="dcterms:W3CDTF">2021-09-06T16:06:05Z</dcterms:modified>
</cp:coreProperties>
</file>