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7" r:id="rId3"/>
    <p:sldId id="258" r:id="rId4"/>
    <p:sldId id="263" r:id="rId5"/>
    <p:sldId id="266" r:id="rId6"/>
    <p:sldId id="287" r:id="rId7"/>
    <p:sldId id="286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찬희" initials="이찬" lastIdx="1" clrIdx="0">
    <p:extLst>
      <p:ext uri="{19B8F6BF-5375-455C-9EA6-DF929625EA0E}">
        <p15:presenceInfo xmlns:p15="http://schemas.microsoft.com/office/powerpoint/2012/main" userId="7ddac02e1c0db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0C8"/>
    <a:srgbClr val="6D68A8"/>
    <a:srgbClr val="F2F2F2"/>
    <a:srgbClr val="E1DFDF"/>
    <a:srgbClr val="4472C4"/>
    <a:srgbClr val="C4C2DC"/>
    <a:srgbClr val="9F96D2"/>
    <a:srgbClr val="A1D7D7"/>
    <a:srgbClr val="000000"/>
    <a:srgbClr val="645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ch07\B4_&#48152;&#46020;&#52404;&#44277;&#51221;(Wafer)\&#48512;&#54616;&#48516;&#49437;%20&#50641;&#49472;&#47196;%20&#48516;&#49437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ch07\B4_&#48152;&#46020;&#52404;&#44277;&#51221;(Wafer)\&#48512;&#54616;&#48516;&#49437;%20&#50641;&#49472;&#47196;%20&#48516;&#49437;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/>
              <a:t>Path</a:t>
            </a:r>
            <a:r>
              <a:rPr lang="ko-KR" altLang="en-US" sz="1100"/>
              <a:t>별 총 생산</a:t>
            </a:r>
            <a:endParaRPr lang="en-US" altLang="ko-KR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'부하분석 엑셀로 분석'!$C$1</c:f>
              <c:strCache>
                <c:ptCount val="1"/>
                <c:pt idx="0">
                  <c:v>총생산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'부하분석 엑셀로 분석'!$C$2:$C$83</c:f>
              <c:numCache>
                <c:formatCode>General</c:formatCode>
                <c:ptCount val="82"/>
                <c:pt idx="0">
                  <c:v>62814</c:v>
                </c:pt>
                <c:pt idx="1">
                  <c:v>25992</c:v>
                </c:pt>
                <c:pt idx="2">
                  <c:v>64980</c:v>
                </c:pt>
                <c:pt idx="3">
                  <c:v>25992</c:v>
                </c:pt>
                <c:pt idx="4">
                  <c:v>88806</c:v>
                </c:pt>
                <c:pt idx="5">
                  <c:v>25992</c:v>
                </c:pt>
                <c:pt idx="6">
                  <c:v>64980</c:v>
                </c:pt>
                <c:pt idx="7">
                  <c:v>25992</c:v>
                </c:pt>
                <c:pt idx="8">
                  <c:v>62814</c:v>
                </c:pt>
                <c:pt idx="9">
                  <c:v>64980</c:v>
                </c:pt>
                <c:pt idx="10">
                  <c:v>25992</c:v>
                </c:pt>
                <c:pt idx="11">
                  <c:v>62814</c:v>
                </c:pt>
                <c:pt idx="12">
                  <c:v>25992</c:v>
                </c:pt>
                <c:pt idx="13">
                  <c:v>71478</c:v>
                </c:pt>
                <c:pt idx="14">
                  <c:v>25992</c:v>
                </c:pt>
                <c:pt idx="15">
                  <c:v>62814</c:v>
                </c:pt>
                <c:pt idx="16">
                  <c:v>25992</c:v>
                </c:pt>
                <c:pt idx="17">
                  <c:v>62814</c:v>
                </c:pt>
                <c:pt idx="18">
                  <c:v>62814</c:v>
                </c:pt>
                <c:pt idx="19">
                  <c:v>25992</c:v>
                </c:pt>
                <c:pt idx="20">
                  <c:v>47652</c:v>
                </c:pt>
                <c:pt idx="21">
                  <c:v>25992</c:v>
                </c:pt>
                <c:pt idx="22">
                  <c:v>93138</c:v>
                </c:pt>
                <c:pt idx="23">
                  <c:v>25992</c:v>
                </c:pt>
                <c:pt idx="24">
                  <c:v>62814</c:v>
                </c:pt>
                <c:pt idx="25">
                  <c:v>25992</c:v>
                </c:pt>
                <c:pt idx="26">
                  <c:v>62814</c:v>
                </c:pt>
                <c:pt idx="27">
                  <c:v>62814</c:v>
                </c:pt>
                <c:pt idx="28">
                  <c:v>25992</c:v>
                </c:pt>
                <c:pt idx="29">
                  <c:v>62814</c:v>
                </c:pt>
                <c:pt idx="30">
                  <c:v>25992</c:v>
                </c:pt>
                <c:pt idx="31">
                  <c:v>90972</c:v>
                </c:pt>
                <c:pt idx="32">
                  <c:v>25992</c:v>
                </c:pt>
                <c:pt idx="33">
                  <c:v>62814</c:v>
                </c:pt>
                <c:pt idx="34">
                  <c:v>25992</c:v>
                </c:pt>
                <c:pt idx="35">
                  <c:v>60648</c:v>
                </c:pt>
                <c:pt idx="36">
                  <c:v>62814</c:v>
                </c:pt>
                <c:pt idx="37">
                  <c:v>25992</c:v>
                </c:pt>
                <c:pt idx="38">
                  <c:v>51984</c:v>
                </c:pt>
                <c:pt idx="39">
                  <c:v>23826</c:v>
                </c:pt>
                <c:pt idx="40">
                  <c:v>97470</c:v>
                </c:pt>
                <c:pt idx="41">
                  <c:v>23826</c:v>
                </c:pt>
                <c:pt idx="42">
                  <c:v>56316</c:v>
                </c:pt>
                <c:pt idx="43">
                  <c:v>19494</c:v>
                </c:pt>
                <c:pt idx="44">
                  <c:v>56316</c:v>
                </c:pt>
                <c:pt idx="45">
                  <c:v>56316</c:v>
                </c:pt>
                <c:pt idx="46">
                  <c:v>19494</c:v>
                </c:pt>
                <c:pt idx="47">
                  <c:v>43320</c:v>
                </c:pt>
                <c:pt idx="48">
                  <c:v>19494</c:v>
                </c:pt>
                <c:pt idx="49">
                  <c:v>93138</c:v>
                </c:pt>
                <c:pt idx="50">
                  <c:v>19494</c:v>
                </c:pt>
                <c:pt idx="51">
                  <c:v>56316</c:v>
                </c:pt>
                <c:pt idx="52">
                  <c:v>19494</c:v>
                </c:pt>
                <c:pt idx="53">
                  <c:v>56316</c:v>
                </c:pt>
                <c:pt idx="54">
                  <c:v>56316</c:v>
                </c:pt>
                <c:pt idx="55">
                  <c:v>19494</c:v>
                </c:pt>
                <c:pt idx="56">
                  <c:v>56316</c:v>
                </c:pt>
                <c:pt idx="57">
                  <c:v>19494</c:v>
                </c:pt>
                <c:pt idx="58">
                  <c:v>75810</c:v>
                </c:pt>
                <c:pt idx="59">
                  <c:v>19494</c:v>
                </c:pt>
                <c:pt idx="60">
                  <c:v>56316</c:v>
                </c:pt>
                <c:pt idx="61">
                  <c:v>19494</c:v>
                </c:pt>
                <c:pt idx="62">
                  <c:v>56316</c:v>
                </c:pt>
                <c:pt idx="63">
                  <c:v>56316</c:v>
                </c:pt>
                <c:pt idx="64">
                  <c:v>19494</c:v>
                </c:pt>
                <c:pt idx="65">
                  <c:v>56316</c:v>
                </c:pt>
                <c:pt idx="66">
                  <c:v>19494</c:v>
                </c:pt>
                <c:pt idx="67">
                  <c:v>93138</c:v>
                </c:pt>
                <c:pt idx="68">
                  <c:v>19494</c:v>
                </c:pt>
                <c:pt idx="69">
                  <c:v>56316</c:v>
                </c:pt>
                <c:pt idx="70">
                  <c:v>19494</c:v>
                </c:pt>
                <c:pt idx="71">
                  <c:v>38988</c:v>
                </c:pt>
                <c:pt idx="72">
                  <c:v>56316</c:v>
                </c:pt>
                <c:pt idx="73">
                  <c:v>19494</c:v>
                </c:pt>
                <c:pt idx="74">
                  <c:v>56316</c:v>
                </c:pt>
                <c:pt idx="75">
                  <c:v>19494</c:v>
                </c:pt>
                <c:pt idx="76">
                  <c:v>73644</c:v>
                </c:pt>
                <c:pt idx="77">
                  <c:v>19494</c:v>
                </c:pt>
                <c:pt idx="78">
                  <c:v>56316</c:v>
                </c:pt>
                <c:pt idx="79">
                  <c:v>19494</c:v>
                </c:pt>
                <c:pt idx="80">
                  <c:v>56316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9-485B-94CA-270C1E084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830527"/>
        <c:axId val="800831359"/>
      </c:barChart>
      <c:catAx>
        <c:axId val="800830527"/>
        <c:scaling>
          <c:orientation val="minMax"/>
        </c:scaling>
        <c:delete val="1"/>
        <c:axPos val="b"/>
        <c:majorTickMark val="none"/>
        <c:minorTickMark val="none"/>
        <c:tickLblPos val="nextTo"/>
        <c:crossAx val="800831359"/>
        <c:crosses val="autoZero"/>
        <c:auto val="1"/>
        <c:lblAlgn val="ctr"/>
        <c:lblOffset val="100"/>
        <c:noMultiLvlLbl val="0"/>
      </c:catAx>
      <c:valAx>
        <c:axId val="80083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083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6864861111111116"/>
          <c:y val="0.16411111111111115"/>
          <c:w val="0.16146250000000001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Path</a:t>
            </a:r>
            <a:r>
              <a:rPr lang="ko-KR" altLang="en-US" sz="1100" dirty="0"/>
              <a:t>별 총 불량률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'부하분석 엑셀로 분석'!$E$1</c:f>
              <c:strCache>
                <c:ptCount val="1"/>
                <c:pt idx="0">
                  <c:v>불량비율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'부하분석 엑셀로 분석'!$E$2:$E$83</c:f>
              <c:numCache>
                <c:formatCode>General</c:formatCode>
                <c:ptCount val="82"/>
                <c:pt idx="0">
                  <c:v>4.2999999999999997E-2</c:v>
                </c:pt>
                <c:pt idx="1">
                  <c:v>3.7999999999999999E-2</c:v>
                </c:pt>
                <c:pt idx="2">
                  <c:v>4.4400000000000002E-2</c:v>
                </c:pt>
                <c:pt idx="3">
                  <c:v>5.5399999999999998E-2</c:v>
                </c:pt>
                <c:pt idx="4">
                  <c:v>4.3499999999999997E-2</c:v>
                </c:pt>
                <c:pt idx="5">
                  <c:v>6.9599999999999995E-2</c:v>
                </c:pt>
                <c:pt idx="6">
                  <c:v>4.1599999999999998E-2</c:v>
                </c:pt>
                <c:pt idx="7">
                  <c:v>3.78E-2</c:v>
                </c:pt>
                <c:pt idx="8">
                  <c:v>4.2700000000000002E-2</c:v>
                </c:pt>
                <c:pt idx="9">
                  <c:v>4.4699999999999997E-2</c:v>
                </c:pt>
                <c:pt idx="10">
                  <c:v>5.1299999999999998E-2</c:v>
                </c:pt>
                <c:pt idx="11">
                  <c:v>4.2000000000000003E-2</c:v>
                </c:pt>
                <c:pt idx="12">
                  <c:v>3.8899999999999997E-2</c:v>
                </c:pt>
                <c:pt idx="13">
                  <c:v>6.3600000000000004E-2</c:v>
                </c:pt>
                <c:pt idx="14">
                  <c:v>2.9499999999999998E-2</c:v>
                </c:pt>
                <c:pt idx="15">
                  <c:v>4.4699999999999997E-2</c:v>
                </c:pt>
                <c:pt idx="16">
                  <c:v>0.05</c:v>
                </c:pt>
                <c:pt idx="17">
                  <c:v>5.5100000000000003E-2</c:v>
                </c:pt>
                <c:pt idx="18">
                  <c:v>5.1999999999999998E-2</c:v>
                </c:pt>
                <c:pt idx="19">
                  <c:v>5.67E-2</c:v>
                </c:pt>
                <c:pt idx="20">
                  <c:v>5.5300000000000002E-2</c:v>
                </c:pt>
                <c:pt idx="21">
                  <c:v>3.4599999999999999E-2</c:v>
                </c:pt>
                <c:pt idx="22">
                  <c:v>4.5600000000000002E-2</c:v>
                </c:pt>
                <c:pt idx="23">
                  <c:v>4.1200000000000001E-2</c:v>
                </c:pt>
                <c:pt idx="24">
                  <c:v>4.5900000000000003E-2</c:v>
                </c:pt>
                <c:pt idx="25">
                  <c:v>3.9399999999999998E-2</c:v>
                </c:pt>
                <c:pt idx="26">
                  <c:v>4.58E-2</c:v>
                </c:pt>
                <c:pt idx="27">
                  <c:v>5.21E-2</c:v>
                </c:pt>
                <c:pt idx="28">
                  <c:v>4.4400000000000002E-2</c:v>
                </c:pt>
                <c:pt idx="29">
                  <c:v>4.5699999999999998E-2</c:v>
                </c:pt>
                <c:pt idx="30">
                  <c:v>2.93E-2</c:v>
                </c:pt>
                <c:pt idx="31">
                  <c:v>4.87E-2</c:v>
                </c:pt>
                <c:pt idx="32">
                  <c:v>4.4499999999999998E-2</c:v>
                </c:pt>
                <c:pt idx="33">
                  <c:v>3.7600000000000001E-2</c:v>
                </c:pt>
                <c:pt idx="34">
                  <c:v>3.7600000000000001E-2</c:v>
                </c:pt>
                <c:pt idx="35">
                  <c:v>5.7599999999999998E-2</c:v>
                </c:pt>
                <c:pt idx="36">
                  <c:v>5.0700000000000002E-2</c:v>
                </c:pt>
                <c:pt idx="37">
                  <c:v>4.8899999999999999E-2</c:v>
                </c:pt>
                <c:pt idx="38">
                  <c:v>6.0600000000000001E-2</c:v>
                </c:pt>
                <c:pt idx="39">
                  <c:v>4.2700000000000002E-2</c:v>
                </c:pt>
                <c:pt idx="40">
                  <c:v>4.8899999999999999E-2</c:v>
                </c:pt>
                <c:pt idx="41">
                  <c:v>4.4200000000000003E-2</c:v>
                </c:pt>
                <c:pt idx="42">
                  <c:v>4.1599999999999998E-2</c:v>
                </c:pt>
                <c:pt idx="43">
                  <c:v>4.02E-2</c:v>
                </c:pt>
                <c:pt idx="44">
                  <c:v>5.2299999999999999E-2</c:v>
                </c:pt>
                <c:pt idx="45">
                  <c:v>5.0299999999999997E-2</c:v>
                </c:pt>
                <c:pt idx="46">
                  <c:v>4.3999999999999997E-2</c:v>
                </c:pt>
                <c:pt idx="47">
                  <c:v>6.08E-2</c:v>
                </c:pt>
                <c:pt idx="48">
                  <c:v>3.85E-2</c:v>
                </c:pt>
                <c:pt idx="49">
                  <c:v>5.04E-2</c:v>
                </c:pt>
                <c:pt idx="50">
                  <c:v>4.6600000000000003E-2</c:v>
                </c:pt>
                <c:pt idx="51">
                  <c:v>3.95E-2</c:v>
                </c:pt>
                <c:pt idx="52">
                  <c:v>3.6400000000000002E-2</c:v>
                </c:pt>
                <c:pt idx="53">
                  <c:v>4.0300000000000002E-2</c:v>
                </c:pt>
                <c:pt idx="54">
                  <c:v>6.08E-2</c:v>
                </c:pt>
                <c:pt idx="55">
                  <c:v>6.54E-2</c:v>
                </c:pt>
                <c:pt idx="56">
                  <c:v>5.6300000000000003E-2</c:v>
                </c:pt>
                <c:pt idx="57">
                  <c:v>7.6600000000000001E-2</c:v>
                </c:pt>
                <c:pt idx="58">
                  <c:v>5.0900000000000001E-2</c:v>
                </c:pt>
                <c:pt idx="59">
                  <c:v>6.2199999999999998E-2</c:v>
                </c:pt>
                <c:pt idx="60">
                  <c:v>5.0500000000000003E-2</c:v>
                </c:pt>
                <c:pt idx="61">
                  <c:v>7.0900000000000005E-2</c:v>
                </c:pt>
                <c:pt idx="62">
                  <c:v>4.5400000000000003E-2</c:v>
                </c:pt>
                <c:pt idx="63">
                  <c:v>4.7800000000000002E-2</c:v>
                </c:pt>
                <c:pt idx="64">
                  <c:v>3.73E-2</c:v>
                </c:pt>
                <c:pt idx="65">
                  <c:v>4.4999999999999998E-2</c:v>
                </c:pt>
                <c:pt idx="66">
                  <c:v>5.4600000000000003E-2</c:v>
                </c:pt>
                <c:pt idx="67">
                  <c:v>5.1799999999999999E-2</c:v>
                </c:pt>
                <c:pt idx="68">
                  <c:v>4.4499999999999998E-2</c:v>
                </c:pt>
                <c:pt idx="69">
                  <c:v>5.0200000000000002E-2</c:v>
                </c:pt>
                <c:pt idx="70">
                  <c:v>4.6399999999999997E-2</c:v>
                </c:pt>
                <c:pt idx="71">
                  <c:v>6.6900000000000001E-2</c:v>
                </c:pt>
                <c:pt idx="72">
                  <c:v>4.8399999999999999E-2</c:v>
                </c:pt>
                <c:pt idx="73">
                  <c:v>3.0599999999999999E-2</c:v>
                </c:pt>
                <c:pt idx="74">
                  <c:v>4.07E-2</c:v>
                </c:pt>
                <c:pt idx="75">
                  <c:v>3.9399999999999998E-2</c:v>
                </c:pt>
                <c:pt idx="76">
                  <c:v>3.4299999999999997E-2</c:v>
                </c:pt>
                <c:pt idx="77">
                  <c:v>4.1700000000000001E-2</c:v>
                </c:pt>
                <c:pt idx="78">
                  <c:v>4.0899999999999999E-2</c:v>
                </c:pt>
                <c:pt idx="79">
                  <c:v>3.0800000000000001E-2</c:v>
                </c:pt>
                <c:pt idx="80">
                  <c:v>4.7300000000000002E-2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6-4869-99DB-760B0C560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675503"/>
        <c:axId val="803671759"/>
      </c:barChart>
      <c:catAx>
        <c:axId val="803675503"/>
        <c:scaling>
          <c:orientation val="minMax"/>
        </c:scaling>
        <c:delete val="1"/>
        <c:axPos val="b"/>
        <c:majorTickMark val="none"/>
        <c:minorTickMark val="none"/>
        <c:tickLblPos val="nextTo"/>
        <c:crossAx val="803671759"/>
        <c:crosses val="autoZero"/>
        <c:auto val="1"/>
        <c:lblAlgn val="ctr"/>
        <c:lblOffset val="100"/>
        <c:noMultiLvlLbl val="0"/>
      </c:catAx>
      <c:valAx>
        <c:axId val="80367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367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98166666666669"/>
          <c:y val="0.15999722222222224"/>
          <c:w val="0.17940694444444444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BD68D6B-3A93-4A74-9319-ECEF7A59E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BEB194-66BF-46A3-A1DF-7080A2CBB8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91A94-71E1-4D3D-A196-21319C56618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87C893-AD14-4CCA-8728-7A620C0515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30B42-0DC9-4AF9-ADD4-F97F3577D3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1656D-AA24-487A-BB91-CEF70D3FE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9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15036-1951-48CD-BC53-0DE69B741A28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38D6E-1A5B-4276-ABDD-C44BC7B80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38D6E-1A5B-4276-ABDD-C44BC7B80D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7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265E-CEA3-40F2-81BE-416F1DE6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8D624-20A6-403A-82DB-BE1CE208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948BC-C640-44EA-8D4B-70A8F43E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21C1-12A0-4B02-B253-32A944545C2C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4D36E-D23D-4E4E-97F3-3CA4451A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71220-00E8-42EB-9CF3-F4E7353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6EB1-7680-476D-AC46-40099ED6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6B7CF-95B6-4755-AD86-D32944E7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5A2C-8183-4A12-B396-E2D1838D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2E4B-AD37-40B9-8853-7BF15AD57C68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29BA0-5082-41B2-9F25-955553C7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B294976-0653-4512-A6CA-696C9B35F2EB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44A21-F35B-460B-BF89-8DA65C0D0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310D9-A00D-4F05-A388-EBB83215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6DF3-3F2B-44F7-994E-C30C2EBF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6D9-C2FA-45CF-BD3C-6322920D9FFA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D6CE9-C215-4957-AC2E-3C588519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6D4E3D5-0E66-4318-9DC8-688B6714CE41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D66A-FD0C-4E11-B6F4-6F8BB84A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30238-CFD4-4C58-B375-3CDD0ECE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330BB-1BFA-4CDC-B53E-AE05ABA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533-8E38-4E4A-94D6-D5FA5DECF856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E9AD8-CB61-4978-8B9A-E8E4DA8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1451FEF-0AFD-4143-8E0A-A2523FC1B7C7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309D-8CF6-4333-B03F-37E6DB53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EBBD-30F3-4D26-95CF-15398A1D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D8C8F-5CBD-42D2-A5D0-7056DC9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4658-7531-4487-8184-1609682F6A4C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147B0-2B98-4175-907E-6B53C43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C8B02F1-76EC-41BF-B46B-86564C673DA7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7DF8-28BF-4F91-AA14-89C3A2D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0920C-0CAA-44CF-9227-DDDB556E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BC896-CC04-4695-B098-1C60D090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4BE57-54B8-4265-B09A-7F7A82E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8F2E-8136-49A2-B5A8-FEF1294EE409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01680-92F1-4836-B00B-F44D542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5C2ACD2-9556-45A0-B8C0-C952C03A89E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4CBD-1535-415F-B485-E53EF824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532F4-9504-45E4-843B-D0E2DE4B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B630A-D8A1-491B-8095-C7F60C41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6CE3D9-333E-4F2D-97AC-EBC45DA2E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7A961-36FF-4489-9CDC-2F5F996D0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90BCE-D6C9-4497-8FEC-0265E6D4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EB80-A7BF-4518-AD0D-3B7A1BB331C2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C7FF0-8BC4-4152-BB55-8B9D5217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00E7FB2A-04FB-4372-808F-465B8D7264DB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48D-D937-4E96-8C89-8E673474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053FB-7641-4C01-AA62-0F99E266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D48-02AB-4AE0-A4BB-BAC30E0AA424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D575A-6D7E-4918-AD56-AFAA0AD4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A8731-A88D-4A74-921B-7A6CE9F7BB8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B38DA-94A8-4DED-9A48-97223079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37C5-5BB8-4F4A-92A3-A67F35925931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2E8BA-E550-4F1F-870A-7BD635E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ABC9609-ECE9-4654-B983-B09F34EA64D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7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1453-5E3F-432F-BC52-AD9431B7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8E90A-762A-44F3-BA3A-B203762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624E3-0BC6-47A7-A864-6AD08D6E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6847E-7720-4C2C-8B6F-E7460FD1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507C-D2D7-42F0-A612-522D8501B5FB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32195-95C2-49CE-BEB9-E33ABF5A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009960A-5426-42E1-A23B-42A42B04BC4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EF14-6C1C-4EB5-9013-94642A3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41CF6-5793-43CA-AB23-054067EF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7AA9D-5F19-4E13-A5E5-A16DE8FC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3303A-3B61-4762-872F-1F2DD216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27A0-B6EB-473C-A084-C70FD00284D9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A2749-0BEE-4135-BF62-E929236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675C2D4-73AC-42D7-BCF0-C2E5F5EA9D07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9430E-73F4-492A-97BB-936F4187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F5229-FCA0-4022-A94A-99291B2E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5DA9A-CE46-4340-A09C-83B1EC05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3CE4-7287-42FD-B5C4-A66898974C38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37DC-83CB-4AD8-8CDF-F990D46DB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223FCA4-30DB-4274-802D-9ED2D9E8C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6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액자 39">
            <a:extLst>
              <a:ext uri="{FF2B5EF4-FFF2-40B4-BE49-F238E27FC236}">
                <a16:creationId xmlns:a16="http://schemas.microsoft.com/office/drawing/2014/main" id="{53490E4F-8842-437F-A226-854B6A0FF134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frame">
            <a:avLst>
              <a:gd name="adj1" fmla="val 4455"/>
            </a:avLst>
          </a:prstGeom>
          <a:solidFill>
            <a:srgbClr val="6D6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A792C-1660-4E4C-8436-46F937424C07}"/>
              </a:ext>
            </a:extLst>
          </p:cNvPr>
          <p:cNvGrpSpPr/>
          <p:nvPr/>
        </p:nvGrpSpPr>
        <p:grpSpPr>
          <a:xfrm>
            <a:off x="421484" y="415190"/>
            <a:ext cx="11352813" cy="6026250"/>
            <a:chOff x="290958" y="415190"/>
            <a:chExt cx="11483339" cy="602625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EC93CA-0A4D-41C6-BC3B-F1AA344E6364}"/>
                </a:ext>
              </a:extLst>
            </p:cNvPr>
            <p:cNvSpPr/>
            <p:nvPr/>
          </p:nvSpPr>
          <p:spPr>
            <a:xfrm>
              <a:off x="290958" y="416560"/>
              <a:ext cx="2471419" cy="6024880"/>
            </a:xfrm>
            <a:prstGeom prst="rect">
              <a:avLst/>
            </a:prstGeom>
            <a:solidFill>
              <a:srgbClr val="645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71D0E0E-B5E9-4915-8AE0-8A1E99730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b="295"/>
            <a:stretch/>
          </p:blipFill>
          <p:spPr>
            <a:xfrm>
              <a:off x="2762377" y="415190"/>
              <a:ext cx="9011920" cy="6025565"/>
            </a:xfrm>
            <a:prstGeom prst="rect">
              <a:avLst/>
            </a:prstGeom>
          </p:spPr>
        </p:pic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D11FE1A4-53A7-4560-83DB-B510BE81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50" y="1274926"/>
            <a:ext cx="8840132" cy="1579689"/>
          </a:xfrm>
          <a:ln>
            <a:noFill/>
          </a:ln>
        </p:spPr>
        <p:txBody>
          <a:bodyPr>
            <a:normAutofit fontScale="90000"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4400" b="1" spc="5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반도체 공정별 운전조건 최적화 및 실시간 모니터링을 통한 </a:t>
            </a:r>
            <a:r>
              <a:rPr lang="ko-KR" altLang="en-US" sz="4400" b="1" spc="50" err="1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수율</a:t>
            </a:r>
            <a:r>
              <a:rPr lang="ko-KR" altLang="en-US" sz="4400" b="1" spc="5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C56C6-09E7-4CB3-B21B-BFC61824B795}"/>
              </a:ext>
            </a:extLst>
          </p:cNvPr>
          <p:cNvSpPr txBox="1"/>
          <p:nvPr/>
        </p:nvSpPr>
        <p:spPr>
          <a:xfrm>
            <a:off x="6920754" y="6074842"/>
            <a:ext cx="481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B4</a:t>
            </a:r>
            <a:r>
              <a:rPr lang="ko-KR" altLang="en-US" sz="1600" b="1">
                <a:solidFill>
                  <a:schemeClr val="bg1"/>
                </a:solidFill>
              </a:rPr>
              <a:t>조 김민경 </a:t>
            </a:r>
            <a:r>
              <a:rPr lang="ko-KR" altLang="en-US" sz="1600" b="1" err="1">
                <a:solidFill>
                  <a:schemeClr val="bg1"/>
                </a:solidFill>
              </a:rPr>
              <a:t>서형준</a:t>
            </a:r>
            <a:r>
              <a:rPr lang="ko-KR" altLang="en-US" sz="1600" b="1">
                <a:solidFill>
                  <a:schemeClr val="bg1"/>
                </a:solidFill>
              </a:rPr>
              <a:t> </a:t>
            </a:r>
            <a:r>
              <a:rPr lang="ko-KR" altLang="en-US" sz="1600" b="1" err="1">
                <a:solidFill>
                  <a:schemeClr val="bg1"/>
                </a:solidFill>
              </a:rPr>
              <a:t>손유정</a:t>
            </a:r>
            <a:r>
              <a:rPr lang="ko-KR" altLang="en-US" sz="1600" b="1">
                <a:solidFill>
                  <a:schemeClr val="bg1"/>
                </a:solidFill>
              </a:rPr>
              <a:t> 이영호 이찬희 </a:t>
            </a:r>
            <a:r>
              <a:rPr lang="ko-KR" altLang="en-US" sz="1600" b="1" err="1">
                <a:solidFill>
                  <a:schemeClr val="bg1"/>
                </a:solidFill>
              </a:rPr>
              <a:t>임솔이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A3CAEBA3-84CA-41A9-8D66-9AB7CDED8D11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1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9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18866563-4ED0-495E-A033-B941482F13AE}"/>
              </a:ext>
            </a:extLst>
          </p:cNvPr>
          <p:cNvSpPr/>
          <p:nvPr/>
        </p:nvSpPr>
        <p:spPr>
          <a:xfrm>
            <a:off x="-5936" y="502670"/>
            <a:ext cx="12197936" cy="6156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08449-D5A8-42C5-A30E-94B52ADDB471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C9F35F-FDEC-4B0D-8B30-8C35773D42E9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5. </a:t>
            </a:r>
            <a:r>
              <a:rPr lang="ko-KR" altLang="en-US" sz="2400" b="1" dirty="0">
                <a:solidFill>
                  <a:schemeClr val="bg1"/>
                </a:solidFill>
              </a:rPr>
              <a:t>분석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F6F0F0-C830-4740-8A87-337A26058167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2588A958-2AAE-4720-ACC1-FD9F4D52C5C0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10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F4942-5143-46C8-A79E-E2971A416D15}"/>
              </a:ext>
            </a:extLst>
          </p:cNvPr>
          <p:cNvSpPr txBox="1"/>
          <p:nvPr/>
        </p:nvSpPr>
        <p:spPr>
          <a:xfrm>
            <a:off x="293615" y="755049"/>
            <a:ext cx="1122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운전조건에 따른 불량 발생 예측모델 개발 </a:t>
            </a:r>
            <a:r>
              <a:rPr lang="en-US" altLang="ko-KR" dirty="0"/>
              <a:t>: F1 Score </a:t>
            </a:r>
            <a:r>
              <a:rPr lang="ko-KR" altLang="en-US" dirty="0"/>
              <a:t>결과에 따른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00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모델 선정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B19DC4-B174-4E61-B494-1EE1633749A0}"/>
              </a:ext>
            </a:extLst>
          </p:cNvPr>
          <p:cNvSpPr/>
          <p:nvPr/>
        </p:nvSpPr>
        <p:spPr>
          <a:xfrm>
            <a:off x="6387707" y="2072430"/>
            <a:ext cx="5121989" cy="2212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성능 그래프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DD811DDD-5F12-46A5-9B3E-50257BFFF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34886"/>
              </p:ext>
            </p:extLst>
          </p:nvPr>
        </p:nvGraphicFramePr>
        <p:xfrm>
          <a:off x="6415895" y="4450060"/>
          <a:ext cx="5067711" cy="16935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0120">
                  <a:extLst>
                    <a:ext uri="{9D8B030D-6E8A-4147-A177-3AD203B41FA5}">
                      <a16:colId xmlns:a16="http://schemas.microsoft.com/office/drawing/2014/main" val="1174611199"/>
                    </a:ext>
                  </a:extLst>
                </a:gridCol>
                <a:gridCol w="979914">
                  <a:extLst>
                    <a:ext uri="{9D8B030D-6E8A-4147-A177-3AD203B41FA5}">
                      <a16:colId xmlns:a16="http://schemas.microsoft.com/office/drawing/2014/main" val="592387154"/>
                    </a:ext>
                  </a:extLst>
                </a:gridCol>
                <a:gridCol w="1068881">
                  <a:extLst>
                    <a:ext uri="{9D8B030D-6E8A-4147-A177-3AD203B41FA5}">
                      <a16:colId xmlns:a16="http://schemas.microsoft.com/office/drawing/2014/main" val="3681955397"/>
                    </a:ext>
                  </a:extLst>
                </a:gridCol>
                <a:gridCol w="1024398">
                  <a:extLst>
                    <a:ext uri="{9D8B030D-6E8A-4147-A177-3AD203B41FA5}">
                      <a16:colId xmlns:a16="http://schemas.microsoft.com/office/drawing/2014/main" val="1854787517"/>
                    </a:ext>
                  </a:extLst>
                </a:gridCol>
                <a:gridCol w="1024398">
                  <a:extLst>
                    <a:ext uri="{9D8B030D-6E8A-4147-A177-3AD203B41FA5}">
                      <a16:colId xmlns:a16="http://schemas.microsoft.com/office/drawing/2014/main" val="2028322212"/>
                    </a:ext>
                  </a:extLst>
                </a:gridCol>
              </a:tblGrid>
              <a:tr h="4286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Train_accuracy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Test_accuracy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Test F1_score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Test AUC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889604"/>
                  </a:ext>
                </a:extLst>
              </a:tr>
              <a:tr h="27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Decision Tree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0.955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0.953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0.571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881376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Gradient Boosting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0.975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0.827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837500"/>
                  </a:ext>
                </a:extLst>
              </a:tr>
              <a:tr h="27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SVM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0.932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0.800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256341"/>
                  </a:ext>
                </a:extLst>
              </a:tr>
              <a:tr h="27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ANN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0.999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0.963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0.771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073154"/>
                  </a:ext>
                </a:extLst>
              </a:tr>
            </a:tbl>
          </a:graphicData>
        </a:graphic>
      </p:graphicFrame>
      <p:sp>
        <p:nvSpPr>
          <p:cNvPr id="23" name="사각형: 잘린 한쪽 모서리 22">
            <a:extLst>
              <a:ext uri="{FF2B5EF4-FFF2-40B4-BE49-F238E27FC236}">
                <a16:creationId xmlns:a16="http://schemas.microsoft.com/office/drawing/2014/main" id="{AF944949-C1AC-40CC-AA28-6D1C892DDB62}"/>
              </a:ext>
            </a:extLst>
          </p:cNvPr>
          <p:cNvSpPr/>
          <p:nvPr/>
        </p:nvSpPr>
        <p:spPr>
          <a:xfrm>
            <a:off x="670937" y="2226976"/>
            <a:ext cx="985049" cy="267223"/>
          </a:xfrm>
          <a:prstGeom prst="snip1Rect">
            <a:avLst/>
          </a:prstGeom>
          <a:solidFill>
            <a:srgbClr val="6D6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전처리</a:t>
            </a:r>
            <a:endParaRPr lang="ko-KR" altLang="en-US" sz="1400" dirty="0"/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7A9DB3E6-1B4C-40F7-A1AD-58C9FB32B519}"/>
              </a:ext>
            </a:extLst>
          </p:cNvPr>
          <p:cNvSpPr/>
          <p:nvPr/>
        </p:nvSpPr>
        <p:spPr>
          <a:xfrm>
            <a:off x="2364388" y="2226976"/>
            <a:ext cx="1120146" cy="274299"/>
          </a:xfrm>
          <a:prstGeom prst="snip1Rect">
            <a:avLst/>
          </a:prstGeom>
          <a:solidFill>
            <a:srgbClr val="6D6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모델링</a:t>
            </a:r>
          </a:p>
        </p:txBody>
      </p:sp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E085B795-715E-41F3-9BD7-3F0EDDFF925E}"/>
              </a:ext>
            </a:extLst>
          </p:cNvPr>
          <p:cNvSpPr/>
          <p:nvPr/>
        </p:nvSpPr>
        <p:spPr>
          <a:xfrm>
            <a:off x="4125782" y="2234448"/>
            <a:ext cx="1243172" cy="266827"/>
          </a:xfrm>
          <a:prstGeom prst="snip1Rect">
            <a:avLst/>
          </a:prstGeom>
          <a:solidFill>
            <a:srgbClr val="6D6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모델 선정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14DA1B-BE30-4AEB-B9DE-AEBF56D93EED}"/>
              </a:ext>
            </a:extLst>
          </p:cNvPr>
          <p:cNvSpPr/>
          <p:nvPr/>
        </p:nvSpPr>
        <p:spPr>
          <a:xfrm>
            <a:off x="670937" y="2680800"/>
            <a:ext cx="985049" cy="3384441"/>
          </a:xfrm>
          <a:prstGeom prst="rect">
            <a:avLst/>
          </a:prstGeom>
          <a:noFill/>
          <a:ln>
            <a:solidFill>
              <a:srgbClr val="A3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tlCol="0" anchor="ctr"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Oxidation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Soft bake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Lithography</a:t>
            </a: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Etching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Ion Implantation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7FD352-CA5E-4B3E-83F9-E746839FC8F6}"/>
              </a:ext>
            </a:extLst>
          </p:cNvPr>
          <p:cNvSpPr/>
          <p:nvPr/>
        </p:nvSpPr>
        <p:spPr>
          <a:xfrm>
            <a:off x="2363151" y="2771712"/>
            <a:ext cx="1004915" cy="690691"/>
          </a:xfrm>
          <a:prstGeom prst="rect">
            <a:avLst/>
          </a:prstGeom>
          <a:noFill/>
          <a:ln>
            <a:solidFill>
              <a:srgbClr val="A3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tlCol="0" anchor="ctr">
            <a:noAutofit/>
          </a:bodyPr>
          <a:lstStyle/>
          <a:p>
            <a:pPr algn="ctr" latinLnBrk="1"/>
            <a:r>
              <a:rPr lang="en-US" altLang="ko-KR" sz="1200" dirty="0">
                <a:solidFill>
                  <a:schemeClr val="tx1"/>
                </a:solidFill>
              </a:rPr>
              <a:t>Decision Tree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BBCEC-C728-4806-B49E-18F96DA1D7DB}"/>
              </a:ext>
            </a:extLst>
          </p:cNvPr>
          <p:cNvSpPr/>
          <p:nvPr/>
        </p:nvSpPr>
        <p:spPr>
          <a:xfrm>
            <a:off x="2363152" y="3626230"/>
            <a:ext cx="1004914" cy="690691"/>
          </a:xfrm>
          <a:prstGeom prst="rect">
            <a:avLst/>
          </a:prstGeom>
          <a:noFill/>
          <a:ln>
            <a:solidFill>
              <a:srgbClr val="A3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tlCol="0" anchor="ctr">
            <a:noAutofit/>
          </a:bodyPr>
          <a:lstStyle/>
          <a:p>
            <a:pPr algn="ctr" latinLnBrk="1"/>
            <a:r>
              <a:rPr lang="en-US" altLang="ko-KR" sz="1200" dirty="0">
                <a:solidFill>
                  <a:schemeClr val="tx1"/>
                </a:solidFill>
              </a:rPr>
              <a:t>Gradient Boosting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936D47-87B1-4BE4-91A0-0FDA5F120260}"/>
              </a:ext>
            </a:extLst>
          </p:cNvPr>
          <p:cNvSpPr/>
          <p:nvPr/>
        </p:nvSpPr>
        <p:spPr>
          <a:xfrm>
            <a:off x="2363151" y="4525848"/>
            <a:ext cx="1004914" cy="690691"/>
          </a:xfrm>
          <a:prstGeom prst="rect">
            <a:avLst/>
          </a:prstGeom>
          <a:noFill/>
          <a:ln>
            <a:solidFill>
              <a:srgbClr val="A3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tlCol="0" anchor="ctr">
            <a:noAutofit/>
          </a:bodyPr>
          <a:lstStyle/>
          <a:p>
            <a:pPr algn="ctr" latinLnBrk="1"/>
            <a:r>
              <a:rPr lang="en-US" altLang="ko-KR" sz="1200" dirty="0">
                <a:solidFill>
                  <a:schemeClr val="tx1"/>
                </a:solidFill>
              </a:rPr>
              <a:t>SVM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754489-11DD-43BE-BDAF-7EFF5D760528}"/>
              </a:ext>
            </a:extLst>
          </p:cNvPr>
          <p:cNvSpPr/>
          <p:nvPr/>
        </p:nvSpPr>
        <p:spPr>
          <a:xfrm>
            <a:off x="2363149" y="5400329"/>
            <a:ext cx="1004915" cy="690691"/>
          </a:xfrm>
          <a:prstGeom prst="rect">
            <a:avLst/>
          </a:prstGeom>
          <a:noFill/>
          <a:ln>
            <a:solidFill>
              <a:srgbClr val="A3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tlCol="0" anchor="ctr">
            <a:noAutofit/>
          </a:bodyPr>
          <a:lstStyle/>
          <a:p>
            <a:pPr algn="ctr" latinLnBrk="1"/>
            <a:r>
              <a:rPr lang="en-US" altLang="ko-KR" sz="1200" dirty="0">
                <a:solidFill>
                  <a:schemeClr val="tx1"/>
                </a:solidFill>
              </a:rPr>
              <a:t>ANN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7133A59-343C-42F0-8DEC-89796314A068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2085129" y="3117058"/>
            <a:ext cx="278022" cy="26531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C7CB62D-6E0F-4CB0-82D4-4BD211A2C601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085127" y="5745675"/>
            <a:ext cx="278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F1EA48-9875-4CBF-83E3-3BA0CDF4F17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655986" y="4373021"/>
            <a:ext cx="41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9B4C4F-614B-422A-8B4C-2FCD36E46477}"/>
              </a:ext>
            </a:extLst>
          </p:cNvPr>
          <p:cNvCxnSpPr>
            <a:cxnSpLocks/>
          </p:cNvCxnSpPr>
          <p:nvPr/>
        </p:nvCxnSpPr>
        <p:spPr>
          <a:xfrm>
            <a:off x="2085127" y="4891395"/>
            <a:ext cx="262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13E616E-5142-4D0C-A13F-BD45132D2DF8}"/>
              </a:ext>
            </a:extLst>
          </p:cNvPr>
          <p:cNvCxnSpPr>
            <a:cxnSpLocks/>
          </p:cNvCxnSpPr>
          <p:nvPr/>
        </p:nvCxnSpPr>
        <p:spPr>
          <a:xfrm>
            <a:off x="2094914" y="3951827"/>
            <a:ext cx="278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D683059-65F4-46C6-BC0E-862B81EB5A2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361655" y="3093289"/>
            <a:ext cx="278022" cy="26531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A56634-1D61-40AE-97C9-D53574E00104}"/>
              </a:ext>
            </a:extLst>
          </p:cNvPr>
          <p:cNvCxnSpPr>
            <a:cxnSpLocks/>
          </p:cNvCxnSpPr>
          <p:nvPr/>
        </p:nvCxnSpPr>
        <p:spPr>
          <a:xfrm flipH="1">
            <a:off x="3361653" y="5721906"/>
            <a:ext cx="278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A284864-51B4-4532-876E-70D889AF1FC6}"/>
              </a:ext>
            </a:extLst>
          </p:cNvPr>
          <p:cNvCxnSpPr>
            <a:cxnSpLocks/>
          </p:cNvCxnSpPr>
          <p:nvPr/>
        </p:nvCxnSpPr>
        <p:spPr>
          <a:xfrm flipH="1">
            <a:off x="3361653" y="4867626"/>
            <a:ext cx="262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00A6196-B515-4EF5-8001-D195B7C88E23}"/>
              </a:ext>
            </a:extLst>
          </p:cNvPr>
          <p:cNvCxnSpPr>
            <a:cxnSpLocks/>
          </p:cNvCxnSpPr>
          <p:nvPr/>
        </p:nvCxnSpPr>
        <p:spPr>
          <a:xfrm flipH="1">
            <a:off x="3371440" y="3928058"/>
            <a:ext cx="278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2E4E9B4-2621-4C18-99CA-7EC964EB0E1F}"/>
              </a:ext>
            </a:extLst>
          </p:cNvPr>
          <p:cNvCxnSpPr>
            <a:cxnSpLocks/>
          </p:cNvCxnSpPr>
          <p:nvPr/>
        </p:nvCxnSpPr>
        <p:spPr>
          <a:xfrm>
            <a:off x="3649462" y="3613634"/>
            <a:ext cx="41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008310-C366-4E43-97E8-9BA23014818F}"/>
              </a:ext>
            </a:extLst>
          </p:cNvPr>
          <p:cNvSpPr/>
          <p:nvPr/>
        </p:nvSpPr>
        <p:spPr>
          <a:xfrm>
            <a:off x="4194523" y="3313338"/>
            <a:ext cx="1140874" cy="588514"/>
          </a:xfrm>
          <a:prstGeom prst="rect">
            <a:avLst/>
          </a:prstGeom>
          <a:noFill/>
          <a:ln>
            <a:solidFill>
              <a:srgbClr val="A3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tlCol="0" anchor="ctr">
            <a:noAutofit/>
          </a:bodyPr>
          <a:lstStyle/>
          <a:p>
            <a:pPr algn="ctr" latinLnBrk="1"/>
            <a:r>
              <a:rPr lang="ko-KR" altLang="en-US" sz="1200" dirty="0">
                <a:solidFill>
                  <a:schemeClr val="tx1"/>
                </a:solidFill>
              </a:rPr>
              <a:t>모델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200" dirty="0">
                <a:solidFill>
                  <a:schemeClr val="tx1"/>
                </a:solidFill>
              </a:rPr>
              <a:t>도출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300CCB-0662-47FB-ADB1-FB3E6C545389}"/>
              </a:ext>
            </a:extLst>
          </p:cNvPr>
          <p:cNvSpPr/>
          <p:nvPr/>
        </p:nvSpPr>
        <p:spPr>
          <a:xfrm>
            <a:off x="4234789" y="4639464"/>
            <a:ext cx="1100602" cy="588514"/>
          </a:xfrm>
          <a:prstGeom prst="rect">
            <a:avLst/>
          </a:prstGeom>
          <a:noFill/>
          <a:ln>
            <a:solidFill>
              <a:srgbClr val="A3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tlCol="0" anchor="ctr">
            <a:noAutofit/>
          </a:bodyPr>
          <a:lstStyle/>
          <a:p>
            <a:pPr algn="ctr" latinLnBrk="1"/>
            <a:r>
              <a:rPr lang="en-US" altLang="ko-KR" sz="1200" dirty="0">
                <a:solidFill>
                  <a:schemeClr val="tx1"/>
                </a:solidFill>
              </a:rPr>
              <a:t>F1 score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200" dirty="0">
                <a:solidFill>
                  <a:schemeClr val="tx1"/>
                </a:solidFill>
              </a:rPr>
              <a:t>통해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200" dirty="0">
                <a:solidFill>
                  <a:schemeClr val="tx1"/>
                </a:solidFill>
              </a:rPr>
              <a:t>모델 선정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40071D6-11EC-49AF-B97B-FB3AE3D3A690}"/>
              </a:ext>
            </a:extLst>
          </p:cNvPr>
          <p:cNvCxnSpPr>
            <a:cxnSpLocks/>
          </p:cNvCxnSpPr>
          <p:nvPr/>
        </p:nvCxnSpPr>
        <p:spPr>
          <a:xfrm>
            <a:off x="4761550" y="3928058"/>
            <a:ext cx="0" cy="59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02EED38-2222-4607-B5E5-8FDFF4DE7B22}"/>
              </a:ext>
            </a:extLst>
          </p:cNvPr>
          <p:cNvSpPr txBox="1"/>
          <p:nvPr/>
        </p:nvSpPr>
        <p:spPr>
          <a:xfrm>
            <a:off x="402672" y="1436824"/>
            <a:ext cx="2575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모델 선정 진행도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DA71D9-34BF-4646-8FFC-D3E0B50475D6}"/>
              </a:ext>
            </a:extLst>
          </p:cNvPr>
          <p:cNvSpPr/>
          <p:nvPr/>
        </p:nvSpPr>
        <p:spPr>
          <a:xfrm>
            <a:off x="402672" y="1810685"/>
            <a:ext cx="5293453" cy="449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7D719B-3D59-4C14-B964-CCDB66646049}"/>
              </a:ext>
            </a:extLst>
          </p:cNvPr>
          <p:cNvSpPr/>
          <p:nvPr/>
        </p:nvSpPr>
        <p:spPr>
          <a:xfrm>
            <a:off x="6306262" y="1810685"/>
            <a:ext cx="5293453" cy="449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99DDCC-0247-406E-9833-D7A3D40FE9A8}"/>
              </a:ext>
            </a:extLst>
          </p:cNvPr>
          <p:cNvSpPr txBox="1"/>
          <p:nvPr/>
        </p:nvSpPr>
        <p:spPr>
          <a:xfrm>
            <a:off x="6306262" y="1436823"/>
            <a:ext cx="2575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모델 성능 평가 </a:t>
            </a:r>
          </a:p>
        </p:txBody>
      </p:sp>
    </p:spTree>
    <p:extLst>
      <p:ext uri="{BB962C8B-B14F-4D97-AF65-F5344CB8AC3E}">
        <p14:creationId xmlns:p14="http://schemas.microsoft.com/office/powerpoint/2010/main" val="145640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041EC4C-6502-4F3E-BF57-74AC970E1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59738"/>
              </p:ext>
            </p:extLst>
          </p:nvPr>
        </p:nvGraphicFramePr>
        <p:xfrm>
          <a:off x="2032001" y="719666"/>
          <a:ext cx="3932572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032">
                  <a:extLst>
                    <a:ext uri="{9D8B030D-6E8A-4147-A177-3AD203B41FA5}">
                      <a16:colId xmlns:a16="http://schemas.microsoft.com/office/drawing/2014/main" val="844046744"/>
                    </a:ext>
                  </a:extLst>
                </a:gridCol>
                <a:gridCol w="1935683">
                  <a:extLst>
                    <a:ext uri="{9D8B030D-6E8A-4147-A177-3AD203B41FA5}">
                      <a16:colId xmlns:a16="http://schemas.microsoft.com/office/drawing/2014/main" val="3123326956"/>
                    </a:ext>
                  </a:extLst>
                </a:gridCol>
                <a:gridCol w="1310857">
                  <a:extLst>
                    <a:ext uri="{9D8B030D-6E8A-4147-A177-3AD203B41FA5}">
                      <a16:colId xmlns:a16="http://schemas.microsoft.com/office/drawing/2014/main" val="358517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Rank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Importance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86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85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Etching_rate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73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thickness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07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Temp_OXid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0.098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81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Line_CD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0.064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6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Temp_Etching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Selectivity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7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RTA_Temp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3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input_Energy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78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40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3084-968F-4EF4-ACEB-DA9DE8FBFAEF}"/>
              </a:ext>
            </a:extLst>
          </p:cNvPr>
          <p:cNvSpPr/>
          <p:nvPr/>
        </p:nvSpPr>
        <p:spPr>
          <a:xfrm>
            <a:off x="0" y="0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5D20F5-3BE3-47B5-98C2-D953F2ABC8AE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522BE23-E27E-4CCB-A231-9C4F52893D5E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추진 배경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7DD31C-A075-47BE-92F8-C16A8EA5C2DB}"/>
              </a:ext>
            </a:extLst>
          </p:cNvPr>
          <p:cNvSpPr txBox="1"/>
          <p:nvPr/>
        </p:nvSpPr>
        <p:spPr>
          <a:xfrm>
            <a:off x="1012583" y="886705"/>
            <a:ext cx="9639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/>
              <a:t>성장하는 세계 반도체 시장에서 국내 수출액의 </a:t>
            </a:r>
            <a:r>
              <a:rPr lang="en-US" altLang="ko-KR" sz="2000" dirty="0"/>
              <a:t>20%</a:t>
            </a:r>
            <a:r>
              <a:rPr lang="ko-KR" altLang="en-US" sz="2000" dirty="0"/>
              <a:t>가량이 반도체지만 삼성전자와 </a:t>
            </a:r>
            <a:r>
              <a:rPr lang="en-US" altLang="ko-KR" sz="2000" dirty="0"/>
              <a:t>SK</a:t>
            </a:r>
            <a:r>
              <a:rPr lang="ko-KR" altLang="en-US" sz="2000" dirty="0"/>
              <a:t>하이닉스가 양분하는 상황에서 시장점유율 확보를 위해 </a:t>
            </a:r>
            <a:r>
              <a:rPr lang="ko-KR" altLang="en-US" sz="2000" b="1" dirty="0"/>
              <a:t>공정 최적화</a:t>
            </a:r>
            <a:r>
              <a:rPr lang="ko-KR" altLang="en-US" sz="2000" dirty="0"/>
              <a:t>를 통한 </a:t>
            </a:r>
            <a:r>
              <a:rPr lang="ko-KR" altLang="en-US" sz="2000" dirty="0" err="1"/>
              <a:t>수율</a:t>
            </a:r>
            <a:r>
              <a:rPr lang="ko-KR" altLang="en-US" sz="2000" dirty="0"/>
              <a:t> 향상과 </a:t>
            </a:r>
            <a:r>
              <a:rPr lang="ko-KR" altLang="en-US" sz="2000" dirty="0" err="1"/>
              <a:t>클레임률</a:t>
            </a:r>
            <a:r>
              <a:rPr lang="ko-KR" altLang="en-US" sz="2000" dirty="0"/>
              <a:t> 감소</a:t>
            </a:r>
            <a:endParaRPr lang="en-US" altLang="ko-KR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7613894-A69D-4C2C-AD37-244230401CFB}"/>
              </a:ext>
            </a:extLst>
          </p:cNvPr>
          <p:cNvCxnSpPr>
            <a:cxnSpLocks/>
          </p:cNvCxnSpPr>
          <p:nvPr/>
        </p:nvCxnSpPr>
        <p:spPr>
          <a:xfrm>
            <a:off x="879223" y="886705"/>
            <a:ext cx="0" cy="1015663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91CECBF-E6CB-4F73-A781-82602B2E84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0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3BBD8A-6DC9-45BD-B455-2EB369B7A564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그래픽] 세계 반도체 시장 매출액 전망 | 연합뉴스">
            <a:extLst>
              <a:ext uri="{FF2B5EF4-FFF2-40B4-BE49-F238E27FC236}">
                <a16:creationId xmlns:a16="http://schemas.microsoft.com/office/drawing/2014/main" id="{92C33531-63EC-4CED-AEC9-F9AF4933935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2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BCBAB7-1ABA-4AF7-AA0C-A84A29A0A7F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2680" y="2277444"/>
            <a:ext cx="3240000" cy="385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F69D7FEF-DC30-4B27-B6E8-AFCBCF914418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2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C2B176-0C4B-4991-8877-7685F3902C2D}"/>
              </a:ext>
            </a:extLst>
          </p:cNvPr>
          <p:cNvSpPr/>
          <p:nvPr/>
        </p:nvSpPr>
        <p:spPr>
          <a:xfrm>
            <a:off x="6225093" y="794639"/>
            <a:ext cx="5600700" cy="572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438AB-4D98-4009-A044-8E23BA42297F}"/>
              </a:ext>
            </a:extLst>
          </p:cNvPr>
          <p:cNvSpPr/>
          <p:nvPr/>
        </p:nvSpPr>
        <p:spPr>
          <a:xfrm>
            <a:off x="362128" y="794639"/>
            <a:ext cx="5600700" cy="572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E3C122-230C-485B-8B5A-A9EC32408B62}"/>
              </a:ext>
            </a:extLst>
          </p:cNvPr>
          <p:cNvSpPr/>
          <p:nvPr/>
        </p:nvSpPr>
        <p:spPr>
          <a:xfrm>
            <a:off x="6589075" y="4036934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16D662-2045-42E2-829A-F1DE257C3FFE}"/>
              </a:ext>
            </a:extLst>
          </p:cNvPr>
          <p:cNvSpPr/>
          <p:nvPr/>
        </p:nvSpPr>
        <p:spPr>
          <a:xfrm>
            <a:off x="6589075" y="1369353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20">
            <a:extLst>
              <a:ext uri="{FF2B5EF4-FFF2-40B4-BE49-F238E27FC236}">
                <a16:creationId xmlns:a16="http://schemas.microsoft.com/office/drawing/2014/main" id="{C0D1778E-4B2D-44B3-8B5A-A240B744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" t="2" r="-112" b="76534"/>
          <a:stretch/>
        </p:blipFill>
        <p:spPr>
          <a:xfrm>
            <a:off x="1258130" y="1215610"/>
            <a:ext cx="3808689" cy="5583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자사 및 업계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6EE9D-0A16-4B30-AB6D-2CADCBB8BF8D}"/>
              </a:ext>
            </a:extLst>
          </p:cNvPr>
          <p:cNvSpPr txBox="1"/>
          <p:nvPr/>
        </p:nvSpPr>
        <p:spPr>
          <a:xfrm>
            <a:off x="819545" y="2044951"/>
            <a:ext cx="4685857" cy="219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벤치마킹 대상인 우수기업의 </a:t>
            </a:r>
            <a:r>
              <a:rPr lang="ko-KR" altLang="en-US" sz="1600" dirty="0" err="1"/>
              <a:t>수율이</a:t>
            </a:r>
            <a:r>
              <a:rPr lang="ko-KR" altLang="en-US" sz="1600" dirty="0"/>
              <a:t> </a:t>
            </a:r>
            <a:r>
              <a:rPr lang="en-US" altLang="ko-KR" sz="1600" dirty="0"/>
              <a:t>80% 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당사의 </a:t>
            </a:r>
            <a:r>
              <a:rPr lang="ko-KR" altLang="en-US" sz="1600" dirty="0" err="1"/>
              <a:t>수율은</a:t>
            </a:r>
            <a:r>
              <a:rPr lang="ko-KR" altLang="en-US" sz="1600" dirty="0"/>
              <a:t> </a:t>
            </a:r>
            <a:r>
              <a:rPr lang="en-US" altLang="ko-KR" sz="1600" dirty="0"/>
              <a:t>XX%</a:t>
            </a:r>
            <a:r>
              <a:rPr lang="ko-KR" altLang="en-US" sz="1600" dirty="0"/>
              <a:t>이기 때문에 </a:t>
            </a:r>
            <a:r>
              <a:rPr lang="ko-KR" altLang="en-US" sz="1600" dirty="0" err="1"/>
              <a:t>수율을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높이기위한</a:t>
            </a:r>
            <a:r>
              <a:rPr lang="ko-KR" altLang="en-US" sz="1600" dirty="0"/>
              <a:t> 조업 안정화 기술이 필요</a:t>
            </a:r>
            <a:endParaRPr lang="en-US" altLang="ko-KR" sz="1600" dirty="0"/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타사에서는 </a:t>
            </a:r>
            <a:r>
              <a:rPr lang="en-US" altLang="ko-KR" sz="1600" b="1" dirty="0"/>
              <a:t>AI/</a:t>
            </a:r>
            <a:r>
              <a:rPr lang="ko-KR" altLang="en-US" sz="1600" b="1" dirty="0"/>
              <a:t>빅데이터 기술</a:t>
            </a:r>
            <a:r>
              <a:rPr lang="ko-KR" altLang="en-US" sz="1600" dirty="0"/>
              <a:t>을 통한 </a:t>
            </a:r>
            <a:r>
              <a:rPr lang="ko-KR" altLang="en-US" sz="1600" b="1" dirty="0"/>
              <a:t>무인화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자동화 </a:t>
            </a:r>
            <a:r>
              <a:rPr lang="ko-KR" altLang="en-US" sz="1600" dirty="0"/>
              <a:t>공정으로 </a:t>
            </a:r>
            <a:r>
              <a:rPr lang="ko-KR" altLang="en-US" sz="1600" dirty="0" err="1"/>
              <a:t>수율</a:t>
            </a:r>
            <a:r>
              <a:rPr lang="ko-KR" altLang="en-US" sz="1600" dirty="0"/>
              <a:t> 개선 중</a:t>
            </a:r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F7607D-2E5E-437B-9318-F42B65EA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48" y="4316105"/>
            <a:ext cx="4235276" cy="2727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BA3BC-2E77-4039-BBF1-8FAD6BA2FC9B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5B55C-6068-44F7-90C1-DB83AC495D13}"/>
              </a:ext>
            </a:extLst>
          </p:cNvPr>
          <p:cNvSpPr txBox="1"/>
          <p:nvPr/>
        </p:nvSpPr>
        <p:spPr>
          <a:xfrm>
            <a:off x="6722490" y="1899549"/>
            <a:ext cx="46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일반적으로 </a:t>
            </a:r>
            <a:r>
              <a:rPr lang="en-US" altLang="ko-KR" sz="1200" b="1" u="sng" dirty="0"/>
              <a:t>D</a:t>
            </a:r>
            <a:r>
              <a:rPr lang="ko-KR" altLang="en-US" sz="1200" b="1" u="sng" dirty="0"/>
              <a:t>램의 목표 </a:t>
            </a:r>
            <a:r>
              <a:rPr lang="ko-KR" altLang="en-US" sz="1200" b="1" u="sng" dirty="0" err="1"/>
              <a:t>수율은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90% </a:t>
            </a:r>
            <a:r>
              <a:rPr lang="ko-KR" altLang="en-US" sz="1200" b="1" u="sng" dirty="0"/>
              <a:t>이상이지만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시스템</a:t>
            </a:r>
            <a:r>
              <a:rPr lang="en-US" altLang="ko-KR" sz="1200" b="1" u="sng" dirty="0"/>
              <a:t>LSI</a:t>
            </a:r>
            <a:r>
              <a:rPr lang="ko-KR" altLang="en-US" sz="1200" b="1" u="sng" dirty="0"/>
              <a:t>의 목표 </a:t>
            </a:r>
            <a:r>
              <a:rPr lang="ko-KR" altLang="en-US" sz="1200" b="1" u="sng" dirty="0" err="1"/>
              <a:t>수율은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70%</a:t>
            </a:r>
            <a:r>
              <a:rPr lang="ko-KR" altLang="en-US" sz="1200" b="1" u="sng" dirty="0"/>
              <a:t>로 정하고 있습니다</a:t>
            </a:r>
            <a:r>
              <a:rPr lang="en-US" altLang="ko-KR" sz="1200" u="sng" dirty="0"/>
              <a:t>.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때문에 파운드리 사업부는 역대 최고의 수주 물량을 확보하고도 </a:t>
            </a:r>
            <a:r>
              <a:rPr lang="ko-KR" altLang="en-US" sz="1200" dirty="0" err="1">
                <a:solidFill>
                  <a:schemeClr val="accent3">
                    <a:lumMod val="75000"/>
                  </a:schemeClr>
                </a:solidFill>
              </a:rPr>
              <a:t>수율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 문제로 생산이 지체되면서 가파른 수익성 개선이 이뤄지지 않았습니다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70DA3-8558-4246-9206-2D9CF1A88BFB}"/>
              </a:ext>
            </a:extLst>
          </p:cNvPr>
          <p:cNvSpPr txBox="1"/>
          <p:nvPr/>
        </p:nvSpPr>
        <p:spPr>
          <a:xfrm>
            <a:off x="6702127" y="1656099"/>
            <a:ext cx="4668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삼성전자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, 5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나노 공정수율 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60% 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확보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…2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분기 </a:t>
            </a:r>
            <a:r>
              <a:rPr lang="ko-KR" altLang="en-US" sz="1100" b="0" i="0" spc="-60" err="1">
                <a:solidFill>
                  <a:srgbClr val="222222"/>
                </a:solidFill>
                <a:effectLst/>
                <a:latin typeface="-apple-system"/>
              </a:rPr>
              <a:t>목표수율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 도달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sz="1100" b="0" i="0" spc="-60" err="1">
                <a:solidFill>
                  <a:srgbClr val="222222"/>
                </a:solidFill>
                <a:effectLst/>
                <a:latin typeface="-apple-system"/>
              </a:rPr>
              <a:t>인포스톡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 데일리</a:t>
            </a:r>
            <a:endParaRPr lang="ko-KR" altLang="en-US" sz="1100" spc="-6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2BB9275-E76C-4B97-88B0-B99BE067F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23" y="4762743"/>
            <a:ext cx="3704998" cy="1827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5E04235-5766-4ACD-9443-F44F2355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23" y="5003355"/>
            <a:ext cx="3423872" cy="435455"/>
          </a:xfrm>
          <a:prstGeom prst="rect">
            <a:avLst/>
          </a:prstGeom>
        </p:spPr>
      </p:pic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02CA0D59-B8DD-4508-B58C-DE1EF1A8F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59501"/>
              </p:ext>
            </p:extLst>
          </p:nvPr>
        </p:nvGraphicFramePr>
        <p:xfrm>
          <a:off x="746512" y="4697487"/>
          <a:ext cx="4831931" cy="141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0486">
                  <a:extLst>
                    <a:ext uri="{9D8B030D-6E8A-4147-A177-3AD203B41FA5}">
                      <a16:colId xmlns:a16="http://schemas.microsoft.com/office/drawing/2014/main" val="4155719314"/>
                    </a:ext>
                  </a:extLst>
                </a:gridCol>
                <a:gridCol w="761565">
                  <a:extLst>
                    <a:ext uri="{9D8B030D-6E8A-4147-A177-3AD203B41FA5}">
                      <a16:colId xmlns:a16="http://schemas.microsoft.com/office/drawing/2014/main" val="3893620135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14098857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64366930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200462383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96496982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측정지표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/>
                        <a:t>가중치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/>
                        <a:t>현수준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목표수준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299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‘21</a:t>
                      </a:r>
                      <a:r>
                        <a:rPr lang="ko-KR" altLang="en-US" sz="160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‘22</a:t>
                      </a:r>
                      <a:r>
                        <a:rPr lang="ko-KR" altLang="en-US" sz="160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’23</a:t>
                      </a:r>
                      <a:r>
                        <a:rPr lang="ko-KR" altLang="en-US" sz="160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수율</a:t>
                      </a:r>
                      <a:r>
                        <a:rPr lang="en-US" altLang="ko-KR" sz="1600"/>
                        <a:t>(%)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0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 err="1"/>
                        <a:t>클레임률</a:t>
                      </a:r>
                      <a:r>
                        <a:rPr lang="en-US" altLang="ko-KR" sz="1400" spc="-100" baseline="0"/>
                        <a:t>(%)</a:t>
                      </a:r>
                      <a:endParaRPr lang="ko-KR" altLang="en-US" sz="1400" spc="-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171622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F79676BC-C566-43F0-B13F-462E1D2F6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671" y="2981328"/>
            <a:ext cx="3471075" cy="22204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76DC3D8-3FC1-45B5-8797-72DEE0F41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94" y="1067461"/>
            <a:ext cx="1786968" cy="592678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CCE7CBA-7798-492D-8495-A98F780B0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01" y="3700565"/>
            <a:ext cx="1081339" cy="74364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5ADAC01-FF12-407F-9AB1-F540112426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248" y="5650678"/>
            <a:ext cx="4010596" cy="309460"/>
          </a:xfrm>
          <a:prstGeom prst="rect">
            <a:avLst/>
          </a:prstGeom>
        </p:spPr>
      </p:pic>
      <p:sp>
        <p:nvSpPr>
          <p:cNvPr id="26" name="슬라이드 번호 개체 틀 2">
            <a:extLst>
              <a:ext uri="{FF2B5EF4-FFF2-40B4-BE49-F238E27FC236}">
                <a16:creationId xmlns:a16="http://schemas.microsoft.com/office/drawing/2014/main" id="{359F3C39-877A-4183-AD0D-72A715CD4A14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3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1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solidFill>
                  <a:schemeClr val="bg1"/>
                </a:solidFill>
              </a:rPr>
              <a:t>8</a:t>
            </a:r>
            <a:r>
              <a:rPr lang="ko-KR" altLang="en-US" sz="2400" b="1">
                <a:solidFill>
                  <a:schemeClr val="bg1"/>
                </a:solidFill>
              </a:rPr>
              <a:t>대 공정이란</a:t>
            </a:r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B11F9A8F-CBA1-4491-8285-92543C3E2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" t="16051" r="61402"/>
          <a:stretch/>
        </p:blipFill>
        <p:spPr>
          <a:xfrm>
            <a:off x="896326" y="1318885"/>
            <a:ext cx="1535277" cy="169192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D85A10B-2D57-4931-A7BB-F2E44EC0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46"/>
          <a:stretch/>
        </p:blipFill>
        <p:spPr>
          <a:xfrm>
            <a:off x="6863139" y="1433726"/>
            <a:ext cx="1174751" cy="157708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ED08B4E-25E6-4049-A624-61D15F3B1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85"/>
          <a:stretch/>
        </p:blipFill>
        <p:spPr>
          <a:xfrm>
            <a:off x="959798" y="4189853"/>
            <a:ext cx="1114268" cy="195206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E85B2BF-48DC-4E25-BDBC-A0D7CCAED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126" r="-1"/>
          <a:stretch/>
        </p:blipFill>
        <p:spPr>
          <a:xfrm>
            <a:off x="6810119" y="4340911"/>
            <a:ext cx="1292760" cy="1649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748001" y="796574"/>
            <a:ext cx="307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웨이퍼 제조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포토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577602" y="3725137"/>
            <a:ext cx="203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식각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577915" y="812994"/>
            <a:ext cx="2035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산화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/>
              <a:t>1. </a:t>
            </a:r>
            <a:r>
              <a:rPr lang="ko-KR" altLang="en-US" sz="1400" err="1"/>
              <a:t>잉곳</a:t>
            </a:r>
            <a:r>
              <a:rPr lang="ko-KR" altLang="en-US" sz="1400"/>
              <a:t> 만들기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모래에서 추출한 실리콘을 이용해 단결정 실리콘 기둥 </a:t>
            </a:r>
            <a:r>
              <a:rPr lang="ko-KR" altLang="en-US" sz="1100" err="1"/>
              <a:t>잉곳</a:t>
            </a:r>
            <a:r>
              <a:rPr lang="ko-KR" altLang="en-US" sz="1100"/>
              <a:t> 제작</a:t>
            </a:r>
            <a:endParaRPr lang="en-US" altLang="ko-KR" sz="110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2. </a:t>
            </a:r>
            <a:r>
              <a:rPr lang="ko-KR" altLang="en-US" sz="1400" err="1"/>
              <a:t>잉곳</a:t>
            </a:r>
            <a:r>
              <a:rPr lang="ko-KR" altLang="en-US" sz="1400"/>
              <a:t> 절단하여 웨이퍼 만들기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얇은 웨이퍼를 만들기 위해 다이아몬드  톱을 이용해 </a:t>
            </a:r>
            <a:r>
              <a:rPr lang="ko-KR" altLang="en-US" sz="1100" err="1"/>
              <a:t>잉곳을</a:t>
            </a:r>
            <a:r>
              <a:rPr lang="ko-KR" altLang="en-US" sz="1100"/>
              <a:t> 절단</a:t>
            </a:r>
            <a:r>
              <a:rPr lang="en-US" altLang="ko-KR" sz="1100"/>
              <a:t>, </a:t>
            </a:r>
            <a:r>
              <a:rPr lang="ko-KR" altLang="en-US" sz="1100" err="1"/>
              <a:t>잉곳의</a:t>
            </a:r>
            <a:r>
              <a:rPr lang="ko-KR" altLang="en-US" sz="1100"/>
              <a:t> 크기에 따라 웨이퍼의 지름이 결정</a:t>
            </a:r>
            <a:endParaRPr lang="en-US" altLang="ko-KR" sz="120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3. </a:t>
            </a:r>
            <a:r>
              <a:rPr lang="ko-KR" altLang="en-US" sz="1400"/>
              <a:t>웨이퍼 표면 연마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웨이퍼 표면을 매끄럽게 연마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 err="1"/>
              <a:t>산화막</a:t>
            </a:r>
            <a:r>
              <a:rPr lang="ko-KR" altLang="en-US" sz="1400"/>
              <a:t> 형성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웨이퍼를 외부의 오염물질로부터 보호하기 위해서 웨이퍼 표면에 산소 또는 수증기를 이용해 </a:t>
            </a:r>
            <a:r>
              <a:rPr lang="ko-KR" altLang="en-US" sz="1100" err="1"/>
              <a:t>절연막</a:t>
            </a:r>
            <a:r>
              <a:rPr lang="ko-KR" altLang="en-US" sz="1100"/>
              <a:t> 역할을 하는 산화막을 형성</a:t>
            </a:r>
            <a:endParaRPr lang="en-US" altLang="ko-KR" sz="1100"/>
          </a:p>
          <a:p>
            <a:pPr latinLnBrk="0">
              <a:spcAft>
                <a:spcPts val="600"/>
              </a:spcAft>
            </a:pPr>
            <a:r>
              <a:rPr lang="en-US" altLang="ko-KR" sz="1400"/>
              <a:t>2. </a:t>
            </a:r>
            <a:r>
              <a:rPr lang="ko-KR" altLang="en-US" sz="1400"/>
              <a:t>두가지 </a:t>
            </a:r>
            <a:r>
              <a:rPr lang="ko-KR" altLang="en-US" sz="1400" err="1"/>
              <a:t>산화막</a:t>
            </a:r>
            <a:r>
              <a:rPr lang="ko-KR" altLang="en-US" sz="1400"/>
              <a:t> 형성 방법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건식 산화 방식과 습식 산화방식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포토마스크 설계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 spc="-30"/>
              <a:t>원하는 모양을 찍기 위해 마스크 모양 설계</a:t>
            </a:r>
            <a:endParaRPr lang="en-US" altLang="ko-KR" sz="1100" spc="-3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2. </a:t>
            </a:r>
            <a:r>
              <a:rPr lang="ko-KR" altLang="en-US" sz="1400"/>
              <a:t>감광제 도포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고 품질의 미세한 회로패턴을 새기기 위해 웨이퍼 표면에 빛에 민감한 물질인 감광액을 얇고 균일하게 도포</a:t>
            </a:r>
            <a:endParaRPr lang="en-US" altLang="ko-KR" sz="120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3. </a:t>
            </a:r>
            <a:r>
              <a:rPr lang="ko-KR" altLang="en-US" sz="1400" err="1"/>
              <a:t>노광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포토마스크에 빛을 </a:t>
            </a:r>
            <a:r>
              <a:rPr lang="ko-KR" altLang="en-US" sz="1100" err="1"/>
              <a:t>쬐여</a:t>
            </a:r>
            <a:r>
              <a:rPr lang="ko-KR" altLang="en-US" sz="1100"/>
              <a:t> 감광제에 모양 현상</a:t>
            </a:r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패턴 제거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포토 공정에서 새긴 패턴을 액체 또는 기체 화학물질을 이용해 제거</a:t>
            </a:r>
            <a:r>
              <a:rPr lang="en-US" altLang="ko-KR" sz="1100"/>
              <a:t>, </a:t>
            </a:r>
            <a:r>
              <a:rPr lang="ko-KR" altLang="en-US" sz="1100"/>
              <a:t>건식 </a:t>
            </a:r>
            <a:r>
              <a:rPr lang="en-US" altLang="ko-KR" sz="1100"/>
              <a:t>/ </a:t>
            </a:r>
            <a:r>
              <a:rPr lang="ko-KR" altLang="en-US" sz="1100"/>
              <a:t>습식의 두가지 방법 존재</a:t>
            </a:r>
            <a:endParaRPr lang="en-US" altLang="ko-KR" sz="1100"/>
          </a:p>
          <a:p>
            <a:pPr latinLnBrk="0">
              <a:spcAft>
                <a:spcPts val="600"/>
              </a:spcAft>
            </a:pPr>
            <a:r>
              <a:rPr lang="en-US" altLang="ko-KR" sz="1400"/>
              <a:t>2. </a:t>
            </a:r>
            <a:r>
              <a:rPr lang="ko-KR" altLang="en-US" sz="1400"/>
              <a:t>건식 식각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우리 조의 데이터는 건식 식각</a:t>
            </a:r>
            <a:r>
              <a:rPr lang="en-US" altLang="ko-KR" sz="1100"/>
              <a:t>, </a:t>
            </a:r>
            <a:r>
              <a:rPr lang="ko-KR" altLang="en-US" sz="1100"/>
              <a:t>건식 식각은 습식 식각에 비해 단가가 비싸지만 고성능</a:t>
            </a:r>
            <a:endParaRPr lang="ko-KR" altLang="en-US" sz="1400"/>
          </a:p>
        </p:txBody>
      </p:sp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CE65422E-C029-4E19-A8AD-1031F1818A88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4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solidFill>
                  <a:schemeClr val="bg1"/>
                </a:solidFill>
              </a:rPr>
              <a:t>8</a:t>
            </a:r>
            <a:r>
              <a:rPr lang="ko-KR" altLang="en-US" sz="2400" b="1">
                <a:solidFill>
                  <a:schemeClr val="bg1"/>
                </a:solidFill>
              </a:rPr>
              <a:t>대 공정이란</a:t>
            </a:r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281289" y="796574"/>
            <a:ext cx="353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증착</a:t>
            </a:r>
            <a:r>
              <a:rPr lang="en-US" altLang="ko-KR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이온주입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7. </a:t>
            </a:r>
            <a:r>
              <a:rPr lang="en-US" altLang="ko-KR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EDS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254285" y="3725137"/>
            <a:ext cx="235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패키징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059159" y="812994"/>
            <a:ext cx="255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금속배선공정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이온주입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반도체에 필요한 전기적 특성을 갖추기 위해 웨이퍼 위에 박막을 형성하여 이온 증착</a:t>
            </a:r>
            <a:r>
              <a:rPr lang="en-US" altLang="ko-KR" sz="1100"/>
              <a:t>, </a:t>
            </a:r>
            <a:r>
              <a:rPr lang="ko-KR" altLang="en-US" sz="1100"/>
              <a:t>주요 공정법으로 물리적 </a:t>
            </a:r>
            <a:r>
              <a:rPr lang="ko-KR" altLang="en-US" sz="1100" err="1"/>
              <a:t>기상증착법과</a:t>
            </a:r>
            <a:r>
              <a:rPr lang="ko-KR" altLang="en-US" sz="1100"/>
              <a:t> 화학적 </a:t>
            </a:r>
            <a:r>
              <a:rPr lang="ko-KR" altLang="en-US" sz="1100" err="1"/>
              <a:t>기상증착법</a:t>
            </a:r>
            <a:r>
              <a:rPr lang="ko-KR" altLang="en-US" sz="1100"/>
              <a:t> 존재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금속 배선 형성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반도체를 </a:t>
            </a:r>
            <a:r>
              <a:rPr lang="ko-KR" altLang="en-US" sz="1100" err="1"/>
              <a:t>구동시키기</a:t>
            </a:r>
            <a:r>
              <a:rPr lang="ko-KR" altLang="en-US" sz="1100"/>
              <a:t> 위해 전기적 신호가 흐를 수 있는 통로인 금속선 형성</a:t>
            </a:r>
            <a:r>
              <a:rPr lang="en-US" altLang="ko-KR" sz="1100"/>
              <a:t>, </a:t>
            </a:r>
            <a:r>
              <a:rPr lang="ko-KR" altLang="en-US" sz="1100"/>
              <a:t>고온과 화학적인 반응에도 금속 고유의 특성이 변하지 않는 알루미늄</a:t>
            </a:r>
            <a:r>
              <a:rPr lang="en-US" altLang="ko-KR" sz="1100"/>
              <a:t>, </a:t>
            </a:r>
            <a:r>
              <a:rPr lang="ko-KR" altLang="en-US" sz="1100"/>
              <a:t>티타늄</a:t>
            </a:r>
            <a:r>
              <a:rPr lang="en-US" altLang="ko-KR" sz="1100"/>
              <a:t>, </a:t>
            </a:r>
            <a:r>
              <a:rPr lang="ko-KR" altLang="en-US" sz="1100"/>
              <a:t>텅스텐을 주로 사용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전기적 특성검사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웨이퍼 상태 반도체 칩의 양품</a:t>
            </a:r>
            <a:r>
              <a:rPr lang="en-US" altLang="ko-KR" sz="1100"/>
              <a:t>/</a:t>
            </a:r>
            <a:r>
              <a:rPr lang="ko-KR" altLang="en-US" sz="1100"/>
              <a:t>불량품 선별</a:t>
            </a:r>
            <a:r>
              <a:rPr lang="en-US" altLang="ko-KR" sz="1100"/>
              <a:t>, </a:t>
            </a:r>
            <a:r>
              <a:rPr lang="ko-KR" altLang="en-US" sz="1100"/>
              <a:t>불량 칩 중 수선 가능한 칩의 양품화</a:t>
            </a:r>
            <a:r>
              <a:rPr lang="en-US" altLang="ko-KR" sz="1100"/>
              <a:t>, </a:t>
            </a:r>
            <a:r>
              <a:rPr lang="ko-KR" altLang="en-US" sz="1100"/>
              <a:t>랩 공정 또는 설계에서 발견된 문제점 수정</a:t>
            </a:r>
            <a:endParaRPr lang="en-US" altLang="ko-KR" sz="1100"/>
          </a:p>
          <a:p>
            <a:pPr latinLnBrk="0">
              <a:spcAft>
                <a:spcPts val="600"/>
              </a:spcAft>
            </a:pPr>
            <a:r>
              <a:rPr lang="en-US" altLang="ko-KR" sz="1400"/>
              <a:t>2. 4</a:t>
            </a:r>
            <a:r>
              <a:rPr lang="ko-KR" altLang="en-US" sz="1400"/>
              <a:t>단계 </a:t>
            </a:r>
            <a:r>
              <a:rPr lang="en-US" altLang="ko-KR" sz="1400"/>
              <a:t>EDS</a:t>
            </a:r>
            <a:r>
              <a:rPr lang="ko-KR" altLang="en-US" sz="1400"/>
              <a:t>공정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ko-KR" altLang="en-US" sz="1100"/>
              <a:t> </a:t>
            </a:r>
            <a:r>
              <a:rPr lang="en-US" altLang="ko-KR" sz="1100"/>
              <a:t>- ET</a:t>
            </a:r>
            <a:r>
              <a:rPr lang="ko-KR" altLang="en-US" sz="1100"/>
              <a:t> </a:t>
            </a:r>
            <a:r>
              <a:rPr lang="en-US" altLang="ko-KR" sz="1100"/>
              <a:t>Test,</a:t>
            </a:r>
            <a:r>
              <a:rPr lang="ko-KR" altLang="en-US" sz="1100"/>
              <a:t> </a:t>
            </a:r>
            <a:r>
              <a:rPr lang="en-US" altLang="ko-KR" sz="1100"/>
              <a:t>Hot/Cold</a:t>
            </a:r>
            <a:r>
              <a:rPr lang="ko-KR" altLang="en-US" sz="1100"/>
              <a:t> </a:t>
            </a:r>
            <a:r>
              <a:rPr lang="en-US" altLang="ko-KR" sz="1100"/>
              <a:t>Test,</a:t>
            </a:r>
            <a:r>
              <a:rPr lang="ko-KR" altLang="en-US" sz="1100"/>
              <a:t> </a:t>
            </a:r>
            <a:r>
              <a:rPr lang="en-US" altLang="ko-KR" sz="1100"/>
              <a:t>Repair/</a:t>
            </a:r>
            <a:r>
              <a:rPr lang="en-US" altLang="ko-KR" sz="1100" err="1"/>
              <a:t>Fianl</a:t>
            </a:r>
            <a:r>
              <a:rPr lang="en-US" altLang="ko-KR" sz="1100"/>
              <a:t> Test, Inking</a:t>
            </a:r>
            <a:r>
              <a:rPr lang="ko-KR" altLang="en-US" sz="1100"/>
              <a:t>의 </a:t>
            </a:r>
            <a:r>
              <a:rPr lang="en-US" altLang="ko-KR" sz="1100"/>
              <a:t>4</a:t>
            </a:r>
            <a:r>
              <a:rPr lang="ko-KR" altLang="en-US" sz="1100"/>
              <a:t>단계로 진행</a:t>
            </a:r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3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양품 반도체 칩 절단</a:t>
            </a:r>
            <a:endParaRPr lang="en-US" altLang="ko-KR" sz="1400"/>
          </a:p>
          <a:p>
            <a:pPr latinLnBrk="0">
              <a:spcAft>
                <a:spcPts val="3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양품으로 판정된 반도체칩을 웨이퍼에서 절단하여 낱개로 분리</a:t>
            </a:r>
            <a:endParaRPr lang="en-US" altLang="ko-KR" sz="1100"/>
          </a:p>
          <a:p>
            <a:pPr latinLnBrk="0">
              <a:spcAft>
                <a:spcPts val="300"/>
              </a:spcAft>
            </a:pPr>
            <a:r>
              <a:rPr lang="en-US" altLang="ko-KR" sz="1400"/>
              <a:t>2. PCB</a:t>
            </a:r>
            <a:r>
              <a:rPr lang="ko-KR" altLang="en-US" sz="1400"/>
              <a:t>에 칩 접착</a:t>
            </a:r>
            <a:endParaRPr lang="en-US" altLang="ko-KR" sz="1400"/>
          </a:p>
          <a:p>
            <a:pPr latinLnBrk="0">
              <a:spcAft>
                <a:spcPts val="3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반도체 칩과 외부 회로 간 전기신호를 전달할 수 있는 </a:t>
            </a:r>
            <a:r>
              <a:rPr lang="en-US" altLang="ko-KR" sz="1100"/>
              <a:t>PCB</a:t>
            </a:r>
            <a:r>
              <a:rPr lang="ko-KR" altLang="en-US" sz="1100"/>
              <a:t>에 칩을 접착</a:t>
            </a:r>
            <a:endParaRPr lang="en-US" altLang="ko-KR" sz="1200"/>
          </a:p>
          <a:p>
            <a:pPr latinLnBrk="0">
              <a:spcAft>
                <a:spcPts val="300"/>
              </a:spcAft>
            </a:pPr>
            <a:r>
              <a:rPr lang="en-US" altLang="ko-KR" sz="1400"/>
              <a:t>3. </a:t>
            </a:r>
            <a:r>
              <a:rPr lang="ko-KR" altLang="en-US" sz="1400"/>
              <a:t>최종 품질 검사</a:t>
            </a:r>
            <a:endParaRPr lang="en-US" altLang="ko-KR" sz="1400"/>
          </a:p>
          <a:p>
            <a:pPr latinLnBrk="0">
              <a:spcAft>
                <a:spcPts val="300"/>
              </a:spcAft>
            </a:pPr>
            <a:r>
              <a:rPr lang="en-US" altLang="ko-KR" sz="1100"/>
              <a:t> - </a:t>
            </a:r>
            <a:r>
              <a:rPr lang="ko-KR" altLang="en-US" sz="1100" spc="-100"/>
              <a:t>패키징 공정이 완료된 반도체는 </a:t>
            </a:r>
            <a:r>
              <a:rPr lang="ko-KR" altLang="en-US" sz="1100"/>
              <a:t>검사장비를 통해 다시 품질검사 진행</a:t>
            </a:r>
            <a:endParaRPr lang="ko-KR" altLang="en-US" sz="1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91D164-1132-4D6E-92A2-BECA2F32B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03"/>
          <a:stretch/>
        </p:blipFill>
        <p:spPr>
          <a:xfrm>
            <a:off x="896326" y="1551957"/>
            <a:ext cx="1404060" cy="13319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F431B68-1BCD-442C-AAC0-C59F71C87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6"/>
          <a:stretch/>
        </p:blipFill>
        <p:spPr>
          <a:xfrm>
            <a:off x="6682018" y="1580399"/>
            <a:ext cx="1375812" cy="13558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2C08BC-EF68-402A-AB2D-C2B287D6A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83" y="4783690"/>
            <a:ext cx="1405203" cy="10229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A6311B-6774-40C8-B150-6DFE93B05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885" y="4587418"/>
            <a:ext cx="1296945" cy="1158789"/>
          </a:xfrm>
          <a:prstGeom prst="rect">
            <a:avLst/>
          </a:prstGeom>
        </p:spPr>
      </p:pic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9BF96A5D-B908-47B6-AE2F-D3DCBDFF84BB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5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3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F08449-D5A8-42C5-A30E-94B52ADDB471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C9F35F-FDEC-4B0D-8B30-8C35773D42E9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유의차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F6F0F0-C830-4740-8A87-337A26058167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2588A958-2AAE-4720-ACC1-FD9F4D52C5C0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6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0C5FC8B8-AA64-401D-B3B8-D8C3C3E14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24505"/>
              </p:ext>
            </p:extLst>
          </p:nvPr>
        </p:nvGraphicFramePr>
        <p:xfrm>
          <a:off x="375024" y="669539"/>
          <a:ext cx="11441952" cy="58230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385680076"/>
                    </a:ext>
                  </a:extLst>
                </a:gridCol>
                <a:gridCol w="2268070">
                  <a:extLst>
                    <a:ext uri="{9D8B030D-6E8A-4147-A177-3AD203B41FA5}">
                      <a16:colId xmlns:a16="http://schemas.microsoft.com/office/drawing/2014/main" val="3174347704"/>
                    </a:ext>
                  </a:extLst>
                </a:gridCol>
                <a:gridCol w="6913282">
                  <a:extLst>
                    <a:ext uri="{9D8B030D-6E8A-4147-A177-3AD203B41FA5}">
                      <a16:colId xmlns:a16="http://schemas.microsoft.com/office/drawing/2014/main" val="1076179324"/>
                    </a:ext>
                  </a:extLst>
                </a:gridCol>
              </a:tblGrid>
              <a:tr h="4004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목적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 계획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95996"/>
                  </a:ext>
                </a:extLst>
              </a:tr>
              <a:tr h="400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분석방법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분석내용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516985"/>
                  </a:ext>
                </a:extLst>
              </a:tr>
              <a:tr h="4870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변수 분포 및 단일 변수   특성 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막대그래프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챔버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산화공정 종류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리소그래프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UV </a:t>
                      </a:r>
                      <a:r>
                        <a:rPr lang="ko-KR" altLang="en-US" sz="1200" dirty="0"/>
                        <a:t>타입 등 범주형 변수의 막대그래프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72683"/>
                  </a:ext>
                </a:extLst>
              </a:tr>
              <a:tr h="487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히스토그램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dirty="0" err="1"/>
                        <a:t>산화막</a:t>
                      </a:r>
                      <a:r>
                        <a:rPr lang="ko-KR" altLang="en-US" sz="1200" dirty="0"/>
                        <a:t> 두께</a:t>
                      </a:r>
                      <a:r>
                        <a:rPr lang="en-US" altLang="ko-KR" sz="1200" dirty="0"/>
                        <a:t>, Line CD, </a:t>
                      </a:r>
                      <a:r>
                        <a:rPr lang="ko-KR" altLang="en-US" sz="1200" dirty="0"/>
                        <a:t>식각 두께 등 연속형 변수의 기술 통계량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히스토그램</a:t>
                      </a:r>
                      <a:r>
                        <a:rPr lang="en-US" altLang="ko-KR" sz="1200" dirty="0"/>
                        <a:t>, boxplot</a:t>
                      </a:r>
                      <a:r>
                        <a:rPr lang="ko-KR" altLang="en-US" sz="1200" dirty="0"/>
                        <a:t>으로 데이터의 분포와 이상치를 확인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020624"/>
                  </a:ext>
                </a:extLst>
              </a:tr>
              <a:tr h="487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Boxplot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76642"/>
                  </a:ext>
                </a:extLst>
              </a:tr>
              <a:tr h="50869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</a:t>
                      </a:r>
                      <a:r>
                        <a:rPr lang="ko-KR" altLang="en-US" sz="1200" dirty="0" err="1"/>
                        <a:t>변수간의</a:t>
                      </a:r>
                      <a:r>
                        <a:rPr lang="ko-KR" altLang="en-US" sz="1200" dirty="0"/>
                        <a:t> 주요 특성 </a:t>
                      </a:r>
                      <a:r>
                        <a:rPr lang="ko-KR" altLang="en-US" sz="1200"/>
                        <a:t>및    주요 </a:t>
                      </a:r>
                      <a:r>
                        <a:rPr lang="ko-KR" altLang="en-US" sz="1200" dirty="0"/>
                        <a:t>변수간 관계 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 </a:t>
                      </a:r>
                      <a:r>
                        <a:rPr lang="ko-KR" altLang="en-US" sz="1200" dirty="0"/>
                        <a:t>관리도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챔버 </a:t>
                      </a:r>
                      <a:r>
                        <a:rPr lang="ko-KR" altLang="en-US" sz="1200" dirty="0" err="1"/>
                        <a:t>경로별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 </a:t>
                      </a:r>
                      <a:r>
                        <a:rPr lang="ko-KR" altLang="en-US" sz="1200" dirty="0"/>
                        <a:t>관리도를 그리고 안정한 집단과 안정하지 못한 집단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41667"/>
                  </a:ext>
                </a:extLst>
              </a:tr>
              <a:tr h="508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 Proportion test, </a:t>
                      </a:r>
                      <a:r>
                        <a:rPr lang="ko-KR" altLang="en-US" sz="1200" dirty="0" err="1"/>
                        <a:t>카이제곱</a:t>
                      </a:r>
                      <a:r>
                        <a:rPr lang="ko-KR" altLang="en-US" sz="1200" dirty="0"/>
                        <a:t> 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관리도 분석으로 구분된 챔버 </a:t>
                      </a:r>
                      <a:r>
                        <a:rPr lang="ko-KR" altLang="en-US" sz="1200" dirty="0" err="1"/>
                        <a:t>경로별</a:t>
                      </a:r>
                      <a:r>
                        <a:rPr lang="ko-KR" altLang="en-US" sz="1200" dirty="0"/>
                        <a:t> 불량률 차이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검정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부하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304002"/>
                  </a:ext>
                </a:extLst>
              </a:tr>
              <a:tr h="5086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Boxplot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챔버 </a:t>
                      </a:r>
                      <a:r>
                        <a:rPr lang="ko-KR" altLang="en-US" sz="1200" dirty="0" err="1"/>
                        <a:t>경로별</a:t>
                      </a:r>
                      <a:r>
                        <a:rPr lang="ko-KR" altLang="en-US" sz="1200" dirty="0"/>
                        <a:t> 불량률 상위 공정과 하위 공정으로 나눠서 설명변수간 </a:t>
                      </a:r>
                      <a:r>
                        <a:rPr lang="en-US" altLang="ko-KR" sz="1200" dirty="0"/>
                        <a:t>boxplot </a:t>
                      </a:r>
                      <a:r>
                        <a:rPr lang="ko-KR" altLang="en-US" sz="1200" dirty="0"/>
                        <a:t>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053719"/>
                  </a:ext>
                </a:extLst>
              </a:tr>
              <a:tr h="50869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불량에 끼치는 요인 예측 모델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로지스틱 회귀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공정별 변수에 따른 불량에 끼치는 영향 모델링</a:t>
                      </a:r>
                      <a:endParaRPr lang="en-US" altLang="ko-KR" sz="12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2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불량에 영향을 끼치는 변수 확인</a:t>
                      </a:r>
                      <a:endParaRPr lang="en-US" altLang="ko-KR" sz="12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2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평가지표를 종합적으로 고려해 가장 높은 모형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03835"/>
                  </a:ext>
                </a:extLst>
              </a:tr>
              <a:tr h="5086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의사결정나무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600" dirty="0"/>
                        <a:t>공정별 변수에 따른 불량에 끼치는 영향 모델링</a:t>
                      </a:r>
                      <a:endParaRPr lang="en-US" altLang="ko-KR" sz="16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6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600" dirty="0"/>
                        <a:t>불량에 영향을 끼치는 변수 확인</a:t>
                      </a:r>
                      <a:endParaRPr lang="en-US" altLang="ko-KR" sz="16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6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600" dirty="0"/>
                        <a:t>평가지표를 종합적으로 고려해 가장 높은 모형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44866"/>
                  </a:ext>
                </a:extLst>
              </a:tr>
              <a:tr h="5086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랜덤포레스트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18636"/>
                  </a:ext>
                </a:extLst>
              </a:tr>
              <a:tr h="5086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Gradient Boosting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04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0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F08449-D5A8-42C5-A30E-94B52ADDB471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C9F35F-FDEC-4B0D-8B30-8C35773D42E9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분석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F6F0F0-C830-4740-8A87-337A26058167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2588A958-2AAE-4720-ACC1-FD9F4D52C5C0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7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655521-88DE-4015-B761-9C1DE6E5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8"/>
          <a:stretch/>
        </p:blipFill>
        <p:spPr>
          <a:xfrm>
            <a:off x="4209640" y="1957631"/>
            <a:ext cx="2908144" cy="13413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2F535C-A673-45F1-9C97-04F8ABB4B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48"/>
          <a:stretch/>
        </p:blipFill>
        <p:spPr>
          <a:xfrm>
            <a:off x="7265700" y="1957630"/>
            <a:ext cx="3039463" cy="1341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47FEEC-55E4-4D7C-8290-F21A2BAA5E22}"/>
              </a:ext>
            </a:extLst>
          </p:cNvPr>
          <p:cNvSpPr txBox="1"/>
          <p:nvPr/>
        </p:nvSpPr>
        <p:spPr>
          <a:xfrm>
            <a:off x="304799" y="695087"/>
            <a:ext cx="10569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관리도를 통해 챔버 </a:t>
            </a:r>
            <a:r>
              <a:rPr lang="ko-KR" altLang="en-US" sz="1600" dirty="0" err="1"/>
              <a:t>경로별</a:t>
            </a:r>
            <a:r>
              <a:rPr lang="ko-KR" altLang="en-US" sz="1600" dirty="0"/>
              <a:t> 이상 발생현황 확인 결과 불안정한 공정이 많이 발생됨에 따라 공정의 안정화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4CE10-09AB-42B2-9235-FBFAC17A4E00}"/>
              </a:ext>
            </a:extLst>
          </p:cNvPr>
          <p:cNvSpPr txBox="1"/>
          <p:nvPr/>
        </p:nvSpPr>
        <p:spPr>
          <a:xfrm>
            <a:off x="5022735" y="1608275"/>
            <a:ext cx="128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A7D2E-6968-4B35-9A2E-D52BE4515D21}"/>
              </a:ext>
            </a:extLst>
          </p:cNvPr>
          <p:cNvSpPr txBox="1"/>
          <p:nvPr/>
        </p:nvSpPr>
        <p:spPr>
          <a:xfrm>
            <a:off x="8313862" y="1608275"/>
            <a:ext cx="128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E03F5-8FBA-4087-B059-AB04484A1D44}"/>
              </a:ext>
            </a:extLst>
          </p:cNvPr>
          <p:cNvSpPr txBox="1"/>
          <p:nvPr/>
        </p:nvSpPr>
        <p:spPr>
          <a:xfrm>
            <a:off x="4410636" y="3451412"/>
            <a:ext cx="8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안정한 공정</a:t>
            </a:r>
            <a:r>
              <a:rPr lang="en-US" altLang="ko-KR" dirty="0"/>
              <a:t>(6</a:t>
            </a:r>
            <a:r>
              <a:rPr lang="ko-KR" altLang="en-US" dirty="0"/>
              <a:t>건</a:t>
            </a:r>
            <a:r>
              <a:rPr lang="en-US" altLang="ko-KR" dirty="0"/>
              <a:t>)</a:t>
            </a:r>
            <a:r>
              <a:rPr lang="ko-KR" altLang="en-US" dirty="0"/>
              <a:t>과 불안정한 공정</a:t>
            </a:r>
            <a:r>
              <a:rPr lang="en-US" altLang="ko-KR" dirty="0"/>
              <a:t>(6</a:t>
            </a:r>
            <a:r>
              <a:rPr lang="ko-KR" altLang="en-US" dirty="0"/>
              <a:t>건</a:t>
            </a:r>
            <a:r>
              <a:rPr lang="en-US" altLang="ko-KR" dirty="0"/>
              <a:t>)</a:t>
            </a:r>
            <a:r>
              <a:rPr lang="ko-KR" altLang="en-US" dirty="0"/>
              <a:t>의 이상치 발생 차이가 존재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B9762CE3-52C0-411A-86D0-9CF0F9F2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59442"/>
              </p:ext>
            </p:extLst>
          </p:nvPr>
        </p:nvGraphicFramePr>
        <p:xfrm>
          <a:off x="4410636" y="4369320"/>
          <a:ext cx="4655652" cy="109450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51884">
                  <a:extLst>
                    <a:ext uri="{9D8B030D-6E8A-4147-A177-3AD203B41FA5}">
                      <a16:colId xmlns:a16="http://schemas.microsoft.com/office/drawing/2014/main" val="67141295"/>
                    </a:ext>
                  </a:extLst>
                </a:gridCol>
                <a:gridCol w="1551884">
                  <a:extLst>
                    <a:ext uri="{9D8B030D-6E8A-4147-A177-3AD203B41FA5}">
                      <a16:colId xmlns:a16="http://schemas.microsoft.com/office/drawing/2014/main" val="1695158812"/>
                    </a:ext>
                  </a:extLst>
                </a:gridCol>
                <a:gridCol w="1551884">
                  <a:extLst>
                    <a:ext uri="{9D8B030D-6E8A-4147-A177-3AD203B41FA5}">
                      <a16:colId xmlns:a16="http://schemas.microsoft.com/office/drawing/2014/main" val="2336050478"/>
                    </a:ext>
                  </a:extLst>
                </a:gridCol>
              </a:tblGrid>
              <a:tr h="364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전체 데이터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이상 데이터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443572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안정화된 공정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696892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불안정화된</a:t>
                      </a:r>
                      <a:r>
                        <a:rPr lang="ko-KR" altLang="en-US" sz="1400" dirty="0"/>
                        <a:t> 공정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481643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7A9B8699-56E1-4928-9488-954CB3398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844" y="5526583"/>
            <a:ext cx="2276793" cy="400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94F8B3-95CF-44A4-A958-8DEA5142EAB0}"/>
              </a:ext>
            </a:extLst>
          </p:cNvPr>
          <p:cNvSpPr txBox="1"/>
          <p:nvPr/>
        </p:nvSpPr>
        <p:spPr>
          <a:xfrm>
            <a:off x="4581574" y="4018541"/>
            <a:ext cx="402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Proportion test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B4F696-D386-4725-8B39-7B63A56216C4}"/>
              </a:ext>
            </a:extLst>
          </p:cNvPr>
          <p:cNvSpPr/>
          <p:nvPr/>
        </p:nvSpPr>
        <p:spPr>
          <a:xfrm>
            <a:off x="699247" y="1541929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559D784-2711-4D75-854B-90850A25E368}"/>
              </a:ext>
            </a:extLst>
          </p:cNvPr>
          <p:cNvSpPr/>
          <p:nvPr/>
        </p:nvSpPr>
        <p:spPr>
          <a:xfrm>
            <a:off x="1645801" y="1541929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D28546-6585-4BA6-8DD0-296974987758}"/>
              </a:ext>
            </a:extLst>
          </p:cNvPr>
          <p:cNvSpPr/>
          <p:nvPr/>
        </p:nvSpPr>
        <p:spPr>
          <a:xfrm>
            <a:off x="2592355" y="1541929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6A859AE-A1A8-4DD5-A8A6-6700DB2367B8}"/>
              </a:ext>
            </a:extLst>
          </p:cNvPr>
          <p:cNvSpPr/>
          <p:nvPr/>
        </p:nvSpPr>
        <p:spPr>
          <a:xfrm>
            <a:off x="699247" y="2564834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2290103-977D-4BBC-98B3-1FB3E4F2290C}"/>
              </a:ext>
            </a:extLst>
          </p:cNvPr>
          <p:cNvSpPr/>
          <p:nvPr/>
        </p:nvSpPr>
        <p:spPr>
          <a:xfrm>
            <a:off x="1645801" y="2564834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68A530D-663A-451B-BB9D-6F5EC2F6A498}"/>
              </a:ext>
            </a:extLst>
          </p:cNvPr>
          <p:cNvSpPr/>
          <p:nvPr/>
        </p:nvSpPr>
        <p:spPr>
          <a:xfrm>
            <a:off x="2592355" y="2564834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B8E98AD-C844-4695-89F0-C9975821859F}"/>
              </a:ext>
            </a:extLst>
          </p:cNvPr>
          <p:cNvSpPr/>
          <p:nvPr/>
        </p:nvSpPr>
        <p:spPr>
          <a:xfrm>
            <a:off x="699247" y="3587739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80E6977-914E-4752-BAA3-90135D2A7337}"/>
              </a:ext>
            </a:extLst>
          </p:cNvPr>
          <p:cNvSpPr/>
          <p:nvPr/>
        </p:nvSpPr>
        <p:spPr>
          <a:xfrm>
            <a:off x="1645801" y="3587739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2C819DD-49A4-48AF-B908-60AABD8735E6}"/>
              </a:ext>
            </a:extLst>
          </p:cNvPr>
          <p:cNvSpPr/>
          <p:nvPr/>
        </p:nvSpPr>
        <p:spPr>
          <a:xfrm>
            <a:off x="2592355" y="3587739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23BB17-1077-4241-A783-80038ED77862}"/>
              </a:ext>
            </a:extLst>
          </p:cNvPr>
          <p:cNvSpPr/>
          <p:nvPr/>
        </p:nvSpPr>
        <p:spPr>
          <a:xfrm>
            <a:off x="699247" y="4610644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881A4A-D1C7-4704-966F-ABA8223F4436}"/>
              </a:ext>
            </a:extLst>
          </p:cNvPr>
          <p:cNvSpPr/>
          <p:nvPr/>
        </p:nvSpPr>
        <p:spPr>
          <a:xfrm>
            <a:off x="1645801" y="4610644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6E99B52-8731-4F5B-A678-9B066A3DC7D0}"/>
              </a:ext>
            </a:extLst>
          </p:cNvPr>
          <p:cNvSpPr/>
          <p:nvPr/>
        </p:nvSpPr>
        <p:spPr>
          <a:xfrm>
            <a:off x="2592355" y="4610644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D3F042F-381D-40B8-AFB3-87BC4203A462}"/>
              </a:ext>
            </a:extLst>
          </p:cNvPr>
          <p:cNvSpPr/>
          <p:nvPr/>
        </p:nvSpPr>
        <p:spPr>
          <a:xfrm>
            <a:off x="699247" y="5633550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D61D9C7-D723-46BB-96EF-7547E1E7747D}"/>
              </a:ext>
            </a:extLst>
          </p:cNvPr>
          <p:cNvSpPr/>
          <p:nvPr/>
        </p:nvSpPr>
        <p:spPr>
          <a:xfrm>
            <a:off x="1645801" y="5633550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D8312C7-2E54-4700-9328-65998FA50686}"/>
              </a:ext>
            </a:extLst>
          </p:cNvPr>
          <p:cNvSpPr/>
          <p:nvPr/>
        </p:nvSpPr>
        <p:spPr>
          <a:xfrm>
            <a:off x="2592355" y="5633550"/>
            <a:ext cx="510988" cy="618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C1666-CE1E-428B-98AA-2477367A175A}"/>
              </a:ext>
            </a:extLst>
          </p:cNvPr>
          <p:cNvSpPr txBox="1"/>
          <p:nvPr/>
        </p:nvSpPr>
        <p:spPr>
          <a:xfrm>
            <a:off x="1557709" y="1220545"/>
            <a:ext cx="63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Oxidation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CAEBB6-7AD0-42C3-A40A-46FEE3CBA4B6}"/>
              </a:ext>
            </a:extLst>
          </p:cNvPr>
          <p:cNvSpPr txBox="1"/>
          <p:nvPr/>
        </p:nvSpPr>
        <p:spPr>
          <a:xfrm>
            <a:off x="1557709" y="2241604"/>
            <a:ext cx="63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Soft bake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A98BB9-550A-438E-8078-57747BC3862D}"/>
              </a:ext>
            </a:extLst>
          </p:cNvPr>
          <p:cNvSpPr txBox="1"/>
          <p:nvPr/>
        </p:nvSpPr>
        <p:spPr>
          <a:xfrm>
            <a:off x="1525554" y="3270261"/>
            <a:ext cx="79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Lithography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F0B8C7-2577-4A70-B9E3-BBEF386E207E}"/>
              </a:ext>
            </a:extLst>
          </p:cNvPr>
          <p:cNvSpPr txBox="1"/>
          <p:nvPr/>
        </p:nvSpPr>
        <p:spPr>
          <a:xfrm>
            <a:off x="1521546" y="4346630"/>
            <a:ext cx="63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Etching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B47CA-93D4-4A5F-83C1-F5B9BA35EF90}"/>
              </a:ext>
            </a:extLst>
          </p:cNvPr>
          <p:cNvSpPr txBox="1"/>
          <p:nvPr/>
        </p:nvSpPr>
        <p:spPr>
          <a:xfrm>
            <a:off x="1308431" y="5367689"/>
            <a:ext cx="115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Ion Implantation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617382-349E-4B7B-B86E-300559257B9A}"/>
              </a:ext>
            </a:extLst>
          </p:cNvPr>
          <p:cNvSpPr txBox="1"/>
          <p:nvPr/>
        </p:nvSpPr>
        <p:spPr>
          <a:xfrm>
            <a:off x="851647" y="1666733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6DDA91-8818-488B-8E6E-DE4825B6430B}"/>
              </a:ext>
            </a:extLst>
          </p:cNvPr>
          <p:cNvSpPr txBox="1"/>
          <p:nvPr/>
        </p:nvSpPr>
        <p:spPr>
          <a:xfrm>
            <a:off x="851647" y="2685556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894339-C7F6-440F-A914-10E1FDE60A07}"/>
              </a:ext>
            </a:extLst>
          </p:cNvPr>
          <p:cNvSpPr txBox="1"/>
          <p:nvPr/>
        </p:nvSpPr>
        <p:spPr>
          <a:xfrm>
            <a:off x="851647" y="3704378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04B6BD-63FE-443A-BDCA-C13E57E3F1CC}"/>
              </a:ext>
            </a:extLst>
          </p:cNvPr>
          <p:cNvSpPr txBox="1"/>
          <p:nvPr/>
        </p:nvSpPr>
        <p:spPr>
          <a:xfrm>
            <a:off x="851647" y="4723200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18A703-C1F2-43E6-B563-17E80F5E5074}"/>
              </a:ext>
            </a:extLst>
          </p:cNvPr>
          <p:cNvSpPr txBox="1"/>
          <p:nvPr/>
        </p:nvSpPr>
        <p:spPr>
          <a:xfrm>
            <a:off x="851647" y="5742023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A62A84-22FD-45D6-B1AE-D3F71473847F}"/>
              </a:ext>
            </a:extLst>
          </p:cNvPr>
          <p:cNvSpPr txBox="1"/>
          <p:nvPr/>
        </p:nvSpPr>
        <p:spPr>
          <a:xfrm>
            <a:off x="1811706" y="1666733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157066-E0FB-4ECE-8972-8A96857BE683}"/>
              </a:ext>
            </a:extLst>
          </p:cNvPr>
          <p:cNvSpPr txBox="1"/>
          <p:nvPr/>
        </p:nvSpPr>
        <p:spPr>
          <a:xfrm>
            <a:off x="1811706" y="2685556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8086A5-4C42-4C06-94A1-66CF6F8A7331}"/>
              </a:ext>
            </a:extLst>
          </p:cNvPr>
          <p:cNvSpPr txBox="1"/>
          <p:nvPr/>
        </p:nvSpPr>
        <p:spPr>
          <a:xfrm>
            <a:off x="1811706" y="3704378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92D510-9442-4739-B980-C2B64630181C}"/>
              </a:ext>
            </a:extLst>
          </p:cNvPr>
          <p:cNvSpPr txBox="1"/>
          <p:nvPr/>
        </p:nvSpPr>
        <p:spPr>
          <a:xfrm>
            <a:off x="1811706" y="4723200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B5B09F-D826-424A-BC4A-11FD66C5E7E5}"/>
              </a:ext>
            </a:extLst>
          </p:cNvPr>
          <p:cNvSpPr txBox="1"/>
          <p:nvPr/>
        </p:nvSpPr>
        <p:spPr>
          <a:xfrm>
            <a:off x="1811706" y="5742023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554EA-D529-41A9-9472-D16EFBDDE543}"/>
              </a:ext>
            </a:extLst>
          </p:cNvPr>
          <p:cNvSpPr txBox="1"/>
          <p:nvPr/>
        </p:nvSpPr>
        <p:spPr>
          <a:xfrm>
            <a:off x="2770350" y="1666733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42E47E-3DAE-483D-9700-4B1D3F84521A}"/>
              </a:ext>
            </a:extLst>
          </p:cNvPr>
          <p:cNvSpPr txBox="1"/>
          <p:nvPr/>
        </p:nvSpPr>
        <p:spPr>
          <a:xfrm>
            <a:off x="2770350" y="2685556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989EA5-3DD3-4EC8-97BC-2D0CFD06F8FE}"/>
              </a:ext>
            </a:extLst>
          </p:cNvPr>
          <p:cNvSpPr txBox="1"/>
          <p:nvPr/>
        </p:nvSpPr>
        <p:spPr>
          <a:xfrm>
            <a:off x="2770350" y="3704378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FD8246-2680-43A7-9C48-078FAB23A6FE}"/>
              </a:ext>
            </a:extLst>
          </p:cNvPr>
          <p:cNvSpPr txBox="1"/>
          <p:nvPr/>
        </p:nvSpPr>
        <p:spPr>
          <a:xfrm>
            <a:off x="2770350" y="4723200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AB34AB-CF62-4796-9D5B-C7EA7334DBF6}"/>
              </a:ext>
            </a:extLst>
          </p:cNvPr>
          <p:cNvSpPr txBox="1"/>
          <p:nvPr/>
        </p:nvSpPr>
        <p:spPr>
          <a:xfrm>
            <a:off x="2770350" y="5742023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554C38B-34FC-4EF4-BBB4-703352541AD9}"/>
              </a:ext>
            </a:extLst>
          </p:cNvPr>
          <p:cNvCxnSpPr/>
          <p:nvPr/>
        </p:nvCxnSpPr>
        <p:spPr>
          <a:xfrm>
            <a:off x="914400" y="1792941"/>
            <a:ext cx="0" cy="219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2F5E5FD-CF78-4A64-B875-8B3A8006ECC5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897359" y="4010776"/>
            <a:ext cx="914347" cy="8970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BEBE7E0-EE94-438E-A523-9F8FB10B521B}"/>
              </a:ext>
            </a:extLst>
          </p:cNvPr>
          <p:cNvCxnSpPr>
            <a:stCxn id="64" idx="1"/>
            <a:endCxn id="65" idx="1"/>
          </p:cNvCxnSpPr>
          <p:nvPr/>
        </p:nvCxnSpPr>
        <p:spPr>
          <a:xfrm>
            <a:off x="1811706" y="4907866"/>
            <a:ext cx="0" cy="1018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E453BE6-A5D7-41B2-9701-AFCAADBCABA0}"/>
              </a:ext>
            </a:extLst>
          </p:cNvPr>
          <p:cNvCxnSpPr>
            <a:cxnSpLocks/>
          </p:cNvCxnSpPr>
          <p:nvPr/>
        </p:nvCxnSpPr>
        <p:spPr>
          <a:xfrm>
            <a:off x="3639671" y="1220545"/>
            <a:ext cx="0" cy="52894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8AB69C4-F1DD-414E-BABC-AB676065505E}"/>
              </a:ext>
            </a:extLst>
          </p:cNvPr>
          <p:cNvCxnSpPr>
            <a:cxnSpLocks/>
            <a:endCxn id="67" idx="1"/>
          </p:cNvCxnSpPr>
          <p:nvPr/>
        </p:nvCxnSpPr>
        <p:spPr>
          <a:xfrm flipH="1">
            <a:off x="2770350" y="1792941"/>
            <a:ext cx="22574" cy="10772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4967B8A-B1E7-421D-9B65-61F95D5D7A35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1004048" y="2870222"/>
            <a:ext cx="1766302" cy="20376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086F412-0D44-418C-88DD-78D307DC9018}"/>
              </a:ext>
            </a:extLst>
          </p:cNvPr>
          <p:cNvCxnSpPr/>
          <p:nvPr/>
        </p:nvCxnSpPr>
        <p:spPr>
          <a:xfrm>
            <a:off x="1021978" y="4907865"/>
            <a:ext cx="0" cy="10188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28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F08449-D5A8-42C5-A30E-94B52ADDB471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C9F35F-FDEC-4B0D-8B30-8C35773D42E9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5. </a:t>
            </a:r>
            <a:r>
              <a:rPr lang="ko-KR" altLang="en-US" sz="2400" b="1" dirty="0">
                <a:solidFill>
                  <a:schemeClr val="bg1"/>
                </a:solidFill>
              </a:rPr>
              <a:t>분석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F6F0F0-C830-4740-8A87-337A26058167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2588A958-2AAE-4720-ACC1-FD9F4D52C5C0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8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7FEEC-55E4-4D7C-8290-F21A2BAA5E22}"/>
              </a:ext>
            </a:extLst>
          </p:cNvPr>
          <p:cNvSpPr txBox="1"/>
          <p:nvPr/>
        </p:nvSpPr>
        <p:spPr>
          <a:xfrm>
            <a:off x="304799" y="695087"/>
            <a:ext cx="10569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챔버 </a:t>
            </a:r>
            <a:r>
              <a:rPr lang="ko-KR" altLang="en-US" sz="1600" dirty="0" err="1"/>
              <a:t>경로별</a:t>
            </a:r>
            <a:r>
              <a:rPr lang="ko-KR" altLang="en-US" sz="1600" dirty="0"/>
              <a:t> 생산량이 다르기때문에 </a:t>
            </a:r>
            <a:r>
              <a:rPr lang="ko-KR" altLang="en-US" sz="1600" dirty="0" err="1"/>
              <a:t>경로별</a:t>
            </a:r>
            <a:r>
              <a:rPr lang="ko-KR" altLang="en-US" sz="1600" dirty="0"/>
              <a:t> 부하에 따라 최적 생산 필요</a:t>
            </a: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C32CEC91-29F8-4C86-9612-67B6259E8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130723"/>
              </p:ext>
            </p:extLst>
          </p:nvPr>
        </p:nvGraphicFramePr>
        <p:xfrm>
          <a:off x="606432" y="1698058"/>
          <a:ext cx="36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95DA2B8C-3E0F-4108-B536-22F236569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694522"/>
              </p:ext>
            </p:extLst>
          </p:nvPr>
        </p:nvGraphicFramePr>
        <p:xfrm>
          <a:off x="606432" y="3886445"/>
          <a:ext cx="36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8C3D0B4-0471-4055-9F6C-09FB51FE370D}"/>
              </a:ext>
            </a:extLst>
          </p:cNvPr>
          <p:cNvSpPr/>
          <p:nvPr/>
        </p:nvSpPr>
        <p:spPr>
          <a:xfrm>
            <a:off x="5904038" y="4617168"/>
            <a:ext cx="1568823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9501F-D5E2-4C1A-9004-AE09AE1F44A5}"/>
              </a:ext>
            </a:extLst>
          </p:cNvPr>
          <p:cNvSpPr txBox="1"/>
          <p:nvPr/>
        </p:nvSpPr>
        <p:spPr>
          <a:xfrm>
            <a:off x="6625593" y="3267942"/>
            <a:ext cx="466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경로별</a:t>
            </a:r>
            <a:r>
              <a:rPr lang="ko-KR" altLang="en-US" sz="1600" dirty="0"/>
              <a:t> 총 생산과 불량률을 비교하여 생산량이 불량에 미치는 영향 분석</a:t>
            </a:r>
            <a:r>
              <a:rPr lang="en-US" altLang="ko-KR" sz="1600" dirty="0"/>
              <a:t>, </a:t>
            </a:r>
            <a:r>
              <a:rPr lang="ko-KR" altLang="en-US" sz="1600" dirty="0"/>
              <a:t>최적의 경로 탐색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아직 못했습니다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299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F08449-D5A8-42C5-A30E-94B52ADDB471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C9F35F-FDEC-4B0D-8B30-8C35773D42E9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분석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F6F0F0-C830-4740-8A87-337A26058167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2588A958-2AAE-4720-ACC1-FD9F4D52C5C0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9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7FEEC-55E4-4D7C-8290-F21A2BAA5E22}"/>
              </a:ext>
            </a:extLst>
          </p:cNvPr>
          <p:cNvSpPr txBox="1"/>
          <p:nvPr/>
        </p:nvSpPr>
        <p:spPr>
          <a:xfrm>
            <a:off x="304799" y="695087"/>
            <a:ext cx="10569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불량률 상위 </a:t>
            </a:r>
            <a:r>
              <a:rPr lang="en-US" altLang="ko-KR" sz="1600" dirty="0"/>
              <a:t>6</a:t>
            </a:r>
            <a:r>
              <a:rPr lang="ko-KR" altLang="en-US" sz="1600" dirty="0"/>
              <a:t>개 경로와 하위 </a:t>
            </a:r>
            <a:r>
              <a:rPr lang="en-US" altLang="ko-KR" sz="1600" dirty="0"/>
              <a:t>6</a:t>
            </a:r>
            <a:r>
              <a:rPr lang="ko-KR" altLang="en-US" sz="1600" dirty="0"/>
              <a:t>개 경로의 설명변수간 </a:t>
            </a:r>
            <a:r>
              <a:rPr lang="en-US" altLang="ko-KR" sz="1600" dirty="0"/>
              <a:t>boxplot</a:t>
            </a:r>
            <a:r>
              <a:rPr lang="ko-KR" altLang="en-US" sz="1600" dirty="0"/>
              <a:t>분석을 통해 최적 운영조건 탐색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EF66C-B345-47DD-AEEF-7ABDC68F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4" y="1137642"/>
            <a:ext cx="2943225" cy="26193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6CC084-A306-4D56-B607-28170516ADFE}"/>
              </a:ext>
            </a:extLst>
          </p:cNvPr>
          <p:cNvSpPr/>
          <p:nvPr/>
        </p:nvSpPr>
        <p:spPr>
          <a:xfrm>
            <a:off x="1521338" y="1376047"/>
            <a:ext cx="1846730" cy="19722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AA3619-1740-4ABD-B91E-06389346629C}"/>
              </a:ext>
            </a:extLst>
          </p:cNvPr>
          <p:cNvCxnSpPr>
            <a:cxnSpLocks/>
          </p:cNvCxnSpPr>
          <p:nvPr/>
        </p:nvCxnSpPr>
        <p:spPr>
          <a:xfrm>
            <a:off x="3368068" y="1465694"/>
            <a:ext cx="2178423" cy="46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8EDFFA-7660-4A37-878C-24E3BF0504A5}"/>
              </a:ext>
            </a:extLst>
          </p:cNvPr>
          <p:cNvSpPr txBox="1"/>
          <p:nvPr/>
        </p:nvSpPr>
        <p:spPr>
          <a:xfrm>
            <a:off x="5674659" y="1524000"/>
            <a:ext cx="595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6</a:t>
            </a:r>
            <a:r>
              <a:rPr lang="ko-KR" altLang="en-US" dirty="0"/>
              <a:t>개 경로와 하위 </a:t>
            </a:r>
            <a:r>
              <a:rPr lang="en-US" altLang="ko-KR" dirty="0"/>
              <a:t>6</a:t>
            </a:r>
            <a:r>
              <a:rPr lang="ko-KR" altLang="en-US" dirty="0"/>
              <a:t>개 경로의 설명변수 차이를 통해</a:t>
            </a:r>
            <a:endParaRPr lang="en-US" altLang="ko-KR" dirty="0"/>
          </a:p>
          <a:p>
            <a:r>
              <a:rPr lang="ko-KR" altLang="en-US" dirty="0"/>
              <a:t>공정의 최적 운영조건 탐색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모든 변수에 대해 </a:t>
            </a:r>
            <a:r>
              <a:rPr lang="ko-KR" altLang="en-US" dirty="0" err="1"/>
              <a:t>하는중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4CBF05-F0B8-4F3E-A8C6-079E06CD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54" y="3993526"/>
            <a:ext cx="2866185" cy="270603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FC2ADA-272D-46DE-8068-3D87778EA101}"/>
              </a:ext>
            </a:extLst>
          </p:cNvPr>
          <p:cNvSpPr/>
          <p:nvPr/>
        </p:nvSpPr>
        <p:spPr>
          <a:xfrm>
            <a:off x="1413761" y="4251484"/>
            <a:ext cx="1846730" cy="2634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A6C4CA-152E-4B29-AD0A-34E64928D228}"/>
              </a:ext>
            </a:extLst>
          </p:cNvPr>
          <p:cNvCxnSpPr/>
          <p:nvPr/>
        </p:nvCxnSpPr>
        <p:spPr>
          <a:xfrm flipV="1">
            <a:off x="3368068" y="2079812"/>
            <a:ext cx="2178423" cy="233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973</Words>
  <Application>Microsoft Office PowerPoint</Application>
  <PresentationFormat>와이드스크린</PresentationFormat>
  <Paragraphs>244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맑은 고딕</vt:lpstr>
      <vt:lpstr>Arial</vt:lpstr>
      <vt:lpstr>Wingdings</vt:lpstr>
      <vt:lpstr>Office 테마</vt:lpstr>
      <vt:lpstr>반도체 공정별 운전조건 최적화 및 실시간 모니터링을 통한 수율 향상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 공정별 불량 원인 분석을 통한 Product 품질 개선</dc:title>
  <dc:creator>이 찬희</dc:creator>
  <cp:lastModifiedBy>김 민경</cp:lastModifiedBy>
  <cp:revision>36</cp:revision>
  <dcterms:created xsi:type="dcterms:W3CDTF">2021-09-01T06:27:06Z</dcterms:created>
  <dcterms:modified xsi:type="dcterms:W3CDTF">2021-09-07T17:33:24Z</dcterms:modified>
</cp:coreProperties>
</file>