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4"/>
  </p:notesMasterIdLst>
  <p:sldIdLst>
    <p:sldId id="2681" r:id="rId2"/>
    <p:sldId id="2674" r:id="rId3"/>
    <p:sldId id="2676" r:id="rId4"/>
    <p:sldId id="2696" r:id="rId5"/>
    <p:sldId id="2682" r:id="rId6"/>
    <p:sldId id="2684" r:id="rId7"/>
    <p:sldId id="2685" r:id="rId8"/>
    <p:sldId id="2675" r:id="rId9"/>
    <p:sldId id="2686" r:id="rId10"/>
    <p:sldId id="2687" r:id="rId11"/>
    <p:sldId id="2688" r:id="rId12"/>
    <p:sldId id="2689" r:id="rId13"/>
    <p:sldId id="2677" r:id="rId14"/>
    <p:sldId id="2690" r:id="rId15"/>
    <p:sldId id="2694" r:id="rId16"/>
    <p:sldId id="2691" r:id="rId17"/>
    <p:sldId id="2692" r:id="rId18"/>
    <p:sldId id="2693" r:id="rId19"/>
    <p:sldId id="2695" r:id="rId20"/>
    <p:sldId id="2678" r:id="rId21"/>
    <p:sldId id="2679" r:id="rId22"/>
    <p:sldId id="2683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96"/>
            <p14:sldId id="2682"/>
            <p14:sldId id="2684"/>
            <p14:sldId id="2685"/>
            <p14:sldId id="2675"/>
            <p14:sldId id="2686"/>
            <p14:sldId id="2687"/>
            <p14:sldId id="2688"/>
            <p14:sldId id="2689"/>
            <p14:sldId id="2677"/>
            <p14:sldId id="2690"/>
            <p14:sldId id="2694"/>
            <p14:sldId id="2691"/>
            <p14:sldId id="2692"/>
            <p14:sldId id="2693"/>
            <p14:sldId id="2695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114" d="100"/>
          <a:sy n="114" d="100"/>
        </p:scale>
        <p:origin x="1746" y="108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44225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미세먼지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발생에 영향을 미치는 요인 분석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B4 </a:t>
            </a:r>
            <a:r>
              <a:rPr lang="ko-KR" altLang="en-US" dirty="0"/>
              <a:t>김민경</a:t>
            </a:r>
          </a:p>
        </p:txBody>
      </p: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8A081-F6F8-4886-8B14-7130C69D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67" y="1260331"/>
            <a:ext cx="2305050" cy="1532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E5D119-FEF9-4E22-8325-87F62AFC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97" y="1290349"/>
            <a:ext cx="2656063" cy="1612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B71600-02B2-4F87-B707-E7A730BBE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271" y="1249689"/>
            <a:ext cx="2589054" cy="1621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D0CCD3-E14C-4B3A-B851-F02A2F61CE90}"/>
              </a:ext>
            </a:extLst>
          </p:cNvPr>
          <p:cNvSpPr txBox="1"/>
          <p:nvPr/>
        </p:nvSpPr>
        <p:spPr>
          <a:xfrm>
            <a:off x="270668" y="848198"/>
            <a:ext cx="38985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미세먼지와의 관계 추측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741E0-8C90-429F-8C62-6D46D9391236}"/>
              </a:ext>
            </a:extLst>
          </p:cNvPr>
          <p:cNvSpPr txBox="1"/>
          <p:nvPr/>
        </p:nvSpPr>
        <p:spPr>
          <a:xfrm>
            <a:off x="916974" y="2700020"/>
            <a:ext cx="501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CO</a:t>
            </a:r>
            <a:endParaRPr lang="ko-KR" altLang="en-US" sz="13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EDD31D-BB60-46A0-A507-03FB6939B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89" y="1277919"/>
            <a:ext cx="2305050" cy="14617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F0C4D1-87CD-4E21-AB77-4DFB8DF59FE0}"/>
              </a:ext>
            </a:extLst>
          </p:cNvPr>
          <p:cNvSpPr txBox="1"/>
          <p:nvPr/>
        </p:nvSpPr>
        <p:spPr>
          <a:xfrm>
            <a:off x="3062004" y="2646370"/>
            <a:ext cx="501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O3</a:t>
            </a:r>
            <a:endParaRPr lang="ko-KR" alt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E0809-2CD0-40E3-AC82-58CF7C5B6AC5}"/>
              </a:ext>
            </a:extLst>
          </p:cNvPr>
          <p:cNvSpPr txBox="1"/>
          <p:nvPr/>
        </p:nvSpPr>
        <p:spPr>
          <a:xfrm>
            <a:off x="5274025" y="2739658"/>
            <a:ext cx="7170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NO2</a:t>
            </a:r>
            <a:endParaRPr lang="ko-KR" altLang="en-US" sz="13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C4595-0AA2-4DB5-8470-3349ED9B3C69}"/>
              </a:ext>
            </a:extLst>
          </p:cNvPr>
          <p:cNvSpPr txBox="1"/>
          <p:nvPr/>
        </p:nvSpPr>
        <p:spPr>
          <a:xfrm>
            <a:off x="7789967" y="2756765"/>
            <a:ext cx="501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SO2</a:t>
            </a:r>
            <a:endParaRPr lang="ko-KR" altLang="en-US" sz="13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77A09-CF0F-4765-869B-A552F31E8CC0}"/>
              </a:ext>
            </a:extLst>
          </p:cNvPr>
          <p:cNvSpPr txBox="1"/>
          <p:nvPr/>
        </p:nvSpPr>
        <p:spPr>
          <a:xfrm>
            <a:off x="265489" y="3152001"/>
            <a:ext cx="6363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</a:t>
            </a:r>
            <a:r>
              <a:rPr lang="ko-KR" altLang="en-US" sz="1500" dirty="0"/>
              <a:t>와 </a:t>
            </a:r>
            <a:r>
              <a:rPr lang="en-US" altLang="ko-KR" sz="1500" dirty="0"/>
              <a:t>NO2 </a:t>
            </a:r>
            <a:r>
              <a:rPr lang="ko-KR" altLang="en-US" sz="1500" dirty="0"/>
              <a:t>는 증가할수록 미세먼지의 양도 증가하는 것으로 추측된다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O3</a:t>
            </a:r>
            <a:r>
              <a:rPr lang="ko-KR" altLang="en-US" sz="1500" dirty="0"/>
              <a:t>와 </a:t>
            </a:r>
            <a:r>
              <a:rPr lang="en-US" altLang="ko-KR" sz="1500" dirty="0"/>
              <a:t>SO2</a:t>
            </a:r>
            <a:r>
              <a:rPr lang="ko-KR" altLang="en-US" sz="1500" dirty="0"/>
              <a:t>는 큰 영향을 주지 않는 것으로 추측된다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372172-AD2C-496A-AB04-039064D3F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9" y="3825955"/>
            <a:ext cx="2599631" cy="16173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E1C304D-634D-4842-839D-D3ED24445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767" y="3825954"/>
            <a:ext cx="2475549" cy="16791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04A004-3B8E-4A2E-A976-D8CC147EC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050" y="3825953"/>
            <a:ext cx="2463320" cy="161261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93A00C2-B22D-436A-B1C0-BAB5D7C03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3271" y="3808848"/>
            <a:ext cx="2530966" cy="167915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70E0D1-E1D0-44DC-841E-6EC127F32478}"/>
              </a:ext>
            </a:extLst>
          </p:cNvPr>
          <p:cNvSpPr txBox="1"/>
          <p:nvPr/>
        </p:nvSpPr>
        <p:spPr>
          <a:xfrm>
            <a:off x="7232599" y="5457300"/>
            <a:ext cx="218695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겨울철</a:t>
            </a:r>
            <a:r>
              <a:rPr lang="en-US" altLang="ko-KR" sz="1300" dirty="0"/>
              <a:t>: </a:t>
            </a:r>
            <a:r>
              <a:rPr lang="ko-KR" altLang="en-US" sz="1300" dirty="0"/>
              <a:t>고기압 형성 </a:t>
            </a:r>
            <a:r>
              <a:rPr lang="en-US" altLang="ko-KR" sz="1300" dirty="0"/>
              <a:t> </a:t>
            </a:r>
          </a:p>
          <a:p>
            <a:r>
              <a:rPr lang="ko-KR" altLang="en-US" sz="1300" dirty="0"/>
              <a:t>여름철 </a:t>
            </a:r>
            <a:r>
              <a:rPr lang="en-US" altLang="ko-KR" sz="1300" dirty="0"/>
              <a:t>: </a:t>
            </a:r>
            <a:r>
              <a:rPr lang="ko-KR" altLang="en-US" sz="1300" dirty="0"/>
              <a:t>저기압 형성</a:t>
            </a:r>
            <a:endParaRPr lang="en-US" altLang="ko-KR" sz="1300" dirty="0"/>
          </a:p>
          <a:p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514EA-DBE2-4F5A-ACED-BD0CDA4ED7DD}"/>
              </a:ext>
            </a:extLst>
          </p:cNvPr>
          <p:cNvSpPr txBox="1"/>
          <p:nvPr/>
        </p:nvSpPr>
        <p:spPr>
          <a:xfrm>
            <a:off x="7197529" y="5915281"/>
            <a:ext cx="21869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기압이 높을수록 미세먼지 양이 많아지는 것으로 보아 기압과도 관계가 있는 것으로 보인다</a:t>
            </a:r>
            <a:r>
              <a:rPr lang="en-US" altLang="ko-KR" sz="1300" dirty="0"/>
              <a:t>.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2B55D0-6254-47CC-B226-ADB7C536B4CB}"/>
              </a:ext>
            </a:extLst>
          </p:cNvPr>
          <p:cNvSpPr txBox="1"/>
          <p:nvPr/>
        </p:nvSpPr>
        <p:spPr>
          <a:xfrm>
            <a:off x="8906284" y="3907454"/>
            <a:ext cx="13031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ATM_PRESS</a:t>
            </a:r>
            <a:endParaRPr lang="ko-KR" altLang="en-US" sz="13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BFB09-B6A2-4608-9AFA-621104BA30C0}"/>
              </a:ext>
            </a:extLst>
          </p:cNvPr>
          <p:cNvSpPr txBox="1"/>
          <p:nvPr/>
        </p:nvSpPr>
        <p:spPr>
          <a:xfrm>
            <a:off x="6317586" y="4059209"/>
            <a:ext cx="7011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WIND</a:t>
            </a:r>
            <a:endParaRPr lang="ko-KR" altLang="en-US" sz="13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E26A97-0A01-4023-92B0-4827B80B2D82}"/>
              </a:ext>
            </a:extLst>
          </p:cNvPr>
          <p:cNvSpPr txBox="1"/>
          <p:nvPr/>
        </p:nvSpPr>
        <p:spPr>
          <a:xfrm>
            <a:off x="4969686" y="5454807"/>
            <a:ext cx="2186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바람이 많이 불수록 미세먼지의 양이 많이 발생되는 것처럼 보인다</a:t>
            </a:r>
            <a:r>
              <a:rPr lang="en-US" altLang="ko-KR" sz="1300" dirty="0"/>
              <a:t>.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BCBBD-4C7B-40E2-826E-593068675797}"/>
              </a:ext>
            </a:extLst>
          </p:cNvPr>
          <p:cNvSpPr txBox="1"/>
          <p:nvPr/>
        </p:nvSpPr>
        <p:spPr>
          <a:xfrm>
            <a:off x="2674620" y="5505106"/>
            <a:ext cx="21869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습도의 영향은 크게 </a:t>
            </a:r>
            <a:r>
              <a:rPr lang="ko-KR" altLang="en-US" sz="1300" dirty="0" err="1"/>
              <a:t>없어보인다</a:t>
            </a:r>
            <a:r>
              <a:rPr lang="en-US" altLang="ko-KR" sz="1300" dirty="0"/>
              <a:t>.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852216-5586-4AA0-A4FA-3B692D6586DD}"/>
              </a:ext>
            </a:extLst>
          </p:cNvPr>
          <p:cNvSpPr txBox="1"/>
          <p:nvPr/>
        </p:nvSpPr>
        <p:spPr>
          <a:xfrm>
            <a:off x="317522" y="5563239"/>
            <a:ext cx="2186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기온이 낮아질수록 미세먼지의 양이 많은 것처럼 보인다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겨울철에 더 많은 미세먼지가 많이 발생할 것으로 추측된다</a:t>
            </a:r>
            <a:r>
              <a:rPr lang="en-US" altLang="ko-KR" sz="1300" dirty="0"/>
              <a:t>.</a:t>
            </a:r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2CC7A7-8013-4702-9A19-180D304CD693}"/>
              </a:ext>
            </a:extLst>
          </p:cNvPr>
          <p:cNvSpPr txBox="1"/>
          <p:nvPr/>
        </p:nvSpPr>
        <p:spPr>
          <a:xfrm>
            <a:off x="2781794" y="3972148"/>
            <a:ext cx="1183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HUMIDITY</a:t>
            </a:r>
            <a:endParaRPr lang="ko-KR" altLang="en-US" sz="13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D1A01D-A47D-41E0-BF3C-007A702EBD4E}"/>
              </a:ext>
            </a:extLst>
          </p:cNvPr>
          <p:cNvSpPr txBox="1"/>
          <p:nvPr/>
        </p:nvSpPr>
        <p:spPr>
          <a:xfrm>
            <a:off x="1684734" y="3942754"/>
            <a:ext cx="7011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TEMP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45191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774C0-2532-469C-A7F2-9DBFCECC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" y="866674"/>
            <a:ext cx="5419288" cy="24207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30D341-3A69-4627-9FCB-1BBD3426F3FF}"/>
              </a:ext>
            </a:extLst>
          </p:cNvPr>
          <p:cNvSpPr txBox="1"/>
          <p:nvPr/>
        </p:nvSpPr>
        <p:spPr>
          <a:xfrm>
            <a:off x="4624431" y="1430345"/>
            <a:ext cx="5641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봄과 겨울에 미세먼지 발생량이 더 많을 것으로 보인다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7277A7-BDEB-4AC8-86BA-AEC3F6F17F38}"/>
              </a:ext>
            </a:extLst>
          </p:cNvPr>
          <p:cNvSpPr/>
          <p:nvPr/>
        </p:nvSpPr>
        <p:spPr>
          <a:xfrm>
            <a:off x="1791049" y="2806520"/>
            <a:ext cx="1904301" cy="352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7D8852-D8CB-4153-ACEE-E448100F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88" y="3857158"/>
            <a:ext cx="5648422" cy="26807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71C329-E358-4F20-80D4-A16AA9CE783E}"/>
              </a:ext>
            </a:extLst>
          </p:cNvPr>
          <p:cNvSpPr txBox="1"/>
          <p:nvPr/>
        </p:nvSpPr>
        <p:spPr>
          <a:xfrm>
            <a:off x="413281" y="3382580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상관분석</a:t>
            </a:r>
            <a:endParaRPr lang="en-US" altLang="ko-KR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47077-99AF-4826-A443-52D7A293A217}"/>
              </a:ext>
            </a:extLst>
          </p:cNvPr>
          <p:cNvSpPr/>
          <p:nvPr/>
        </p:nvSpPr>
        <p:spPr>
          <a:xfrm>
            <a:off x="1681162" y="3962400"/>
            <a:ext cx="1214437" cy="3048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6B6F9C-CB17-46CC-AE51-ECCFFF2E7FAA}"/>
              </a:ext>
            </a:extLst>
          </p:cNvPr>
          <p:cNvSpPr/>
          <p:nvPr/>
        </p:nvSpPr>
        <p:spPr>
          <a:xfrm>
            <a:off x="4521956" y="3962400"/>
            <a:ext cx="588207" cy="3048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2FEACA-E2EA-4114-9578-5AF8C7095300}"/>
              </a:ext>
            </a:extLst>
          </p:cNvPr>
          <p:cNvSpPr txBox="1"/>
          <p:nvPr/>
        </p:nvSpPr>
        <p:spPr>
          <a:xfrm>
            <a:off x="5988710" y="4114800"/>
            <a:ext cx="3811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PM10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NO2, CO, SO2, TEMP ,ATM_PRESS </a:t>
            </a:r>
            <a:r>
              <a:rPr lang="ko-KR" altLang="en-US" sz="1400" b="1" dirty="0"/>
              <a:t>사이에서 상관관계가 </a:t>
            </a:r>
            <a:r>
              <a:rPr lang="ko-KR" altLang="en-US" sz="1400" b="1" dirty="0" err="1"/>
              <a:t>있어보인다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697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0F07E3-0235-407E-8709-42876383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0" y="784495"/>
            <a:ext cx="5834857" cy="14901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7D5B23-E7EC-4C53-B789-57F6BD85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2407632"/>
            <a:ext cx="4291013" cy="142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4E0C61-6238-4956-8B28-38E075F91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8" y="3972313"/>
            <a:ext cx="5929313" cy="1607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AA77E7-C3D5-4A87-A8E0-32438AB60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172" y="2407632"/>
            <a:ext cx="3085149" cy="15135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85F0C7-12A1-45F7-9BA8-A9D34F7BD0D6}"/>
              </a:ext>
            </a:extLst>
          </p:cNvPr>
          <p:cNvSpPr txBox="1"/>
          <p:nvPr/>
        </p:nvSpPr>
        <p:spPr>
          <a:xfrm>
            <a:off x="348462" y="5754580"/>
            <a:ext cx="88717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NO2, CO, SO2 </a:t>
            </a:r>
            <a:r>
              <a:rPr lang="ko-KR" altLang="en-US" sz="1500" b="1" dirty="0"/>
              <a:t>에서가 양의 선형관계가 보이며</a:t>
            </a:r>
            <a:r>
              <a:rPr lang="en-US" altLang="ko-KR" sz="1500" b="1" dirty="0"/>
              <a:t>, TEMP</a:t>
            </a:r>
            <a:r>
              <a:rPr lang="ko-KR" altLang="en-US" sz="1500" b="1" dirty="0"/>
              <a:t>에서는 음의 선형관계가 보이는 것으로 추측된다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BE45DA-3D76-44D1-BC0B-053F687F496D}"/>
              </a:ext>
            </a:extLst>
          </p:cNvPr>
          <p:cNvSpPr/>
          <p:nvPr/>
        </p:nvSpPr>
        <p:spPr>
          <a:xfrm>
            <a:off x="1790700" y="747274"/>
            <a:ext cx="1495425" cy="14207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7B9A9C1-3EF7-46A0-8B6D-73059A6ADE3E}"/>
              </a:ext>
            </a:extLst>
          </p:cNvPr>
          <p:cNvSpPr/>
          <p:nvPr/>
        </p:nvSpPr>
        <p:spPr>
          <a:xfrm>
            <a:off x="3066256" y="772819"/>
            <a:ext cx="1495425" cy="14207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71E175-635F-4DA3-B5F6-A7B165EEA76F}"/>
              </a:ext>
            </a:extLst>
          </p:cNvPr>
          <p:cNvSpPr/>
          <p:nvPr/>
        </p:nvSpPr>
        <p:spPr>
          <a:xfrm>
            <a:off x="4402321" y="734091"/>
            <a:ext cx="1495425" cy="14207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6682BEE-D60E-40C6-A538-C28B49D050F7}"/>
              </a:ext>
            </a:extLst>
          </p:cNvPr>
          <p:cNvSpPr/>
          <p:nvPr/>
        </p:nvSpPr>
        <p:spPr>
          <a:xfrm>
            <a:off x="457200" y="2342029"/>
            <a:ext cx="1495425" cy="14207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20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8CAB0-2720-4DA2-997E-F4111C01101B}"/>
              </a:ext>
            </a:extLst>
          </p:cNvPr>
          <p:cNvSpPr txBox="1"/>
          <p:nvPr/>
        </p:nvSpPr>
        <p:spPr>
          <a:xfrm>
            <a:off x="270668" y="899633"/>
            <a:ext cx="91400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모델링 하기 전</a:t>
            </a:r>
            <a:endParaRPr lang="en-US" altLang="ko-KR" sz="1500" b="1" dirty="0"/>
          </a:p>
          <a:p>
            <a:r>
              <a:rPr lang="en-US" altLang="ko-KR" sz="1500" dirty="0"/>
              <a:t>SNOW, RAIN</a:t>
            </a:r>
            <a:r>
              <a:rPr lang="ko-KR" altLang="en-US" sz="1500" dirty="0"/>
              <a:t>의 경우 </a:t>
            </a:r>
            <a:r>
              <a:rPr lang="en-US" altLang="ko-KR" sz="1500" dirty="0"/>
              <a:t>0</a:t>
            </a:r>
            <a:r>
              <a:rPr lang="ko-KR" altLang="en-US" sz="1500" dirty="0"/>
              <a:t>의 숫자가 많지만 기상에 영향을 주는 요인들이기에 그대로 넣어서 진행한다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날짜변수는 제거하고 시작한다 </a:t>
            </a:r>
            <a:endParaRPr lang="en-US" altLang="ko-KR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7A871-BF73-4A17-B210-7BB5165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3" y="2414795"/>
            <a:ext cx="4981575" cy="4133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4F120-C10D-4265-B5E5-E7B56F97DE78}"/>
              </a:ext>
            </a:extLst>
          </p:cNvPr>
          <p:cNvSpPr txBox="1"/>
          <p:nvPr/>
        </p:nvSpPr>
        <p:spPr>
          <a:xfrm>
            <a:off x="1866900" y="1759848"/>
            <a:ext cx="3086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Y(</a:t>
            </a:r>
            <a:r>
              <a:rPr lang="ko-KR" altLang="en-US" sz="1300" b="1" dirty="0"/>
              <a:t>목표변수</a:t>
            </a:r>
            <a:r>
              <a:rPr lang="en-US" altLang="ko-KR" sz="1300" b="1" dirty="0"/>
              <a:t>) : PM10</a:t>
            </a:r>
          </a:p>
          <a:p>
            <a:r>
              <a:rPr lang="en-US" altLang="ko-KR" sz="1300" b="1" dirty="0"/>
              <a:t>X(</a:t>
            </a:r>
            <a:r>
              <a:rPr lang="ko-KR" altLang="en-US" sz="1300" b="1" dirty="0"/>
              <a:t>설명변수</a:t>
            </a:r>
            <a:r>
              <a:rPr lang="en-US" altLang="ko-KR" sz="1300" b="1" dirty="0"/>
              <a:t>) : </a:t>
            </a:r>
            <a:r>
              <a:rPr lang="ko-KR" altLang="en-US" sz="1300" b="1" dirty="0"/>
              <a:t>날짜를 제외한 변수들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8B3DC-324B-4AAC-9982-1C53F4E45DB9}"/>
              </a:ext>
            </a:extLst>
          </p:cNvPr>
          <p:cNvSpPr txBox="1"/>
          <p:nvPr/>
        </p:nvSpPr>
        <p:spPr>
          <a:xfrm>
            <a:off x="5183663" y="3059668"/>
            <a:ext cx="390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설명변수 전체로 회귀모델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72FDB-DB7E-493A-A666-77652EAF07A4}"/>
              </a:ext>
            </a:extLst>
          </p:cNvPr>
          <p:cNvSpPr/>
          <p:nvPr/>
        </p:nvSpPr>
        <p:spPr>
          <a:xfrm>
            <a:off x="369740" y="1964211"/>
            <a:ext cx="13361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004AE5-E4CB-4F81-94A5-37120572B002}"/>
              </a:ext>
            </a:extLst>
          </p:cNvPr>
          <p:cNvSpPr/>
          <p:nvPr/>
        </p:nvSpPr>
        <p:spPr>
          <a:xfrm>
            <a:off x="4633913" y="2743200"/>
            <a:ext cx="419100" cy="1571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C3F00C-E9D7-42DB-83F7-B732341B3B09}"/>
              </a:ext>
            </a:extLst>
          </p:cNvPr>
          <p:cNvSpPr/>
          <p:nvPr/>
        </p:nvSpPr>
        <p:spPr>
          <a:xfrm>
            <a:off x="4421583" y="2974181"/>
            <a:ext cx="631429" cy="1571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5E9584-1B60-43AE-A77F-A15D19437913}"/>
              </a:ext>
            </a:extLst>
          </p:cNvPr>
          <p:cNvSpPr/>
          <p:nvPr/>
        </p:nvSpPr>
        <p:spPr>
          <a:xfrm>
            <a:off x="3159520" y="4588669"/>
            <a:ext cx="631429" cy="1571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79EC1E7-8A5D-47F9-B7E5-14A9D52ADA42}"/>
              </a:ext>
            </a:extLst>
          </p:cNvPr>
          <p:cNvSpPr/>
          <p:nvPr/>
        </p:nvSpPr>
        <p:spPr>
          <a:xfrm>
            <a:off x="3159520" y="5083968"/>
            <a:ext cx="631429" cy="1571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CF26A7-2E50-426B-9ABA-DA93DF7C12BB}"/>
              </a:ext>
            </a:extLst>
          </p:cNvPr>
          <p:cNvSpPr/>
          <p:nvPr/>
        </p:nvSpPr>
        <p:spPr>
          <a:xfrm>
            <a:off x="3159520" y="5328729"/>
            <a:ext cx="631429" cy="15716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AFE02-34ED-499E-8775-31E19A3365C9}"/>
              </a:ext>
            </a:extLst>
          </p:cNvPr>
          <p:cNvSpPr txBox="1"/>
          <p:nvPr/>
        </p:nvSpPr>
        <p:spPr>
          <a:xfrm>
            <a:off x="5090370" y="4191656"/>
            <a:ext cx="4320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설명력이 </a:t>
            </a:r>
            <a:r>
              <a:rPr lang="en-US" altLang="ko-KR" sz="1300" dirty="0"/>
              <a:t>48.2%</a:t>
            </a:r>
          </a:p>
          <a:p>
            <a:r>
              <a:rPr lang="en-US" altLang="ko-KR" sz="1300" dirty="0"/>
              <a:t> </a:t>
            </a:r>
          </a:p>
          <a:p>
            <a:r>
              <a:rPr lang="en-US" altLang="ko-KR" sz="1300" dirty="0"/>
              <a:t>p </a:t>
            </a:r>
            <a:r>
              <a:rPr lang="ko-KR" altLang="en-US" sz="1300" dirty="0"/>
              <a:t>값은 작아 회귀모델로서는 유의한다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en-US" altLang="ko-KR" sz="1300" dirty="0"/>
              <a:t>SO2, HUMIDITY ,CLOUD </a:t>
            </a:r>
            <a:r>
              <a:rPr lang="ko-KR" altLang="en-US" sz="1300" dirty="0"/>
              <a:t>의 </a:t>
            </a:r>
            <a:r>
              <a:rPr lang="en-US" altLang="ko-KR" sz="1300" dirty="0"/>
              <a:t>P-value </a:t>
            </a:r>
            <a:r>
              <a:rPr lang="ko-KR" altLang="en-US" sz="1300" dirty="0"/>
              <a:t>값이 크다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변수들 간의 </a:t>
            </a:r>
            <a:r>
              <a:rPr lang="ko-KR" altLang="en-US" sz="1300" b="1" dirty="0" err="1"/>
              <a:t>다중공선성</a:t>
            </a:r>
            <a:r>
              <a:rPr lang="ko-KR" altLang="en-US" sz="1300" dirty="0" err="1"/>
              <a:t>을</a:t>
            </a:r>
            <a:r>
              <a:rPr lang="ko-KR" altLang="en-US" sz="1300" dirty="0"/>
              <a:t> 확인해보겠다</a:t>
            </a:r>
          </a:p>
        </p:txBody>
      </p:sp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884FB-6A89-42D4-BB1D-8AD27889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923504"/>
            <a:ext cx="1818191" cy="352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1A3D0-FE8B-41FB-A989-C9E4C1DAC3F6}"/>
              </a:ext>
            </a:extLst>
          </p:cNvPr>
          <p:cNvSpPr txBox="1"/>
          <p:nvPr/>
        </p:nvSpPr>
        <p:spPr>
          <a:xfrm>
            <a:off x="142613" y="4476834"/>
            <a:ext cx="2348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변수들 간의 </a:t>
            </a:r>
            <a:endParaRPr lang="en-US" altLang="ko-KR" sz="1300" dirty="0"/>
          </a:p>
          <a:p>
            <a:r>
              <a:rPr lang="ko-KR" altLang="en-US" sz="1300" dirty="0" err="1"/>
              <a:t>다중공선성이</a:t>
            </a:r>
            <a:r>
              <a:rPr lang="ko-KR" altLang="en-US" sz="1300" dirty="0"/>
              <a:t> 보이지 않는다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D4155-B515-4E79-BAE5-68CC0B2C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22" y="1113496"/>
            <a:ext cx="4855246" cy="16725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28F9B6-91A2-41AC-8C4A-E086E883F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19" y="2938515"/>
            <a:ext cx="4952253" cy="16725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E63EFF-5411-4090-9C9A-2FA42D91FE25}"/>
              </a:ext>
            </a:extLst>
          </p:cNvPr>
          <p:cNvSpPr txBox="1"/>
          <p:nvPr/>
        </p:nvSpPr>
        <p:spPr>
          <a:xfrm>
            <a:off x="2491530" y="755277"/>
            <a:ext cx="32422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후진제거법을 이용하여 변수를 선택</a:t>
            </a:r>
            <a:r>
              <a:rPr lang="en-US" altLang="ko-KR" sz="1300" b="1" dirty="0"/>
              <a:t> </a:t>
            </a:r>
            <a:endParaRPr lang="ko-KR" altLang="en-US" sz="13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20A10-12FC-4F8B-A740-35F53472F87E}"/>
              </a:ext>
            </a:extLst>
          </p:cNvPr>
          <p:cNvSpPr txBox="1"/>
          <p:nvPr/>
        </p:nvSpPr>
        <p:spPr>
          <a:xfrm>
            <a:off x="270668" y="680602"/>
            <a:ext cx="18181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다중공선성</a:t>
            </a:r>
            <a:r>
              <a:rPr lang="ko-KR" altLang="en-US" sz="1300" b="1" dirty="0"/>
              <a:t> 처리</a:t>
            </a:r>
            <a:r>
              <a:rPr lang="en-US" altLang="ko-KR" sz="1300" b="1" dirty="0"/>
              <a:t> 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61813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9B81C-5434-4F9F-9878-3030510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" y="1081262"/>
            <a:ext cx="4439917" cy="360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DB74E-ADA8-47A0-B259-537F304B2FD0}"/>
              </a:ext>
            </a:extLst>
          </p:cNvPr>
          <p:cNvSpPr txBox="1"/>
          <p:nvPr/>
        </p:nvSpPr>
        <p:spPr>
          <a:xfrm>
            <a:off x="4710584" y="1536174"/>
            <a:ext cx="507097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변수를 골라서 회귀모델을 했을 때 </a:t>
            </a:r>
            <a:r>
              <a:rPr lang="en-US" altLang="ko-KR" sz="1300" dirty="0"/>
              <a:t>P-</a:t>
            </a:r>
            <a:r>
              <a:rPr lang="en-US" altLang="ko-KR" sz="1300" dirty="0" err="1"/>
              <a:t>vlaue</a:t>
            </a:r>
            <a:r>
              <a:rPr lang="en-US" altLang="ko-KR" sz="1300" dirty="0"/>
              <a:t> </a:t>
            </a:r>
            <a:r>
              <a:rPr lang="ko-KR" altLang="en-US" sz="1300" dirty="0"/>
              <a:t>값은 </a:t>
            </a:r>
            <a:r>
              <a:rPr lang="en-US" altLang="ko-KR" sz="1300" dirty="0"/>
              <a:t>0.05 </a:t>
            </a:r>
            <a:r>
              <a:rPr lang="ko-KR" altLang="en-US" sz="1300" dirty="0"/>
              <a:t>보다 작기때문에 회귀모델로서 유의하다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설명력이 </a:t>
            </a:r>
            <a:r>
              <a:rPr lang="en-US" altLang="ko-KR" sz="1300" dirty="0"/>
              <a:t>46%</a:t>
            </a:r>
            <a:r>
              <a:rPr lang="ko-KR" altLang="en-US" sz="1300" dirty="0"/>
              <a:t>로 좋지않은 편이다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변수를 </a:t>
            </a:r>
            <a:r>
              <a:rPr lang="en-US" altLang="ko-KR" sz="1300" dirty="0"/>
              <a:t>8</a:t>
            </a:r>
            <a:r>
              <a:rPr lang="ko-KR" altLang="en-US" sz="1300" dirty="0"/>
              <a:t>개를 선택했을 때의 설명력이 그나마 높기에 이 </a:t>
            </a:r>
            <a:r>
              <a:rPr lang="en-US" altLang="ko-KR" sz="1300" dirty="0"/>
              <a:t>8</a:t>
            </a:r>
            <a:r>
              <a:rPr lang="ko-KR" altLang="en-US" sz="1300" dirty="0"/>
              <a:t>개를 선택한다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선택한 변수들의 </a:t>
            </a:r>
            <a:r>
              <a:rPr lang="en-US" altLang="ko-KR" sz="1300" dirty="0"/>
              <a:t>p-value</a:t>
            </a:r>
            <a:r>
              <a:rPr lang="ko-KR" altLang="en-US" sz="1300" dirty="0"/>
              <a:t>를 살펴보면 </a:t>
            </a:r>
            <a:r>
              <a:rPr lang="en-US" altLang="ko-KR" sz="1300" dirty="0"/>
              <a:t>SO2</a:t>
            </a:r>
            <a:r>
              <a:rPr lang="ko-KR" altLang="en-US" sz="1300" dirty="0"/>
              <a:t>를 제외하고는 모두 유의함을 알 수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5034-4376-4D47-8F54-6ED71A982B01}"/>
              </a:ext>
            </a:extLst>
          </p:cNvPr>
          <p:cNvSpPr txBox="1"/>
          <p:nvPr/>
        </p:nvSpPr>
        <p:spPr>
          <a:xfrm>
            <a:off x="343949" y="721453"/>
            <a:ext cx="37331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변수 </a:t>
            </a:r>
            <a:r>
              <a:rPr lang="en-US" altLang="ko-KR" sz="1300" b="1" dirty="0"/>
              <a:t>8</a:t>
            </a:r>
            <a:r>
              <a:rPr lang="ko-KR" altLang="en-US" sz="1300" b="1" dirty="0"/>
              <a:t>개를 선택하여 회귀모델 생성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AD4602-ABF2-40FE-9997-6D13B4816A78}"/>
              </a:ext>
            </a:extLst>
          </p:cNvPr>
          <p:cNvSpPr/>
          <p:nvPr/>
        </p:nvSpPr>
        <p:spPr>
          <a:xfrm>
            <a:off x="4033838" y="1700213"/>
            <a:ext cx="561975" cy="16668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0291E25-3C40-408A-938D-2A772913A0DE}"/>
              </a:ext>
            </a:extLst>
          </p:cNvPr>
          <p:cNvSpPr/>
          <p:nvPr/>
        </p:nvSpPr>
        <p:spPr>
          <a:xfrm>
            <a:off x="4033837" y="1466105"/>
            <a:ext cx="561975" cy="16668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CFC066-B02D-4D96-B1AB-5C5F60EAD3E3}"/>
              </a:ext>
            </a:extLst>
          </p:cNvPr>
          <p:cNvSpPr/>
          <p:nvPr/>
        </p:nvSpPr>
        <p:spPr>
          <a:xfrm>
            <a:off x="2809876" y="3262313"/>
            <a:ext cx="561975" cy="16668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B442DA-772E-460B-B615-997A59E0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852" y="3692842"/>
            <a:ext cx="4552950" cy="2657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DDF13D-F028-4A31-AA41-7B8C7D767F58}"/>
              </a:ext>
            </a:extLst>
          </p:cNvPr>
          <p:cNvSpPr txBox="1"/>
          <p:nvPr/>
        </p:nvSpPr>
        <p:spPr>
          <a:xfrm>
            <a:off x="870904" y="5813382"/>
            <a:ext cx="443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CO &gt; O3 &gt; SNOW &gt; NO2 </a:t>
            </a:r>
            <a:r>
              <a:rPr lang="ko-KR" altLang="en-US" sz="1500" b="1" dirty="0"/>
              <a:t>순으로 중요도가 큼</a:t>
            </a:r>
          </a:p>
        </p:txBody>
      </p:sp>
    </p:spTree>
    <p:extLst>
      <p:ext uri="{BB962C8B-B14F-4D97-AF65-F5344CB8AC3E}">
        <p14:creationId xmlns:p14="http://schemas.microsoft.com/office/powerpoint/2010/main" val="59283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8EEEB-8CE3-4342-8FAD-6A9D9F381515}"/>
              </a:ext>
            </a:extLst>
          </p:cNvPr>
          <p:cNvSpPr/>
          <p:nvPr/>
        </p:nvSpPr>
        <p:spPr>
          <a:xfrm>
            <a:off x="270668" y="828831"/>
            <a:ext cx="1436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15793-33C4-4022-8A46-A15BE004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13497"/>
            <a:ext cx="9391650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03C9F-89A5-41A9-A948-7F720243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2787967"/>
            <a:ext cx="2466975" cy="504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74D92-6D34-48F0-9286-9A45E5AF4AC7}"/>
              </a:ext>
            </a:extLst>
          </p:cNvPr>
          <p:cNvSpPr txBox="1"/>
          <p:nvPr/>
        </p:nvSpPr>
        <p:spPr>
          <a:xfrm>
            <a:off x="2737643" y="2833687"/>
            <a:ext cx="31602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성능은 </a:t>
            </a:r>
            <a:r>
              <a:rPr lang="en-US" altLang="ko-KR" sz="1300" dirty="0"/>
              <a:t>train 50.2%, test 35.5%</a:t>
            </a:r>
            <a:r>
              <a:rPr lang="ko-KR" altLang="en-US" sz="1300" dirty="0"/>
              <a:t> 이다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F375D4-FD40-4811-8CB3-6976914A8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3374707"/>
            <a:ext cx="4667250" cy="2876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3DFBC4-D53A-4AC0-9D48-B206C32BBF03}"/>
              </a:ext>
            </a:extLst>
          </p:cNvPr>
          <p:cNvSpPr txBox="1"/>
          <p:nvPr/>
        </p:nvSpPr>
        <p:spPr>
          <a:xfrm>
            <a:off x="4549139" y="4244340"/>
            <a:ext cx="47034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CO &gt; CLOUD &gt;O3 &gt; NO2 &gt; TEMP &gt;HUMIDITY </a:t>
            </a:r>
            <a:r>
              <a:rPr lang="ko-KR" altLang="en-US" sz="1300" b="1" dirty="0"/>
              <a:t>순으로 높다</a:t>
            </a:r>
            <a:r>
              <a:rPr lang="en-US" altLang="ko-KR" sz="1300" b="1" dirty="0"/>
              <a:t>. </a:t>
            </a:r>
          </a:p>
          <a:p>
            <a:r>
              <a:rPr lang="ko-KR" altLang="en-US" sz="1300" b="1" dirty="0"/>
              <a:t>다중회귀 모델과는 다르지만 </a:t>
            </a:r>
            <a:r>
              <a:rPr lang="ko-KR" altLang="en-US" sz="1300" b="1" dirty="0" err="1"/>
              <a:t>둘다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CO, O3</a:t>
            </a:r>
            <a:r>
              <a:rPr lang="ko-KR" altLang="en-US" sz="1300" b="1" dirty="0"/>
              <a:t>의 중요도는 높다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2953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60E09A-9442-4FD1-9069-F4C3ACB80C2B}"/>
              </a:ext>
            </a:extLst>
          </p:cNvPr>
          <p:cNvSpPr/>
          <p:nvPr/>
        </p:nvSpPr>
        <p:spPr>
          <a:xfrm>
            <a:off x="270668" y="828831"/>
            <a:ext cx="15657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랜덤 포레스트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1E5EB-BB9F-4E6F-9226-CA649316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383982"/>
            <a:ext cx="8801100" cy="1514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204259-8CF7-4859-BE60-3D3242D9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" y="2990850"/>
            <a:ext cx="2428875" cy="438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291B37-FD31-46BD-85FC-4163F718B168}"/>
              </a:ext>
            </a:extLst>
          </p:cNvPr>
          <p:cNvSpPr txBox="1"/>
          <p:nvPr/>
        </p:nvSpPr>
        <p:spPr>
          <a:xfrm>
            <a:off x="2828473" y="2990850"/>
            <a:ext cx="31602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성능은 </a:t>
            </a:r>
            <a:r>
              <a:rPr lang="en-US" altLang="ko-KR" sz="1300" dirty="0"/>
              <a:t>train 69.9%, test 45.3%</a:t>
            </a:r>
            <a:r>
              <a:rPr lang="ko-KR" altLang="en-US" sz="1300" dirty="0"/>
              <a:t> 이다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E63EE-E8DA-4EE6-B20F-173580E13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521393"/>
            <a:ext cx="4876800" cy="2886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25A310-DC8C-487C-BBD6-354F6910B019}"/>
              </a:ext>
            </a:extLst>
          </p:cNvPr>
          <p:cNvSpPr txBox="1"/>
          <p:nvPr/>
        </p:nvSpPr>
        <p:spPr>
          <a:xfrm>
            <a:off x="4671218" y="4226459"/>
            <a:ext cx="4953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1" dirty="0"/>
              <a:t>CO </a:t>
            </a:r>
            <a:r>
              <a:rPr lang="en-US" altLang="ko-KR" sz="1300" b="1" dirty="0"/>
              <a:t>&gt; </a:t>
            </a:r>
            <a:r>
              <a:rPr lang="ko-KR" altLang="en-US" sz="1300" b="1" dirty="0"/>
              <a:t>O3 </a:t>
            </a:r>
            <a:r>
              <a:rPr lang="en-US" altLang="ko-KR" sz="1300" b="1" dirty="0"/>
              <a:t>&gt; </a:t>
            </a:r>
            <a:r>
              <a:rPr lang="ko-KR" altLang="en-US" sz="1300" b="1" dirty="0"/>
              <a:t>CLOUD </a:t>
            </a:r>
            <a:r>
              <a:rPr lang="en-US" altLang="ko-KR" sz="1300" b="1" dirty="0"/>
              <a:t>&gt;</a:t>
            </a:r>
            <a:r>
              <a:rPr lang="ko-KR" altLang="en-US" sz="1300" b="1" dirty="0"/>
              <a:t>TEMP </a:t>
            </a:r>
            <a:r>
              <a:rPr lang="en-US" altLang="ko-KR" sz="1300" b="1" dirty="0"/>
              <a:t>&gt; </a:t>
            </a:r>
            <a:r>
              <a:rPr lang="ko-KR" altLang="en-US" sz="1300" b="1" dirty="0"/>
              <a:t>NO2 </a:t>
            </a:r>
            <a:r>
              <a:rPr lang="en-US" altLang="ko-KR" sz="1300" b="1" dirty="0"/>
              <a:t>&gt;</a:t>
            </a:r>
            <a:r>
              <a:rPr lang="ko-KR" altLang="en-US" sz="1300" b="1" dirty="0"/>
              <a:t> WIND_DIR </a:t>
            </a:r>
            <a:r>
              <a:rPr lang="en-US" altLang="ko-KR" sz="1300" b="1" dirty="0"/>
              <a:t>&gt;</a:t>
            </a:r>
            <a:r>
              <a:rPr lang="ko-KR" altLang="en-US" sz="1300" b="1" dirty="0"/>
              <a:t> WIND 순으로 나타난다. 의사 결정나무와의 중요도가 다소 비슷하다.</a:t>
            </a:r>
          </a:p>
          <a:p>
            <a:endParaRPr lang="ko-KR" altLang="en-US" sz="1300" b="1" dirty="0"/>
          </a:p>
          <a:p>
            <a:r>
              <a:rPr lang="ko-KR" altLang="en-US" sz="1300" b="1" dirty="0"/>
              <a:t>의사 결정나무에서는 보이지 않았던 </a:t>
            </a:r>
            <a:r>
              <a:rPr lang="ko-KR" altLang="en-US" sz="1300" b="1" dirty="0" err="1"/>
              <a:t>WIND_DIR와</a:t>
            </a:r>
            <a:r>
              <a:rPr lang="ko-KR" altLang="en-US" sz="1300" b="1" dirty="0"/>
              <a:t> </a:t>
            </a:r>
            <a:r>
              <a:rPr lang="ko-KR" altLang="en-US" sz="1300" b="1" dirty="0" err="1"/>
              <a:t>WIND가</a:t>
            </a:r>
            <a:r>
              <a:rPr lang="ko-KR" altLang="en-US" sz="1300" b="1" dirty="0"/>
              <a:t> 추가적으로 중요도순위에서 보인다.</a:t>
            </a:r>
          </a:p>
        </p:txBody>
      </p:sp>
    </p:spTree>
    <p:extLst>
      <p:ext uri="{BB962C8B-B14F-4D97-AF65-F5344CB8AC3E}">
        <p14:creationId xmlns:p14="http://schemas.microsoft.com/office/powerpoint/2010/main" val="90478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737291-8F9A-4B7E-9C52-89235F286F92}"/>
              </a:ext>
            </a:extLst>
          </p:cNvPr>
          <p:cNvSpPr/>
          <p:nvPr/>
        </p:nvSpPr>
        <p:spPr>
          <a:xfrm>
            <a:off x="270668" y="828831"/>
            <a:ext cx="18934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69EB8-839A-4656-92ED-78DE75C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428750"/>
            <a:ext cx="8431372" cy="185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1C4DC-6A18-43DE-9BD4-878929C48EF9}"/>
              </a:ext>
            </a:extLst>
          </p:cNvPr>
          <p:cNvSpPr txBox="1"/>
          <p:nvPr/>
        </p:nvSpPr>
        <p:spPr>
          <a:xfrm>
            <a:off x="2579887" y="2914650"/>
            <a:ext cx="31602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성능은 </a:t>
            </a:r>
            <a:r>
              <a:rPr lang="en-US" altLang="ko-KR" sz="1300" dirty="0"/>
              <a:t>train 92%, test 46.2%</a:t>
            </a:r>
            <a:r>
              <a:rPr lang="ko-KR" altLang="en-US" sz="1300" dirty="0"/>
              <a:t> 이다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75B807-DA51-4386-8EA5-1B26BF93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0" y="3335656"/>
            <a:ext cx="4714875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ED871-98AF-4AF1-88FE-46B3B414E911}"/>
              </a:ext>
            </a:extLst>
          </p:cNvPr>
          <p:cNvSpPr txBox="1"/>
          <p:nvPr/>
        </p:nvSpPr>
        <p:spPr>
          <a:xfrm>
            <a:off x="4758510" y="4058819"/>
            <a:ext cx="4953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CO &gt; O3 &gt; CLOUD &gt; WIND_DIR &gt;TEMP &gt; ATM_PRESS </a:t>
            </a:r>
            <a:r>
              <a:rPr lang="ko-KR" altLang="en-US" sz="1300" b="1" dirty="0"/>
              <a:t>순으로 중요도가 높게 나온다</a:t>
            </a:r>
            <a:r>
              <a:rPr lang="en-US" altLang="ko-KR" sz="1300" b="1" dirty="0"/>
              <a:t>. 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09096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737291-8F9A-4B7E-9C52-89235F286F92}"/>
              </a:ext>
            </a:extLst>
          </p:cNvPr>
          <p:cNvSpPr/>
          <p:nvPr/>
        </p:nvSpPr>
        <p:spPr>
          <a:xfrm>
            <a:off x="270668" y="828831"/>
            <a:ext cx="18934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A138E-C0A0-42E0-867C-63049745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410652"/>
            <a:ext cx="5402586" cy="4036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8B45C-164B-4F9F-9BDF-DF83BE155849}"/>
              </a:ext>
            </a:extLst>
          </p:cNvPr>
          <p:cNvSpPr txBox="1"/>
          <p:nvPr/>
        </p:nvSpPr>
        <p:spPr>
          <a:xfrm>
            <a:off x="5448300" y="3105833"/>
            <a:ext cx="4335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제일 성능이 떨어지는 모델은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의사결정나무</a:t>
            </a:r>
            <a:r>
              <a:rPr lang="en-US" altLang="ko-KR" sz="1500" b="1" dirty="0"/>
              <a:t>’ </a:t>
            </a:r>
          </a:p>
          <a:p>
            <a:r>
              <a:rPr lang="ko-KR" altLang="en-US" sz="1500" b="1" dirty="0"/>
              <a:t>최종 예측 모델로는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회귀분석으로 선정</a:t>
            </a:r>
            <a:r>
              <a:rPr lang="en-US" altLang="ko-KR" sz="1500" b="1" dirty="0"/>
              <a:t>＇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943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8047D-4751-48A5-A6FB-86DC7EF0D244}"/>
              </a:ext>
            </a:extLst>
          </p:cNvPr>
          <p:cNvSpPr txBox="1"/>
          <p:nvPr/>
        </p:nvSpPr>
        <p:spPr>
          <a:xfrm>
            <a:off x="173198" y="694625"/>
            <a:ext cx="9818090" cy="1383049"/>
          </a:xfrm>
          <a:prstGeom prst="rect">
            <a:avLst/>
          </a:prstGeom>
          <a:noFill/>
        </p:spPr>
        <p:txBody>
          <a:bodyPr wrap="square" tIns="108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미세먼지란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우리 눈에 보이지 않을 정도로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작은 먼지 입자로 입자 크기에 따라 직경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10 ㎛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(10 ㎛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0.001 ㎝)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인 것을 미세먼지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(PM</a:t>
            </a:r>
            <a:r>
              <a:rPr lang="en-US" altLang="ko-KR" b="0" i="0" baseline="-25000" dirty="0">
                <a:solidFill>
                  <a:srgbClr val="555555"/>
                </a:solidFill>
                <a:effectLst/>
                <a:latin typeface="Noto Sans KR"/>
              </a:rPr>
              <a:t>10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라고 하며 직경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2.5 ㎛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이하인 것을 초미세먼지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(PM</a:t>
            </a:r>
            <a:r>
              <a:rPr lang="en-US" altLang="ko-KR" b="0" i="0" baseline="-25000" dirty="0">
                <a:solidFill>
                  <a:srgbClr val="555555"/>
                </a:solidFill>
                <a:effectLst/>
                <a:latin typeface="Noto Sans KR"/>
              </a:rPr>
              <a:t>2.5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D65AC-72F7-4CB3-AFC0-35FBF022C5EC}"/>
              </a:ext>
            </a:extLst>
          </p:cNvPr>
          <p:cNvSpPr txBox="1"/>
          <p:nvPr/>
        </p:nvSpPr>
        <p:spPr>
          <a:xfrm>
            <a:off x="3998042" y="2892539"/>
            <a:ext cx="570523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미세먼지가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10µg/㎥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씩 증가할 때마다 모든 종류의 암으로 인한 사망 위험이 각각 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17%, 9%, 6%</a:t>
            </a:r>
            <a:r>
              <a:rPr lang="ko-KR" altLang="en-US" b="0" i="0" dirty="0">
                <a:solidFill>
                  <a:srgbClr val="1E1E1E"/>
                </a:solidFill>
                <a:effectLst/>
                <a:latin typeface="Apple SD Gothic Neo"/>
              </a:rPr>
              <a:t>씩 상승한다고 한다</a:t>
            </a:r>
            <a:r>
              <a:rPr lang="en-US" altLang="ko-KR" b="0" i="0" dirty="0">
                <a:solidFill>
                  <a:srgbClr val="1E1E1E"/>
                </a:solidFill>
                <a:effectLst/>
                <a:latin typeface="Apple SD Gothic Ne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700" b="0" i="0" dirty="0">
                <a:solidFill>
                  <a:srgbClr val="1E1E1E"/>
                </a:solidFill>
                <a:effectLst/>
                <a:latin typeface="Apple SD Gothic Neo"/>
              </a:rPr>
              <a:t>출처 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</a:rPr>
              <a:t>: </a:t>
            </a:r>
            <a:r>
              <a:rPr lang="ko-KR" altLang="en-US" sz="700" b="0" i="0" dirty="0" err="1">
                <a:solidFill>
                  <a:srgbClr val="1E1E1E"/>
                </a:solidFill>
                <a:effectLst/>
                <a:latin typeface="Apple SD Gothic Neo"/>
              </a:rPr>
              <a:t>메디칼업저버</a:t>
            </a:r>
            <a:r>
              <a:rPr lang="en-US" altLang="ko-KR" sz="700" b="0" i="0" dirty="0">
                <a:solidFill>
                  <a:srgbClr val="1E1E1E"/>
                </a:solidFill>
                <a:effectLst/>
                <a:latin typeface="Apple SD Gothic Neo"/>
              </a:rPr>
              <a:t>(http://www.monews.co.kr)</a:t>
            </a:r>
            <a:endParaRPr lang="ko-KR" alt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16540-1801-4D88-B216-E3A6595826E6}"/>
              </a:ext>
            </a:extLst>
          </p:cNvPr>
          <p:cNvSpPr txBox="1"/>
          <p:nvPr/>
        </p:nvSpPr>
        <p:spPr>
          <a:xfrm>
            <a:off x="3926547" y="4369123"/>
            <a:ext cx="614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세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계보건기구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(WHO)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산하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국제암연구소는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미세먼지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를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급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발암물질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 분류하고 있다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0A75F2-FD17-4B40-8ADB-004B9B9F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" y="2478517"/>
            <a:ext cx="3753350" cy="314118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B4C546-7FA1-4395-9492-09B2A3BBE378}"/>
              </a:ext>
            </a:extLst>
          </p:cNvPr>
          <p:cNvSpPr/>
          <p:nvPr/>
        </p:nvSpPr>
        <p:spPr>
          <a:xfrm>
            <a:off x="381000" y="6029325"/>
            <a:ext cx="609600" cy="352425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25026-4E17-48B2-9858-8D9639FF34BE}"/>
              </a:ext>
            </a:extLst>
          </p:cNvPr>
          <p:cNvSpPr txBox="1"/>
          <p:nvPr/>
        </p:nvSpPr>
        <p:spPr>
          <a:xfrm>
            <a:off x="1066799" y="6042110"/>
            <a:ext cx="87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미세먼지는 도대체 어디서 오는 것이며 예방하기 위해 어떠한 대책을 세워야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27631-AA92-42C1-8EDA-DB7BAA9381C4}"/>
              </a:ext>
            </a:extLst>
          </p:cNvPr>
          <p:cNvSpPr txBox="1"/>
          <p:nvPr/>
        </p:nvSpPr>
        <p:spPr>
          <a:xfrm>
            <a:off x="270668" y="807020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결론</a:t>
            </a:r>
            <a:endParaRPr lang="en-US" altLang="ko-KR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C3D46-94D2-4A76-AA13-57F59E735050}"/>
              </a:ext>
            </a:extLst>
          </p:cNvPr>
          <p:cNvSpPr txBox="1"/>
          <p:nvPr/>
        </p:nvSpPr>
        <p:spPr>
          <a:xfrm>
            <a:off x="434340" y="1264648"/>
            <a:ext cx="893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대기오염을 일으키는 물질 중 </a:t>
            </a:r>
            <a:r>
              <a:rPr lang="en-US" altLang="ko-KR" dirty="0"/>
              <a:t>‘</a:t>
            </a:r>
            <a:r>
              <a:rPr lang="en-US" altLang="ko-KR" b="1" dirty="0"/>
              <a:t>CO’, ‘O3’, ’NO2’</a:t>
            </a:r>
            <a:r>
              <a:rPr lang="ko-KR" altLang="en-US" dirty="0"/>
              <a:t>는 미세먼지와의 상관성이 높게 나왔으며</a:t>
            </a:r>
            <a:r>
              <a:rPr lang="en-US" altLang="ko-KR" dirty="0"/>
              <a:t>, </a:t>
            </a:r>
            <a:r>
              <a:rPr lang="ko-KR" altLang="en-US" dirty="0"/>
              <a:t>모델링 후 중요도가 가장 높게 나온 변수들이다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09B9-98E5-45F9-847F-EF8DDC2FC4ED}"/>
              </a:ext>
            </a:extLst>
          </p:cNvPr>
          <p:cNvSpPr txBox="1"/>
          <p:nvPr/>
        </p:nvSpPr>
        <p:spPr>
          <a:xfrm>
            <a:off x="245501" y="4272713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대안제시</a:t>
            </a:r>
            <a:endParaRPr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5F9D-222A-412D-AEA8-A61A4B144F84}"/>
              </a:ext>
            </a:extLst>
          </p:cNvPr>
          <p:cNvSpPr txBox="1"/>
          <p:nvPr/>
        </p:nvSpPr>
        <p:spPr>
          <a:xfrm>
            <a:off x="434340" y="4759355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‘CO’, ‘O3’ </a:t>
            </a:r>
            <a:r>
              <a:rPr lang="ko-KR" altLang="en-US" dirty="0"/>
              <a:t>의 배출을 줄여야 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F2F9F-8794-4D08-A6BB-C1FAB7D99D67}"/>
              </a:ext>
            </a:extLst>
          </p:cNvPr>
          <p:cNvSpPr txBox="1"/>
          <p:nvPr/>
        </p:nvSpPr>
        <p:spPr>
          <a:xfrm>
            <a:off x="823231" y="5155641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400" dirty="0"/>
              <a:t>스프레이 사용을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가까운 거리는 </a:t>
            </a:r>
            <a:r>
              <a:rPr lang="ko-KR" altLang="en-US" sz="1400" dirty="0" err="1"/>
              <a:t>걸어다니거나</a:t>
            </a:r>
            <a:r>
              <a:rPr lang="ko-KR" altLang="en-US" sz="1400" dirty="0"/>
              <a:t> 대중교통을 이용한다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46290-B2B9-4F2A-8DC7-0BF0D11BB9C0}"/>
              </a:ext>
            </a:extLst>
          </p:cNvPr>
          <p:cNvSpPr txBox="1"/>
          <p:nvPr/>
        </p:nvSpPr>
        <p:spPr>
          <a:xfrm>
            <a:off x="434340" y="2670075"/>
            <a:ext cx="89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날짜별</a:t>
            </a:r>
            <a:r>
              <a:rPr lang="ko-KR" altLang="en-US" dirty="0"/>
              <a:t> 미세먼지의 발생량을 그래프로 그렸을 때 기온이 높은 여름철 보다는 겨울</a:t>
            </a:r>
            <a:r>
              <a:rPr lang="en-US" altLang="ko-KR" dirty="0"/>
              <a:t>, </a:t>
            </a:r>
            <a:r>
              <a:rPr lang="ko-KR" altLang="en-US" dirty="0"/>
              <a:t>봄에 더 높게 나타났다</a:t>
            </a:r>
            <a:r>
              <a:rPr lang="en-US" altLang="ko-KR" dirty="0"/>
              <a:t>. </a:t>
            </a:r>
            <a:r>
              <a:rPr lang="ko-KR" altLang="en-US" dirty="0"/>
              <a:t>또한 미세먼지와의 상관성을 보았을 때 음의 상관으로 보였고</a:t>
            </a:r>
            <a:r>
              <a:rPr lang="en-US" altLang="ko-KR" dirty="0"/>
              <a:t>, </a:t>
            </a:r>
            <a:r>
              <a:rPr lang="ko-KR" altLang="en-US" dirty="0"/>
              <a:t>모델링을 하고 난 뒤에 중요도가 높게 측정되었다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A950287-EEC8-4E68-B979-34BC827DA509}"/>
              </a:ext>
            </a:extLst>
          </p:cNvPr>
          <p:cNvSpPr/>
          <p:nvPr/>
        </p:nvSpPr>
        <p:spPr>
          <a:xfrm>
            <a:off x="848398" y="2077359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8981EA-87B5-45E0-8C71-D6F17F1F5B2B}"/>
              </a:ext>
            </a:extLst>
          </p:cNvPr>
          <p:cNvSpPr/>
          <p:nvPr/>
        </p:nvSpPr>
        <p:spPr>
          <a:xfrm>
            <a:off x="1349229" y="1951525"/>
            <a:ext cx="7945773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CO, O3, NO2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미세먼지에 발생에 영향을 미치는 가장 큰 요인이라고 할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1AF9E1-0C35-4A0F-B168-7C5D07217361}"/>
              </a:ext>
            </a:extLst>
          </p:cNvPr>
          <p:cNvSpPr/>
          <p:nvPr/>
        </p:nvSpPr>
        <p:spPr>
          <a:xfrm>
            <a:off x="848398" y="3821095"/>
            <a:ext cx="402672" cy="194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074F6-EC91-47D5-BD8F-757A9F6C9EC3}"/>
              </a:ext>
            </a:extLst>
          </p:cNvPr>
          <p:cNvSpPr/>
          <p:nvPr/>
        </p:nvSpPr>
        <p:spPr>
          <a:xfrm>
            <a:off x="1349229" y="3695261"/>
            <a:ext cx="7642371" cy="446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기온이 낮을 수록 미세먼지 발생에 영향을 끼친다고 할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5DFA4-00A1-4F7F-8BDD-F2B70E6E20A5}"/>
              </a:ext>
            </a:extLst>
          </p:cNvPr>
          <p:cNvSpPr txBox="1"/>
          <p:nvPr/>
        </p:nvSpPr>
        <p:spPr>
          <a:xfrm>
            <a:off x="848398" y="5511503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400" dirty="0"/>
              <a:t>가스용품을 항상 올바르게 조정하고 실내용 등유 히터에 올바른 연료를 사용한다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CFA72-22C2-41B3-8C8D-423342E26770}"/>
              </a:ext>
            </a:extLst>
          </p:cNvPr>
          <p:cNvSpPr txBox="1"/>
          <p:nvPr/>
        </p:nvSpPr>
        <p:spPr>
          <a:xfrm>
            <a:off x="346169" y="1283186"/>
            <a:ext cx="9441657" cy="242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데이터 분석을 하기 전 그 데이터에 대한 도메인 지식이 중요하다는 점을 알게 되었다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또한 데이터를 가져와서 정제하고 탐색적 분석을 한 뒤 가설 검정을 하는 부분에서 많은 어려움을 느꼈다</a:t>
            </a:r>
            <a:r>
              <a:rPr lang="en-US" altLang="ko-KR" sz="1300" dirty="0"/>
              <a:t>. </a:t>
            </a:r>
            <a:r>
              <a:rPr lang="ko-KR" altLang="en-US" sz="1300" dirty="0"/>
              <a:t>어떤 데이터를 가지고 와서 무슨 검정을 해야 하는지가 아직까지도 판단이 잘 안된다</a:t>
            </a:r>
            <a:r>
              <a:rPr lang="en-US" altLang="ko-KR" sz="1300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모델링을 하는 과정에서 설명력들이 모두 낮게 나왔다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결측치</a:t>
            </a:r>
            <a:r>
              <a:rPr lang="ko-KR" altLang="en-US" sz="1300" dirty="0"/>
              <a:t> 값</a:t>
            </a:r>
            <a:r>
              <a:rPr lang="en-US" altLang="ko-KR" sz="1300" dirty="0"/>
              <a:t>, </a:t>
            </a:r>
            <a:r>
              <a:rPr lang="ko-KR" altLang="en-US" sz="1300" dirty="0"/>
              <a:t>이상치 값이나 어떤 변수를 정확하게 </a:t>
            </a:r>
            <a:r>
              <a:rPr lang="ko-KR" altLang="en-US" sz="1300" dirty="0" err="1"/>
              <a:t>써야할지</a:t>
            </a:r>
            <a:r>
              <a:rPr lang="ko-KR" altLang="en-US" sz="1300" dirty="0"/>
              <a:t> 더 많은 경험이 필요하다고 생각이 든다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짧은 시간에 배운 내용들을 한번에 적용하려다보니 많은 어려움들이 있었지만 많은 분석 경험을 통해 성장해 나가고 싶다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86263-DDB4-4671-8FC1-B799FE465362}"/>
              </a:ext>
            </a:extLst>
          </p:cNvPr>
          <p:cNvSpPr txBox="1"/>
          <p:nvPr/>
        </p:nvSpPr>
        <p:spPr>
          <a:xfrm>
            <a:off x="346169" y="892909"/>
            <a:ext cx="1155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리뷰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3E8E8A-2DD4-46C4-B40B-B567C48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515847"/>
            <a:ext cx="9653602" cy="39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93F25F-7AA4-458E-BD47-82B3929D8246}"/>
              </a:ext>
            </a:extLst>
          </p:cNvPr>
          <p:cNvSpPr/>
          <p:nvPr/>
        </p:nvSpPr>
        <p:spPr>
          <a:xfrm>
            <a:off x="3575930" y="1036827"/>
            <a:ext cx="2291557" cy="56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가설 수립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5A0AE8-D125-4B8E-9953-478DCAD86603}"/>
              </a:ext>
            </a:extLst>
          </p:cNvPr>
          <p:cNvSpPr/>
          <p:nvPr/>
        </p:nvSpPr>
        <p:spPr>
          <a:xfrm>
            <a:off x="3575925" y="2132162"/>
            <a:ext cx="2291557" cy="56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특성 파악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B4E480-7DF3-4E98-AA8F-A429F6AC90E7}"/>
              </a:ext>
            </a:extLst>
          </p:cNvPr>
          <p:cNvSpPr/>
          <p:nvPr/>
        </p:nvSpPr>
        <p:spPr>
          <a:xfrm>
            <a:off x="3575925" y="3177493"/>
            <a:ext cx="2291557" cy="56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탐색적 분석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13E48-1C1D-4A4A-BFFA-CD91BC4686F7}"/>
              </a:ext>
            </a:extLst>
          </p:cNvPr>
          <p:cNvSpPr/>
          <p:nvPr/>
        </p:nvSpPr>
        <p:spPr>
          <a:xfrm>
            <a:off x="3575926" y="4375301"/>
            <a:ext cx="2291557" cy="56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평가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6C12CF-D736-4CC9-B18F-3A4ACA4DE20F}"/>
              </a:ext>
            </a:extLst>
          </p:cNvPr>
          <p:cNvSpPr/>
          <p:nvPr/>
        </p:nvSpPr>
        <p:spPr>
          <a:xfrm>
            <a:off x="3575927" y="5623114"/>
            <a:ext cx="2291557" cy="56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도출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9531635-0496-4EE0-8A08-2D5CE2E5BA4C}"/>
              </a:ext>
            </a:extLst>
          </p:cNvPr>
          <p:cNvSpPr/>
          <p:nvPr/>
        </p:nvSpPr>
        <p:spPr>
          <a:xfrm>
            <a:off x="4537553" y="1703403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41E2F38-F565-4B47-B0FF-0617AEE857A6}"/>
              </a:ext>
            </a:extLst>
          </p:cNvPr>
          <p:cNvSpPr/>
          <p:nvPr/>
        </p:nvSpPr>
        <p:spPr>
          <a:xfrm>
            <a:off x="4537553" y="2782997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E726565-40D8-47A8-8FEB-19132A24819D}"/>
              </a:ext>
            </a:extLst>
          </p:cNvPr>
          <p:cNvSpPr/>
          <p:nvPr/>
        </p:nvSpPr>
        <p:spPr>
          <a:xfrm>
            <a:off x="4537553" y="3891788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B99C2BC-EF2F-4390-922C-B6770F38A17A}"/>
              </a:ext>
            </a:extLst>
          </p:cNvPr>
          <p:cNvSpPr/>
          <p:nvPr/>
        </p:nvSpPr>
        <p:spPr>
          <a:xfrm>
            <a:off x="4537553" y="5115791"/>
            <a:ext cx="368300" cy="354845"/>
          </a:xfrm>
          <a:prstGeom prst="down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가설 수립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057C7-7BA1-4442-A4CA-96CD4A56F323}"/>
              </a:ext>
            </a:extLst>
          </p:cNvPr>
          <p:cNvSpPr txBox="1"/>
          <p:nvPr/>
        </p:nvSpPr>
        <p:spPr>
          <a:xfrm>
            <a:off x="152547" y="896581"/>
            <a:ext cx="83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대기오염을 일으키는 요인들이 미세먼지 발생량에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F324D-BB27-4D99-BD89-A355C246F51C}"/>
              </a:ext>
            </a:extLst>
          </p:cNvPr>
          <p:cNvSpPr txBox="1"/>
          <p:nvPr/>
        </p:nvSpPr>
        <p:spPr>
          <a:xfrm>
            <a:off x="270668" y="3966275"/>
            <a:ext cx="83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/>
              <a:t>기온이 높을 때보다 낮을 때 미세먼지가 더 심하다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E68CA-5781-425E-AAF8-4078BD41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5" y="4741868"/>
            <a:ext cx="7117514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2B4639-C7F9-4E81-8A86-83CADB95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3" y="1781460"/>
            <a:ext cx="7779849" cy="9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1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BDF25-ADDF-4C25-8453-9A7F49C78634}"/>
              </a:ext>
            </a:extLst>
          </p:cNvPr>
          <p:cNvSpPr/>
          <p:nvPr/>
        </p:nvSpPr>
        <p:spPr>
          <a:xfrm>
            <a:off x="183344" y="835036"/>
            <a:ext cx="2198212" cy="38588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MeasDate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측정일자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PM10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미세먼지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O3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오존 농도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NO2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이산화질소 농도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일산화탄소 농도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SO2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아황산가스 농도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TEMP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RAIN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WIND_DIR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풍향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HUMIDITY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ATM_PRESS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현지기압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SNOW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CLOUD :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전운량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36F70E-F99B-45DD-B7C0-78DED08F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37" y="832666"/>
            <a:ext cx="3074670" cy="33918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0B254E-86E9-4CED-A870-D76DBB0A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61" y="4354108"/>
            <a:ext cx="6824463" cy="1952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97227D-E52C-4009-8E24-27A97C92B902}"/>
              </a:ext>
            </a:extLst>
          </p:cNvPr>
          <p:cNvSpPr txBox="1"/>
          <p:nvPr/>
        </p:nvSpPr>
        <p:spPr>
          <a:xfrm>
            <a:off x="4995103" y="4048519"/>
            <a:ext cx="48017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RAIN</a:t>
            </a:r>
            <a:r>
              <a:rPr lang="ko-KR" altLang="en-US" sz="1300" b="1" dirty="0"/>
              <a:t>과 </a:t>
            </a:r>
            <a:r>
              <a:rPr lang="en-US" altLang="ko-KR" sz="1300" b="1" dirty="0"/>
              <a:t>SNOW </a:t>
            </a:r>
            <a:r>
              <a:rPr lang="ko-KR" altLang="en-US" sz="1300" b="1" dirty="0"/>
              <a:t>변수의 경우 최댓값과 평균을 비교하면 차이가 심하다</a:t>
            </a:r>
            <a:r>
              <a:rPr lang="en-US" altLang="ko-KR" sz="1300" b="1" dirty="0"/>
              <a:t>. </a:t>
            </a:r>
          </a:p>
          <a:p>
            <a:endParaRPr lang="en-US" altLang="ko-KR" sz="13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5CFB98-0EFE-4A8E-B146-8D03D19721FB}"/>
              </a:ext>
            </a:extLst>
          </p:cNvPr>
          <p:cNvSpPr/>
          <p:nvPr/>
        </p:nvSpPr>
        <p:spPr>
          <a:xfrm>
            <a:off x="6221104" y="6105768"/>
            <a:ext cx="522596" cy="13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6C8678-11A5-4756-B3E6-CE7425228798}"/>
              </a:ext>
            </a:extLst>
          </p:cNvPr>
          <p:cNvSpPr/>
          <p:nvPr/>
        </p:nvSpPr>
        <p:spPr>
          <a:xfrm>
            <a:off x="6221104" y="5070475"/>
            <a:ext cx="522596" cy="13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3F6C88-72CE-410A-B1A2-E7449F4C03AF}"/>
              </a:ext>
            </a:extLst>
          </p:cNvPr>
          <p:cNvSpPr/>
          <p:nvPr/>
        </p:nvSpPr>
        <p:spPr>
          <a:xfrm>
            <a:off x="8842237" y="5081383"/>
            <a:ext cx="522596" cy="13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3BD483-05C2-4A6C-B168-4B2927881395}"/>
              </a:ext>
            </a:extLst>
          </p:cNvPr>
          <p:cNvSpPr/>
          <p:nvPr/>
        </p:nvSpPr>
        <p:spPr>
          <a:xfrm>
            <a:off x="8781277" y="6111154"/>
            <a:ext cx="522596" cy="13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A8DDA7-5101-4AF5-8619-0ED46BA8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8" y="1240390"/>
            <a:ext cx="4357688" cy="289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30A2A-E5C2-4F6B-83CC-083A7BD181CA}"/>
              </a:ext>
            </a:extLst>
          </p:cNvPr>
          <p:cNvSpPr txBox="1"/>
          <p:nvPr/>
        </p:nvSpPr>
        <p:spPr>
          <a:xfrm>
            <a:off x="193358" y="871058"/>
            <a:ext cx="1409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결측치</a:t>
            </a:r>
            <a:r>
              <a:rPr lang="ko-KR" altLang="en-US" sz="1500" b="1" dirty="0"/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5630F5-0C2C-4726-A1E1-8DA89AE3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31833"/>
            <a:ext cx="2260031" cy="15365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FC9098-24C4-41AA-B20B-4DF15184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220" y="1431833"/>
            <a:ext cx="2352105" cy="15365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C0EF0D-9CA0-4710-9842-3A98305B9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925810"/>
            <a:ext cx="2260031" cy="15865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10631A-AE53-4CFF-A0E7-E2C2FE99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154" y="3983530"/>
            <a:ext cx="2332928" cy="15865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BFE292-7436-4C55-86D7-63868735E74E}"/>
              </a:ext>
            </a:extLst>
          </p:cNvPr>
          <p:cNvSpPr txBox="1"/>
          <p:nvPr/>
        </p:nvSpPr>
        <p:spPr>
          <a:xfrm>
            <a:off x="5039678" y="865020"/>
            <a:ext cx="1409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이상치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D208D-CA44-4109-B43B-47FEFEC26298}"/>
              </a:ext>
            </a:extLst>
          </p:cNvPr>
          <p:cNvSpPr txBox="1"/>
          <p:nvPr/>
        </p:nvSpPr>
        <p:spPr>
          <a:xfrm>
            <a:off x="4395087" y="3064172"/>
            <a:ext cx="289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r>
              <a:rPr lang="ko-KR" altLang="en-US" sz="1000" dirty="0"/>
              <a:t>이상치가 있어 보이지만 미세먼지의 농도는 매우 나쁠 경우 </a:t>
            </a:r>
            <a:r>
              <a:rPr lang="en-US" altLang="ko-KR" sz="1000" dirty="0"/>
              <a:t>151ug/m^3 </a:t>
            </a:r>
            <a:r>
              <a:rPr lang="ko-KR" altLang="en-US" sz="1000" dirty="0"/>
              <a:t>까지 가기때문에 이상치로 판단 되지 는 않는다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E439C-F60D-4B25-901D-096B84D9EEDD}"/>
              </a:ext>
            </a:extLst>
          </p:cNvPr>
          <p:cNvSpPr txBox="1"/>
          <p:nvPr/>
        </p:nvSpPr>
        <p:spPr>
          <a:xfrm>
            <a:off x="5209381" y="2858633"/>
            <a:ext cx="746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미세먼지</a:t>
            </a:r>
            <a:endParaRPr lang="en-US" altLang="ko-KR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3B5271-0A61-4B67-9934-13D7A0F63C6C}"/>
              </a:ext>
            </a:extLst>
          </p:cNvPr>
          <p:cNvSpPr txBox="1"/>
          <p:nvPr/>
        </p:nvSpPr>
        <p:spPr>
          <a:xfrm>
            <a:off x="7706443" y="2874470"/>
            <a:ext cx="746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5EFB1-1F0B-4E7A-A044-50A32B6360B9}"/>
              </a:ext>
            </a:extLst>
          </p:cNvPr>
          <p:cNvSpPr txBox="1"/>
          <p:nvPr/>
        </p:nvSpPr>
        <p:spPr>
          <a:xfrm>
            <a:off x="5300315" y="5446931"/>
            <a:ext cx="746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SNOW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B4F88-1DD4-462B-ABAC-61A629022764}"/>
              </a:ext>
            </a:extLst>
          </p:cNvPr>
          <p:cNvSpPr txBox="1"/>
          <p:nvPr/>
        </p:nvSpPr>
        <p:spPr>
          <a:xfrm>
            <a:off x="7816787" y="5446931"/>
            <a:ext cx="481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3F3B1F-7849-4F97-A5AC-64993403EF83}"/>
              </a:ext>
            </a:extLst>
          </p:cNvPr>
          <p:cNvSpPr txBox="1"/>
          <p:nvPr/>
        </p:nvSpPr>
        <p:spPr>
          <a:xfrm>
            <a:off x="7360220" y="3045898"/>
            <a:ext cx="2423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r>
              <a:rPr lang="en-US" altLang="ko-KR" sz="1000" dirty="0"/>
              <a:t>RAIN</a:t>
            </a:r>
            <a:r>
              <a:rPr lang="ko-KR" altLang="en-US" sz="1000" dirty="0"/>
              <a:t>에 대한 이상치가 많이 보이는 것을 알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데이터상 비가 오지 않는 날이 </a:t>
            </a:r>
            <a:r>
              <a:rPr lang="en-US" altLang="ko-KR" sz="1000" dirty="0"/>
              <a:t>0 </a:t>
            </a:r>
            <a:r>
              <a:rPr lang="ko-KR" altLang="en-US" sz="1000" dirty="0"/>
              <a:t>으로 표시가 되어서 이상치가 발생했다고 판단된다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64BAD3-B302-4D7D-8494-033963059A3A}"/>
              </a:ext>
            </a:extLst>
          </p:cNvPr>
          <p:cNvSpPr txBox="1"/>
          <p:nvPr/>
        </p:nvSpPr>
        <p:spPr>
          <a:xfrm>
            <a:off x="4420360" y="5604164"/>
            <a:ext cx="289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r>
              <a:rPr lang="en-US" altLang="ko-KR" sz="1000" dirty="0"/>
              <a:t>SNOW </a:t>
            </a:r>
            <a:r>
              <a:rPr lang="ko-KR" altLang="en-US" sz="1000" dirty="0"/>
              <a:t>에 대한 이상치가 많이 보이는 것을 알 수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데이터상 눈 오지 않는 날이 </a:t>
            </a:r>
            <a:r>
              <a:rPr lang="en-US" altLang="ko-KR" sz="1000" dirty="0"/>
              <a:t>0 </a:t>
            </a:r>
            <a:r>
              <a:rPr lang="ko-KR" altLang="en-US" sz="1000" dirty="0"/>
              <a:t>으로 표시가 되어서 이상치가 발생했다고 판단된다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1834D-2771-4A70-ADC5-4693ADDDD4B3}"/>
              </a:ext>
            </a:extLst>
          </p:cNvPr>
          <p:cNvSpPr txBox="1"/>
          <p:nvPr/>
        </p:nvSpPr>
        <p:spPr>
          <a:xfrm>
            <a:off x="7360220" y="5578450"/>
            <a:ext cx="242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r>
              <a:rPr lang="ko-KR" altLang="en-US" sz="1000" dirty="0"/>
              <a:t>일산화탄소의 농도의 경우 </a:t>
            </a:r>
            <a:r>
              <a:rPr lang="en-US" altLang="ko-KR" sz="1000" dirty="0"/>
              <a:t>0.9</a:t>
            </a:r>
            <a:r>
              <a:rPr lang="ko-KR" altLang="en-US" sz="1000" dirty="0"/>
              <a:t>와 </a:t>
            </a:r>
            <a:r>
              <a:rPr lang="en-US" altLang="ko-KR" sz="1000" dirty="0"/>
              <a:t>1.0</a:t>
            </a:r>
            <a:r>
              <a:rPr lang="ko-KR" altLang="en-US" sz="1000" dirty="0"/>
              <a:t>이 충분히 가능한 수치이다</a:t>
            </a:r>
            <a:r>
              <a:rPr lang="en-US" altLang="ko-KR" sz="1000" dirty="0"/>
              <a:t>. </a:t>
            </a:r>
            <a:r>
              <a:rPr lang="ko-KR" altLang="en-US" sz="1000" dirty="0"/>
              <a:t>그러므로 이상치를 제거 하지 않는 것으로 판단된다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E2BE11-F58C-46CF-910E-E773B7E4AD7A}"/>
              </a:ext>
            </a:extLst>
          </p:cNvPr>
          <p:cNvSpPr/>
          <p:nvPr/>
        </p:nvSpPr>
        <p:spPr>
          <a:xfrm>
            <a:off x="1043940" y="2087880"/>
            <a:ext cx="335280" cy="71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1693DD-3D8B-4EEF-B932-459C30DF8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277" y="3944055"/>
            <a:ext cx="2260031" cy="15500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B74BBD-4A8C-48D5-A72C-0BEFF694C05B}"/>
              </a:ext>
            </a:extLst>
          </p:cNvPr>
          <p:cNvSpPr txBox="1"/>
          <p:nvPr/>
        </p:nvSpPr>
        <p:spPr>
          <a:xfrm>
            <a:off x="2605699" y="5455339"/>
            <a:ext cx="746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WIND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106063-E0D1-4171-9DCD-6C9ED459D4F3}"/>
              </a:ext>
            </a:extLst>
          </p:cNvPr>
          <p:cNvSpPr txBox="1"/>
          <p:nvPr/>
        </p:nvSpPr>
        <p:spPr>
          <a:xfrm>
            <a:off x="1714148" y="5598573"/>
            <a:ext cx="2891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r>
              <a:rPr lang="ko-KR" altLang="en-US" sz="1000" dirty="0"/>
              <a:t>풍속의 경우 </a:t>
            </a:r>
            <a:r>
              <a:rPr lang="en-US" altLang="ko-KR" sz="1000" dirty="0"/>
              <a:t>6m/s </a:t>
            </a:r>
            <a:r>
              <a:rPr lang="ko-KR" altLang="en-US" sz="1000" dirty="0"/>
              <a:t>일경우와 </a:t>
            </a:r>
            <a:r>
              <a:rPr lang="en-US" altLang="ko-KR" sz="1000" dirty="0"/>
              <a:t>4~5m/s</a:t>
            </a:r>
            <a:r>
              <a:rPr lang="ko-KR" altLang="en-US" sz="1000" dirty="0"/>
              <a:t>도 충분히 가능한 풍속이다 이상치로 처리하지 않는다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03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30A2A-E5C2-4F6B-83CC-083A7BD181CA}"/>
              </a:ext>
            </a:extLst>
          </p:cNvPr>
          <p:cNvSpPr txBox="1"/>
          <p:nvPr/>
        </p:nvSpPr>
        <p:spPr>
          <a:xfrm>
            <a:off x="193358" y="871058"/>
            <a:ext cx="1409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결측치</a:t>
            </a:r>
            <a:r>
              <a:rPr lang="ko-KR" altLang="en-US" sz="1500" b="1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08D76B-8945-4F3C-AE97-C50E7848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2" y="1304612"/>
            <a:ext cx="4585568" cy="1767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F5253D-0572-4D58-A1E7-26604229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86" y="1245023"/>
            <a:ext cx="4390315" cy="43679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5B1AE-F05A-4174-9991-0905B52E0DA4}"/>
              </a:ext>
            </a:extLst>
          </p:cNvPr>
          <p:cNvSpPr/>
          <p:nvPr/>
        </p:nvSpPr>
        <p:spPr>
          <a:xfrm>
            <a:off x="914400" y="2468880"/>
            <a:ext cx="112014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1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FCC3A-24DF-4584-B392-7CAA639C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849895"/>
            <a:ext cx="4310857" cy="2210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F1222-72E5-48CC-AEA0-6C256E6344A7}"/>
              </a:ext>
            </a:extLst>
          </p:cNvPr>
          <p:cNvSpPr txBox="1"/>
          <p:nvPr/>
        </p:nvSpPr>
        <p:spPr>
          <a:xfrm>
            <a:off x="579120" y="2747963"/>
            <a:ext cx="76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SNOW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815BA-AB94-48C6-893B-EB815D5AF91B}"/>
              </a:ext>
            </a:extLst>
          </p:cNvPr>
          <p:cNvSpPr txBox="1"/>
          <p:nvPr/>
        </p:nvSpPr>
        <p:spPr>
          <a:xfrm>
            <a:off x="1813560" y="1521143"/>
            <a:ext cx="76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SO2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7D39D-587A-4D85-BFDD-1480374A0293}"/>
              </a:ext>
            </a:extLst>
          </p:cNvPr>
          <p:cNvSpPr txBox="1"/>
          <p:nvPr/>
        </p:nvSpPr>
        <p:spPr>
          <a:xfrm>
            <a:off x="3985260" y="1589723"/>
            <a:ext cx="768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RAIN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72B16-018F-435E-9EAE-65756225B5FF}"/>
              </a:ext>
            </a:extLst>
          </p:cNvPr>
          <p:cNvSpPr txBox="1"/>
          <p:nvPr/>
        </p:nvSpPr>
        <p:spPr>
          <a:xfrm>
            <a:off x="2432939" y="2626052"/>
            <a:ext cx="289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SO2, SNOW, RAIN</a:t>
            </a:r>
            <a:r>
              <a:rPr lang="ko-KR" altLang="en-US" sz="1000" b="1" dirty="0"/>
              <a:t>의 분포는 고르지 않음을 알 수 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AE6F3D-EE4E-4015-A82C-3CE965AE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909544"/>
            <a:ext cx="3787140" cy="3923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F6308A-BAF3-4D9A-9238-8BC6237A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60" y="3220455"/>
            <a:ext cx="4306335" cy="316372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2B9BCBB-7C49-4A6A-9D8F-921A96CC4F1D}"/>
              </a:ext>
            </a:extLst>
          </p:cNvPr>
          <p:cNvSpPr/>
          <p:nvPr/>
        </p:nvSpPr>
        <p:spPr>
          <a:xfrm>
            <a:off x="1288374" y="1321088"/>
            <a:ext cx="1233846" cy="79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A820BA-FAB0-4E83-B838-32202305CDF8}"/>
              </a:ext>
            </a:extLst>
          </p:cNvPr>
          <p:cNvSpPr/>
          <p:nvPr/>
        </p:nvSpPr>
        <p:spPr>
          <a:xfrm>
            <a:off x="3520082" y="1312040"/>
            <a:ext cx="1233846" cy="79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8F57029-D21C-416F-9545-1200F5287256}"/>
              </a:ext>
            </a:extLst>
          </p:cNvPr>
          <p:cNvSpPr/>
          <p:nvPr/>
        </p:nvSpPr>
        <p:spPr>
          <a:xfrm>
            <a:off x="179998" y="2410862"/>
            <a:ext cx="1233846" cy="79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8DF98-2D9A-409F-9773-901E9052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4" y="784860"/>
            <a:ext cx="3888949" cy="40728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53BD78-2DEC-42CB-85DC-D1D121A3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855720"/>
            <a:ext cx="3386193" cy="27079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AD4CD8-2923-4F62-82EB-70C8A0642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803" y="678250"/>
            <a:ext cx="3502651" cy="3030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6D40D0-F582-4B59-927B-4891BD7B9F81}"/>
              </a:ext>
            </a:extLst>
          </p:cNvPr>
          <p:cNvSpPr txBox="1"/>
          <p:nvPr/>
        </p:nvSpPr>
        <p:spPr>
          <a:xfrm>
            <a:off x="7193280" y="3080970"/>
            <a:ext cx="26517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RAIN</a:t>
            </a:r>
            <a:r>
              <a:rPr lang="ko-KR" altLang="en-US" sz="1300" b="1" dirty="0"/>
              <a:t>과 </a:t>
            </a:r>
            <a:r>
              <a:rPr lang="en-US" altLang="ko-KR" sz="1300" b="1" dirty="0"/>
              <a:t>SNOW </a:t>
            </a:r>
            <a:r>
              <a:rPr lang="ko-KR" altLang="en-US" sz="1300" b="1" dirty="0"/>
              <a:t>는 미세먼지에 큰 영향을 주지않을 것으로 추측된다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44552955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13108</TotalTime>
  <Words>1069</Words>
  <Application>Microsoft Office PowerPoint</Application>
  <PresentationFormat>A4 용지(210x297mm)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Apple SD Gothic Neo</vt:lpstr>
      <vt:lpstr>HY견고딕</vt:lpstr>
      <vt:lpstr>Noto Sans KR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김 민경</cp:lastModifiedBy>
  <cp:revision>664</cp:revision>
  <dcterms:created xsi:type="dcterms:W3CDTF">2018-11-28T05:51:33Z</dcterms:created>
  <dcterms:modified xsi:type="dcterms:W3CDTF">2021-08-29T11:15:53Z</dcterms:modified>
</cp:coreProperties>
</file>