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6"/>
  </p:notesMasterIdLst>
  <p:sldIdLst>
    <p:sldId id="2681" r:id="rId2"/>
    <p:sldId id="2674" r:id="rId3"/>
    <p:sldId id="2676" r:id="rId4"/>
    <p:sldId id="2696" r:id="rId5"/>
    <p:sldId id="2682" r:id="rId6"/>
    <p:sldId id="2684" r:id="rId7"/>
    <p:sldId id="2685" r:id="rId8"/>
    <p:sldId id="2697" r:id="rId9"/>
    <p:sldId id="2698" r:id="rId10"/>
    <p:sldId id="2700" r:id="rId11"/>
    <p:sldId id="2675" r:id="rId12"/>
    <p:sldId id="2699" r:id="rId13"/>
    <p:sldId id="2701" r:id="rId14"/>
    <p:sldId id="2705" r:id="rId15"/>
    <p:sldId id="2702" r:id="rId16"/>
    <p:sldId id="2677" r:id="rId17"/>
    <p:sldId id="2690" r:id="rId18"/>
    <p:sldId id="2706" r:id="rId19"/>
    <p:sldId id="2707" r:id="rId20"/>
    <p:sldId id="2695" r:id="rId21"/>
    <p:sldId id="2708" r:id="rId22"/>
    <p:sldId id="2678" r:id="rId23"/>
    <p:sldId id="2679" r:id="rId24"/>
    <p:sldId id="2683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76"/>
            <p14:sldId id="2696"/>
            <p14:sldId id="2682"/>
            <p14:sldId id="2684"/>
            <p14:sldId id="2685"/>
            <p14:sldId id="2697"/>
            <p14:sldId id="2698"/>
            <p14:sldId id="2700"/>
            <p14:sldId id="2675"/>
            <p14:sldId id="2699"/>
            <p14:sldId id="2701"/>
            <p14:sldId id="2705"/>
            <p14:sldId id="2702"/>
            <p14:sldId id="2677"/>
            <p14:sldId id="2690"/>
            <p14:sldId id="2706"/>
            <p14:sldId id="2707"/>
            <p14:sldId id="2695"/>
            <p14:sldId id="2708"/>
            <p14:sldId id="2678"/>
            <p14:sldId id="2679"/>
            <p14:sldId id="2683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2A467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6" autoAdjust="0"/>
    <p:restoredTop sz="99273" autoAdjust="0"/>
  </p:normalViewPr>
  <p:slideViewPr>
    <p:cSldViewPr snapToGrid="0">
      <p:cViewPr varScale="1">
        <p:scale>
          <a:sx n="114" d="100"/>
          <a:sy n="114" d="100"/>
        </p:scale>
        <p:origin x="1746" y="108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2021-08-31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44225"/>
            <a:ext cx="990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Scale </a:t>
            </a:r>
            <a:r>
              <a:rPr lang="ko-KR" altLang="en-US" sz="3200" b="1" dirty="0"/>
              <a:t>불량 발생의 근본 원인 분석 및 결과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B4 </a:t>
            </a:r>
            <a:r>
              <a:rPr lang="ko-KR" altLang="en-US" dirty="0"/>
              <a:t>김민경</a:t>
            </a:r>
          </a:p>
        </p:txBody>
      </p:sp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83AD4-A352-4FB0-ABE5-55448FB9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338262"/>
            <a:ext cx="7248525" cy="1333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DFAE5A-17DB-4741-BA52-85277C5E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93" y="1352549"/>
            <a:ext cx="1123950" cy="1257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1C91C8-81E5-4DEC-BADC-22100386B58D}"/>
              </a:ext>
            </a:extLst>
          </p:cNvPr>
          <p:cNvSpPr txBox="1"/>
          <p:nvPr/>
        </p:nvSpPr>
        <p:spPr>
          <a:xfrm>
            <a:off x="270668" y="903702"/>
            <a:ext cx="392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범주형 변수의 빈도확인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E7BD8-9DB0-4CDB-A2EF-9A9F0445EDA4}"/>
              </a:ext>
            </a:extLst>
          </p:cNvPr>
          <p:cNvSpPr txBox="1"/>
          <p:nvPr/>
        </p:nvSpPr>
        <p:spPr>
          <a:xfrm>
            <a:off x="8181976" y="664765"/>
            <a:ext cx="172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1"/>
                </a:solidFill>
              </a:rPr>
              <a:t>불량 </a:t>
            </a:r>
            <a:r>
              <a:rPr lang="en-US" altLang="ko-KR" sz="1200" b="1" dirty="0">
                <a:solidFill>
                  <a:schemeClr val="accent1"/>
                </a:solidFill>
              </a:rPr>
              <a:t>: 1  / </a:t>
            </a:r>
            <a:r>
              <a:rPr lang="ko-KR" altLang="en-US" sz="1200" b="1" dirty="0">
                <a:solidFill>
                  <a:schemeClr val="accent1"/>
                </a:solidFill>
              </a:rPr>
              <a:t>양품 </a:t>
            </a:r>
            <a:r>
              <a:rPr lang="en-US" altLang="ko-KR" sz="1200" b="1" dirty="0">
                <a:solidFill>
                  <a:schemeClr val="accent1"/>
                </a:solidFill>
              </a:rPr>
              <a:t>: 0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C6B42-115E-44D6-87A0-377C7ED05DA9}"/>
              </a:ext>
            </a:extLst>
          </p:cNvPr>
          <p:cNvSpPr txBox="1"/>
          <p:nvPr/>
        </p:nvSpPr>
        <p:spPr>
          <a:xfrm>
            <a:off x="4733925" y="2644656"/>
            <a:ext cx="50863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spcBef>
                <a:spcPts val="300"/>
              </a:spcBef>
            </a:pP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제품 규격에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따라서 양품과 불량의 개수는 다양하다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.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 </a:t>
            </a: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 </a:t>
            </a:r>
            <a:endParaRPr lang="en-US" altLang="ko-KR" sz="1300" i="0" dirty="0">
              <a:solidFill>
                <a:schemeClr val="accent1">
                  <a:lumMod val="75000"/>
                </a:schemeClr>
              </a:solidFill>
              <a:effectLst/>
              <a:latin typeface="Helvetica Neue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967417-8E13-4A33-B342-F43B5956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68" y="3281362"/>
            <a:ext cx="3371850" cy="1038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DA9A1A-E6AC-42DE-AC27-8A3FE17D9C76}"/>
              </a:ext>
            </a:extLst>
          </p:cNvPr>
          <p:cNvSpPr txBox="1"/>
          <p:nvPr/>
        </p:nvSpPr>
        <p:spPr>
          <a:xfrm>
            <a:off x="3445535" y="3538864"/>
            <a:ext cx="50863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spcBef>
                <a:spcPts val="300"/>
              </a:spcBef>
            </a:pP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강종의 종류 중에서 </a:t>
            </a: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C1</a:t>
            </a: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은 불량 </a:t>
            </a: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1</a:t>
            </a: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개만 존재하고</a:t>
            </a: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, C0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에서 양품과 불량의 개수가 많다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.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 </a:t>
            </a: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 </a:t>
            </a:r>
            <a:endParaRPr lang="en-US" altLang="ko-KR" sz="1300" i="0" dirty="0">
              <a:solidFill>
                <a:schemeClr val="accent1">
                  <a:lumMod val="75000"/>
                </a:schemeClr>
              </a:solidFill>
              <a:effectLst/>
              <a:latin typeface="Helvetica Neue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5CDDC29-A694-464A-9EB3-7232CD98D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68" y="4619625"/>
            <a:ext cx="1914525" cy="1028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5B271F-2293-4008-A00E-1B40B51A3357}"/>
              </a:ext>
            </a:extLst>
          </p:cNvPr>
          <p:cNvSpPr txBox="1"/>
          <p:nvPr/>
        </p:nvSpPr>
        <p:spPr>
          <a:xfrm>
            <a:off x="156368" y="5842099"/>
            <a:ext cx="22915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spcBef>
                <a:spcPts val="300"/>
              </a:spcBef>
            </a:pP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호기 별로 양품과 불량의 개수는 비슷하다</a:t>
            </a: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25B39E-E127-49B9-9506-59515D048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380" y="4619625"/>
            <a:ext cx="1438275" cy="10858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0D5B2C-0EA2-4E58-B0AB-18B94AAD7553}"/>
              </a:ext>
            </a:extLst>
          </p:cNvPr>
          <p:cNvSpPr txBox="1"/>
          <p:nvPr/>
        </p:nvSpPr>
        <p:spPr>
          <a:xfrm>
            <a:off x="2575718" y="5842098"/>
            <a:ext cx="22915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spcBef>
                <a:spcPts val="300"/>
              </a:spcBef>
            </a:pP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HSB</a:t>
            </a: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과정은 </a:t>
            </a:r>
            <a:r>
              <a:rPr lang="ko-KR" altLang="en-US" sz="1300" i="0" dirty="0" err="1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미적용하면</a:t>
            </a: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 불량이다</a:t>
            </a: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. </a:t>
            </a: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물론 적용시에도 불량이 나온다</a:t>
            </a: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D133EB6-E318-414C-BB2E-0655B045F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9842" y="4619625"/>
            <a:ext cx="2076450" cy="12224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6EE9241-8A30-4DE1-B07B-338AA97AB4FF}"/>
              </a:ext>
            </a:extLst>
          </p:cNvPr>
          <p:cNvSpPr txBox="1"/>
          <p:nvPr/>
        </p:nvSpPr>
        <p:spPr>
          <a:xfrm>
            <a:off x="5038727" y="5842098"/>
            <a:ext cx="22915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spcBef>
                <a:spcPts val="300"/>
              </a:spcBef>
            </a:pP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조별로 불량 양품의 수가 비슷하다</a:t>
            </a: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. </a:t>
            </a: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큰 영향을 끼치지는 않을 것으로 추측된다</a:t>
            </a: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287F26B-C47F-4D35-9A27-6FB93FDE3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4623" y="4619625"/>
            <a:ext cx="1914524" cy="12125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2FC3DA-92E5-4EE9-8A1C-C44655EF0E07}"/>
              </a:ext>
            </a:extLst>
          </p:cNvPr>
          <p:cNvSpPr txBox="1"/>
          <p:nvPr/>
        </p:nvSpPr>
        <p:spPr>
          <a:xfrm>
            <a:off x="7311627" y="5859661"/>
            <a:ext cx="2663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spcBef>
                <a:spcPts val="300"/>
              </a:spcBef>
            </a:pPr>
            <a:r>
              <a:rPr lang="ko-KR" altLang="en-US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가열로 작업 순번은 불량과 양품의 수가 비슷하다</a:t>
            </a:r>
            <a:r>
              <a:rPr lang="en-US" altLang="ko-KR" sz="130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73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54CDC-373F-44A7-BF61-983995A6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4" y="1191305"/>
            <a:ext cx="3291682" cy="22376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77824D-2E46-4072-8835-32982CAA5B6F}"/>
              </a:ext>
            </a:extLst>
          </p:cNvPr>
          <p:cNvSpPr txBox="1"/>
          <p:nvPr/>
        </p:nvSpPr>
        <p:spPr>
          <a:xfrm>
            <a:off x="377788" y="846552"/>
            <a:ext cx="392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그래프를 이용하여 </a:t>
            </a:r>
            <a:r>
              <a:rPr lang="ko-KR" altLang="en-US" sz="1400" b="1" dirty="0" err="1"/>
              <a:t>변수들간의</a:t>
            </a:r>
            <a:r>
              <a:rPr lang="ko-KR" altLang="en-US" sz="1400" b="1" dirty="0"/>
              <a:t> 관계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7A14C-B173-46C9-ABCE-B81CE7E7AF0A}"/>
              </a:ext>
            </a:extLst>
          </p:cNvPr>
          <p:cNvSpPr txBox="1"/>
          <p:nvPr/>
        </p:nvSpPr>
        <p:spPr>
          <a:xfrm>
            <a:off x="1009650" y="2163959"/>
            <a:ext cx="742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양품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61C117-2D8A-400E-A396-0194921D8C5A}"/>
              </a:ext>
            </a:extLst>
          </p:cNvPr>
          <p:cNvSpPr txBox="1"/>
          <p:nvPr/>
        </p:nvSpPr>
        <p:spPr>
          <a:xfrm>
            <a:off x="2419350" y="2622481"/>
            <a:ext cx="742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불량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FC6C42B-A6B7-46A5-9158-20EFDD72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20" y="1251561"/>
            <a:ext cx="3291682" cy="2031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DA0D92-65BF-41BD-BFF1-01A75CC985A8}"/>
              </a:ext>
            </a:extLst>
          </p:cNvPr>
          <p:cNvSpPr txBox="1"/>
          <p:nvPr/>
        </p:nvSpPr>
        <p:spPr>
          <a:xfrm>
            <a:off x="1190625" y="3429000"/>
            <a:ext cx="21145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양품과 불량의 개수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4FF4ED-3D08-446B-B98D-A1B3B4822E0F}"/>
              </a:ext>
            </a:extLst>
          </p:cNvPr>
          <p:cNvSpPr txBox="1"/>
          <p:nvPr/>
        </p:nvSpPr>
        <p:spPr>
          <a:xfrm>
            <a:off x="4354476" y="3225427"/>
            <a:ext cx="1634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PT_THK (plate </a:t>
            </a:r>
            <a:r>
              <a:rPr lang="ko-KR" altLang="en-US" sz="1100" b="1" dirty="0"/>
              <a:t>두께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F3221B-E6B8-49F5-95D3-5915E71FE946}"/>
              </a:ext>
            </a:extLst>
          </p:cNvPr>
          <p:cNvSpPr txBox="1"/>
          <p:nvPr/>
        </p:nvSpPr>
        <p:spPr>
          <a:xfrm>
            <a:off x="3783410" y="3487037"/>
            <a:ext cx="2628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plate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두께가 작을 수록 양품과 불량의 개수가 </a:t>
            </a:r>
            <a:r>
              <a:rPr lang="ko-KR" altLang="en-US" sz="1300" dirty="0" err="1">
                <a:solidFill>
                  <a:schemeClr val="accent1">
                    <a:lumMod val="75000"/>
                  </a:schemeClr>
                </a:solidFill>
              </a:rPr>
              <a:t>둘다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 높다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DD72780-B3D1-42A8-AAA8-674219A54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76" y="1258424"/>
            <a:ext cx="3382924" cy="20718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AC6B6BC-65DC-499C-970F-AD5E0DB9CA08}"/>
              </a:ext>
            </a:extLst>
          </p:cNvPr>
          <p:cNvSpPr txBox="1"/>
          <p:nvPr/>
        </p:nvSpPr>
        <p:spPr>
          <a:xfrm>
            <a:off x="6890547" y="3506144"/>
            <a:ext cx="2628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plate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의 폭이 작을수록 불량의 개수가 높다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EDB4B-156E-428C-AA82-C2ED4A93C458}"/>
              </a:ext>
            </a:extLst>
          </p:cNvPr>
          <p:cNvSpPr txBox="1"/>
          <p:nvPr/>
        </p:nvSpPr>
        <p:spPr>
          <a:xfrm>
            <a:off x="7461613" y="3266128"/>
            <a:ext cx="1634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PT_WDTH (plate </a:t>
            </a:r>
            <a:r>
              <a:rPr lang="ko-KR" altLang="en-US" sz="1100" b="1" dirty="0"/>
              <a:t>폭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3D20F8F-FC8B-4102-9AD0-DD52F11E7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88" y="3887522"/>
            <a:ext cx="3291682" cy="20319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6075CDF-0563-43C0-B56C-71235C961AA8}"/>
              </a:ext>
            </a:extLst>
          </p:cNvPr>
          <p:cNvSpPr txBox="1"/>
          <p:nvPr/>
        </p:nvSpPr>
        <p:spPr>
          <a:xfrm>
            <a:off x="1156591" y="5903037"/>
            <a:ext cx="1634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PT_LTH (plate </a:t>
            </a:r>
            <a:r>
              <a:rPr lang="ko-KR" altLang="en-US" sz="1100" b="1" dirty="0"/>
              <a:t>길이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3B9961-24DA-4486-855A-532BC47E94EC}"/>
              </a:ext>
            </a:extLst>
          </p:cNvPr>
          <p:cNvSpPr txBox="1"/>
          <p:nvPr/>
        </p:nvSpPr>
        <p:spPr>
          <a:xfrm>
            <a:off x="709178" y="6164647"/>
            <a:ext cx="2628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plate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의 길이가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40000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인 곳의 불량이 높다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0AD1A52-E97D-4222-8394-008E79D11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356" y="3945559"/>
            <a:ext cx="3212346" cy="19600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DC45CBB-0C6A-4B6F-B5E4-997B32658BED}"/>
              </a:ext>
            </a:extLst>
          </p:cNvPr>
          <p:cNvSpPr txBox="1"/>
          <p:nvPr/>
        </p:nvSpPr>
        <p:spPr>
          <a:xfrm>
            <a:off x="7060806" y="5772232"/>
            <a:ext cx="283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FUR_HZ_TEMP (</a:t>
            </a:r>
            <a:r>
              <a:rPr lang="ko-KR" altLang="en-US" sz="1100" b="1" dirty="0"/>
              <a:t>가열로 </a:t>
            </a:r>
            <a:r>
              <a:rPr lang="ko-KR" altLang="en-US" sz="1100" b="1" dirty="0" err="1"/>
              <a:t>가열대</a:t>
            </a:r>
            <a:r>
              <a:rPr lang="ko-KR" altLang="en-US" sz="1100" b="1" dirty="0"/>
              <a:t> 온도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0FABFC-2F67-40AC-A520-00B706F24D9C}"/>
              </a:ext>
            </a:extLst>
          </p:cNvPr>
          <p:cNvSpPr txBox="1"/>
          <p:nvPr/>
        </p:nvSpPr>
        <p:spPr>
          <a:xfrm>
            <a:off x="7060806" y="6056285"/>
            <a:ext cx="2628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온도가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1160~1180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사이에서 불량의 개수가 많다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D98C7F2-A842-4C93-8C63-E44B80F32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794" y="3972468"/>
            <a:ext cx="3291681" cy="18398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750B7B4-018B-4794-8D38-8C5B2DBB6DCA}"/>
              </a:ext>
            </a:extLst>
          </p:cNvPr>
          <p:cNvSpPr txBox="1"/>
          <p:nvPr/>
        </p:nvSpPr>
        <p:spPr>
          <a:xfrm>
            <a:off x="4385883" y="5832883"/>
            <a:ext cx="207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PT_WGT</a:t>
            </a:r>
            <a:r>
              <a:rPr lang="en-US" altLang="ko-KR" sz="1100" b="1"/>
              <a:t>(plate </a:t>
            </a:r>
            <a:r>
              <a:rPr lang="ko-KR" altLang="en-US" sz="1100" b="1" dirty="0"/>
              <a:t>중량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22D897-40EA-4054-87E4-8B2ADDFF3D9B}"/>
              </a:ext>
            </a:extLst>
          </p:cNvPr>
          <p:cNvSpPr txBox="1"/>
          <p:nvPr/>
        </p:nvSpPr>
        <p:spPr>
          <a:xfrm>
            <a:off x="3783410" y="6175613"/>
            <a:ext cx="2628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Plate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의 중량은 불량의 개수에 영향을 끼치는 것 같지 않다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FEFCC1-AD27-4C33-B79A-FC66FFE6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804862"/>
            <a:ext cx="3416636" cy="2176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59B51F-0FF5-45F4-9A0B-C1310250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33" y="852486"/>
            <a:ext cx="3681242" cy="2081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BFB692-F434-4AEA-9AEB-BC824448F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13" y="804862"/>
            <a:ext cx="3334506" cy="2176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A2194B-721B-43D9-96E5-B2870E8C7E17}"/>
              </a:ext>
            </a:extLst>
          </p:cNvPr>
          <p:cNvSpPr txBox="1"/>
          <p:nvPr/>
        </p:nvSpPr>
        <p:spPr>
          <a:xfrm>
            <a:off x="3852499" y="2904642"/>
            <a:ext cx="2446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FUR_SZ_TIME(</a:t>
            </a:r>
            <a:r>
              <a:rPr lang="ko-KR" altLang="en-US" sz="1100" b="1" dirty="0"/>
              <a:t>가열로 </a:t>
            </a:r>
            <a:r>
              <a:rPr lang="ko-KR" altLang="en-US" sz="1100" b="1" dirty="0" err="1"/>
              <a:t>균열대</a:t>
            </a:r>
            <a:r>
              <a:rPr lang="ko-KR" altLang="en-US" sz="1100" b="1" dirty="0"/>
              <a:t> 시간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ED19C-8DD6-4377-BAF2-D631047240B5}"/>
              </a:ext>
            </a:extLst>
          </p:cNvPr>
          <p:cNvSpPr txBox="1"/>
          <p:nvPr/>
        </p:nvSpPr>
        <p:spPr>
          <a:xfrm>
            <a:off x="3607136" y="3165371"/>
            <a:ext cx="2864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비교적 시간이 적을 때 불량의 개수가 많다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D89979-7656-4A9E-AD2B-2EB438662751}"/>
              </a:ext>
            </a:extLst>
          </p:cNvPr>
          <p:cNvSpPr txBox="1"/>
          <p:nvPr/>
        </p:nvSpPr>
        <p:spPr>
          <a:xfrm>
            <a:off x="671110" y="2850518"/>
            <a:ext cx="283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FUR_HZ_TIME (</a:t>
            </a:r>
            <a:r>
              <a:rPr lang="ko-KR" altLang="en-US" sz="1100" b="1" dirty="0"/>
              <a:t>가열로 </a:t>
            </a:r>
            <a:r>
              <a:rPr lang="ko-KR" altLang="en-US" sz="1100" b="1" dirty="0" err="1"/>
              <a:t>가열대</a:t>
            </a:r>
            <a:r>
              <a:rPr lang="ko-KR" altLang="en-US" sz="1100" b="1" dirty="0"/>
              <a:t> 시간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F6816-6140-4AC3-BDD9-80E1B0D1EC32}"/>
              </a:ext>
            </a:extLst>
          </p:cNvPr>
          <p:cNvSpPr txBox="1"/>
          <p:nvPr/>
        </p:nvSpPr>
        <p:spPr>
          <a:xfrm>
            <a:off x="545528" y="3154751"/>
            <a:ext cx="2628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비교적 시간이 적을 때 불량의 개수가 많다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8B86A-C722-4CD1-9F9B-79068232F3FA}"/>
              </a:ext>
            </a:extLst>
          </p:cNvPr>
          <p:cNvSpPr txBox="1"/>
          <p:nvPr/>
        </p:nvSpPr>
        <p:spPr>
          <a:xfrm>
            <a:off x="7307700" y="2903761"/>
            <a:ext cx="2446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FUR_TIME(</a:t>
            </a:r>
            <a:r>
              <a:rPr lang="ko-KR" altLang="en-US" sz="1100" b="1" dirty="0"/>
              <a:t>가열로 시간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EDB27-178F-40BF-99A4-F0FFC55DB314}"/>
              </a:ext>
            </a:extLst>
          </p:cNvPr>
          <p:cNvSpPr txBox="1"/>
          <p:nvPr/>
        </p:nvSpPr>
        <p:spPr>
          <a:xfrm>
            <a:off x="6903991" y="3182778"/>
            <a:ext cx="2864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가열로 시간은 불량의 개수에 영향을 끼치는 것 같지 않다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8875BA-8B47-498D-87C1-730A84F5C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37" y="3675221"/>
            <a:ext cx="3181884" cy="19638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766A20-76DF-45E6-94B1-F4C9B1075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647" y="3735352"/>
            <a:ext cx="3181884" cy="18698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F01E56-0AA5-490A-98B0-703EB26537D6}"/>
              </a:ext>
            </a:extLst>
          </p:cNvPr>
          <p:cNvSpPr txBox="1"/>
          <p:nvPr/>
        </p:nvSpPr>
        <p:spPr>
          <a:xfrm>
            <a:off x="990481" y="5639030"/>
            <a:ext cx="2446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FUR_EXTEMP(</a:t>
            </a:r>
            <a:r>
              <a:rPr lang="ko-KR" altLang="en-US" sz="1100" b="1" dirty="0"/>
              <a:t>추출온도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269ED-1F3F-4F61-9F38-1D486021FC2C}"/>
              </a:ext>
            </a:extLst>
          </p:cNvPr>
          <p:cNvSpPr txBox="1"/>
          <p:nvPr/>
        </p:nvSpPr>
        <p:spPr>
          <a:xfrm>
            <a:off x="586772" y="5918047"/>
            <a:ext cx="2864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추출온도가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1140~1160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에서 불량의 개수가 많다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F6FE8-E846-4396-8275-9E4B5CACE145}"/>
              </a:ext>
            </a:extLst>
          </p:cNvPr>
          <p:cNvSpPr txBox="1"/>
          <p:nvPr/>
        </p:nvSpPr>
        <p:spPr>
          <a:xfrm>
            <a:off x="4256208" y="5621623"/>
            <a:ext cx="2446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ROLLING_TEMP_T5(</a:t>
            </a:r>
            <a:r>
              <a:rPr lang="ko-KR" altLang="en-US" sz="1100" b="1" dirty="0"/>
              <a:t>압연온도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050C8-9C62-44B7-96C5-DAADE2A3AFDF}"/>
              </a:ext>
            </a:extLst>
          </p:cNvPr>
          <p:cNvSpPr txBox="1"/>
          <p:nvPr/>
        </p:nvSpPr>
        <p:spPr>
          <a:xfrm>
            <a:off x="3852499" y="5900640"/>
            <a:ext cx="28641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압연온도가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1000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이상이면 불량이다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7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129B3-2ECB-40AF-974A-4DD191F95703}"/>
              </a:ext>
            </a:extLst>
          </p:cNvPr>
          <p:cNvSpPr txBox="1"/>
          <p:nvPr/>
        </p:nvSpPr>
        <p:spPr>
          <a:xfrm>
            <a:off x="377788" y="846552"/>
            <a:ext cx="392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상관계수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DE8187-241E-4CB3-A3E4-23CE520B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" y="1124852"/>
            <a:ext cx="6856449" cy="418919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B916D71-155C-4E48-A0AE-BE0F6EEB54D3}"/>
              </a:ext>
            </a:extLst>
          </p:cNvPr>
          <p:cNvSpPr/>
          <p:nvPr/>
        </p:nvSpPr>
        <p:spPr>
          <a:xfrm>
            <a:off x="939800" y="3124251"/>
            <a:ext cx="425450" cy="30777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AFDF95-E6AF-453D-891A-B5B2D667B187}"/>
              </a:ext>
            </a:extLst>
          </p:cNvPr>
          <p:cNvSpPr/>
          <p:nvPr/>
        </p:nvSpPr>
        <p:spPr>
          <a:xfrm>
            <a:off x="939800" y="3826022"/>
            <a:ext cx="425450" cy="55547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36850-4D03-4329-B97B-016CFC3FDE69}"/>
              </a:ext>
            </a:extLst>
          </p:cNvPr>
          <p:cNvSpPr txBox="1"/>
          <p:nvPr/>
        </p:nvSpPr>
        <p:spPr>
          <a:xfrm>
            <a:off x="1365250" y="5339816"/>
            <a:ext cx="694644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FUR_SZ_TEMP, FUR_EXTEMP, ROLLING_TEMP_T5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가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SCALE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과 상관관계가 높아 보인다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특히 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ROLLING_TEMP_T5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는 강한 양의 상관관계가 보인다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가설 검정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카이제곱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검정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87710-3EE9-4317-954E-1B4CCCD3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757177"/>
            <a:ext cx="5442235" cy="26116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C19171F-7EF8-4F6F-B316-2FA94B7A9648}"/>
              </a:ext>
            </a:extLst>
          </p:cNvPr>
          <p:cNvSpPr/>
          <p:nvPr/>
        </p:nvSpPr>
        <p:spPr>
          <a:xfrm>
            <a:off x="270668" y="3028426"/>
            <a:ext cx="794734" cy="3403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5AF1E-A76D-46A5-8FB3-B8B6315BD691}"/>
              </a:ext>
            </a:extLst>
          </p:cNvPr>
          <p:cNvSpPr txBox="1"/>
          <p:nvPr/>
        </p:nvSpPr>
        <p:spPr>
          <a:xfrm>
            <a:off x="1290972" y="3102546"/>
            <a:ext cx="3087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 &lt; 0.05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이므로 제품 규격 별 차이가 있다고 볼 수 있다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 =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의미가 있다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9BE8A-966B-4DE5-B497-8CEC2BE5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73" y="757177"/>
            <a:ext cx="3646622" cy="39769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4C9703-5B41-4256-8AFA-BD04A41BACFC}"/>
              </a:ext>
            </a:extLst>
          </p:cNvPr>
          <p:cNvSpPr/>
          <p:nvPr/>
        </p:nvSpPr>
        <p:spPr>
          <a:xfrm>
            <a:off x="5982926" y="3028426"/>
            <a:ext cx="896045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0F755-C114-4DE1-910C-C9F8F94A2E32}"/>
              </a:ext>
            </a:extLst>
          </p:cNvPr>
          <p:cNvSpPr txBox="1"/>
          <p:nvPr/>
        </p:nvSpPr>
        <p:spPr>
          <a:xfrm>
            <a:off x="7433112" y="3724729"/>
            <a:ext cx="2348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 &lt; 0.05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이므로 강종 별 차이가 있다고 할 수 있다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72408-BD23-4C03-8F3A-17244B958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66" y="3820185"/>
            <a:ext cx="4251000" cy="29069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479E2-7680-4D4A-A684-F279741F3FF3}"/>
              </a:ext>
            </a:extLst>
          </p:cNvPr>
          <p:cNvSpPr/>
          <p:nvPr/>
        </p:nvSpPr>
        <p:spPr>
          <a:xfrm>
            <a:off x="270666" y="5806581"/>
            <a:ext cx="896045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EB617-3DDD-4EE2-85BA-EDE9DB99279C}"/>
              </a:ext>
            </a:extLst>
          </p:cNvPr>
          <p:cNvSpPr txBox="1"/>
          <p:nvPr/>
        </p:nvSpPr>
        <p:spPr>
          <a:xfrm>
            <a:off x="1635853" y="5960469"/>
            <a:ext cx="3004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 &gt; 0.05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이므로 호기 별 차이가 없다고 할 수 있다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0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가설 검정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카이제곱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검정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BA11D-3F57-4E78-8CB8-7DB0A1B2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1" y="810776"/>
            <a:ext cx="3177470" cy="23972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3F4991-2AC6-4B5E-9D2E-E55BAC0071C6}"/>
              </a:ext>
            </a:extLst>
          </p:cNvPr>
          <p:cNvSpPr/>
          <p:nvPr/>
        </p:nvSpPr>
        <p:spPr>
          <a:xfrm>
            <a:off x="270668" y="2486722"/>
            <a:ext cx="688754" cy="2865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F1C63-757E-41BE-B593-4711323CDEB7}"/>
              </a:ext>
            </a:extLst>
          </p:cNvPr>
          <p:cNvSpPr txBox="1"/>
          <p:nvPr/>
        </p:nvSpPr>
        <p:spPr>
          <a:xfrm>
            <a:off x="179071" y="3208000"/>
            <a:ext cx="24618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 &lt; 0.05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이므로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HSB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의 적용여부에 따라서 차이가 있다고 할 수 있다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BED80-3181-4AFA-ACA6-72CF2D8E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76" y="810776"/>
            <a:ext cx="3587550" cy="2487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0D1-79BF-46E1-856B-1EC7FB09DE6D}"/>
              </a:ext>
            </a:extLst>
          </p:cNvPr>
          <p:cNvSpPr txBox="1"/>
          <p:nvPr/>
        </p:nvSpPr>
        <p:spPr>
          <a:xfrm>
            <a:off x="6932790" y="3425882"/>
            <a:ext cx="28893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 &gt; 0.05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이므로 조별로 차이가 없다고 할 수 있다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45917E-BC61-44EB-B449-A25AF530B4BF}"/>
              </a:ext>
            </a:extLst>
          </p:cNvPr>
          <p:cNvSpPr/>
          <p:nvPr/>
        </p:nvSpPr>
        <p:spPr>
          <a:xfrm>
            <a:off x="549001" y="4892634"/>
            <a:ext cx="9062179" cy="13590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모델링을 하기 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HSB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경우 미적용시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100%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불량이기에 설명변수에서 제외 결정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WORK_GR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탐색적 분석과 가설검정을 통해 의미가 없다고 판단하여 설명변수에서 제외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FUR_NO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탐색적 분석과 가설검정을 통해 의미가 없다고 판하여 설명변수에서 제외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45F3E4-708B-4F9F-8878-FE4FB9CC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138" y="810776"/>
            <a:ext cx="2676637" cy="23445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61705E-13C4-46BF-AC5B-D72A5AA129F9}"/>
              </a:ext>
            </a:extLst>
          </p:cNvPr>
          <p:cNvSpPr/>
          <p:nvPr/>
        </p:nvSpPr>
        <p:spPr>
          <a:xfrm>
            <a:off x="3356541" y="2527053"/>
            <a:ext cx="716418" cy="2782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497986-EDC8-4C28-8FF3-A349B8C15C02}"/>
              </a:ext>
            </a:extLst>
          </p:cNvPr>
          <p:cNvSpPr/>
          <p:nvPr/>
        </p:nvSpPr>
        <p:spPr>
          <a:xfrm>
            <a:off x="6216372" y="2451535"/>
            <a:ext cx="716418" cy="2782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94E0C-1717-4318-8420-837DDD5102C4}"/>
              </a:ext>
            </a:extLst>
          </p:cNvPr>
          <p:cNvSpPr txBox="1"/>
          <p:nvPr/>
        </p:nvSpPr>
        <p:spPr>
          <a:xfrm>
            <a:off x="3341761" y="3227569"/>
            <a:ext cx="28893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p &gt; 0.05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이므로 가열로 호기 별로 차이가 없다고 할 수 있다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A1DD9-A8F9-43D2-891D-22FEA1FB5FA3}"/>
              </a:ext>
            </a:extLst>
          </p:cNvPr>
          <p:cNvSpPr txBox="1"/>
          <p:nvPr/>
        </p:nvSpPr>
        <p:spPr>
          <a:xfrm>
            <a:off x="344232" y="735760"/>
            <a:ext cx="1660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의사결정 나무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730FC-5799-4B20-850F-4C01ABEA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2" y="1335677"/>
            <a:ext cx="2790278" cy="526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274777-692C-43F2-B50B-7171008A3E23}"/>
              </a:ext>
            </a:extLst>
          </p:cNvPr>
          <p:cNvSpPr txBox="1"/>
          <p:nvPr/>
        </p:nvSpPr>
        <p:spPr>
          <a:xfrm>
            <a:off x="530727" y="1891914"/>
            <a:ext cx="4706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기본 옵션으로 모델 생성 시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300" dirty="0" err="1">
                <a:solidFill>
                  <a:schemeClr val="accent1">
                    <a:lumMod val="75000"/>
                  </a:schemeClr>
                </a:solidFill>
              </a:rPr>
              <a:t>과적합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 발생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8E1615-FE07-4CF9-AE77-4C4B91B3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26" y="933328"/>
            <a:ext cx="4967331" cy="2673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12EBD8-0230-4C12-B7DB-16B9969595D5}"/>
              </a:ext>
            </a:extLst>
          </p:cNvPr>
          <p:cNvSpPr txBox="1"/>
          <p:nvPr/>
        </p:nvSpPr>
        <p:spPr>
          <a:xfrm>
            <a:off x="3598877" y="3531793"/>
            <a:ext cx="6113448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2, </a:t>
            </a: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min_samples_leaf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10, </a:t>
            </a: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min_samples_split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10 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정확도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91.7% /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그리드 </a:t>
            </a:r>
            <a:r>
              <a:rPr lang="ko-KR" altLang="en-US" sz="1300" dirty="0" err="1">
                <a:solidFill>
                  <a:schemeClr val="accent1">
                    <a:lumMod val="75000"/>
                  </a:schemeClr>
                </a:solidFill>
              </a:rPr>
              <a:t>서치로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 찾은 파라미터 값으로 했을 시 직접 정한 파라미터로 했을 때 보다 더 정확도가 높다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411EC4A-1105-4611-892C-DE4705E03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68" y="4564989"/>
            <a:ext cx="9363075" cy="20288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C16183-2AB3-4F3A-8E49-4D81CE0ED57A}"/>
              </a:ext>
            </a:extLst>
          </p:cNvPr>
          <p:cNvSpPr txBox="1"/>
          <p:nvPr/>
        </p:nvSpPr>
        <p:spPr>
          <a:xfrm>
            <a:off x="3028950" y="5601506"/>
            <a:ext cx="6953250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ROLLING_TEMP_T5 &gt; FUR_SZ_TEMP &gt; PT_THK &gt; ROLLING_DESCALING &gt; FUR_HZ_TEMP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순으로 중요도가 높다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5E32E1-7A14-4E4F-8016-85C0C476A720}"/>
              </a:ext>
            </a:extLst>
          </p:cNvPr>
          <p:cNvSpPr/>
          <p:nvPr/>
        </p:nvSpPr>
        <p:spPr>
          <a:xfrm>
            <a:off x="4285726" y="3267075"/>
            <a:ext cx="829199" cy="292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F0E1808-248D-4F07-9E94-7D687A6A4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72" y="3054449"/>
            <a:ext cx="2581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CA689-4FF1-4031-B897-C96E59DE7758}"/>
              </a:ext>
            </a:extLst>
          </p:cNvPr>
          <p:cNvSpPr txBox="1"/>
          <p:nvPr/>
        </p:nvSpPr>
        <p:spPr>
          <a:xfrm>
            <a:off x="344232" y="735760"/>
            <a:ext cx="1660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랜덤 포레스트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F0E7E-E4C5-4579-857C-86FF3857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2" y="1232578"/>
            <a:ext cx="2682082" cy="431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B440CB-93BE-4E49-90DD-353DDFB516D7}"/>
              </a:ext>
            </a:extLst>
          </p:cNvPr>
          <p:cNvSpPr txBox="1"/>
          <p:nvPr/>
        </p:nvSpPr>
        <p:spPr>
          <a:xfrm>
            <a:off x="549777" y="1760523"/>
            <a:ext cx="4706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기본 옵션으로 모델 생성 시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300" dirty="0" err="1">
                <a:solidFill>
                  <a:schemeClr val="accent1">
                    <a:lumMod val="75000"/>
                  </a:schemeClr>
                </a:solidFill>
              </a:rPr>
              <a:t>과적합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 발생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72CDEE-A441-4E60-B904-D368C051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" y="4386262"/>
            <a:ext cx="9028368" cy="2028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47E2DC-9DEF-4816-9D79-7B1CEE5C5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93" y="697789"/>
            <a:ext cx="5553075" cy="280522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A403EA-CA58-48C6-A6CB-887C13835313}"/>
              </a:ext>
            </a:extLst>
          </p:cNvPr>
          <p:cNvSpPr/>
          <p:nvPr/>
        </p:nvSpPr>
        <p:spPr>
          <a:xfrm>
            <a:off x="4123801" y="3115645"/>
            <a:ext cx="829199" cy="384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0642B-A133-48D8-A45C-7F25DF558869}"/>
              </a:ext>
            </a:extLst>
          </p:cNvPr>
          <p:cNvSpPr txBox="1"/>
          <p:nvPr/>
        </p:nvSpPr>
        <p:spPr>
          <a:xfrm>
            <a:off x="3026314" y="3599719"/>
            <a:ext cx="6113448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2, </a:t>
            </a: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min_samples_leaf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10, </a:t>
            </a: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min_samples_split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10 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정확도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91.7% /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그리드 </a:t>
            </a:r>
            <a:r>
              <a:rPr lang="ko-KR" altLang="en-US" sz="1300" dirty="0" err="1">
                <a:solidFill>
                  <a:schemeClr val="accent1">
                    <a:lumMod val="75000"/>
                  </a:schemeClr>
                </a:solidFill>
              </a:rPr>
              <a:t>서치로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 찾은 파라미터 값으로 했을 시 직접 정한 파라미터로 했을 때 보다 더 정확도가 높다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930F5-405A-46D0-8C04-354C9C551842}"/>
              </a:ext>
            </a:extLst>
          </p:cNvPr>
          <p:cNvSpPr txBox="1"/>
          <p:nvPr/>
        </p:nvSpPr>
        <p:spPr>
          <a:xfrm>
            <a:off x="2952750" y="5519097"/>
            <a:ext cx="6953250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 ROLLING_TEMP_T5 &gt;FUR_SZ_TEMP &gt; FUR_EXTEMP &gt; PT_WIDTH &gt; PT_THK &gt; PT_LTH &gt; FUR_HZ_TEMP </a:t>
            </a:r>
            <a:r>
              <a:rPr lang="ko-KR" altLang="en-US" sz="1400" b="1" dirty="0">
                <a:solidFill>
                  <a:srgbClr val="0070C0"/>
                </a:solidFill>
              </a:rPr>
              <a:t>순으로 중요도가 높다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8B84F64-8E3B-4F36-9DE9-3EFC6DD2F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91" y="2893358"/>
            <a:ext cx="24193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3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CA689-4FF1-4031-B897-C96E59DE7758}"/>
              </a:ext>
            </a:extLst>
          </p:cNvPr>
          <p:cNvSpPr txBox="1"/>
          <p:nvPr/>
        </p:nvSpPr>
        <p:spPr>
          <a:xfrm>
            <a:off x="344232" y="735760"/>
            <a:ext cx="2046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err="1"/>
              <a:t>그래디언트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부스팅</a:t>
            </a:r>
            <a:endParaRPr lang="ko-KR" altLang="en-US" sz="1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440CB-93BE-4E49-90DD-353DDFB516D7}"/>
              </a:ext>
            </a:extLst>
          </p:cNvPr>
          <p:cNvSpPr txBox="1"/>
          <p:nvPr/>
        </p:nvSpPr>
        <p:spPr>
          <a:xfrm>
            <a:off x="719101" y="1778166"/>
            <a:ext cx="2857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기본 옵션으로 모델 생성 시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과적합이라고 판단되지는 않는다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72CDEE-A441-4E60-B904-D368C051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4386262"/>
            <a:ext cx="9028368" cy="20288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C0642B-A133-48D8-A45C-7F25DF558869}"/>
              </a:ext>
            </a:extLst>
          </p:cNvPr>
          <p:cNvSpPr txBox="1"/>
          <p:nvPr/>
        </p:nvSpPr>
        <p:spPr>
          <a:xfrm>
            <a:off x="3026313" y="3599719"/>
            <a:ext cx="6686011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8, </a:t>
            </a: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min_samples_leaf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100, </a:t>
            </a: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min_samples_split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70, </a:t>
            </a:r>
            <a:r>
              <a:rPr lang="en-US" altLang="ko-KR" sz="1300" dirty="0" err="1">
                <a:solidFill>
                  <a:schemeClr val="accent1">
                    <a:lumMod val="75000"/>
                  </a:schemeClr>
                </a:solidFill>
              </a:rPr>
              <a:t>learning_rate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 = 0.6 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정확도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92.6% /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직접 정한 파라미터 값으로 진행했다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다소 과적합으로 보이지만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의 정확도도 높다고 판단된다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930F5-405A-46D0-8C04-354C9C551842}"/>
              </a:ext>
            </a:extLst>
          </p:cNvPr>
          <p:cNvSpPr txBox="1"/>
          <p:nvPr/>
        </p:nvSpPr>
        <p:spPr>
          <a:xfrm>
            <a:off x="3352800" y="5488052"/>
            <a:ext cx="5743575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  ROLLING_TEMP_T5 &gt; FUR_SZ_TEMP &gt; FUR_EXTEMP&gt;  PT_THK &gt; PT_LTH </a:t>
            </a:r>
            <a:r>
              <a:rPr lang="ko-KR" altLang="en-US" sz="1400" b="1" dirty="0">
                <a:solidFill>
                  <a:srgbClr val="0070C0"/>
                </a:solidFill>
              </a:rPr>
              <a:t>순으로 중요도가 높다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0F6747-BFE1-44EB-B3C2-B3B2C2B8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246551"/>
            <a:ext cx="2800350" cy="5139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155EA4-FA8C-45AA-9E5A-2F8C96C7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1" y="727539"/>
            <a:ext cx="5637468" cy="273216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A403EA-CA58-48C6-A6CB-887C13835313}"/>
              </a:ext>
            </a:extLst>
          </p:cNvPr>
          <p:cNvSpPr/>
          <p:nvPr/>
        </p:nvSpPr>
        <p:spPr>
          <a:xfrm>
            <a:off x="3924300" y="1951883"/>
            <a:ext cx="1600199" cy="3382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A58CF9-15BA-4395-9850-3AEB8B961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6" y="2899324"/>
            <a:ext cx="2362200" cy="1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09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CA689-4FF1-4031-B897-C96E59DE7758}"/>
              </a:ext>
            </a:extLst>
          </p:cNvPr>
          <p:cNvSpPr txBox="1"/>
          <p:nvPr/>
        </p:nvSpPr>
        <p:spPr>
          <a:xfrm>
            <a:off x="344232" y="735760"/>
            <a:ext cx="2046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서포트 </a:t>
            </a:r>
            <a:r>
              <a:rPr lang="ko-KR" altLang="en-US" sz="1500" b="1" dirty="0" err="1"/>
              <a:t>벡터머신</a:t>
            </a:r>
            <a:endParaRPr lang="ko-KR" altLang="en-US" sz="1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5A1CB-FFDE-44EE-A1A4-3C6C4607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9" y="1185862"/>
            <a:ext cx="2872582" cy="5700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B7E5E3-2542-4F15-AC2D-263A188330FB}"/>
              </a:ext>
            </a:extLst>
          </p:cNvPr>
          <p:cNvSpPr txBox="1"/>
          <p:nvPr/>
        </p:nvSpPr>
        <p:spPr>
          <a:xfrm>
            <a:off x="719101" y="1778166"/>
            <a:ext cx="2857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기본 옵션으로 모델 생성 시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과적합이 발생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177797-1E7C-4070-9F13-216DB2A2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1" y="636090"/>
            <a:ext cx="5305426" cy="30361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00A19-6190-4CE0-8C3F-D1B1B2E8B028}"/>
              </a:ext>
            </a:extLst>
          </p:cNvPr>
          <p:cNvSpPr/>
          <p:nvPr/>
        </p:nvSpPr>
        <p:spPr>
          <a:xfrm>
            <a:off x="4391025" y="3322937"/>
            <a:ext cx="742950" cy="332690"/>
          </a:xfrm>
          <a:prstGeom prst="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E24AE-805E-4F67-B218-EC2A071693F7}"/>
              </a:ext>
            </a:extLst>
          </p:cNvPr>
          <p:cNvSpPr txBox="1"/>
          <p:nvPr/>
        </p:nvSpPr>
        <p:spPr>
          <a:xfrm>
            <a:off x="1799506" y="3818000"/>
            <a:ext cx="7912819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C= 10, gamma = 0.01 /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정확도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81%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그리드 </a:t>
            </a:r>
            <a:r>
              <a:rPr lang="ko-KR" altLang="en-US" sz="1300" dirty="0" err="1">
                <a:solidFill>
                  <a:schemeClr val="accent1">
                    <a:lumMod val="75000"/>
                  </a:schemeClr>
                </a:solidFill>
              </a:rPr>
              <a:t>서치로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 찾은 파라미터 값으로 했을 시 직접 정한 파라미터로 했을 때 보다 더 정확도가 높다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9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8047D-4751-48A5-A6FB-86DC7EF0D244}"/>
              </a:ext>
            </a:extLst>
          </p:cNvPr>
          <p:cNvSpPr txBox="1"/>
          <p:nvPr/>
        </p:nvSpPr>
        <p:spPr>
          <a:xfrm>
            <a:off x="173198" y="694625"/>
            <a:ext cx="1680769" cy="543716"/>
          </a:xfrm>
          <a:prstGeom prst="rect">
            <a:avLst/>
          </a:prstGeom>
          <a:noFill/>
        </p:spPr>
        <p:txBody>
          <a:bodyPr wrap="square" tIns="108000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압연공정이란</a:t>
            </a:r>
            <a:r>
              <a:rPr lang="en-US" altLang="ko-KR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5A163-4814-4852-ABCC-928BC15A9799}"/>
              </a:ext>
            </a:extLst>
          </p:cNvPr>
          <p:cNvSpPr txBox="1"/>
          <p:nvPr/>
        </p:nvSpPr>
        <p:spPr>
          <a:xfrm>
            <a:off x="3901440" y="1892129"/>
            <a:ext cx="58413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제철공정은 기본적으로 제선공정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제강공정 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연주공정 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압연공정으로 이루어진다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그 중 압연 공정은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금속재료를 상온 또는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고온에서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회전하는 롤 사이로 통과시켜 여러 형상의 판재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형재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관재 등의 소재를 만드는 가공법</a:t>
            </a:r>
            <a:r>
              <a:rPr lang="ko-KR" altLang="en-US" dirty="0">
                <a:sym typeface="Wingdings" panose="05000000000000000000" pitchFamily="2" charset="2"/>
              </a:rPr>
              <a:t>을 말합니다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9DA53-F658-4E34-815A-102FB6B5E635}"/>
              </a:ext>
            </a:extLst>
          </p:cNvPr>
          <p:cNvSpPr txBox="1"/>
          <p:nvPr/>
        </p:nvSpPr>
        <p:spPr>
          <a:xfrm>
            <a:off x="400310" y="5393492"/>
            <a:ext cx="924254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압연공정을 하는 과정에서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Scale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불량이 급증하여 불량 발생의 근본 원인</a:t>
            </a:r>
            <a:r>
              <a:rPr lang="ko-KR" altLang="en-US" dirty="0"/>
              <a:t>을 찾고 개선 기회를 도출해보자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3C3223-7221-42C3-A28D-E8A455EE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3" y="1309314"/>
            <a:ext cx="3207068" cy="397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85D22-501C-40A6-BF9B-2F1392793C81}"/>
              </a:ext>
            </a:extLst>
          </p:cNvPr>
          <p:cNvSpPr txBox="1"/>
          <p:nvPr/>
        </p:nvSpPr>
        <p:spPr>
          <a:xfrm>
            <a:off x="519113" y="507465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/>
              <a:t>포스코 </a:t>
            </a:r>
            <a:r>
              <a:rPr lang="en-US" altLang="ko-KR" sz="1000" dirty="0"/>
              <a:t>products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29445-7ECC-441B-9678-3A5C173A5400}"/>
              </a:ext>
            </a:extLst>
          </p:cNvPr>
          <p:cNvSpPr txBox="1"/>
          <p:nvPr/>
        </p:nvSpPr>
        <p:spPr>
          <a:xfrm>
            <a:off x="372807" y="809233"/>
            <a:ext cx="2046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모델평가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249E9-E074-4633-BFA6-EB46FB02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256960"/>
            <a:ext cx="3360318" cy="20768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9C8179-CE36-433D-8CC2-1CBC1403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1256960"/>
            <a:ext cx="3629908" cy="2057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4AFEDD-97BB-4767-A34C-B10CE4C9C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3" y="3768372"/>
            <a:ext cx="3279129" cy="21753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C6AC85-969F-4793-8DB9-7C8FFF7C7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6" y="3705225"/>
            <a:ext cx="3390899" cy="22384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C52F8A-3B49-49D5-866B-8E17C882E6C3}"/>
              </a:ext>
            </a:extLst>
          </p:cNvPr>
          <p:cNvSpPr txBox="1"/>
          <p:nvPr/>
        </p:nvSpPr>
        <p:spPr>
          <a:xfrm>
            <a:off x="1304357" y="3241233"/>
            <a:ext cx="1315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의사결정나무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388D3A-E3D8-462B-BFF0-A72F18FB429C}"/>
              </a:ext>
            </a:extLst>
          </p:cNvPr>
          <p:cNvSpPr txBox="1"/>
          <p:nvPr/>
        </p:nvSpPr>
        <p:spPr>
          <a:xfrm>
            <a:off x="4928910" y="3230408"/>
            <a:ext cx="1315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랜덤포레스트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064F6-3B59-46F8-9346-21F8150EA95E}"/>
              </a:ext>
            </a:extLst>
          </p:cNvPr>
          <p:cNvSpPr txBox="1"/>
          <p:nvPr/>
        </p:nvSpPr>
        <p:spPr>
          <a:xfrm>
            <a:off x="1099342" y="5893137"/>
            <a:ext cx="16276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그래디언트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부스팅</a:t>
            </a:r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4E97A-85C4-4775-9585-7152BE2EDFB2}"/>
              </a:ext>
            </a:extLst>
          </p:cNvPr>
          <p:cNvSpPr txBox="1"/>
          <p:nvPr/>
        </p:nvSpPr>
        <p:spPr>
          <a:xfrm>
            <a:off x="4653616" y="5838289"/>
            <a:ext cx="16276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서포트 </a:t>
            </a:r>
            <a:r>
              <a:rPr lang="ko-KR" altLang="en-US" sz="1300" dirty="0" err="1"/>
              <a:t>벡터머신</a:t>
            </a:r>
            <a:endParaRPr lang="ko-KR" altLang="en-US" sz="13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BAD0BB-3EB2-4A24-8DB1-5440FCAC0654}"/>
              </a:ext>
            </a:extLst>
          </p:cNvPr>
          <p:cNvSpPr/>
          <p:nvPr/>
        </p:nvSpPr>
        <p:spPr>
          <a:xfrm>
            <a:off x="2571750" y="2628972"/>
            <a:ext cx="902828" cy="52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69F5A2-A164-49B3-B3C3-C8C656A0AFDF}"/>
              </a:ext>
            </a:extLst>
          </p:cNvPr>
          <p:cNvSpPr/>
          <p:nvPr/>
        </p:nvSpPr>
        <p:spPr>
          <a:xfrm>
            <a:off x="6134102" y="2684609"/>
            <a:ext cx="876298" cy="4715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9E09D4-1E1E-4331-AA98-22EDB4FE9A06}"/>
              </a:ext>
            </a:extLst>
          </p:cNvPr>
          <p:cNvSpPr/>
          <p:nvPr/>
        </p:nvSpPr>
        <p:spPr>
          <a:xfrm>
            <a:off x="2500312" y="5277408"/>
            <a:ext cx="974266" cy="4661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A51727-12B2-442B-9269-72F879975850}"/>
              </a:ext>
            </a:extLst>
          </p:cNvPr>
          <p:cNvSpPr/>
          <p:nvPr/>
        </p:nvSpPr>
        <p:spPr>
          <a:xfrm>
            <a:off x="6134102" y="5306566"/>
            <a:ext cx="871536" cy="4207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853FF1F-F7F0-47AA-BC67-760CECE64A90}"/>
              </a:ext>
            </a:extLst>
          </p:cNvPr>
          <p:cNvSpPr/>
          <p:nvPr/>
        </p:nvSpPr>
        <p:spPr>
          <a:xfrm>
            <a:off x="6082416" y="1674821"/>
            <a:ext cx="3629909" cy="6879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곡선의 좌측 부분은 높은 분류 확률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 부분은 낮은 분류 확률을 나타낸다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5071AE8-572B-44C0-B773-113AD34F8B56}"/>
              </a:ext>
            </a:extLst>
          </p:cNvPr>
          <p:cNvSpPr/>
          <p:nvPr/>
        </p:nvSpPr>
        <p:spPr>
          <a:xfrm>
            <a:off x="6569870" y="4457909"/>
            <a:ext cx="3093392" cy="5720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AUC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높을수록 좋은 모델이다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8927E-95A9-439F-B36D-9F9BD0ED685C}"/>
              </a:ext>
            </a:extLst>
          </p:cNvPr>
          <p:cNvSpPr txBox="1"/>
          <p:nvPr/>
        </p:nvSpPr>
        <p:spPr>
          <a:xfrm>
            <a:off x="6134102" y="5932020"/>
            <a:ext cx="2777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서포트 </a:t>
            </a:r>
            <a:r>
              <a:rPr lang="ko-KR" altLang="en-US" sz="1300" dirty="0" err="1">
                <a:solidFill>
                  <a:schemeClr val="accent1">
                    <a:lumMod val="75000"/>
                  </a:schemeClr>
                </a:solidFill>
              </a:rPr>
              <a:t>벡터머신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 의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AUC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는 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0.5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이다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정확하지 않은 모델이라고 판단된다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26876B-5630-411E-BB5F-A7926F6DF81E}"/>
              </a:ext>
            </a:extLst>
          </p:cNvPr>
          <p:cNvSpPr txBox="1"/>
          <p:nvPr/>
        </p:nvSpPr>
        <p:spPr>
          <a:xfrm>
            <a:off x="6834186" y="3223585"/>
            <a:ext cx="2777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의사결정나무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300" dirty="0" err="1">
                <a:solidFill>
                  <a:schemeClr val="accent1">
                    <a:lumMod val="75000"/>
                  </a:schemeClr>
                </a:solidFill>
              </a:rPr>
              <a:t>랜덤포레스트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300" dirty="0" err="1">
                <a:solidFill>
                  <a:schemeClr val="accent1">
                    <a:lumMod val="75000"/>
                  </a:schemeClr>
                </a:solidFill>
              </a:rPr>
              <a:t>그래디언트부스팅은</a:t>
            </a: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</a:rPr>
              <a:t> 좋은 모델들이라고 판단된다</a:t>
            </a:r>
            <a:r>
              <a:rPr lang="en-US" altLang="ko-KR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1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98528-BA5B-44D1-BE75-DC210A08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853660"/>
            <a:ext cx="5453332" cy="31658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6030FD-C6E2-4E0F-A3F9-BB0299F5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153696"/>
            <a:ext cx="4200525" cy="1409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FF94AF-3420-4434-A28F-D1D5EE0349CC}"/>
              </a:ext>
            </a:extLst>
          </p:cNvPr>
          <p:cNvSpPr txBox="1"/>
          <p:nvPr/>
        </p:nvSpPr>
        <p:spPr>
          <a:xfrm>
            <a:off x="270668" y="4141807"/>
            <a:ext cx="95535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AUC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그래디언트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부스팅</a:t>
            </a:r>
            <a:r>
              <a:rPr lang="ko-KR" altLang="en-US" sz="1500" dirty="0"/>
              <a:t> </a:t>
            </a:r>
            <a:r>
              <a:rPr lang="en-US" altLang="ko-KR" sz="1500" dirty="0"/>
              <a:t>&gt; </a:t>
            </a:r>
            <a:r>
              <a:rPr lang="ko-KR" altLang="en-US" sz="1500" dirty="0"/>
              <a:t>의사결정나무 </a:t>
            </a:r>
            <a:r>
              <a:rPr lang="en-US" altLang="ko-KR" sz="1500" dirty="0"/>
              <a:t>&gt; </a:t>
            </a:r>
            <a:r>
              <a:rPr lang="ko-KR" altLang="en-US" sz="1500" dirty="0" err="1"/>
              <a:t>랜덤포레스트</a:t>
            </a:r>
            <a:r>
              <a:rPr lang="ko-KR" altLang="en-US" sz="1500" dirty="0"/>
              <a:t> </a:t>
            </a:r>
            <a:r>
              <a:rPr lang="en-US" altLang="ko-KR" sz="1500" dirty="0"/>
              <a:t>&gt; </a:t>
            </a:r>
            <a:r>
              <a:rPr lang="ko-KR" altLang="en-US" sz="1500" dirty="0" err="1"/>
              <a:t>서포트벡터머신</a:t>
            </a:r>
            <a:endParaRPr lang="ko-KR" altLang="en-US" sz="1500" dirty="0"/>
          </a:p>
          <a:p>
            <a:endParaRPr lang="ko-KR" altLang="en-US" sz="1500" dirty="0"/>
          </a:p>
          <a:p>
            <a:r>
              <a:rPr lang="en-US" altLang="ko-KR" sz="1500" b="1" dirty="0"/>
              <a:t>TEST</a:t>
            </a:r>
            <a:r>
              <a:rPr lang="ko-KR" altLang="en-US" sz="1500" dirty="0"/>
              <a:t>의 정확성은 </a:t>
            </a:r>
            <a:r>
              <a:rPr lang="ko-KR" altLang="en-US" sz="1500" dirty="0" err="1"/>
              <a:t>그래디언트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부스팅</a:t>
            </a:r>
            <a:r>
              <a:rPr lang="ko-KR" altLang="en-US" sz="1500" dirty="0"/>
              <a:t> </a:t>
            </a:r>
            <a:r>
              <a:rPr lang="en-US" altLang="ko-KR" sz="1500" dirty="0"/>
              <a:t>= </a:t>
            </a:r>
            <a:r>
              <a:rPr lang="ko-KR" altLang="en-US" sz="1500" dirty="0"/>
              <a:t>의사결정나무 </a:t>
            </a:r>
            <a:r>
              <a:rPr lang="en-US" altLang="ko-KR" sz="1500" dirty="0"/>
              <a:t>&gt; </a:t>
            </a:r>
            <a:r>
              <a:rPr lang="ko-KR" altLang="en-US" sz="1500" dirty="0" err="1"/>
              <a:t>랜덤포레스트</a:t>
            </a:r>
            <a:r>
              <a:rPr lang="ko-KR" altLang="en-US" sz="1500" dirty="0"/>
              <a:t> </a:t>
            </a:r>
            <a:r>
              <a:rPr lang="en-US" altLang="ko-KR" sz="1500" dirty="0"/>
              <a:t>&gt; </a:t>
            </a:r>
            <a:r>
              <a:rPr lang="ko-KR" altLang="en-US" sz="1500" dirty="0"/>
              <a:t>서포트 </a:t>
            </a:r>
            <a:r>
              <a:rPr lang="ko-KR" altLang="en-US" sz="1500" dirty="0" err="1"/>
              <a:t>벡터머신</a:t>
            </a:r>
            <a:endParaRPr lang="ko-KR" altLang="en-US" sz="1500" dirty="0"/>
          </a:p>
          <a:p>
            <a:endParaRPr lang="ko-KR" altLang="en-US" sz="1500" dirty="0"/>
          </a:p>
          <a:p>
            <a:r>
              <a:rPr lang="en-US" altLang="ko-KR" sz="1500" b="1" dirty="0"/>
              <a:t>F1score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그래디언트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부스팅</a:t>
            </a:r>
            <a:r>
              <a:rPr lang="ko-KR" altLang="en-US" sz="1500" dirty="0"/>
              <a:t> </a:t>
            </a:r>
            <a:r>
              <a:rPr lang="en-US" altLang="ko-KR" sz="1500" dirty="0"/>
              <a:t>= </a:t>
            </a:r>
            <a:r>
              <a:rPr lang="ko-KR" altLang="en-US" sz="1500" dirty="0"/>
              <a:t>의사결정나무 </a:t>
            </a:r>
            <a:r>
              <a:rPr lang="en-US" altLang="ko-KR" sz="1500" dirty="0"/>
              <a:t>&gt; </a:t>
            </a:r>
            <a:r>
              <a:rPr lang="ko-KR" altLang="en-US" sz="1500" dirty="0" err="1"/>
              <a:t>랜덤포레스트</a:t>
            </a:r>
            <a:r>
              <a:rPr lang="ko-KR" altLang="en-US" sz="1500" dirty="0"/>
              <a:t> </a:t>
            </a:r>
            <a:r>
              <a:rPr lang="en-US" altLang="ko-KR" sz="1500" dirty="0"/>
              <a:t>&gt; </a:t>
            </a:r>
            <a:r>
              <a:rPr lang="ko-KR" altLang="en-US" sz="1500" dirty="0"/>
              <a:t>서포트 </a:t>
            </a:r>
            <a:r>
              <a:rPr lang="ko-KR" altLang="en-US" sz="1500" dirty="0" err="1"/>
              <a:t>벡터머신</a:t>
            </a:r>
            <a:endParaRPr lang="ko-KR" altLang="en-US" sz="1500" dirty="0"/>
          </a:p>
          <a:p>
            <a:endParaRPr lang="ko-KR" altLang="en-US" sz="1500" dirty="0"/>
          </a:p>
          <a:p>
            <a:r>
              <a:rPr lang="ko-KR" altLang="en-US" sz="1500" b="1" dirty="0"/>
              <a:t>민감도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그래디언트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부스팅</a:t>
            </a:r>
            <a:r>
              <a:rPr lang="ko-KR" altLang="en-US" sz="1500" dirty="0"/>
              <a:t> </a:t>
            </a:r>
            <a:r>
              <a:rPr lang="en-US" altLang="ko-KR" sz="1500" dirty="0"/>
              <a:t>&gt; </a:t>
            </a:r>
            <a:r>
              <a:rPr lang="ko-KR" altLang="en-US" sz="1500" dirty="0"/>
              <a:t>의사결정나무 </a:t>
            </a:r>
            <a:r>
              <a:rPr lang="en-US" altLang="ko-KR" sz="1500" dirty="0"/>
              <a:t>&gt; </a:t>
            </a:r>
            <a:r>
              <a:rPr lang="ko-KR" altLang="en-US" sz="1500" dirty="0" err="1"/>
              <a:t>랜덤포레스트</a:t>
            </a:r>
            <a:r>
              <a:rPr lang="ko-KR" altLang="en-US" sz="1500" dirty="0"/>
              <a:t> </a:t>
            </a:r>
            <a:r>
              <a:rPr lang="en-US" altLang="ko-KR" sz="1500" dirty="0"/>
              <a:t>&gt; </a:t>
            </a:r>
            <a:r>
              <a:rPr lang="ko-KR" altLang="en-US" sz="1500" dirty="0"/>
              <a:t>서포트 </a:t>
            </a:r>
            <a:r>
              <a:rPr lang="ko-KR" altLang="en-US" sz="1500" dirty="0" err="1"/>
              <a:t>벡터머신</a:t>
            </a:r>
            <a:endParaRPr lang="ko-KR" altLang="en-US" sz="1500" dirty="0"/>
          </a:p>
          <a:p>
            <a:endParaRPr lang="ko-KR" altLang="en-US" sz="1500" dirty="0"/>
          </a:p>
          <a:p>
            <a:r>
              <a:rPr lang="ko-KR" altLang="en-US" sz="1500" dirty="0"/>
              <a:t>즉</a:t>
            </a:r>
            <a:r>
              <a:rPr lang="en-US" altLang="ko-KR" sz="1500" dirty="0"/>
              <a:t>, </a:t>
            </a:r>
            <a:r>
              <a:rPr lang="ko-KR" altLang="en-US" sz="1500" b="1" dirty="0" err="1">
                <a:solidFill>
                  <a:srgbClr val="C00000"/>
                </a:solidFill>
              </a:rPr>
              <a:t>그래디언트</a:t>
            </a:r>
            <a:r>
              <a:rPr lang="ko-KR" altLang="en-US" sz="1500" b="1" dirty="0">
                <a:solidFill>
                  <a:srgbClr val="C00000"/>
                </a:solidFill>
              </a:rPr>
              <a:t> </a:t>
            </a:r>
            <a:r>
              <a:rPr lang="ko-KR" altLang="en-US" sz="1500" b="1" dirty="0" err="1">
                <a:solidFill>
                  <a:srgbClr val="C00000"/>
                </a:solidFill>
              </a:rPr>
              <a:t>부스팅의</a:t>
            </a:r>
            <a:r>
              <a:rPr lang="ko-KR" altLang="en-US" sz="1500" b="1" dirty="0">
                <a:solidFill>
                  <a:srgbClr val="C00000"/>
                </a:solidFill>
              </a:rPr>
              <a:t> 모델이 가장 적절하고 좋은 모델이라고 판단됩니다</a:t>
            </a:r>
            <a:r>
              <a:rPr lang="en-US" altLang="ko-KR" sz="1500" b="1" dirty="0">
                <a:solidFill>
                  <a:srgbClr val="C00000"/>
                </a:solidFill>
              </a:rPr>
              <a:t>.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2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27631-AA92-42C1-8EDA-DB7BAA9381C4}"/>
              </a:ext>
            </a:extLst>
          </p:cNvPr>
          <p:cNvSpPr txBox="1"/>
          <p:nvPr/>
        </p:nvSpPr>
        <p:spPr>
          <a:xfrm>
            <a:off x="270668" y="807020"/>
            <a:ext cx="1155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결론</a:t>
            </a:r>
            <a:endParaRPr lang="en-US" altLang="ko-KR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C3D46-94D2-4A76-AA13-57F59E735050}"/>
              </a:ext>
            </a:extLst>
          </p:cNvPr>
          <p:cNvSpPr txBox="1"/>
          <p:nvPr/>
        </p:nvSpPr>
        <p:spPr>
          <a:xfrm>
            <a:off x="434340" y="1207514"/>
            <a:ext cx="893064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모델성이 좋다고 판단한 의사결정나무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랜덤포레스트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그래디언트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부스팅에서</a:t>
            </a:r>
            <a:r>
              <a:rPr lang="ko-KR" altLang="en-US" sz="1400" dirty="0"/>
              <a:t> </a:t>
            </a:r>
            <a:r>
              <a:rPr lang="en-US" altLang="ko-KR" sz="1400" b="1" dirty="0"/>
              <a:t>ROLLING_TEMP_T5, FUR_SZ_TEMP </a:t>
            </a:r>
            <a:r>
              <a:rPr lang="ko-KR" altLang="en-US" sz="1400" dirty="0"/>
              <a:t>변수의 중요도가 가장 크다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F2F9F-8794-4D08-A6BB-C1FAB7D99D67}"/>
              </a:ext>
            </a:extLst>
          </p:cNvPr>
          <p:cNvSpPr txBox="1"/>
          <p:nvPr/>
        </p:nvSpPr>
        <p:spPr>
          <a:xfrm>
            <a:off x="434340" y="3942391"/>
            <a:ext cx="89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sz="1400" dirty="0"/>
              <a:t>HSB</a:t>
            </a:r>
            <a:r>
              <a:rPr lang="ko-KR" altLang="en-US" sz="1400" dirty="0"/>
              <a:t>는 가설검정과 빈도 수를 확인해본 결과</a:t>
            </a:r>
            <a:r>
              <a:rPr lang="en-US" altLang="ko-KR" sz="1400" dirty="0"/>
              <a:t>, HSB </a:t>
            </a:r>
            <a:r>
              <a:rPr lang="ko-KR" altLang="en-US" sz="1400" dirty="0"/>
              <a:t>미적용시 불량이 발생한다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46290-B2B9-4F2A-8DC7-0BF0D11BB9C0}"/>
              </a:ext>
            </a:extLst>
          </p:cNvPr>
          <p:cNvSpPr txBox="1"/>
          <p:nvPr/>
        </p:nvSpPr>
        <p:spPr>
          <a:xfrm>
            <a:off x="382608" y="2772849"/>
            <a:ext cx="893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Helvetica Neue"/>
              </a:rPr>
              <a:t>WORK_GR, FUR_NO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Helvetica Neue"/>
              </a:rPr>
              <a:t>는 탐색적분석과 가설검정을 </a:t>
            </a:r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통해 유의하지 않는 변수로 판단하였다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A950287-EEC8-4E68-B979-34BC827DA509}"/>
              </a:ext>
            </a:extLst>
          </p:cNvPr>
          <p:cNvSpPr/>
          <p:nvPr/>
        </p:nvSpPr>
        <p:spPr>
          <a:xfrm>
            <a:off x="848398" y="2077359"/>
            <a:ext cx="402672" cy="1948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8981EA-87B5-45E0-8C71-D6F17F1F5B2B}"/>
              </a:ext>
            </a:extLst>
          </p:cNvPr>
          <p:cNvSpPr/>
          <p:nvPr/>
        </p:nvSpPr>
        <p:spPr>
          <a:xfrm>
            <a:off x="1349229" y="1969293"/>
            <a:ext cx="8298469" cy="446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b="1" dirty="0"/>
              <a:t>ROLLING_TEMP_T5, FUR_SZ_TEMP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Scale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불량 발생에 영향을 미치는 가장 큰 요인이라고 할 수 있다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A1AF9E1-0C35-4A0F-B168-7C5D07217361}"/>
              </a:ext>
            </a:extLst>
          </p:cNvPr>
          <p:cNvSpPr/>
          <p:nvPr/>
        </p:nvSpPr>
        <p:spPr>
          <a:xfrm>
            <a:off x="771499" y="3245237"/>
            <a:ext cx="402672" cy="1948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A074F6-EC91-47D5-BD8F-757A9F6C9EC3}"/>
              </a:ext>
            </a:extLst>
          </p:cNvPr>
          <p:cNvSpPr/>
          <p:nvPr/>
        </p:nvSpPr>
        <p:spPr>
          <a:xfrm>
            <a:off x="1349229" y="3138506"/>
            <a:ext cx="7642371" cy="446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WORK_GR, FUR_NO 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Scale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불량 발생에 영향을 미치는 요인이 아니라고 할 수 있다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ABE6BE3-C994-4708-A058-074BAE958750}"/>
              </a:ext>
            </a:extLst>
          </p:cNvPr>
          <p:cNvSpPr/>
          <p:nvPr/>
        </p:nvSpPr>
        <p:spPr>
          <a:xfrm>
            <a:off x="795058" y="4482434"/>
            <a:ext cx="402672" cy="1948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305DCD-AB2F-4A7B-8361-64C934EC4F0C}"/>
              </a:ext>
            </a:extLst>
          </p:cNvPr>
          <p:cNvSpPr/>
          <p:nvPr/>
        </p:nvSpPr>
        <p:spPr>
          <a:xfrm>
            <a:off x="1372788" y="4375703"/>
            <a:ext cx="7642371" cy="446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HSB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미적용 시 불량이 발생한다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F471B-72D1-4F3F-82E4-D34B9328152D}"/>
              </a:ext>
            </a:extLst>
          </p:cNvPr>
          <p:cNvSpPr txBox="1"/>
          <p:nvPr/>
        </p:nvSpPr>
        <p:spPr>
          <a:xfrm>
            <a:off x="434340" y="5158702"/>
            <a:ext cx="893064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4.</a:t>
            </a:r>
            <a:r>
              <a:rPr lang="en-US" altLang="ko-KR" sz="1400" dirty="0">
                <a:sym typeface="Wingdings" panose="05000000000000000000" pitchFamily="2" charset="2"/>
              </a:rPr>
              <a:t> Plate</a:t>
            </a:r>
            <a:r>
              <a:rPr lang="ko-KR" altLang="en-US" sz="1400" dirty="0">
                <a:sym typeface="Wingdings" panose="05000000000000000000" pitchFamily="2" charset="2"/>
              </a:rPr>
              <a:t>의 두께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길이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중량의 변수 중요도가 다소 크지 않다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6882CF7-078D-4C2A-BC3A-9DEE5F977ECF}"/>
              </a:ext>
            </a:extLst>
          </p:cNvPr>
          <p:cNvSpPr/>
          <p:nvPr/>
        </p:nvSpPr>
        <p:spPr>
          <a:xfrm>
            <a:off x="795058" y="5708359"/>
            <a:ext cx="402672" cy="1948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D42AB1-BDE4-4F82-8C6E-101283310181}"/>
              </a:ext>
            </a:extLst>
          </p:cNvPr>
          <p:cNvSpPr/>
          <p:nvPr/>
        </p:nvSpPr>
        <p:spPr>
          <a:xfrm>
            <a:off x="1372788" y="5601628"/>
            <a:ext cx="8274910" cy="446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>
                <a:sym typeface="Wingdings" panose="05000000000000000000" pitchFamily="2" charset="2"/>
              </a:rPr>
              <a:t>Plate</a:t>
            </a:r>
            <a:r>
              <a:rPr lang="ko-KR" altLang="en-US" sz="1300" dirty="0">
                <a:sym typeface="Wingdings" panose="05000000000000000000" pitchFamily="2" charset="2"/>
              </a:rPr>
              <a:t>의 두께</a:t>
            </a:r>
            <a:r>
              <a:rPr lang="en-US" altLang="ko-KR" sz="1300" dirty="0"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sym typeface="Wingdings" panose="05000000000000000000" pitchFamily="2" charset="2"/>
              </a:rPr>
              <a:t>길이</a:t>
            </a:r>
            <a:r>
              <a:rPr lang="en-US" altLang="ko-KR" sz="1300" dirty="0"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sym typeface="Wingdings" panose="05000000000000000000" pitchFamily="2" charset="2"/>
              </a:rPr>
              <a:t>중량은 </a:t>
            </a:r>
            <a:r>
              <a:rPr lang="en-US" altLang="ko-KR" sz="1300" dirty="0">
                <a:sym typeface="Wingdings" panose="05000000000000000000" pitchFamily="2" charset="2"/>
              </a:rPr>
              <a:t>Scale </a:t>
            </a:r>
            <a:r>
              <a:rPr lang="ko-KR" altLang="en-US" sz="1300" dirty="0">
                <a:sym typeface="Wingdings" panose="05000000000000000000" pitchFamily="2" charset="2"/>
              </a:rPr>
              <a:t>불량 발생에 영향을 크게 미치는 요인이 아니라고 할 수 있다</a:t>
            </a:r>
            <a:r>
              <a:rPr lang="en-US" altLang="ko-KR" sz="1300" dirty="0">
                <a:sym typeface="Wingdings" panose="05000000000000000000" pitchFamily="2" charset="2"/>
              </a:rPr>
              <a:t>.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86263-DDB4-4671-8FC1-B799FE465362}"/>
              </a:ext>
            </a:extLst>
          </p:cNvPr>
          <p:cNvSpPr txBox="1"/>
          <p:nvPr/>
        </p:nvSpPr>
        <p:spPr>
          <a:xfrm>
            <a:off x="369028" y="873023"/>
            <a:ext cx="1155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대안제시</a:t>
            </a:r>
            <a:endParaRPr lang="en-US" altLang="ko-KR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5A0CA-189F-4F48-AC40-3F4B5A18C50B}"/>
              </a:ext>
            </a:extLst>
          </p:cNvPr>
          <p:cNvSpPr txBox="1"/>
          <p:nvPr/>
        </p:nvSpPr>
        <p:spPr>
          <a:xfrm>
            <a:off x="521429" y="3826609"/>
            <a:ext cx="1155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리뷰</a:t>
            </a:r>
            <a:endParaRPr lang="en-US" altLang="ko-KR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28DFF-1661-4B9A-A75F-4C2C12C08995}"/>
              </a:ext>
            </a:extLst>
          </p:cNvPr>
          <p:cNvSpPr txBox="1"/>
          <p:nvPr/>
        </p:nvSpPr>
        <p:spPr>
          <a:xfrm>
            <a:off x="369028" y="1333394"/>
            <a:ext cx="9441657" cy="42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그래프 분석을 통해서 압연온도가 </a:t>
            </a:r>
            <a:r>
              <a:rPr lang="en-US" altLang="ko-KR" sz="1300" dirty="0"/>
              <a:t>1000</a:t>
            </a:r>
            <a:r>
              <a:rPr lang="ko-KR" altLang="en-US" sz="1300" dirty="0"/>
              <a:t>이상이면 </a:t>
            </a:r>
            <a:r>
              <a:rPr lang="en-US" altLang="ko-KR" sz="1300" dirty="0"/>
              <a:t>scale </a:t>
            </a:r>
            <a:r>
              <a:rPr lang="ko-KR" altLang="en-US" sz="1300" dirty="0"/>
              <a:t>불량이 발생하므로 압연온도의 조절이 필요하다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2B834-B442-4E06-A3EF-6B74513B06C3}"/>
              </a:ext>
            </a:extLst>
          </p:cNvPr>
          <p:cNvSpPr txBox="1"/>
          <p:nvPr/>
        </p:nvSpPr>
        <p:spPr>
          <a:xfrm>
            <a:off x="369028" y="2000043"/>
            <a:ext cx="9441657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그래프 분석을 통해서 가열로 균열대의 온도가 낮을수록 </a:t>
            </a:r>
            <a:r>
              <a:rPr lang="en-US" altLang="ko-KR" sz="1300" dirty="0"/>
              <a:t>scale</a:t>
            </a:r>
            <a:r>
              <a:rPr lang="ko-KR" altLang="en-US" sz="1300" dirty="0"/>
              <a:t>불량의 개수가 많은 것으로 보아 균열대의 온도 조절이 필요하다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260BC2-E1AC-4042-8013-E92F6C4A9D3F}"/>
              </a:ext>
            </a:extLst>
          </p:cNvPr>
          <p:cNvSpPr txBox="1"/>
          <p:nvPr/>
        </p:nvSpPr>
        <p:spPr>
          <a:xfrm>
            <a:off x="369028" y="2698940"/>
            <a:ext cx="9441657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/>
              <a:t>- HSB</a:t>
            </a:r>
            <a:r>
              <a:rPr lang="ko-KR" altLang="en-US" sz="1300" dirty="0"/>
              <a:t>의 과정을 거치지 않으면 </a:t>
            </a:r>
            <a:r>
              <a:rPr lang="en-US" altLang="ko-KR" sz="1300" dirty="0"/>
              <a:t>scale </a:t>
            </a:r>
            <a:r>
              <a:rPr lang="ko-KR" altLang="en-US" sz="1300" dirty="0"/>
              <a:t>불량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그러므로 반드시 </a:t>
            </a:r>
            <a:r>
              <a:rPr lang="en-US" altLang="ko-KR" sz="1300" dirty="0"/>
              <a:t>HSB</a:t>
            </a:r>
            <a:r>
              <a:rPr lang="ko-KR" altLang="en-US" sz="1300" dirty="0"/>
              <a:t>과정은 거쳐야한다</a:t>
            </a:r>
            <a:r>
              <a:rPr lang="en-US" altLang="ko-KR" sz="1300"/>
              <a:t>. </a:t>
            </a:r>
            <a:r>
              <a:rPr lang="ko-KR" altLang="en-US" sz="1300"/>
              <a:t>다만</a:t>
            </a:r>
            <a:r>
              <a:rPr lang="en-US" altLang="ko-KR" sz="1300" dirty="0"/>
              <a:t>, HSB </a:t>
            </a:r>
            <a:r>
              <a:rPr lang="ko-KR" altLang="en-US" sz="1300" dirty="0"/>
              <a:t>과정을 거친다고 해서 불량이 나오지 않는 것은 아니다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3BAFC-C1B6-46AC-8C05-7CC457DD4870}"/>
              </a:ext>
            </a:extLst>
          </p:cNvPr>
          <p:cNvSpPr txBox="1"/>
          <p:nvPr/>
        </p:nvSpPr>
        <p:spPr>
          <a:xfrm>
            <a:off x="369027" y="4266954"/>
            <a:ext cx="9441657" cy="162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예측과 분류의 다양한 모델들을 자유롭게 선정하여 데이터 분석을 해서 결과까지 도출해내는 데에 아직 부족함 점들이 많지만 하면 할수록 판단 능력이 향상되었다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 아직 이것이 과소적합인지 과적합인지 파악하는 능력이 더 필요할 것이다</a:t>
            </a:r>
            <a:r>
              <a:rPr lang="en-US" altLang="ko-KR" sz="1300" dirty="0"/>
              <a:t>. </a:t>
            </a:r>
            <a:r>
              <a:rPr lang="ko-KR" altLang="en-US" sz="1300" dirty="0"/>
              <a:t>또한 처음 들어보는 압연공정의 불량요인을 분석하기 위해 관련된 사항들을 알아보았다</a:t>
            </a:r>
            <a:r>
              <a:rPr lang="en-US" altLang="ko-KR" sz="1300" dirty="0"/>
              <a:t>. </a:t>
            </a:r>
            <a:r>
              <a:rPr lang="ko-KR" altLang="en-US" sz="1300" dirty="0"/>
              <a:t>생소한 단어들이 많았지만 조사하면서 새로운 지식들을 알게 되었다</a:t>
            </a:r>
            <a:r>
              <a:rPr lang="en-US" altLang="ko-KR" sz="1300" dirty="0"/>
              <a:t>. </a:t>
            </a:r>
            <a:r>
              <a:rPr lang="ko-KR" altLang="en-US" sz="1300" dirty="0"/>
              <a:t>정확한 분석을 위해서는 도메인 지식이 중요하다고 느꼈다</a:t>
            </a:r>
            <a:r>
              <a:rPr lang="en-US" altLang="ko-KR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핵심인자 정리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템플릿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참조용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7FF58A-A39D-497A-829F-B67B495F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52550"/>
            <a:ext cx="90963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6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93F25F-7AA4-458E-BD47-82B3929D8246}"/>
              </a:ext>
            </a:extLst>
          </p:cNvPr>
          <p:cNvSpPr/>
          <p:nvPr/>
        </p:nvSpPr>
        <p:spPr>
          <a:xfrm>
            <a:off x="3697147" y="769595"/>
            <a:ext cx="2291557" cy="4472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가설 수립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5A0AE8-D125-4B8E-9953-478DCAD86603}"/>
              </a:ext>
            </a:extLst>
          </p:cNvPr>
          <p:cNvSpPr/>
          <p:nvPr/>
        </p:nvSpPr>
        <p:spPr>
          <a:xfrm>
            <a:off x="3697147" y="1744797"/>
            <a:ext cx="2291557" cy="4472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특성 파악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B4E480-7DF3-4E98-AA8F-A429F6AC90E7}"/>
              </a:ext>
            </a:extLst>
          </p:cNvPr>
          <p:cNvSpPr/>
          <p:nvPr/>
        </p:nvSpPr>
        <p:spPr>
          <a:xfrm>
            <a:off x="3697147" y="2758726"/>
            <a:ext cx="2291557" cy="4472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탐색적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E13E48-1C1D-4A4A-BFFA-CD91BC4686F7}"/>
              </a:ext>
            </a:extLst>
          </p:cNvPr>
          <p:cNvSpPr/>
          <p:nvPr/>
        </p:nvSpPr>
        <p:spPr>
          <a:xfrm>
            <a:off x="3697146" y="4884963"/>
            <a:ext cx="2291557" cy="400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및 평가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B6C12CF-D736-4CC9-B18F-3A4ACA4DE20F}"/>
              </a:ext>
            </a:extLst>
          </p:cNvPr>
          <p:cNvSpPr/>
          <p:nvPr/>
        </p:nvSpPr>
        <p:spPr>
          <a:xfrm>
            <a:off x="3697146" y="5920478"/>
            <a:ext cx="2291557" cy="3943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 도출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9531635-0496-4EE0-8A08-2D5CE2E5BA4C}"/>
              </a:ext>
            </a:extLst>
          </p:cNvPr>
          <p:cNvSpPr/>
          <p:nvPr/>
        </p:nvSpPr>
        <p:spPr>
          <a:xfrm>
            <a:off x="4658776" y="1305678"/>
            <a:ext cx="368300" cy="35484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41E2F38-F565-4B47-B0FF-0617AEE857A6}"/>
              </a:ext>
            </a:extLst>
          </p:cNvPr>
          <p:cNvSpPr/>
          <p:nvPr/>
        </p:nvSpPr>
        <p:spPr>
          <a:xfrm>
            <a:off x="4658776" y="2276295"/>
            <a:ext cx="368300" cy="35484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E726565-40D8-47A8-8FEB-19132A24819D}"/>
              </a:ext>
            </a:extLst>
          </p:cNvPr>
          <p:cNvSpPr/>
          <p:nvPr/>
        </p:nvSpPr>
        <p:spPr>
          <a:xfrm>
            <a:off x="4658776" y="3333536"/>
            <a:ext cx="368300" cy="35484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B99C2BC-EF2F-4390-922C-B6770F38A17A}"/>
              </a:ext>
            </a:extLst>
          </p:cNvPr>
          <p:cNvSpPr/>
          <p:nvPr/>
        </p:nvSpPr>
        <p:spPr>
          <a:xfrm>
            <a:off x="4658776" y="5449064"/>
            <a:ext cx="368300" cy="35484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726A09A-1DA3-4DB2-8808-04C524F52717}"/>
              </a:ext>
            </a:extLst>
          </p:cNvPr>
          <p:cNvSpPr/>
          <p:nvPr/>
        </p:nvSpPr>
        <p:spPr>
          <a:xfrm>
            <a:off x="3697146" y="3815967"/>
            <a:ext cx="2291557" cy="400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가설검정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DEDE4C2-BA72-4FE3-9E33-76B79B0993CD}"/>
              </a:ext>
            </a:extLst>
          </p:cNvPr>
          <p:cNvSpPr/>
          <p:nvPr/>
        </p:nvSpPr>
        <p:spPr>
          <a:xfrm>
            <a:off x="4658776" y="4356357"/>
            <a:ext cx="368300" cy="35484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가설 수립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F9DEE-2C74-4145-B87E-6D5682014DA5}"/>
              </a:ext>
            </a:extLst>
          </p:cNvPr>
          <p:cNvSpPr txBox="1"/>
          <p:nvPr/>
        </p:nvSpPr>
        <p:spPr>
          <a:xfrm>
            <a:off x="469783" y="1535185"/>
            <a:ext cx="777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dirty="0" err="1">
                <a:sym typeface="Wingdings" panose="05000000000000000000" pitchFamily="2" charset="2"/>
              </a:rPr>
              <a:t>가열대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균열대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추출온도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압연온도에 따라서 불량의 차이가 있을까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07B69-A81E-46FF-820F-B5B58D17F6F4}"/>
              </a:ext>
            </a:extLst>
          </p:cNvPr>
          <p:cNvSpPr txBox="1"/>
          <p:nvPr/>
        </p:nvSpPr>
        <p:spPr>
          <a:xfrm>
            <a:off x="469783" y="2325148"/>
            <a:ext cx="777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2. Plate</a:t>
            </a:r>
            <a:r>
              <a:rPr lang="ko-KR" altLang="en-US" dirty="0">
                <a:sym typeface="Wingdings" panose="05000000000000000000" pitchFamily="2" charset="2"/>
              </a:rPr>
              <a:t>의 두께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길이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중량에 따라서 불량의 차이가 있을까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1DE32-70A2-41DC-9B90-F6DEC1FB8397}"/>
              </a:ext>
            </a:extLst>
          </p:cNvPr>
          <p:cNvSpPr txBox="1"/>
          <p:nvPr/>
        </p:nvSpPr>
        <p:spPr>
          <a:xfrm>
            <a:off x="469783" y="3239406"/>
            <a:ext cx="777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3. HSB</a:t>
            </a:r>
            <a:r>
              <a:rPr lang="ko-KR" altLang="en-US" dirty="0">
                <a:sym typeface="Wingdings" panose="05000000000000000000" pitchFamily="2" charset="2"/>
              </a:rPr>
              <a:t>를 적용하지 않으면 불량이 나타날 것이다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6916E-D8E9-4355-A567-0DE1BE4EF65D}"/>
              </a:ext>
            </a:extLst>
          </p:cNvPr>
          <p:cNvSpPr txBox="1"/>
          <p:nvPr/>
        </p:nvSpPr>
        <p:spPr>
          <a:xfrm>
            <a:off x="469783" y="4038441"/>
            <a:ext cx="77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4. </a:t>
            </a:r>
            <a:r>
              <a:rPr lang="ko-KR" altLang="en-US" dirty="0">
                <a:sym typeface="Wingdings" panose="05000000000000000000" pitchFamily="2" charset="2"/>
              </a:rPr>
              <a:t>작업조에 따라서 불량의 차이가 있을까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4344B-6C45-472D-AE93-1F8C37E98F0C}"/>
              </a:ext>
            </a:extLst>
          </p:cNvPr>
          <p:cNvSpPr txBox="1"/>
          <p:nvPr/>
        </p:nvSpPr>
        <p:spPr>
          <a:xfrm>
            <a:off x="469783" y="4845182"/>
            <a:ext cx="77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5. </a:t>
            </a:r>
            <a:r>
              <a:rPr lang="ko-KR" altLang="en-US" dirty="0">
                <a:sym typeface="Wingdings" panose="05000000000000000000" pitchFamily="2" charset="2"/>
              </a:rPr>
              <a:t>가열로 호기에 따라서 불량의 차이가 있을까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91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0BDF25-ADDF-4C25-8453-9A7F49C78634}"/>
              </a:ext>
            </a:extLst>
          </p:cNvPr>
          <p:cNvSpPr/>
          <p:nvPr/>
        </p:nvSpPr>
        <p:spPr>
          <a:xfrm>
            <a:off x="1970199" y="767083"/>
            <a:ext cx="5805366" cy="59600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PLATE_NO : plate no</a:t>
            </a: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ROLLING_DATE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작업시간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SCALE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불량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/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양품</a:t>
            </a:r>
            <a:endParaRPr lang="en-US" altLang="ko-KR" sz="1600" b="1" dirty="0">
              <a:solidFill>
                <a:srgbClr val="000000"/>
              </a:solidFill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SPEC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제품 규격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STEEL_KIND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강종</a:t>
            </a:r>
            <a:endParaRPr lang="en-US" altLang="ko-KR" sz="1600" b="1" dirty="0">
              <a:solidFill>
                <a:srgbClr val="000000"/>
              </a:solidFill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PT_THK : plate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두께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PT_WDTH : plate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폭</a:t>
            </a:r>
            <a:endParaRPr lang="en-US" altLang="ko-KR" sz="1600" b="1" dirty="0">
              <a:solidFill>
                <a:srgbClr val="000000"/>
              </a:solidFill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PT_LTH : </a:t>
            </a:r>
            <a:r>
              <a:rPr lang="en-US" altLang="ko-KR" sz="1600" b="1" dirty="0">
                <a:solidFill>
                  <a:srgbClr val="000000"/>
                </a:solidFill>
                <a:latin typeface="Helvetica Neue"/>
              </a:rPr>
              <a:t>plate</a:t>
            </a:r>
            <a:r>
              <a:rPr lang="ko-KR" altLang="en-US" sz="1600" b="1" dirty="0">
                <a:solidFill>
                  <a:srgbClr val="000000"/>
                </a:solidFill>
                <a:latin typeface="Helvetica Neue"/>
              </a:rPr>
              <a:t> 길이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PT_WGT : plate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중량</a:t>
            </a:r>
            <a:endParaRPr lang="en-US" altLang="ko-KR" sz="1600" b="1" dirty="0">
              <a:solidFill>
                <a:srgbClr val="000000"/>
              </a:solidFill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FUR_NO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가열로 호기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FUR_NO_ROW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가열로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작업순번</a:t>
            </a:r>
            <a:endParaRPr lang="en-US" altLang="ko-KR" sz="1600" b="1" dirty="0">
              <a:solidFill>
                <a:srgbClr val="000000"/>
              </a:solidFill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FUR_HZ_TEMP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가열로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가열대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 온도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FUR_HZ_TIME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가열로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가열대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 시간</a:t>
            </a:r>
            <a:endParaRPr lang="en-US" altLang="ko-KR" sz="1600" b="1" dirty="0">
              <a:solidFill>
                <a:srgbClr val="000000"/>
              </a:solidFill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FUR_SZ_TEMP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가열로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균열대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 온도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FUR_SZ_TIME : </a:t>
            </a:r>
            <a:r>
              <a:rPr lang="ko-KR" altLang="en-US" sz="1600" b="1" dirty="0">
                <a:solidFill>
                  <a:srgbClr val="000000"/>
                </a:solidFill>
                <a:latin typeface="Helvetica Neue"/>
              </a:rPr>
              <a:t>가열로 </a:t>
            </a:r>
            <a:r>
              <a:rPr lang="ko-KR" altLang="en-US" sz="1600" b="1" dirty="0" err="1">
                <a:solidFill>
                  <a:srgbClr val="000000"/>
                </a:solidFill>
                <a:latin typeface="Helvetica Neue"/>
              </a:rPr>
              <a:t>균열대</a:t>
            </a:r>
            <a:r>
              <a:rPr lang="ko-KR" altLang="en-US" sz="1600" b="1" dirty="0">
                <a:solidFill>
                  <a:srgbClr val="000000"/>
                </a:solidFill>
                <a:latin typeface="Helvetica Neue"/>
              </a:rPr>
              <a:t> 시간</a:t>
            </a:r>
            <a:endParaRPr lang="en-US" altLang="ko-KR" sz="1600" b="1" dirty="0">
              <a:solidFill>
                <a:srgbClr val="000000"/>
              </a:solidFill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FUR_TIME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가열로 시간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FUR_EXTEMP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추출온도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ROLLING_TEMP_T5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압연온도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HSB : HS</a:t>
            </a:r>
            <a:r>
              <a:rPr lang="en-US" altLang="ko-KR" sz="1600" b="1" dirty="0">
                <a:solidFill>
                  <a:srgbClr val="000000"/>
                </a:solidFill>
                <a:latin typeface="Helvetica Neue"/>
              </a:rPr>
              <a:t>B </a:t>
            </a:r>
            <a:r>
              <a:rPr lang="ko-KR" altLang="en-US" sz="1600" b="1" dirty="0">
                <a:solidFill>
                  <a:srgbClr val="000000"/>
                </a:solidFill>
                <a:latin typeface="Helvetica Neue"/>
              </a:rPr>
              <a:t>적용 여부</a:t>
            </a:r>
            <a:endParaRPr lang="en-US" altLang="ko-KR" sz="1600" b="1" dirty="0">
              <a:solidFill>
                <a:srgbClr val="000000"/>
              </a:solidFill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ROLLING_DESCALING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압연 중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Descaling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횟수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algn="ctr">
              <a:spcBef>
                <a:spcPts val="3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WORK_GR :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작업조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6AD00-B261-41AC-889F-793C8B8C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047" y="1403694"/>
            <a:ext cx="2613266" cy="30846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E29BCF-3A56-4A7F-BCBF-39EA090E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50" y="1403694"/>
            <a:ext cx="1857375" cy="40100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990E88-5BAC-424B-B606-25B1DB3CB7B7}"/>
              </a:ext>
            </a:extLst>
          </p:cNvPr>
          <p:cNvSpPr txBox="1"/>
          <p:nvPr/>
        </p:nvSpPr>
        <p:spPr>
          <a:xfrm>
            <a:off x="5139350" y="951124"/>
            <a:ext cx="24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특성 확인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26015D-DA19-4BAA-A63E-43C9BD673D69}"/>
              </a:ext>
            </a:extLst>
          </p:cNvPr>
          <p:cNvSpPr txBox="1"/>
          <p:nvPr/>
        </p:nvSpPr>
        <p:spPr>
          <a:xfrm>
            <a:off x="7854951" y="951124"/>
            <a:ext cx="1669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결측치</a:t>
            </a:r>
            <a:r>
              <a:rPr lang="ko-KR" altLang="en-US" sz="1400" b="1" dirty="0"/>
              <a:t>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C61-30CD-4174-86FE-BE39885F30F5}"/>
              </a:ext>
            </a:extLst>
          </p:cNvPr>
          <p:cNvSpPr txBox="1"/>
          <p:nvPr/>
        </p:nvSpPr>
        <p:spPr>
          <a:xfrm>
            <a:off x="7435413" y="5413719"/>
            <a:ext cx="2276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결측치가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없음을 확인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D83860-15DE-452D-BB3E-B9C806F96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68" y="1430020"/>
            <a:ext cx="4625742" cy="308465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21616F-6227-47FC-B855-B7FB230C0641}"/>
              </a:ext>
            </a:extLst>
          </p:cNvPr>
          <p:cNvSpPr txBox="1"/>
          <p:nvPr/>
        </p:nvSpPr>
        <p:spPr>
          <a:xfrm>
            <a:off x="381727" y="951124"/>
            <a:ext cx="24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불러오기</a:t>
            </a:r>
          </a:p>
        </p:txBody>
      </p:sp>
    </p:spTree>
    <p:extLst>
      <p:ext uri="{BB962C8B-B14F-4D97-AF65-F5344CB8AC3E}">
        <p14:creationId xmlns:p14="http://schemas.microsoft.com/office/powerpoint/2010/main" val="390032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CA0061-6C33-422A-963C-1278732C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875380"/>
            <a:ext cx="5812953" cy="2002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307FB-E6B9-4950-A91A-F5B7683D9A5C}"/>
              </a:ext>
            </a:extLst>
          </p:cNvPr>
          <p:cNvSpPr txBox="1"/>
          <p:nvPr/>
        </p:nvSpPr>
        <p:spPr>
          <a:xfrm>
            <a:off x="6107416" y="1080690"/>
            <a:ext cx="34862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PLATE_NO </a:t>
            </a:r>
            <a:r>
              <a:rPr lang="ko-KR" altLang="en-US" sz="1300" dirty="0"/>
              <a:t>고유 번호이며</a:t>
            </a:r>
            <a:r>
              <a:rPr lang="en-US" altLang="ko-KR" sz="1300" dirty="0"/>
              <a:t>, ROLLING_DATE</a:t>
            </a:r>
            <a:r>
              <a:rPr lang="ko-KR" altLang="en-US" sz="1300" dirty="0"/>
              <a:t>는 작업 시간이므로 불량과의 관계가 없다고 판단하여 제거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FF6385-6A10-4B08-A30C-78B4FF2F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" y="3221824"/>
            <a:ext cx="4362450" cy="70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F3E218-7697-4929-B6B1-5E8397592546}"/>
              </a:ext>
            </a:extLst>
          </p:cNvPr>
          <p:cNvSpPr txBox="1"/>
          <p:nvPr/>
        </p:nvSpPr>
        <p:spPr>
          <a:xfrm>
            <a:off x="4791741" y="3221824"/>
            <a:ext cx="4362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불량과 양품의 의미를 나타내는 </a:t>
            </a:r>
            <a:r>
              <a:rPr lang="en-US" altLang="ko-KR" sz="1300" dirty="0"/>
              <a:t>SCALE</a:t>
            </a:r>
            <a:r>
              <a:rPr lang="ko-KR" altLang="en-US" sz="1300" dirty="0"/>
              <a:t>은 분석을 위해서 불량 </a:t>
            </a:r>
            <a:r>
              <a:rPr lang="en-US" altLang="ko-KR" sz="1300" dirty="0"/>
              <a:t>= 1 / </a:t>
            </a:r>
            <a:r>
              <a:rPr lang="ko-KR" altLang="en-US" sz="1300" dirty="0"/>
              <a:t>양품 </a:t>
            </a:r>
            <a:r>
              <a:rPr lang="en-US" altLang="ko-KR" sz="1300" dirty="0"/>
              <a:t>= 0 </a:t>
            </a:r>
            <a:r>
              <a:rPr lang="ko-KR" altLang="en-US" sz="1300" dirty="0"/>
              <a:t>으로 변경하여 진행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D076A5-9382-4B74-ABA4-A48640984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23" y="4377365"/>
            <a:ext cx="6161974" cy="1571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B045C24-4021-4E6D-B7CA-A65AF77A4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197" y="4417690"/>
            <a:ext cx="2838993" cy="14904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CB4F48-207C-4650-BF62-514FBB00FCD6}"/>
              </a:ext>
            </a:extLst>
          </p:cNvPr>
          <p:cNvSpPr txBox="1"/>
          <p:nvPr/>
        </p:nvSpPr>
        <p:spPr>
          <a:xfrm>
            <a:off x="270668" y="3997190"/>
            <a:ext cx="24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요약 통계량 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A618AA-C1CD-4D47-A693-6D88AA49D8D0}"/>
              </a:ext>
            </a:extLst>
          </p:cNvPr>
          <p:cNvSpPr/>
          <p:nvPr/>
        </p:nvSpPr>
        <p:spPr>
          <a:xfrm>
            <a:off x="7524750" y="5043013"/>
            <a:ext cx="8128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1AD90-7D1F-43E1-BA5C-76769F79BDFD}"/>
              </a:ext>
            </a:extLst>
          </p:cNvPr>
          <p:cNvSpPr txBox="1"/>
          <p:nvPr/>
        </p:nvSpPr>
        <p:spPr>
          <a:xfrm>
            <a:off x="4633118" y="6086525"/>
            <a:ext cx="483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압연온도의 최소값에서 </a:t>
            </a:r>
            <a:r>
              <a:rPr lang="en-US" altLang="ko-KR" sz="1300" dirty="0"/>
              <a:t>0</a:t>
            </a:r>
            <a:r>
              <a:rPr lang="ko-KR" altLang="en-US" sz="1300" dirty="0"/>
              <a:t>이 나오는 이상치가 확인됨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7317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70AD0-BCDB-4B90-B8BE-A70337E7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904875"/>
            <a:ext cx="7358341" cy="2524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FAA5FF-1BFA-472F-BCA1-8C5015939C75}"/>
              </a:ext>
            </a:extLst>
          </p:cNvPr>
          <p:cNvSpPr/>
          <p:nvPr/>
        </p:nvSpPr>
        <p:spPr>
          <a:xfrm>
            <a:off x="4743449" y="1123950"/>
            <a:ext cx="981075" cy="2057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B404A-38BD-469C-9A41-C4C105D5C974}"/>
              </a:ext>
            </a:extLst>
          </p:cNvPr>
          <p:cNvSpPr txBox="1"/>
          <p:nvPr/>
        </p:nvSpPr>
        <p:spPr>
          <a:xfrm>
            <a:off x="3362325" y="3648075"/>
            <a:ext cx="635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총 </a:t>
            </a:r>
            <a:r>
              <a:rPr lang="en-US" altLang="ko-KR" sz="1300" dirty="0"/>
              <a:t>6</a:t>
            </a:r>
            <a:r>
              <a:rPr lang="ko-KR" altLang="en-US" sz="1300" dirty="0"/>
              <a:t>개의 </a:t>
            </a:r>
            <a:r>
              <a:rPr lang="en-US" altLang="ko-KR" sz="1300" dirty="0"/>
              <a:t>ROLLING_TEMP_T5</a:t>
            </a:r>
            <a:r>
              <a:rPr lang="ko-KR" altLang="en-US" sz="1300" dirty="0"/>
              <a:t>가 </a:t>
            </a:r>
            <a:r>
              <a:rPr lang="en-US" altLang="ko-KR" sz="1300" dirty="0"/>
              <a:t>0</a:t>
            </a:r>
            <a:r>
              <a:rPr lang="ko-KR" altLang="en-US" sz="1300" dirty="0"/>
              <a:t>인 것을 발견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데이터를 쉽게 삭제하는 것은 좋은 행동이 아니라고 판단하여 평균값으로 </a:t>
            </a:r>
            <a:r>
              <a:rPr lang="ko-KR" altLang="en-US" sz="1300" dirty="0" err="1"/>
              <a:t>채워줌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4EAE55-39AB-4434-AA9C-3BB49CAE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" y="4332471"/>
            <a:ext cx="7473157" cy="221362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8BF117-3D36-48B9-B4A8-9285ADD05114}"/>
              </a:ext>
            </a:extLst>
          </p:cNvPr>
          <p:cNvSpPr/>
          <p:nvPr/>
        </p:nvSpPr>
        <p:spPr>
          <a:xfrm>
            <a:off x="4819649" y="4517270"/>
            <a:ext cx="981075" cy="2057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31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8F11D-85EC-4661-9B83-44C45DB77FBD}"/>
              </a:ext>
            </a:extLst>
          </p:cNvPr>
          <p:cNvSpPr txBox="1"/>
          <p:nvPr/>
        </p:nvSpPr>
        <p:spPr>
          <a:xfrm>
            <a:off x="239674" y="872990"/>
            <a:ext cx="392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Boxplot</a:t>
            </a:r>
            <a:r>
              <a:rPr lang="ko-KR" altLang="en-US" sz="1400" b="1" dirty="0"/>
              <a:t>를 이용하여 이상치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9532E-4A9F-4628-BCE1-7DA3D850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9" y="1234759"/>
            <a:ext cx="2494001" cy="2194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F5F124-513A-4695-8B5B-CE244D41A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555" y="1202665"/>
            <a:ext cx="2628290" cy="23089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A8159A-16F5-46B4-BB39-B41C86258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50" y="4227158"/>
            <a:ext cx="2650465" cy="23646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F02CD2A-88A4-4765-9A16-614C29FA0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854" y="4128005"/>
            <a:ext cx="2372155" cy="21812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2628C3-A9E8-4B59-8A09-5E01691D3BB8}"/>
              </a:ext>
            </a:extLst>
          </p:cNvPr>
          <p:cNvSpPr txBox="1"/>
          <p:nvPr/>
        </p:nvSpPr>
        <p:spPr>
          <a:xfrm>
            <a:off x="343725" y="3255372"/>
            <a:ext cx="1543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i="0" dirty="0">
                <a:solidFill>
                  <a:srgbClr val="000000"/>
                </a:solidFill>
                <a:effectLst/>
                <a:latin typeface="Helvetica Neue"/>
              </a:rPr>
              <a:t>PT_THK 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E5E245-20FE-4582-AE83-1481E50EA4F9}"/>
              </a:ext>
            </a:extLst>
          </p:cNvPr>
          <p:cNvSpPr txBox="1"/>
          <p:nvPr/>
        </p:nvSpPr>
        <p:spPr>
          <a:xfrm>
            <a:off x="35190" y="3524445"/>
            <a:ext cx="3733800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Plate </a:t>
            </a:r>
            <a:r>
              <a:rPr lang="ko-KR" altLang="en-US" sz="1300" dirty="0"/>
              <a:t>두께가 </a:t>
            </a:r>
            <a:r>
              <a:rPr lang="en-US" altLang="ko-KR" sz="1300" dirty="0"/>
              <a:t>100mm</a:t>
            </a:r>
            <a:r>
              <a:rPr lang="ko-KR" altLang="en-US" sz="1300" dirty="0"/>
              <a:t>이상인 </a:t>
            </a:r>
            <a:r>
              <a:rPr lang="ko-KR" altLang="en-US" sz="1300" dirty="0" err="1"/>
              <a:t>극후판이</a:t>
            </a:r>
            <a:r>
              <a:rPr lang="ko-KR" altLang="en-US" sz="1300" dirty="0"/>
              <a:t> 존재하기 때문에 이상치라고 판단되지 않음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729D7-7F37-4545-B0C6-E4024364E2DB}"/>
              </a:ext>
            </a:extLst>
          </p:cNvPr>
          <p:cNvSpPr txBox="1"/>
          <p:nvPr/>
        </p:nvSpPr>
        <p:spPr>
          <a:xfrm>
            <a:off x="3913035" y="3314819"/>
            <a:ext cx="1543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i="0" dirty="0">
                <a:solidFill>
                  <a:srgbClr val="000000"/>
                </a:solidFill>
                <a:effectLst/>
                <a:latin typeface="Helvetica Neue"/>
              </a:rPr>
              <a:t>PT_WIDTH 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E7D6E-C738-48D8-A220-C777481D0A7A}"/>
              </a:ext>
            </a:extLst>
          </p:cNvPr>
          <p:cNvSpPr txBox="1"/>
          <p:nvPr/>
        </p:nvSpPr>
        <p:spPr>
          <a:xfrm>
            <a:off x="6182443" y="1639382"/>
            <a:ext cx="3052978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다양한 종류의 철강제품을 만들기 때문에 폭의 길이는 다양하다고 생각하여 이상치라고 판단되지 않음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AD81DF-05C3-47E4-BE2A-B7F4798E53D0}"/>
              </a:ext>
            </a:extLst>
          </p:cNvPr>
          <p:cNvSpPr txBox="1"/>
          <p:nvPr/>
        </p:nvSpPr>
        <p:spPr>
          <a:xfrm>
            <a:off x="174290" y="6527790"/>
            <a:ext cx="1543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FUR_HZ_TIME</a:t>
            </a:r>
            <a:endParaRPr lang="ko-KR" altLang="en-US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D29D1-9F4E-4732-81AE-32F9154F2CA3}"/>
              </a:ext>
            </a:extLst>
          </p:cNvPr>
          <p:cNvSpPr txBox="1"/>
          <p:nvPr/>
        </p:nvSpPr>
        <p:spPr>
          <a:xfrm>
            <a:off x="2651306" y="4660692"/>
            <a:ext cx="3705539" cy="12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가열로 </a:t>
            </a:r>
            <a:r>
              <a:rPr lang="ko-KR" altLang="en-US" sz="1300" dirty="0" err="1"/>
              <a:t>가열대시간과</a:t>
            </a:r>
            <a:r>
              <a:rPr lang="ko-KR" altLang="en-US" sz="1300" dirty="0"/>
              <a:t> 가열로 </a:t>
            </a:r>
            <a:r>
              <a:rPr lang="ko-KR" altLang="en-US" sz="1300" dirty="0" err="1"/>
              <a:t>균열대</a:t>
            </a:r>
            <a:r>
              <a:rPr lang="ko-KR" altLang="en-US" sz="1300" dirty="0"/>
              <a:t> 시간에 따라서 불량의 문제가 궁금하기도 하였고 다양한 제품을 만들기 위해서는 시간도 다 다를 것으로 예상했음</a:t>
            </a:r>
            <a:r>
              <a:rPr lang="en-US" altLang="ko-KR" sz="1300" dirty="0"/>
              <a:t>. </a:t>
            </a:r>
            <a:r>
              <a:rPr lang="ko-KR" altLang="en-US" sz="1300" dirty="0"/>
              <a:t>그래서 이상치로 판단하지 않음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DA09E-94CE-4618-AB31-5E5EFDBD40F9}"/>
              </a:ext>
            </a:extLst>
          </p:cNvPr>
          <p:cNvSpPr txBox="1"/>
          <p:nvPr/>
        </p:nvSpPr>
        <p:spPr>
          <a:xfrm>
            <a:off x="5988710" y="6091656"/>
            <a:ext cx="1543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FUR_SZ_TIME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6514646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13522</TotalTime>
  <Words>1606</Words>
  <Application>Microsoft Office PowerPoint</Application>
  <PresentationFormat>A4 용지(210x297mm)</PresentationFormat>
  <Paragraphs>204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Helvetica Neue</vt:lpstr>
      <vt:lpstr>HY견고딕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김 민경</cp:lastModifiedBy>
  <cp:revision>700</cp:revision>
  <dcterms:created xsi:type="dcterms:W3CDTF">2018-11-28T05:51:33Z</dcterms:created>
  <dcterms:modified xsi:type="dcterms:W3CDTF">2021-08-30T17:42:18Z</dcterms:modified>
</cp:coreProperties>
</file>