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547" r:id="rId2"/>
    <p:sldId id="541" r:id="rId3"/>
    <p:sldId id="542" r:id="rId4"/>
    <p:sldId id="543" r:id="rId5"/>
    <p:sldId id="544" r:id="rId6"/>
    <p:sldId id="545" r:id="rId7"/>
    <p:sldId id="546" r:id="rId8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5" autoAdjust="0"/>
    <p:restoredTop sz="99884" autoAdjust="0"/>
  </p:normalViewPr>
  <p:slideViewPr>
    <p:cSldViewPr>
      <p:cViewPr varScale="1">
        <p:scale>
          <a:sx n="67" d="100"/>
          <a:sy n="67" d="100"/>
        </p:scale>
        <p:origin x="-1392" y="-72"/>
      </p:cViewPr>
      <p:guideLst>
        <p:guide orient="horz" pos="4020"/>
        <p:guide orient="horz" pos="754"/>
        <p:guide orient="horz" pos="618"/>
        <p:guide orient="horz" pos="482"/>
        <p:guide pos="5750"/>
        <p:guide pos="398"/>
        <p:guide pos="5977"/>
        <p:guide pos="217"/>
        <p:guide pos="3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2021-05-23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1831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221" y="6356351"/>
            <a:ext cx="2311030" cy="365125"/>
          </a:xfrm>
          <a:prstGeom prst="rect">
            <a:avLst/>
          </a:prstGeom>
        </p:spPr>
        <p:txBody>
          <a:bodyPr/>
          <a:lstStyle/>
          <a:p>
            <a:fld id="{7869356A-528E-4A6C-A5D6-0C186610A2F7}" type="datetimeFigureOut">
              <a:rPr lang="ko-KR" altLang="en-US" smtClean="0"/>
              <a:pPr/>
              <a:t>2021-05-23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008" y="6356351"/>
            <a:ext cx="313639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8163" y="6356351"/>
            <a:ext cx="2311030" cy="365125"/>
          </a:xfrm>
          <a:prstGeom prst="rect">
            <a:avLst/>
          </a:prstGeom>
        </p:spPr>
        <p:txBody>
          <a:bodyPr/>
          <a:lstStyle/>
          <a:p>
            <a:fld id="{6A4CDFA3-2637-4F5F-94C5-E63AC56EDC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=""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5313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sldNum="0" hdr="0" ft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" y="0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-1" y="2780928"/>
            <a:ext cx="9904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공정 운영 최적화로 수율 향상</a:t>
            </a:r>
            <a:endParaRPr lang="en-US" altLang="ko-KR" sz="4000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45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5860" y="1142984"/>
          <a:ext cx="964413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842"/>
                <a:gridCol w="2295501"/>
                <a:gridCol w="49487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변수명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No_Die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공정에 들어가는 하나의</a:t>
                      </a:r>
                      <a:r>
                        <a:rPr lang="en-US" altLang="ko-KR" sz="1200" dirty="0" smtClean="0"/>
                        <a:t> 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고유 </a:t>
                      </a:r>
                      <a:r>
                        <a:rPr lang="en-US" altLang="ko-KR" sz="1200" baseline="0" dirty="0" smtClean="0"/>
                        <a:t>ID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Lot_Num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 생산 단위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단위에 같은 </a:t>
                      </a:r>
                      <a:r>
                        <a:rPr lang="en-US" altLang="ko-KR" sz="1200" baseline="0" dirty="0" smtClean="0"/>
                        <a:t>Process</a:t>
                      </a:r>
                      <a:r>
                        <a:rPr lang="ko-KR" altLang="en-US" sz="1200" baseline="0" dirty="0" smtClean="0"/>
                        <a:t>가 작동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Wafer_Num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하나의 </a:t>
                      </a:r>
                      <a:r>
                        <a:rPr lang="en-US" altLang="ko-KR" sz="1200" dirty="0" smtClean="0"/>
                        <a:t>Lot </a:t>
                      </a:r>
                      <a:r>
                        <a:rPr lang="ko-KR" altLang="en-US" sz="1200" dirty="0" smtClean="0"/>
                        <a:t>내 </a:t>
                      </a:r>
                      <a:r>
                        <a:rPr lang="en-US" altLang="ko-KR" sz="1200" dirty="0" smtClean="0"/>
                        <a:t>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번호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</a:t>
                      </a:r>
                      <a:r>
                        <a:rPr lang="en-US" altLang="ko-KR" sz="1200" baseline="0" dirty="0" smtClean="0"/>
                        <a:t>Lot</a:t>
                      </a:r>
                      <a:r>
                        <a:rPr lang="ko-KR" altLang="en-US" sz="1200" baseline="0" dirty="0" smtClean="0"/>
                        <a:t>에 </a:t>
                      </a:r>
                      <a:r>
                        <a:rPr lang="en-US" altLang="ko-KR" sz="1200" baseline="0" dirty="0" smtClean="0"/>
                        <a:t>27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en-US" altLang="ko-KR" sz="1200" baseline="0" dirty="0" smtClean="0"/>
                        <a:t>Wafer</a:t>
                      </a:r>
                      <a:r>
                        <a:rPr lang="ko-KR" altLang="en-US" sz="1200" baseline="0" dirty="0" smtClean="0"/>
                        <a:t> 존재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Ox_Chamber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Process</a:t>
                      </a:r>
                      <a:r>
                        <a:rPr lang="ko-KR" altLang="en-US" sz="1200" dirty="0" smtClean="0"/>
                        <a:t>별 </a:t>
                      </a:r>
                      <a:r>
                        <a:rPr lang="en-US" altLang="ko-KR" sz="1200" dirty="0" smtClean="0"/>
                        <a:t>Chamber</a:t>
                      </a:r>
                      <a:r>
                        <a:rPr lang="en-US" altLang="ko-KR" sz="1200" baseline="0" dirty="0" smtClean="0"/>
                        <a:t> Number , </a:t>
                      </a:r>
                      <a:r>
                        <a:rPr lang="ko-KR" altLang="en-US" sz="1200" baseline="0" dirty="0" smtClean="0"/>
                        <a:t>현 공정에 총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en-US" altLang="ko-KR" sz="1200" baseline="0" dirty="0" smtClean="0"/>
                        <a:t>Chamber</a:t>
                      </a:r>
                      <a:r>
                        <a:rPr lang="ko-KR" altLang="en-US" sz="1200" baseline="0" dirty="0" smtClean="0"/>
                        <a:t>가 존재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진행되고 있는 공정 </a:t>
                      </a:r>
                      <a:r>
                        <a:rPr lang="en-US" altLang="ko-KR" sz="1200" dirty="0" smtClean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Oxidation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공정에서 실행되는 </a:t>
                      </a:r>
                      <a:r>
                        <a:rPr lang="en-US" altLang="ko-KR" sz="1200" baseline="0" dirty="0" smtClean="0"/>
                        <a:t>Process Type, Dry </a:t>
                      </a:r>
                      <a:r>
                        <a:rPr lang="ko-KR" altLang="en-US" sz="1200" baseline="0" dirty="0" smtClean="0"/>
                        <a:t>와 </a:t>
                      </a:r>
                      <a:r>
                        <a:rPr lang="en-US" altLang="ko-KR" sz="1200" baseline="0" dirty="0" smtClean="0"/>
                        <a:t>Wet </a:t>
                      </a:r>
                      <a:r>
                        <a:rPr lang="ko-KR" altLang="en-US" sz="1200" baseline="0" dirty="0" smtClean="0"/>
                        <a:t>방식 존재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Datetime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공정이 시작된 날짜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Temp_Oxid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공정이 수행되는 동안 </a:t>
                      </a:r>
                      <a:r>
                        <a:rPr lang="en-US" altLang="ko-KR" sz="1200" dirty="0" smtClean="0"/>
                        <a:t>Chamber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내 평균 온도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℃ 단위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Vapor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공정에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투여되는 합성물 성분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ppm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공정에 투여되는 합성물의 량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ppm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단위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Pressure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공정이 진행되는 동안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공정에 가해지는 압력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Torr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단위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Oxid_Time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산화공정이 진행된 시간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분 단위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Thinkness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산화공정이 완료된 후 성장한 산화물의 두께 </a:t>
                      </a:r>
                      <a:r>
                        <a:rPr lang="en-US" altLang="ko-KR" sz="1200" dirty="0" smtClean="0"/>
                        <a:t>(nm</a:t>
                      </a:r>
                      <a:r>
                        <a:rPr lang="ko-KR" altLang="en-US" sz="1200" dirty="0" smtClean="0"/>
                        <a:t> 단위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>
                        <a:buFont typeface="Arial" charset="0"/>
                        <a:buChar char="•"/>
                      </a:pPr>
                      <a:r>
                        <a:rPr lang="ko-KR" altLang="en-US" sz="1200" dirty="0" smtClean="0"/>
                        <a:t>이론상 </a:t>
                      </a:r>
                      <a:r>
                        <a:rPr lang="en-US" altLang="ko-KR" sz="1200" dirty="0" smtClean="0"/>
                        <a:t>700nm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이상 되어야 다음 공정을 정상적으로 진행 할 수 있음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5860" y="71435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Oxidation.csv ( row : 1,704/ columns : 13 )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데이터 항목 정의서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5860" y="1071546"/>
          <a:ext cx="964413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842"/>
                <a:gridCol w="2295501"/>
                <a:gridCol w="4948787"/>
              </a:tblGrid>
              <a:tr h="29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변수명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No_Die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공정에 들어가는 하나의</a:t>
                      </a:r>
                      <a:r>
                        <a:rPr lang="en-US" altLang="ko-KR" sz="1200" dirty="0" smtClean="0"/>
                        <a:t> 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고유 </a:t>
                      </a:r>
                      <a:r>
                        <a:rPr lang="en-US" altLang="ko-KR" sz="1200" baseline="0" dirty="0" smtClean="0"/>
                        <a:t>ID 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Lot_Num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 생산 단위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단위에 같은 </a:t>
                      </a:r>
                      <a:r>
                        <a:rPr lang="en-US" altLang="ko-KR" sz="1200" baseline="0" dirty="0" smtClean="0"/>
                        <a:t>Process</a:t>
                      </a:r>
                      <a:r>
                        <a:rPr lang="ko-KR" altLang="en-US" sz="1200" baseline="0" dirty="0" smtClean="0"/>
                        <a:t>가 작동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Wafer_Num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하나의 </a:t>
                      </a:r>
                      <a:r>
                        <a:rPr lang="en-US" altLang="ko-KR" sz="1200" dirty="0" smtClean="0"/>
                        <a:t>Lot </a:t>
                      </a:r>
                      <a:r>
                        <a:rPr lang="ko-KR" altLang="en-US" sz="1200" dirty="0" smtClean="0"/>
                        <a:t>내 </a:t>
                      </a:r>
                      <a:r>
                        <a:rPr lang="en-US" altLang="ko-KR" sz="1200" dirty="0" smtClean="0"/>
                        <a:t>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번호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</a:t>
                      </a:r>
                      <a:r>
                        <a:rPr lang="en-US" altLang="ko-KR" sz="1200" baseline="0" dirty="0" smtClean="0"/>
                        <a:t>Lot</a:t>
                      </a:r>
                      <a:r>
                        <a:rPr lang="ko-KR" altLang="en-US" sz="1200" baseline="0" dirty="0" smtClean="0"/>
                        <a:t>에 </a:t>
                      </a:r>
                      <a:r>
                        <a:rPr lang="en-US" altLang="ko-KR" sz="1200" baseline="0" dirty="0" smtClean="0"/>
                        <a:t>27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en-US" altLang="ko-KR" sz="1200" baseline="0" dirty="0" smtClean="0"/>
                        <a:t>Wafer</a:t>
                      </a:r>
                      <a:r>
                        <a:rPr lang="ko-KR" altLang="en-US" sz="1200" baseline="0" dirty="0" smtClean="0"/>
                        <a:t> 존재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Chamber_Num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Process</a:t>
                      </a:r>
                      <a:r>
                        <a:rPr lang="ko-KR" altLang="en-US" sz="1200" dirty="0" smtClean="0"/>
                        <a:t>별 </a:t>
                      </a:r>
                      <a:r>
                        <a:rPr lang="en-US" altLang="ko-KR" sz="1200" dirty="0" smtClean="0"/>
                        <a:t>Chamber</a:t>
                      </a:r>
                      <a:r>
                        <a:rPr lang="en-US" altLang="ko-KR" sz="1200" baseline="0" dirty="0" smtClean="0"/>
                        <a:t> Number , </a:t>
                      </a:r>
                      <a:r>
                        <a:rPr lang="ko-KR" altLang="en-US" sz="1200" baseline="0" dirty="0" smtClean="0"/>
                        <a:t>현 공정에 총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en-US" altLang="ko-KR" sz="1200" baseline="0" dirty="0" smtClean="0"/>
                        <a:t>Chamber</a:t>
                      </a:r>
                      <a:r>
                        <a:rPr lang="ko-KR" altLang="en-US" sz="1200" baseline="0" dirty="0" smtClean="0"/>
                        <a:t>가 존재 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진행되고 있는 공정 </a:t>
                      </a:r>
                      <a:r>
                        <a:rPr lang="en-US" altLang="ko-KR" sz="1200" dirty="0" smtClean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Datetime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공정이 시작된 날짜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N2_HMDS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HMDS </a:t>
                      </a:r>
                      <a:r>
                        <a:rPr lang="ko-KR" altLang="en-US" sz="1200" dirty="0" smtClean="0"/>
                        <a:t>공정에서 </a:t>
                      </a:r>
                      <a:r>
                        <a:rPr lang="en-US" altLang="ko-KR" sz="1200" dirty="0" smtClean="0"/>
                        <a:t>N2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질소의 투여 량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ppm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단위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Pressure</a:t>
                      </a:r>
                      <a:r>
                        <a:rPr lang="en-US" altLang="ko-KR" sz="1200" baseline="0" dirty="0" err="1" smtClean="0"/>
                        <a:t>_HMDS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HMDS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공정에서 </a:t>
                      </a:r>
                      <a:r>
                        <a:rPr lang="en-US" altLang="ko-KR" sz="1200" baseline="0" dirty="0" smtClean="0"/>
                        <a:t>N2 </a:t>
                      </a:r>
                      <a:r>
                        <a:rPr lang="ko-KR" altLang="en-US" sz="1200" baseline="0" dirty="0" smtClean="0"/>
                        <a:t>산화물 생성시 가해지는 압력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torr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단위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Temp_HMDS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HMDS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공정에서 </a:t>
                      </a:r>
                      <a:r>
                        <a:rPr lang="en-US" altLang="ko-KR" sz="1200" baseline="0" dirty="0" smtClean="0"/>
                        <a:t>N2 </a:t>
                      </a:r>
                      <a:r>
                        <a:rPr lang="ko-KR" altLang="en-US" sz="1200" baseline="0" dirty="0" smtClean="0"/>
                        <a:t>산화물 생성시 가해지는 온도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℃ 단위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Temp_HMDS_bake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N2 </a:t>
                      </a:r>
                      <a:r>
                        <a:rPr lang="ko-KR" altLang="en-US" sz="1200" dirty="0" smtClean="0"/>
                        <a:t>산화물 흡착</a:t>
                      </a:r>
                      <a:r>
                        <a:rPr lang="ko-KR" altLang="en-US" sz="1200" baseline="0" dirty="0" smtClean="0"/>
                        <a:t> 시 발생하는  온도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℃ 단위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time_HMDS_bake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N2 </a:t>
                      </a:r>
                      <a:r>
                        <a:rPr lang="ko-KR" altLang="en-US" sz="1200" dirty="0" smtClean="0"/>
                        <a:t>산화물 흡착</a:t>
                      </a:r>
                      <a:r>
                        <a:rPr lang="ko-KR" altLang="en-US" sz="1200" baseline="0" dirty="0" smtClean="0"/>
                        <a:t>이 </a:t>
                      </a:r>
                      <a:r>
                        <a:rPr lang="ko-KR" altLang="en-US" sz="1200" dirty="0" smtClean="0"/>
                        <a:t>진행된 시간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baseline="0" dirty="0" smtClean="0"/>
                        <a:t>초 단위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spin1_softbake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Spin Coat </a:t>
                      </a:r>
                      <a:r>
                        <a:rPr lang="ko-KR" altLang="en-US" sz="1200" dirty="0" smtClean="0"/>
                        <a:t>과정에서</a:t>
                      </a:r>
                      <a:r>
                        <a:rPr lang="ko-KR" altLang="en-US" sz="1200" baseline="0" dirty="0" smtClean="0"/>
                        <a:t> 첫 번째 회전 스핀 수 </a:t>
                      </a:r>
                      <a:r>
                        <a:rPr lang="en-US" altLang="ko-KR" sz="1200" baseline="0" dirty="0" smtClean="0"/>
                        <a:t>(rpm </a:t>
                      </a:r>
                      <a:r>
                        <a:rPr lang="ko-KR" altLang="en-US" sz="1200" baseline="0" dirty="0" smtClean="0"/>
                        <a:t>단위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spin2_softbake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Spin Coat </a:t>
                      </a:r>
                      <a:r>
                        <a:rPr lang="ko-KR" altLang="en-US" sz="1200" dirty="0" smtClean="0"/>
                        <a:t>과정에서</a:t>
                      </a:r>
                      <a:r>
                        <a:rPr lang="ko-KR" altLang="en-US" sz="1200" baseline="0" dirty="0" smtClean="0"/>
                        <a:t> 두 번째 회전 스핀 수 </a:t>
                      </a:r>
                      <a:r>
                        <a:rPr lang="en-US" altLang="ko-KR" sz="1200" baseline="0" dirty="0" smtClean="0"/>
                        <a:t>(rpm </a:t>
                      </a:r>
                      <a:r>
                        <a:rPr lang="ko-KR" altLang="en-US" sz="1200" baseline="0" dirty="0" smtClean="0"/>
                        <a:t>단위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spin3_softbake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Spin Coat </a:t>
                      </a:r>
                      <a:r>
                        <a:rPr lang="ko-KR" altLang="en-US" sz="1200" dirty="0" smtClean="0"/>
                        <a:t>과정에서</a:t>
                      </a:r>
                      <a:r>
                        <a:rPr lang="ko-KR" altLang="en-US" sz="1200" baseline="0" dirty="0" smtClean="0"/>
                        <a:t> 세 번째 회전 스핀 수 </a:t>
                      </a:r>
                      <a:r>
                        <a:rPr lang="en-US" altLang="ko-KR" sz="1200" baseline="0" dirty="0" smtClean="0"/>
                        <a:t>(rpm </a:t>
                      </a:r>
                      <a:r>
                        <a:rPr lang="ko-KR" altLang="en-US" sz="1200" baseline="0" dirty="0" smtClean="0"/>
                        <a:t>단위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photoresist_softbake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Spin Coating</a:t>
                      </a:r>
                      <a:r>
                        <a:rPr lang="ko-KR" altLang="en-US" sz="1200" dirty="0" smtClean="0"/>
                        <a:t>에 투여되는 </a:t>
                      </a:r>
                      <a:r>
                        <a:rPr lang="en-US" altLang="ko-KR" sz="1200" dirty="0" err="1" smtClean="0"/>
                        <a:t>Photoresist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량 </a:t>
                      </a:r>
                      <a:r>
                        <a:rPr lang="en-US" altLang="ko-KR" sz="1200" baseline="0" dirty="0" smtClean="0"/>
                        <a:t>( ml </a:t>
                      </a:r>
                      <a:r>
                        <a:rPr lang="ko-KR" altLang="en-US" sz="1200" baseline="0" dirty="0" smtClean="0"/>
                        <a:t>단위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temp_softbake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투여된 </a:t>
                      </a:r>
                      <a:r>
                        <a:rPr lang="en-US" altLang="ko-KR" sz="1200" dirty="0" smtClean="0"/>
                        <a:t>Resist</a:t>
                      </a:r>
                      <a:r>
                        <a:rPr lang="ko-KR" altLang="en-US" sz="1200" dirty="0" smtClean="0"/>
                        <a:t>를 흡착시킬</a:t>
                      </a:r>
                      <a:r>
                        <a:rPr lang="ko-KR" altLang="en-US" sz="1200" baseline="0" dirty="0" smtClean="0"/>
                        <a:t> 때 발생한 온도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℃ 단위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time_softbake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투여된 </a:t>
                      </a:r>
                      <a:r>
                        <a:rPr lang="en-US" altLang="ko-KR" sz="1200" dirty="0" smtClean="0"/>
                        <a:t>Resist</a:t>
                      </a:r>
                      <a:r>
                        <a:rPr lang="ko-KR" altLang="en-US" sz="1200" dirty="0" smtClean="0"/>
                        <a:t>를 흡착시키는 동안 시간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baseline="0" dirty="0" smtClean="0"/>
                        <a:t>초 단위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44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resist_target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흡착된 </a:t>
                      </a:r>
                      <a:r>
                        <a:rPr lang="en-US" altLang="ko-KR" sz="1200" dirty="0" smtClean="0"/>
                        <a:t>Resist</a:t>
                      </a:r>
                      <a:r>
                        <a:rPr lang="ko-KR" altLang="en-US" sz="1200" dirty="0" smtClean="0"/>
                        <a:t>의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최종 균일도 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로 갈수록 균일</a:t>
                      </a:r>
                      <a:r>
                        <a:rPr lang="en-US" altLang="ko-KR" sz="1200" baseline="0" dirty="0" smtClean="0"/>
                        <a:t>, 1</a:t>
                      </a:r>
                      <a:r>
                        <a:rPr lang="ko-KR" altLang="en-US" sz="1200" baseline="0" dirty="0" smtClean="0"/>
                        <a:t>이상은 오목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이하는 볼록하게 분포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5860" y="71435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Photo_softbake.csv ( row : 1,704/ columns : 18 )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데이터 항목 정의서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5860" y="1142984"/>
          <a:ext cx="964413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842"/>
                <a:gridCol w="2295501"/>
                <a:gridCol w="49487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변수명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No_Die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공정에 들어가는 하나의</a:t>
                      </a:r>
                      <a:r>
                        <a:rPr lang="en-US" altLang="ko-KR" sz="1200" dirty="0" smtClean="0"/>
                        <a:t> 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고유 </a:t>
                      </a:r>
                      <a:r>
                        <a:rPr lang="en-US" altLang="ko-KR" sz="1200" baseline="0" dirty="0" smtClean="0"/>
                        <a:t>ID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Lot_Num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 생산 단위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단위에 같은 </a:t>
                      </a:r>
                      <a:r>
                        <a:rPr lang="en-US" altLang="ko-KR" sz="1200" baseline="0" dirty="0" smtClean="0"/>
                        <a:t>Process</a:t>
                      </a:r>
                      <a:r>
                        <a:rPr lang="ko-KR" altLang="en-US" sz="1200" baseline="0" dirty="0" smtClean="0"/>
                        <a:t>가 작동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Wafer_Num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하나의 </a:t>
                      </a:r>
                      <a:r>
                        <a:rPr lang="en-US" altLang="ko-KR" sz="1200" dirty="0" smtClean="0"/>
                        <a:t>Lot </a:t>
                      </a:r>
                      <a:r>
                        <a:rPr lang="ko-KR" altLang="en-US" sz="1200" dirty="0" smtClean="0"/>
                        <a:t>내 </a:t>
                      </a:r>
                      <a:r>
                        <a:rPr lang="en-US" altLang="ko-KR" sz="1200" dirty="0" smtClean="0"/>
                        <a:t>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번호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</a:t>
                      </a:r>
                      <a:r>
                        <a:rPr lang="en-US" altLang="ko-KR" sz="1200" baseline="0" dirty="0" smtClean="0"/>
                        <a:t>Lot</a:t>
                      </a:r>
                      <a:r>
                        <a:rPr lang="ko-KR" altLang="en-US" sz="1200" baseline="0" dirty="0" smtClean="0"/>
                        <a:t>에 </a:t>
                      </a:r>
                      <a:r>
                        <a:rPr lang="en-US" altLang="ko-KR" sz="1200" baseline="0" dirty="0" smtClean="0"/>
                        <a:t>27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en-US" altLang="ko-KR" sz="1200" baseline="0" dirty="0" smtClean="0"/>
                        <a:t>Wafer</a:t>
                      </a:r>
                      <a:r>
                        <a:rPr lang="ko-KR" altLang="en-US" sz="1200" baseline="0" dirty="0" smtClean="0"/>
                        <a:t> 존재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lithography_Chamber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Process</a:t>
                      </a:r>
                      <a:r>
                        <a:rPr lang="ko-KR" altLang="en-US" sz="1200" dirty="0" smtClean="0"/>
                        <a:t>별 </a:t>
                      </a:r>
                      <a:r>
                        <a:rPr lang="en-US" altLang="ko-KR" sz="1200" dirty="0" smtClean="0"/>
                        <a:t>Chamber</a:t>
                      </a:r>
                      <a:r>
                        <a:rPr lang="en-US" altLang="ko-KR" sz="1200" baseline="0" dirty="0" smtClean="0"/>
                        <a:t> Number , </a:t>
                      </a:r>
                      <a:r>
                        <a:rPr lang="ko-KR" altLang="en-US" sz="1200" baseline="0" dirty="0" smtClean="0"/>
                        <a:t>현 공정에 총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en-US" altLang="ko-KR" sz="1200" baseline="0" dirty="0" smtClean="0"/>
                        <a:t>Chamber</a:t>
                      </a:r>
                      <a:r>
                        <a:rPr lang="ko-KR" altLang="en-US" sz="1200" baseline="0" dirty="0" smtClean="0"/>
                        <a:t>가 존재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Process 2-1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진행되고 있는 공정 </a:t>
                      </a:r>
                      <a:r>
                        <a:rPr lang="en-US" altLang="ko-KR" sz="1200" dirty="0" smtClean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Datetime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공정이 시작된 날짜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UV_type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lithography</a:t>
                      </a:r>
                      <a:r>
                        <a:rPr lang="en-US" altLang="ko-KR" sz="1200" baseline="0" dirty="0" smtClean="0"/>
                        <a:t> Exposure Laser UV </a:t>
                      </a:r>
                      <a:r>
                        <a:rPr lang="ko-KR" altLang="en-US" sz="1200" baseline="0" dirty="0" smtClean="0"/>
                        <a:t>타입 </a:t>
                      </a:r>
                      <a:r>
                        <a:rPr lang="en-US" altLang="ko-KR" sz="1200" baseline="0" dirty="0" smtClean="0"/>
                        <a:t>(G-line / H-line / I-line)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wavelength_uv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UV Laser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의 파장 </a:t>
                      </a:r>
                      <a:r>
                        <a:rPr lang="en-US" altLang="ko-KR" sz="1200" baseline="0" dirty="0" smtClean="0"/>
                        <a:t>(nm </a:t>
                      </a:r>
                      <a:r>
                        <a:rPr lang="ko-KR" altLang="en-US" sz="1200" baseline="0" dirty="0" smtClean="0"/>
                        <a:t>단위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resolution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해상도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energy_exposure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exposure Energy</a:t>
                      </a:r>
                      <a:r>
                        <a:rPr lang="en-US" altLang="ko-KR" sz="1200" baseline="0" dirty="0" smtClean="0"/>
                        <a:t> ( </a:t>
                      </a:r>
                      <a:r>
                        <a:rPr lang="en-US" altLang="ko-KR" sz="1200" baseline="0" dirty="0" err="1" smtClean="0"/>
                        <a:t>mJ</a:t>
                      </a:r>
                      <a:r>
                        <a:rPr lang="en-US" altLang="ko-KR" sz="1200" baseline="0" dirty="0" smtClean="0"/>
                        <a:t>/cm^2 )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Line_CD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Line</a:t>
                      </a:r>
                      <a:r>
                        <a:rPr lang="en-US" altLang="ko-KR" sz="1200" baseline="0" dirty="0" smtClean="0"/>
                        <a:t> Critical Dimension ( nm )</a:t>
                      </a:r>
                    </a:p>
                    <a:p>
                      <a:pPr latinLnBrk="1">
                        <a:buFont typeface="Arial" charset="0"/>
                        <a:buChar char="•"/>
                      </a:pPr>
                      <a:r>
                        <a:rPr lang="en-US" altLang="ko-KR" sz="1200" baseline="0" dirty="0" smtClean="0"/>
                        <a:t> Lithography </a:t>
                      </a:r>
                      <a:r>
                        <a:rPr lang="ko-KR" altLang="en-US" sz="1200" baseline="0" dirty="0" smtClean="0"/>
                        <a:t>의 결과로 그려진 </a:t>
                      </a:r>
                      <a:r>
                        <a:rPr lang="en-US" altLang="ko-KR" sz="1200" baseline="0" dirty="0" smtClean="0"/>
                        <a:t>Wafer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Line Pattern </a:t>
                      </a:r>
                      <a:r>
                        <a:rPr lang="ko-KR" altLang="en-US" sz="1200" baseline="0" dirty="0" smtClean="0"/>
                        <a:t>간 거리 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charset="0"/>
                        <a:buChar char="•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적정 </a:t>
                      </a:r>
                      <a:r>
                        <a:rPr lang="en-US" altLang="ko-KR" sz="1200" dirty="0" smtClean="0"/>
                        <a:t>nm </a:t>
                      </a:r>
                      <a:r>
                        <a:rPr lang="ko-KR" altLang="en-US" sz="1200" dirty="0" smtClean="0"/>
                        <a:t>는 </a:t>
                      </a:r>
                      <a:r>
                        <a:rPr lang="en-US" altLang="ko-KR" sz="1200" dirty="0" smtClean="0"/>
                        <a:t>25~</a:t>
                      </a:r>
                      <a:r>
                        <a:rPr lang="en-US" altLang="ko-KR" sz="1200" baseline="0" dirty="0" smtClean="0"/>
                        <a:t> 55nm </a:t>
                      </a:r>
                      <a:r>
                        <a:rPr lang="ko-KR" altLang="en-US" sz="1200" baseline="0" dirty="0" smtClean="0"/>
                        <a:t>사이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5860" y="71435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Photo_lithograpy.csv ( row : 1,704/ columns : 11 )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데이터 항목 정의서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5860" y="1142984"/>
          <a:ext cx="964413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842"/>
                <a:gridCol w="2295501"/>
                <a:gridCol w="49487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변수명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No_Die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공정에 들어가는 하나의</a:t>
                      </a:r>
                      <a:r>
                        <a:rPr lang="en-US" altLang="ko-KR" sz="1200" dirty="0" smtClean="0"/>
                        <a:t> 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고유 </a:t>
                      </a:r>
                      <a:r>
                        <a:rPr lang="en-US" altLang="ko-KR" sz="1200" baseline="0" dirty="0" smtClean="0"/>
                        <a:t>ID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Lot_Num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 생산 단위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단위에 같은 </a:t>
                      </a:r>
                      <a:r>
                        <a:rPr lang="en-US" altLang="ko-KR" sz="1200" baseline="0" dirty="0" smtClean="0"/>
                        <a:t>Process</a:t>
                      </a:r>
                      <a:r>
                        <a:rPr lang="ko-KR" altLang="en-US" sz="1200" baseline="0" dirty="0" smtClean="0"/>
                        <a:t>가 작동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Wafer_Num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하나의 </a:t>
                      </a:r>
                      <a:r>
                        <a:rPr lang="en-US" altLang="ko-KR" sz="1200" dirty="0" smtClean="0"/>
                        <a:t>Lot </a:t>
                      </a:r>
                      <a:r>
                        <a:rPr lang="ko-KR" altLang="en-US" sz="1200" dirty="0" smtClean="0"/>
                        <a:t>내 </a:t>
                      </a:r>
                      <a:r>
                        <a:rPr lang="en-US" altLang="ko-KR" sz="1200" dirty="0" smtClean="0"/>
                        <a:t>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번호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</a:t>
                      </a:r>
                      <a:r>
                        <a:rPr lang="en-US" altLang="ko-KR" sz="1200" baseline="0" dirty="0" smtClean="0"/>
                        <a:t>Lot</a:t>
                      </a:r>
                      <a:r>
                        <a:rPr lang="ko-KR" altLang="en-US" sz="1200" baseline="0" dirty="0" smtClean="0"/>
                        <a:t>에 </a:t>
                      </a:r>
                      <a:r>
                        <a:rPr lang="en-US" altLang="ko-KR" sz="1200" baseline="0" dirty="0" smtClean="0"/>
                        <a:t>27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en-US" altLang="ko-KR" sz="1200" baseline="0" dirty="0" smtClean="0"/>
                        <a:t>Wafer</a:t>
                      </a:r>
                      <a:r>
                        <a:rPr lang="ko-KR" altLang="en-US" sz="1200" baseline="0" dirty="0" smtClean="0"/>
                        <a:t> 존재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Etching_Chamber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Process</a:t>
                      </a:r>
                      <a:r>
                        <a:rPr lang="ko-KR" altLang="en-US" sz="1200" dirty="0" smtClean="0"/>
                        <a:t>별 </a:t>
                      </a:r>
                      <a:r>
                        <a:rPr lang="en-US" altLang="ko-KR" sz="1200" dirty="0" smtClean="0"/>
                        <a:t>Chamber</a:t>
                      </a:r>
                      <a:r>
                        <a:rPr lang="en-US" altLang="ko-KR" sz="1200" baseline="0" dirty="0" smtClean="0"/>
                        <a:t> Number , </a:t>
                      </a:r>
                      <a:r>
                        <a:rPr lang="ko-KR" altLang="en-US" sz="1200" baseline="0" dirty="0" smtClean="0"/>
                        <a:t>현 공정에 총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en-US" altLang="ko-KR" sz="1200" baseline="0" dirty="0" smtClean="0"/>
                        <a:t>Chamber</a:t>
                      </a:r>
                      <a:r>
                        <a:rPr lang="ko-KR" altLang="en-US" sz="1200" baseline="0" dirty="0" smtClean="0"/>
                        <a:t>가 존재 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Process3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진행되고 있는 공정 </a:t>
                      </a:r>
                      <a:r>
                        <a:rPr lang="en-US" altLang="ko-KR" sz="1200" dirty="0" smtClean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Datetime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공정이 시작된 날짜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Source</a:t>
                      </a:r>
                      <a:r>
                        <a:rPr lang="en-US" altLang="ko-KR" sz="1200" baseline="0" dirty="0" smtClean="0"/>
                        <a:t> Power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Dry</a:t>
                      </a:r>
                      <a:r>
                        <a:rPr lang="en-US" altLang="ko-KR" sz="1200" baseline="0" dirty="0" smtClean="0"/>
                        <a:t> Etching Plasma Source Power [W]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Selectivity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Etching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중 선택된 </a:t>
                      </a:r>
                      <a:r>
                        <a:rPr lang="en-US" altLang="ko-KR" sz="1200" baseline="0" dirty="0" smtClean="0"/>
                        <a:t>(Etching </a:t>
                      </a:r>
                      <a:r>
                        <a:rPr lang="ko-KR" altLang="en-US" sz="1200" baseline="0" dirty="0" smtClean="0"/>
                        <a:t>하려는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재료만 </a:t>
                      </a:r>
                      <a:r>
                        <a:rPr lang="en-US" altLang="ko-KR" sz="1200" baseline="0" dirty="0" smtClean="0"/>
                        <a:t>Etching</a:t>
                      </a:r>
                      <a:r>
                        <a:rPr lang="ko-KR" altLang="en-US" sz="1200" baseline="0" dirty="0" smtClean="0"/>
                        <a:t>되는 비율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Etching </a:t>
                      </a:r>
                      <a:r>
                        <a:rPr lang="ko-KR" altLang="en-US" sz="1200" dirty="0" smtClean="0"/>
                        <a:t>공정에서</a:t>
                      </a:r>
                      <a:r>
                        <a:rPr lang="ko-KR" altLang="en-US" sz="1200" baseline="0" dirty="0" smtClean="0"/>
                        <a:t> 사용된 온도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Thin Film</a:t>
                      </a:r>
                      <a:r>
                        <a:rPr lang="en-US" altLang="ko-KR" sz="1200" baseline="0" dirty="0" smtClean="0"/>
                        <a:t> 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Etching </a:t>
                      </a:r>
                      <a:r>
                        <a:rPr lang="ko-KR" altLang="en-US" sz="1200" dirty="0" smtClean="0"/>
                        <a:t>실시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분 후 </a:t>
                      </a:r>
                      <a:r>
                        <a:rPr lang="en-US" altLang="ko-KR" sz="1200" dirty="0" smtClean="0"/>
                        <a:t>Thin Film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두께 </a:t>
                      </a:r>
                      <a:r>
                        <a:rPr lang="en-US" altLang="ko-KR" sz="1200" baseline="0" dirty="0" smtClean="0"/>
                        <a:t>[nm]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Thin Film</a:t>
                      </a:r>
                      <a:r>
                        <a:rPr lang="en-US" altLang="ko-KR" sz="1200" baseline="0" dirty="0" smtClean="0"/>
                        <a:t> 2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Etching </a:t>
                      </a:r>
                      <a:r>
                        <a:rPr lang="ko-KR" altLang="en-US" sz="1200" dirty="0" smtClean="0"/>
                        <a:t>실시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분 후 </a:t>
                      </a:r>
                      <a:r>
                        <a:rPr lang="en-US" altLang="ko-KR" sz="1200" dirty="0" smtClean="0"/>
                        <a:t>Thin Film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두께 </a:t>
                      </a:r>
                      <a:r>
                        <a:rPr lang="en-US" altLang="ko-KR" sz="1200" baseline="0" dirty="0" smtClean="0"/>
                        <a:t>[nm]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Thin Film</a:t>
                      </a:r>
                      <a:r>
                        <a:rPr lang="en-US" altLang="ko-KR" sz="1200" baseline="0" dirty="0" smtClean="0"/>
                        <a:t> 3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Etching </a:t>
                      </a:r>
                      <a:r>
                        <a:rPr lang="ko-KR" altLang="en-US" sz="1200" dirty="0" smtClean="0"/>
                        <a:t>실시 </a:t>
                      </a:r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분 후 </a:t>
                      </a:r>
                      <a:r>
                        <a:rPr lang="en-US" altLang="ko-KR" sz="1200" dirty="0" smtClean="0"/>
                        <a:t>Thin Film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두께 </a:t>
                      </a:r>
                      <a:r>
                        <a:rPr lang="en-US" altLang="ko-KR" sz="1200" baseline="0" dirty="0" smtClean="0"/>
                        <a:t>[nm]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Thin Film</a:t>
                      </a:r>
                      <a:r>
                        <a:rPr lang="en-US" altLang="ko-KR" sz="1200" baseline="0" dirty="0" smtClean="0"/>
                        <a:t> 4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Etching </a:t>
                      </a:r>
                      <a:r>
                        <a:rPr lang="ko-KR" altLang="en-US" sz="1200" dirty="0" smtClean="0"/>
                        <a:t>실시 </a:t>
                      </a:r>
                      <a:r>
                        <a:rPr lang="en-US" altLang="ko-KR" sz="1200" dirty="0" smtClean="0"/>
                        <a:t>40</a:t>
                      </a:r>
                      <a:r>
                        <a:rPr lang="ko-KR" altLang="en-US" sz="1200" dirty="0" smtClean="0"/>
                        <a:t>분 후 </a:t>
                      </a:r>
                      <a:r>
                        <a:rPr lang="en-US" altLang="ko-KR" sz="1200" dirty="0" smtClean="0"/>
                        <a:t>Thin Film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두께 </a:t>
                      </a:r>
                      <a:r>
                        <a:rPr lang="en-US" altLang="ko-KR" sz="1200" baseline="0" dirty="0" smtClean="0"/>
                        <a:t>[nm]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5860" y="71435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Etching.csv ( row : 1,704/ columns : 13 )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데이터 항목 정의서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5860" y="1142984"/>
          <a:ext cx="964413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842"/>
                <a:gridCol w="2295501"/>
                <a:gridCol w="49487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변수명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No_Die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공정에 들어가는 하나의</a:t>
                      </a:r>
                      <a:r>
                        <a:rPr lang="en-US" altLang="ko-KR" sz="1200" dirty="0" smtClean="0"/>
                        <a:t> 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고유 </a:t>
                      </a:r>
                      <a:r>
                        <a:rPr lang="en-US" altLang="ko-KR" sz="1200" baseline="0" dirty="0" smtClean="0"/>
                        <a:t>ID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Lot_Num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 생산 단위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단위에 같은 </a:t>
                      </a:r>
                      <a:r>
                        <a:rPr lang="en-US" altLang="ko-KR" sz="1200" baseline="0" dirty="0" smtClean="0"/>
                        <a:t>Process</a:t>
                      </a:r>
                      <a:r>
                        <a:rPr lang="ko-KR" altLang="en-US" sz="1200" baseline="0" dirty="0" smtClean="0"/>
                        <a:t>가 작동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Wafer_Num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하나의 </a:t>
                      </a:r>
                      <a:r>
                        <a:rPr lang="en-US" altLang="ko-KR" sz="1200" dirty="0" smtClean="0"/>
                        <a:t>Lot </a:t>
                      </a:r>
                      <a:r>
                        <a:rPr lang="ko-KR" altLang="en-US" sz="1200" dirty="0" smtClean="0"/>
                        <a:t>내 </a:t>
                      </a:r>
                      <a:r>
                        <a:rPr lang="en-US" altLang="ko-KR" sz="1200" dirty="0" smtClean="0"/>
                        <a:t>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번호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</a:t>
                      </a:r>
                      <a:r>
                        <a:rPr lang="en-US" altLang="ko-KR" sz="1200" baseline="0" dirty="0" smtClean="0"/>
                        <a:t>Lot</a:t>
                      </a:r>
                      <a:r>
                        <a:rPr lang="ko-KR" altLang="en-US" sz="1200" baseline="0" dirty="0" smtClean="0"/>
                        <a:t>에 </a:t>
                      </a:r>
                      <a:r>
                        <a:rPr lang="en-US" altLang="ko-KR" sz="1200" baseline="0" dirty="0" smtClean="0"/>
                        <a:t>27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en-US" altLang="ko-KR" sz="1200" baseline="0" dirty="0" smtClean="0"/>
                        <a:t>Wafer</a:t>
                      </a:r>
                      <a:r>
                        <a:rPr lang="ko-KR" altLang="en-US" sz="1200" baseline="0" dirty="0" smtClean="0"/>
                        <a:t> 존재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Chamber_Num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Process</a:t>
                      </a:r>
                      <a:r>
                        <a:rPr lang="ko-KR" altLang="en-US" sz="1200" dirty="0" smtClean="0"/>
                        <a:t>별 </a:t>
                      </a:r>
                      <a:r>
                        <a:rPr lang="en-US" altLang="ko-KR" sz="1200" dirty="0" smtClean="0"/>
                        <a:t>Chamber</a:t>
                      </a:r>
                      <a:r>
                        <a:rPr lang="en-US" altLang="ko-KR" sz="1200" baseline="0" dirty="0" smtClean="0"/>
                        <a:t> Number , </a:t>
                      </a:r>
                      <a:r>
                        <a:rPr lang="ko-KR" altLang="en-US" sz="1200" baseline="0" dirty="0" smtClean="0"/>
                        <a:t>현 공정에 총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en-US" altLang="ko-KR" sz="1200" baseline="0" dirty="0" smtClean="0"/>
                        <a:t>Chamber</a:t>
                      </a:r>
                      <a:r>
                        <a:rPr lang="ko-KR" altLang="en-US" sz="1200" baseline="0" dirty="0" smtClean="0"/>
                        <a:t>가 존재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Process4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진행되고 있는 공정 </a:t>
                      </a:r>
                      <a:r>
                        <a:rPr lang="en-US" altLang="ko-KR" sz="1200" dirty="0" smtClean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Datetime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공정이 시작된 날짜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Flux60s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60</a:t>
                      </a:r>
                      <a:r>
                        <a:rPr lang="ko-KR" altLang="en-US" sz="1200" dirty="0" smtClean="0"/>
                        <a:t>초 동안 주입된 이온의 양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Flux90s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</a:t>
                      </a:r>
                      <a:r>
                        <a:rPr lang="ko-KR" altLang="en-US" sz="1200" dirty="0" smtClean="0"/>
                        <a:t>초 동안 주입된 이온의 양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Flux160s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160</a:t>
                      </a:r>
                      <a:r>
                        <a:rPr lang="ko-KR" altLang="en-US" sz="1200" dirty="0" smtClean="0"/>
                        <a:t>초 동안 주입된 이온의 양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Flux480s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480</a:t>
                      </a:r>
                      <a:r>
                        <a:rPr lang="ko-KR" altLang="en-US" sz="1200" dirty="0" smtClean="0"/>
                        <a:t>초 동안 주입된 이온의 양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Flux840s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840</a:t>
                      </a:r>
                      <a:r>
                        <a:rPr lang="ko-KR" altLang="en-US" sz="1200" dirty="0" smtClean="0"/>
                        <a:t>초 동안 주입된 이온의 양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input_Energy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주입 시 사용된 </a:t>
                      </a:r>
                      <a:r>
                        <a:rPr lang="en-US" altLang="ko-KR" sz="1200" dirty="0" smtClean="0"/>
                        <a:t>Plasma </a:t>
                      </a:r>
                      <a:r>
                        <a:rPr lang="ko-KR" altLang="en-US" sz="1200" dirty="0" smtClean="0"/>
                        <a:t>에너지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Temp_implantation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</a:t>
                      </a:r>
                      <a:r>
                        <a:rPr lang="en-US" altLang="ko-KR" sz="1200" baseline="0" dirty="0" smtClean="0"/>
                        <a:t>ydrogen Ion </a:t>
                      </a:r>
                      <a:r>
                        <a:rPr lang="ko-KR" altLang="en-US" sz="1200" baseline="0" dirty="0" smtClean="0"/>
                        <a:t>주입 시 </a:t>
                      </a:r>
                      <a:r>
                        <a:rPr lang="en-US" altLang="ko-KR" sz="1200" baseline="0" dirty="0" smtClean="0"/>
                        <a:t>Chamber </a:t>
                      </a:r>
                      <a:r>
                        <a:rPr lang="ko-KR" altLang="en-US" sz="1200" baseline="0" dirty="0" smtClean="0"/>
                        <a:t>내 온도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Furnace_Temp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Annealing</a:t>
                      </a:r>
                      <a:r>
                        <a:rPr lang="en-US" altLang="ko-KR" sz="1200" baseline="0" dirty="0" smtClean="0"/>
                        <a:t> Furnace </a:t>
                      </a:r>
                      <a:r>
                        <a:rPr lang="ko-KR" altLang="en-US" sz="1200" baseline="0" dirty="0" smtClean="0"/>
                        <a:t>작업 시 </a:t>
                      </a:r>
                      <a:r>
                        <a:rPr lang="en-US" altLang="ko-KR" sz="1200" baseline="0" dirty="0" smtClean="0"/>
                        <a:t>Chamber </a:t>
                      </a:r>
                      <a:r>
                        <a:rPr lang="ko-KR" altLang="en-US" sz="1200" baseline="0" dirty="0" smtClean="0"/>
                        <a:t>내 온도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RTA_Temp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RTA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작업 시 </a:t>
                      </a:r>
                      <a:r>
                        <a:rPr lang="en-US" altLang="ko-KR" sz="1200" baseline="0" dirty="0" smtClean="0"/>
                        <a:t>Chamber </a:t>
                      </a:r>
                      <a:r>
                        <a:rPr lang="ko-KR" altLang="en-US" sz="1200" baseline="0" dirty="0" smtClean="0"/>
                        <a:t>내 온도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5860" y="71435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Ion_Implantation.csv ( row : 1,704/ columns : 15 )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데이터 항목 정의서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5860" y="1142984"/>
          <a:ext cx="96441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842"/>
                <a:gridCol w="2295501"/>
                <a:gridCol w="494878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변수명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No_Die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공정에 들어가는 하나의</a:t>
                      </a:r>
                      <a:r>
                        <a:rPr lang="en-US" altLang="ko-KR" sz="1200" dirty="0" smtClean="0"/>
                        <a:t> 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고유 </a:t>
                      </a:r>
                      <a:r>
                        <a:rPr lang="en-US" altLang="ko-KR" sz="1200" baseline="0" dirty="0" smtClean="0"/>
                        <a:t>ID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Lot_Num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공정 생산 단위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단위에 같은 </a:t>
                      </a:r>
                      <a:r>
                        <a:rPr lang="en-US" altLang="ko-KR" sz="1200" baseline="0" dirty="0" smtClean="0"/>
                        <a:t>Process</a:t>
                      </a:r>
                      <a:r>
                        <a:rPr lang="ko-KR" altLang="en-US" sz="1200" baseline="0" dirty="0" smtClean="0"/>
                        <a:t>가 작동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Wafer_Num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하나의 </a:t>
                      </a:r>
                      <a:r>
                        <a:rPr lang="en-US" altLang="ko-KR" sz="1200" dirty="0" smtClean="0"/>
                        <a:t>Lot </a:t>
                      </a:r>
                      <a:r>
                        <a:rPr lang="ko-KR" altLang="en-US" sz="1200" dirty="0" smtClean="0"/>
                        <a:t>내 </a:t>
                      </a:r>
                      <a:r>
                        <a:rPr lang="en-US" altLang="ko-KR" sz="1200" dirty="0" smtClean="0"/>
                        <a:t>Wafer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번호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하나의 </a:t>
                      </a:r>
                      <a:r>
                        <a:rPr lang="en-US" altLang="ko-KR" sz="1200" baseline="0" dirty="0" smtClean="0"/>
                        <a:t>Lot</a:t>
                      </a:r>
                      <a:r>
                        <a:rPr lang="ko-KR" altLang="en-US" sz="1200" baseline="0" dirty="0" smtClean="0"/>
                        <a:t>에 </a:t>
                      </a:r>
                      <a:r>
                        <a:rPr lang="en-US" altLang="ko-KR" sz="1200" baseline="0" dirty="0" smtClean="0"/>
                        <a:t>27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en-US" altLang="ko-KR" sz="1200" baseline="0" dirty="0" smtClean="0"/>
                        <a:t>Wafer</a:t>
                      </a:r>
                      <a:r>
                        <a:rPr lang="ko-KR" altLang="en-US" sz="1200" baseline="0" dirty="0" smtClean="0"/>
                        <a:t> 존재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Datetime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Datetime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품질검사일자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24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Target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Wafer </a:t>
                      </a:r>
                      <a:r>
                        <a:rPr lang="ko-KR" altLang="en-US" sz="1200" dirty="0" smtClean="0"/>
                        <a:t>내 불량 </a:t>
                      </a:r>
                      <a:r>
                        <a:rPr lang="en-US" altLang="ko-KR" sz="1200" dirty="0" smtClean="0"/>
                        <a:t>Chip </a:t>
                      </a:r>
                      <a:r>
                        <a:rPr lang="ko-KR" altLang="en-US" sz="1200" dirty="0" smtClean="0"/>
                        <a:t>개수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전체 </a:t>
                      </a:r>
                      <a:r>
                        <a:rPr lang="en-US" altLang="ko-KR" sz="1200" dirty="0" smtClean="0"/>
                        <a:t>2000</a:t>
                      </a:r>
                      <a:r>
                        <a:rPr lang="ko-KR" altLang="en-US" sz="1200" dirty="0" smtClean="0"/>
                        <a:t>개 </a:t>
                      </a:r>
                      <a:r>
                        <a:rPr lang="en-US" altLang="ko-KR" sz="1200" dirty="0" smtClean="0"/>
                        <a:t>Die)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Error_message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불량 </a:t>
                      </a:r>
                      <a:r>
                        <a:rPr lang="en-US" altLang="ko-KR" sz="1200" dirty="0" smtClean="0"/>
                        <a:t>Wafer</a:t>
                      </a:r>
                      <a:r>
                        <a:rPr lang="ko-KR" altLang="en-US" sz="1200" dirty="0" smtClean="0"/>
                        <a:t>의 주요 오류 </a:t>
                      </a:r>
                      <a:endParaRPr lang="ko-KR" altLang="en-US" sz="1200" dirty="0"/>
                    </a:p>
                  </a:txBody>
                  <a:tcPr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Wafer_map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오류</a:t>
                      </a:r>
                      <a:r>
                        <a:rPr lang="en-US" altLang="ko-KR" sz="1200" baseline="0" dirty="0" smtClean="0"/>
                        <a:t> Wafer Map (</a:t>
                      </a:r>
                      <a:r>
                        <a:rPr lang="ko-KR" altLang="en-US" sz="1200" baseline="0" dirty="0" smtClean="0"/>
                        <a:t>참고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자료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5860" y="71435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QualityInspection.csv ( row : 1,704 / columns : 7 )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데이터 항목 정의서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32383</TotalTime>
  <Words>1015</Words>
  <Application>Microsoft Office PowerPoint</Application>
  <PresentationFormat>사용자 지정</PresentationFormat>
  <Paragraphs>271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22_Office 테마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Windows 사용자</cp:lastModifiedBy>
  <cp:revision>2218</cp:revision>
  <dcterms:created xsi:type="dcterms:W3CDTF">2006-10-05T04:04:58Z</dcterms:created>
  <dcterms:modified xsi:type="dcterms:W3CDTF">2021-05-23T00:29:06Z</dcterms:modified>
</cp:coreProperties>
</file>