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5"/>
  </p:notesMasterIdLst>
  <p:handoutMasterIdLst>
    <p:handoutMasterId r:id="rId6"/>
  </p:handoutMasterIdLst>
  <p:sldIdLst>
    <p:sldId id="509" r:id="rId2"/>
    <p:sldId id="510" r:id="rId3"/>
    <p:sldId id="511" r:id="rId4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114" d="100"/>
          <a:sy n="114" d="100"/>
        </p:scale>
        <p:origin x="1698" y="108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7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0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0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" y="2780928"/>
            <a:ext cx="9904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공정 운영 최적화로 수율 향상</a:t>
            </a:r>
            <a:endParaRPr lang="en-US" altLang="ko-KR" sz="40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5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524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>
                <a:solidFill>
                  <a:srgbClr val="0000CC"/>
                </a:solidFill>
                <a:sym typeface="Wingdings" panose="05000000000000000000" pitchFamily="2" charset="2"/>
              </a:rPr>
              <a:t>비즈니스 상황</a:t>
            </a:r>
            <a:endParaRPr lang="en-US" altLang="ko-KR" b="1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694" y="1329077"/>
            <a:ext cx="93941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/>
              <a:t>T</a:t>
            </a:r>
            <a:r>
              <a:rPr lang="ko-KR" altLang="en-US" sz="1600" dirty="0"/>
              <a:t>사는 </a:t>
            </a:r>
            <a:r>
              <a:rPr lang="en-US" altLang="ko-KR" sz="1600" dirty="0"/>
              <a:t>Wafer</a:t>
            </a:r>
            <a:r>
              <a:rPr lang="ko-KR" altLang="en-US" sz="1600" dirty="0"/>
              <a:t>라는 직접회로를 제작하기 위하여 필요한 실리콘소재를 처리하여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가지 종류의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반도체 부품을 생산하는 회사로 기술경쟁력을 인정받는 회사이다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반도체 소자는 </a:t>
            </a:r>
            <a:r>
              <a:rPr lang="en-US" altLang="ko-KR" sz="1600" dirty="0"/>
              <a:t>8</a:t>
            </a:r>
            <a:r>
              <a:rPr lang="ko-KR" altLang="en-US" sz="1600" dirty="0"/>
              <a:t>개의 주요 공정을 거쳐서 생산되며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공정간에는 제품의 불량을 확인하는 품질검사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 err="1"/>
              <a:t>를</a:t>
            </a:r>
            <a:r>
              <a:rPr lang="ko-KR" altLang="en-US" sz="1600" dirty="0"/>
              <a:t> 실시하고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일정량 이상의 불량이 발생할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공정에서 사용하는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를 조정하여 불량이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낮아질 수 있도록 작업조건을 작업자가 통제한다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/>
              <a:t>T</a:t>
            </a:r>
            <a:r>
              <a:rPr lang="ko-KR" altLang="en-US" sz="1600" dirty="0"/>
              <a:t>사는 여러 </a:t>
            </a:r>
            <a:r>
              <a:rPr lang="ko-KR" altLang="en-US" sz="1600" dirty="0" err="1"/>
              <a:t>협력업체들과의</a:t>
            </a:r>
            <a:r>
              <a:rPr lang="ko-KR" altLang="en-US" sz="1600" dirty="0"/>
              <a:t> 지속적인 협업을 통하여 지속적으로 성장 중에 있는 회사로</a:t>
            </a:r>
            <a:r>
              <a:rPr lang="en-US" altLang="ko-KR" sz="1600" dirty="0"/>
              <a:t>, </a:t>
            </a:r>
            <a:r>
              <a:rPr lang="ko-KR" altLang="en-US" sz="1600" dirty="0"/>
              <a:t>최근에는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en-US" altLang="ko-KR" sz="1600" dirty="0"/>
              <a:t>Wearable Device</a:t>
            </a:r>
            <a:r>
              <a:rPr lang="ko-KR" altLang="en-US" sz="1600" dirty="0"/>
              <a:t>나 </a:t>
            </a:r>
            <a:r>
              <a:rPr lang="en-US" altLang="ko-KR" sz="1600" dirty="0"/>
              <a:t>IoT</a:t>
            </a:r>
            <a:r>
              <a:rPr lang="ko-KR" altLang="en-US" sz="1600" dirty="0"/>
              <a:t>에 들어가는 반도체 부품제작을 추가로 </a:t>
            </a:r>
            <a:r>
              <a:rPr lang="ko-KR" altLang="en-US" sz="1600" dirty="0" err="1"/>
              <a:t>수주받아</a:t>
            </a:r>
            <a:r>
              <a:rPr lang="ko-KR" altLang="en-US" sz="1600" dirty="0"/>
              <a:t> 매출이 매년 </a:t>
            </a:r>
            <a:r>
              <a:rPr lang="en-US" altLang="ko-KR" sz="1600" dirty="0"/>
              <a:t>5% </a:t>
            </a:r>
            <a:r>
              <a:rPr lang="ko-KR" altLang="en-US" sz="1600" dirty="0"/>
              <a:t>이상 증가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하고 있다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그러나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19</a:t>
            </a:r>
            <a:r>
              <a:rPr lang="ko-KR" altLang="en-US" sz="1600" dirty="0"/>
              <a:t>년도 들어 반도체 시장의 급격한 감소와 반도체 가격이 하락함에 따라</a:t>
            </a:r>
            <a:r>
              <a:rPr lang="en-US" altLang="ko-KR" sz="1600" dirty="0"/>
              <a:t> </a:t>
            </a:r>
            <a:r>
              <a:rPr lang="ko-KR" altLang="en-US" sz="1600" dirty="0"/>
              <a:t>전체 수출액이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en-US" altLang="ko-KR" sz="1600" dirty="0"/>
              <a:t>30%</a:t>
            </a:r>
            <a:r>
              <a:rPr lang="ko-KR" altLang="en-US" sz="1600" dirty="0"/>
              <a:t>이상 감소하고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관련 기업들의 설비투자감소로 인해 </a:t>
            </a:r>
            <a:r>
              <a:rPr lang="en-US" altLang="ko-KR" sz="1600" dirty="0"/>
              <a:t>18</a:t>
            </a:r>
            <a:r>
              <a:rPr lang="ko-KR" altLang="en-US" sz="1600" dirty="0"/>
              <a:t>년도 </a:t>
            </a:r>
            <a:r>
              <a:rPr lang="en-US" altLang="ko-KR" sz="1600" dirty="0"/>
              <a:t>4</a:t>
            </a:r>
            <a:r>
              <a:rPr lang="ko-KR" altLang="en-US" sz="1600" dirty="0"/>
              <a:t>분기 이후 매출 상승률이</a:t>
            </a:r>
          </a:p>
          <a:p>
            <a:pPr>
              <a:spcBef>
                <a:spcPts val="600"/>
              </a:spcBef>
            </a:pPr>
            <a:r>
              <a:rPr lang="en-US" altLang="ko-KR" sz="1600" dirty="0"/>
              <a:t>17%, 13%, 8% </a:t>
            </a:r>
            <a:r>
              <a:rPr lang="ko-KR" altLang="en-US" sz="1600" dirty="0"/>
              <a:t>로 점점 하락됨에 따라 경영위기감이 증대되고 있는 실정이다</a:t>
            </a:r>
            <a:r>
              <a:rPr lang="en-US" altLang="ko-KR" sz="1600" dirty="0"/>
              <a:t>. 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또한 추가 주문에 따른 과잉 생산으로 인해</a:t>
            </a:r>
            <a:r>
              <a:rPr lang="en-US" altLang="ko-KR" sz="1600" dirty="0"/>
              <a:t>, </a:t>
            </a:r>
            <a:r>
              <a:rPr lang="ko-KR" altLang="en-US" sz="1600" dirty="0"/>
              <a:t>기존 공정에 작업량이 늘어나면서 장비들의 부하가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증가됨에 따라 생산된 제품의 불량률도 증가하고 있는 실정이다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63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524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비즈니스 상황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702" y="1311492"/>
            <a:ext cx="939416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600" dirty="0"/>
              <a:t>현재의 경영위기 상황을 극복하기 위하여</a:t>
            </a:r>
            <a:r>
              <a:rPr lang="en-US" altLang="ko-KR" sz="1600" dirty="0"/>
              <a:t> T</a:t>
            </a:r>
            <a:r>
              <a:rPr lang="ko-KR" altLang="en-US" sz="1600" dirty="0"/>
              <a:t>사는 혁신추진팀을 구성하여 공정의 문제는 무엇인지</a:t>
            </a:r>
            <a:r>
              <a:rPr lang="en-US" altLang="ko-KR" sz="1600" dirty="0"/>
              <a:t>,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공정흐름을 효율화하기 위한 방안에 대하여 데이터 분석을 실시하고 품질 개선 및 제품의 불량률을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낮추고자 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혁신추진팀은 다양한 사람의 의견을 듣고자 </a:t>
            </a:r>
            <a:r>
              <a:rPr lang="ko-KR" altLang="en-US" sz="1600" dirty="0" err="1"/>
              <a:t>여러부서로</a:t>
            </a:r>
            <a:r>
              <a:rPr lang="ko-KR" altLang="en-US" sz="1600" dirty="0"/>
              <a:t> 팀원을 구성하여</a:t>
            </a:r>
            <a:r>
              <a:rPr lang="en-US" altLang="ko-KR" sz="1600" dirty="0"/>
              <a:t>, </a:t>
            </a:r>
            <a:r>
              <a:rPr lang="ko-KR" altLang="en-US" sz="1600" dirty="0"/>
              <a:t>공정 엔지니어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분석 엔지니어</a:t>
            </a:r>
            <a:r>
              <a:rPr lang="en-US" altLang="ko-KR" sz="1600" dirty="0"/>
              <a:t>, </a:t>
            </a:r>
            <a:r>
              <a:rPr lang="ko-KR" altLang="en-US" sz="1600" dirty="0"/>
              <a:t>전략 엔지니어전문가 등으로 구성되었다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혁신추진팀에서는 현재의 경영위기 상황을 극복하기 위하여 아래의 사항을 참고하여 과제를 수행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하고자 한다</a:t>
            </a:r>
            <a:r>
              <a:rPr lang="en-US" altLang="ko-KR" sz="1600" dirty="0"/>
              <a:t>. 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첫째</a:t>
            </a:r>
            <a:r>
              <a:rPr lang="en-US" altLang="ko-KR" sz="1600" dirty="0"/>
              <a:t>, </a:t>
            </a:r>
            <a:r>
              <a:rPr lang="ko-KR" altLang="en-US" sz="1600" dirty="0"/>
              <a:t>제품 제조공정과 데이터 발생요소에 대하여 명확히 파악한다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둘째</a:t>
            </a:r>
            <a:r>
              <a:rPr lang="en-US" altLang="ko-KR" sz="1600" dirty="0"/>
              <a:t>, </a:t>
            </a:r>
            <a:r>
              <a:rPr lang="ko-KR" altLang="en-US" sz="1600" dirty="0"/>
              <a:t>공정별로 부하를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최적화할 수 있는 방안에 대하여 파악한다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셋째</a:t>
            </a:r>
            <a:r>
              <a:rPr lang="en-US" altLang="ko-KR" sz="1600" dirty="0"/>
              <a:t>, </a:t>
            </a:r>
            <a:r>
              <a:rPr lang="ko-KR" altLang="en-US" sz="1600" dirty="0"/>
              <a:t>공정 흐름에 따른 불량 발생을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주요 영향인자는 무엇인지 파악한다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넷째</a:t>
            </a:r>
            <a:r>
              <a:rPr lang="en-US" altLang="ko-KR" sz="1600" dirty="0"/>
              <a:t>, </a:t>
            </a:r>
            <a:r>
              <a:rPr lang="ko-KR" altLang="en-US" sz="1600" dirty="0"/>
              <a:t>품질을 향상시킬 수 있는 방안에 대하여 검토한다</a:t>
            </a:r>
            <a:r>
              <a:rPr lang="en-US" altLang="ko-KR" sz="1600" dirty="0"/>
              <a:t>..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841225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31066</TotalTime>
  <Words>703</Words>
  <Application>Microsoft Office PowerPoint</Application>
  <PresentationFormat>사용자 지정</PresentationFormat>
  <Paragraphs>61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민경</cp:lastModifiedBy>
  <cp:revision>2207</cp:revision>
  <dcterms:created xsi:type="dcterms:W3CDTF">2006-10-05T04:04:58Z</dcterms:created>
  <dcterms:modified xsi:type="dcterms:W3CDTF">2021-09-03T02:37:54Z</dcterms:modified>
</cp:coreProperties>
</file>