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57" r:id="rId3"/>
    <p:sldId id="258" r:id="rId4"/>
    <p:sldId id="263" r:id="rId5"/>
    <p:sldId id="266" r:id="rId6"/>
    <p:sldId id="259" r:id="rId7"/>
    <p:sldId id="267" r:id="rId8"/>
    <p:sldId id="270" r:id="rId9"/>
    <p:sldId id="271" r:id="rId10"/>
    <p:sldId id="272" r:id="rId11"/>
    <p:sldId id="273" r:id="rId12"/>
    <p:sldId id="274" r:id="rId13"/>
    <p:sldId id="277" r:id="rId14"/>
    <p:sldId id="275" r:id="rId15"/>
    <p:sldId id="278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찬희" initials="이찬" lastIdx="1" clrIdx="0">
    <p:extLst>
      <p:ext uri="{19B8F6BF-5375-455C-9EA6-DF929625EA0E}">
        <p15:presenceInfo xmlns:p15="http://schemas.microsoft.com/office/powerpoint/2012/main" userId="7ddac02e1c0db5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5779"/>
    <a:srgbClr val="645678"/>
    <a:srgbClr val="655A7D"/>
    <a:srgbClr val="DEEBF7"/>
    <a:srgbClr val="4472C4"/>
    <a:srgbClr val="3B3861"/>
    <a:srgbClr val="425059"/>
    <a:srgbClr val="9D20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15036-1951-48CD-BC53-0DE69B741A28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38D6E-1A5B-4276-ABDD-C44BC7B80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38D6E-1A5B-4276-ABDD-C44BC7B80D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7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265E-CEA3-40F2-81BE-416F1DE6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08D624-20A6-403A-82DB-BE1CE208C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948BC-C640-44EA-8D4B-70A8F43E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4D36E-D23D-4E4E-97F3-3CA4451A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71220-00E8-42EB-9CF3-F4E73538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26EB1-7680-476D-AC46-40099ED6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6B7CF-95B6-4755-AD86-D32944E7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55A2C-8183-4A12-B396-E2D1838D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29BA0-5082-41B2-9F25-955553C7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F8E75-D433-4E5A-BB5C-40D6F005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5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844A21-F35B-460B-BF89-8DA65C0D0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310D9-A00D-4F05-A388-EBB83215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06DF3-3F2B-44F7-994E-C30C2EBF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D6CE9-C215-4957-AC2E-3C588519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C7577-C58C-42E0-BB45-677E6797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5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ED66A-FD0C-4E11-B6F4-6F8BB84A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30238-CFD4-4C58-B375-3CDD0ECE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330BB-1BFA-4CDC-B53E-AE05ABA2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E9AD8-CB61-4978-8B9A-E8E4DA87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3FE28-2EFD-41D6-BBAE-EC5069AF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D309D-8CF6-4333-B03F-37E6DB53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EBBD-30F3-4D26-95CF-15398A1D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D8C8F-5CBD-42D2-A5D0-7056DC96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147B0-2B98-4175-907E-6B53C431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D59A9-18EA-4E2F-82FE-116D4FC7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7DF8-28BF-4F91-AA14-89C3A2D3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0920C-0CAA-44CF-9227-DDDB556E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BC896-CC04-4695-B098-1C60D090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4BE57-54B8-4265-B09A-7F7A82E7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01680-92F1-4836-B00B-F44D542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B4A79-9427-42E3-83FA-010F916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4CBD-1535-415F-B485-E53EF824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532F4-9504-45E4-843B-D0E2DE4B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B630A-D8A1-491B-8095-C7F60C41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6CE3D9-333E-4F2D-97AC-EBC45DA2E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37A961-36FF-4489-9CDC-2F5F996D0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90BCE-D6C9-4497-8FEC-0265E6D4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C7FF0-8BC4-4152-BB55-8B9D5217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FFCE9A-3CFD-4EC5-8E29-633EFDF6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448D-D937-4E96-8C89-8E673474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053FB-7641-4C01-AA62-0F99E266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D575A-6D7E-4918-AD56-AFAA0AD4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5609D-39CA-456B-9304-238E4DBB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B38DA-94A8-4DED-9A48-97223079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72E8BA-E550-4F1F-870A-7BD635E9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1E981-18D5-4426-9D4C-58E1D566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7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11453-5E3F-432F-BC52-AD9431B7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8E90A-762A-44F3-BA3A-B203762F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624E3-0BC6-47A7-A864-6AD08D6E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6847E-7720-4C2C-8B6F-E7460FD1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32195-95C2-49CE-BEB9-E33ABF5A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A66C7-9CAB-478A-AC51-6DD3B602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2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EF14-6C1C-4EB5-9013-94642A3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41CF6-5793-43CA-AB23-054067EF1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7AA9D-5F19-4E13-A5E5-A16DE8FC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3303A-3B61-4762-872F-1F2DD216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A2749-0BEE-4135-BF62-E929236D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31578-EB16-41D9-AF29-2C4C8AD4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4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89430E-73F4-492A-97BB-936F4187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F5229-FCA0-4022-A94A-99291B2ED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5DA9A-CE46-4340-A09C-83B1EC05A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AA4F-B180-49CB-8E79-FD4E1F1E9C3F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37DC-83CB-4AD8-8CDF-F990D46DB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1A17C-6527-4833-B5F6-ADCB3D41E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6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액자 39">
            <a:extLst>
              <a:ext uri="{FF2B5EF4-FFF2-40B4-BE49-F238E27FC236}">
                <a16:creationId xmlns:a16="http://schemas.microsoft.com/office/drawing/2014/main" id="{53490E4F-8842-437F-A226-854B6A0FF134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frame">
            <a:avLst>
              <a:gd name="adj1" fmla="val 4455"/>
            </a:avLst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BA792C-1660-4E4C-8436-46F937424C07}"/>
              </a:ext>
            </a:extLst>
          </p:cNvPr>
          <p:cNvGrpSpPr/>
          <p:nvPr/>
        </p:nvGrpSpPr>
        <p:grpSpPr>
          <a:xfrm>
            <a:off x="421484" y="415190"/>
            <a:ext cx="11352813" cy="6026250"/>
            <a:chOff x="290958" y="415190"/>
            <a:chExt cx="11483339" cy="602625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EC93CA-0A4D-41C6-BC3B-F1AA344E6364}"/>
                </a:ext>
              </a:extLst>
            </p:cNvPr>
            <p:cNvSpPr/>
            <p:nvPr/>
          </p:nvSpPr>
          <p:spPr>
            <a:xfrm>
              <a:off x="290958" y="416560"/>
              <a:ext cx="2471419" cy="6024880"/>
            </a:xfrm>
            <a:prstGeom prst="rect">
              <a:avLst/>
            </a:prstGeom>
            <a:solidFill>
              <a:srgbClr val="645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71D0E0E-B5E9-4915-8AE0-8A1E99730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b="295"/>
            <a:stretch/>
          </p:blipFill>
          <p:spPr>
            <a:xfrm>
              <a:off x="2762377" y="415190"/>
              <a:ext cx="9011920" cy="6025565"/>
            </a:xfrm>
            <a:prstGeom prst="rect">
              <a:avLst/>
            </a:prstGeom>
          </p:spPr>
        </p:pic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D11FE1A4-53A7-4560-83DB-B510BE81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550" y="1274926"/>
            <a:ext cx="8840132" cy="1579689"/>
          </a:xfrm>
          <a:ln>
            <a:noFill/>
          </a:ln>
        </p:spPr>
        <p:txBody>
          <a:bodyPr>
            <a:normAutofit fontScale="90000"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4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반도체 공정별 운전조건 최적화 및 실시간 모니터링을 통한 </a:t>
            </a:r>
            <a:r>
              <a:rPr lang="ko-KR" altLang="en-US" sz="4400" b="1" spc="50" dirty="0" err="1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수율</a:t>
            </a:r>
            <a:r>
              <a:rPr lang="ko-KR" altLang="en-US" sz="4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C56C6-09E7-4CB3-B21B-BFC61824B795}"/>
              </a:ext>
            </a:extLst>
          </p:cNvPr>
          <p:cNvSpPr txBox="1"/>
          <p:nvPr/>
        </p:nvSpPr>
        <p:spPr>
          <a:xfrm>
            <a:off x="6920754" y="6074842"/>
            <a:ext cx="481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B4</a:t>
            </a:r>
            <a:r>
              <a:rPr lang="ko-KR" altLang="en-US" sz="1600" b="1" dirty="0">
                <a:solidFill>
                  <a:schemeClr val="bg1"/>
                </a:solidFill>
              </a:rPr>
              <a:t>조 김민경 </a:t>
            </a:r>
            <a:r>
              <a:rPr lang="ko-KR" altLang="en-US" sz="1600" b="1" dirty="0" err="1">
                <a:solidFill>
                  <a:schemeClr val="bg1"/>
                </a:solidFill>
              </a:rPr>
              <a:t>서형준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손유정</a:t>
            </a:r>
            <a:r>
              <a:rPr lang="ko-KR" altLang="en-US" sz="1600" b="1" dirty="0">
                <a:solidFill>
                  <a:schemeClr val="bg1"/>
                </a:solidFill>
              </a:rPr>
              <a:t> 이영호 이찬희 </a:t>
            </a:r>
            <a:r>
              <a:rPr lang="ko-KR" altLang="en-US" sz="1600" b="1" dirty="0" err="1">
                <a:solidFill>
                  <a:schemeClr val="bg1"/>
                </a:solidFill>
              </a:rPr>
              <a:t>임솔이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9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57824ED-AD03-48D4-A2B8-F9730853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456228"/>
            <a:ext cx="5363323" cy="276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712776-0F66-475E-A51B-746AFD877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6" y="848995"/>
            <a:ext cx="2270608" cy="33064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A7E887-3D5E-4B11-8561-21A5B1A5F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941" y="1085880"/>
            <a:ext cx="8404383" cy="51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4D4D602-9814-4341-8D9E-FB1B7065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664323"/>
            <a:ext cx="5458587" cy="2667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A8A9D8-83AA-43BB-B1DF-8618372DE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12" t="42268" r="61430" b="36495"/>
          <a:stretch/>
        </p:blipFill>
        <p:spPr>
          <a:xfrm>
            <a:off x="200533" y="1590040"/>
            <a:ext cx="2757124" cy="30905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CB292B-7F24-4C43-8F9C-46B834DC796A}"/>
              </a:ext>
            </a:extLst>
          </p:cNvPr>
          <p:cNvSpPr txBox="1"/>
          <p:nvPr/>
        </p:nvSpPr>
        <p:spPr>
          <a:xfrm>
            <a:off x="49230" y="4978400"/>
            <a:ext cx="355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행에서 세 변수의 </a:t>
            </a:r>
            <a:r>
              <a:rPr lang="ko-KR" altLang="en-US" dirty="0" err="1"/>
              <a:t>결측치</a:t>
            </a:r>
            <a:r>
              <a:rPr lang="ko-KR" altLang="en-US" dirty="0"/>
              <a:t> 동시에 발견 </a:t>
            </a:r>
            <a:r>
              <a:rPr lang="en-US" altLang="ko-KR" dirty="0"/>
              <a:t>– </a:t>
            </a:r>
            <a:r>
              <a:rPr lang="ko-KR" altLang="en-US" dirty="0" err="1"/>
              <a:t>결측치</a:t>
            </a:r>
            <a:r>
              <a:rPr lang="ko-KR" altLang="en-US" dirty="0"/>
              <a:t> 행 제거 예정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BCB669-7B93-4752-83E8-406F8F0DA5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35" t="19518" r="27783" b="5293"/>
          <a:stretch/>
        </p:blipFill>
        <p:spPr>
          <a:xfrm>
            <a:off x="3823019" y="1376850"/>
            <a:ext cx="4873941" cy="48168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42497C-7E57-4C17-9718-3E2D430C2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810" y="2311865"/>
            <a:ext cx="2711859" cy="266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0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EFAA724-6D4C-405D-B3C2-715FF1D2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6" y="522585"/>
            <a:ext cx="4448796" cy="285790"/>
          </a:xfrm>
          <a:prstGeom prst="rect">
            <a:avLst/>
          </a:prstGeom>
        </p:spPr>
      </p:pic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B08AA241-9784-410C-8216-259D6B174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1068" y="1025945"/>
            <a:ext cx="5169864" cy="2472108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3E6D8B-B6F2-4C09-BC34-0B498CA69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0" y="956892"/>
            <a:ext cx="1810003" cy="2610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02E47C-4AA7-4B27-93C9-B89B936AD488}"/>
              </a:ext>
            </a:extLst>
          </p:cNvPr>
          <p:cNvSpPr txBox="1"/>
          <p:nvPr/>
        </p:nvSpPr>
        <p:spPr>
          <a:xfrm>
            <a:off x="448116" y="3846635"/>
            <a:ext cx="2431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Thin</a:t>
            </a:r>
            <a:r>
              <a:rPr lang="ko-KR" altLang="en-US" dirty="0"/>
              <a:t>값 모두 누락 </a:t>
            </a:r>
            <a:r>
              <a:rPr lang="en-US" altLang="ko-KR" dirty="0"/>
              <a:t>: 2</a:t>
            </a:r>
          </a:p>
          <a:p>
            <a:r>
              <a:rPr lang="en-US" altLang="ko-KR" dirty="0"/>
              <a:t>Thin F3 </a:t>
            </a:r>
            <a:r>
              <a:rPr lang="ko-KR" altLang="en-US" dirty="0"/>
              <a:t>누락 </a:t>
            </a:r>
            <a:r>
              <a:rPr lang="en-US" altLang="ko-KR" dirty="0"/>
              <a:t>: 1</a:t>
            </a:r>
          </a:p>
          <a:p>
            <a:r>
              <a:rPr lang="en-US" altLang="ko-KR" dirty="0"/>
              <a:t>Thin F4 </a:t>
            </a:r>
            <a:r>
              <a:rPr lang="ko-KR" altLang="en-US" dirty="0"/>
              <a:t>누락 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C9E14A-65AF-4E9B-9181-AEE48A93F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643" y="3715623"/>
            <a:ext cx="3481558" cy="2415924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49C6F7B-D39C-4299-968C-0E61C3240F8F}"/>
              </a:ext>
            </a:extLst>
          </p:cNvPr>
          <p:cNvSpPr/>
          <p:nvPr/>
        </p:nvSpPr>
        <p:spPr>
          <a:xfrm>
            <a:off x="4145280" y="5648960"/>
            <a:ext cx="54864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C2C89AF-DEBD-4BCE-BF74-5C8B89D5BFF0}"/>
              </a:ext>
            </a:extLst>
          </p:cNvPr>
          <p:cNvCxnSpPr>
            <a:stCxn id="2" idx="4"/>
          </p:cNvCxnSpPr>
          <p:nvPr/>
        </p:nvCxnSpPr>
        <p:spPr>
          <a:xfrm rot="16200000" flipH="1">
            <a:off x="5400040" y="5125720"/>
            <a:ext cx="467360" cy="2428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AB2911-96DA-4182-9985-80961F02568D}"/>
              </a:ext>
            </a:extLst>
          </p:cNvPr>
          <p:cNvSpPr txBox="1"/>
          <p:nvPr/>
        </p:nvSpPr>
        <p:spPr>
          <a:xfrm>
            <a:off x="6847840" y="639064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nm</a:t>
            </a:r>
            <a:r>
              <a:rPr lang="ko-KR" altLang="en-US" dirty="0"/>
              <a:t>단위인데 음의 값 </a:t>
            </a:r>
            <a:r>
              <a:rPr lang="en-US" altLang="ko-KR" dirty="0"/>
              <a:t>6</a:t>
            </a:r>
            <a:r>
              <a:rPr lang="ko-KR" altLang="en-US" dirty="0"/>
              <a:t>개 존재</a:t>
            </a:r>
          </a:p>
        </p:txBody>
      </p:sp>
    </p:spTree>
    <p:extLst>
      <p:ext uri="{BB962C8B-B14F-4D97-AF65-F5344CB8AC3E}">
        <p14:creationId xmlns:p14="http://schemas.microsoft.com/office/powerpoint/2010/main" val="38590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EFAA724-6D4C-405D-B3C2-715FF1D2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6" y="522585"/>
            <a:ext cx="4448796" cy="285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3E6D8B-B6F2-4C09-BC34-0B498CA6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5" y="956892"/>
            <a:ext cx="1810003" cy="2610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02E47C-4AA7-4B27-93C9-B89B936AD488}"/>
              </a:ext>
            </a:extLst>
          </p:cNvPr>
          <p:cNvSpPr txBox="1"/>
          <p:nvPr/>
        </p:nvSpPr>
        <p:spPr>
          <a:xfrm>
            <a:off x="448116" y="3846635"/>
            <a:ext cx="426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Thin</a:t>
            </a:r>
            <a:r>
              <a:rPr lang="ko-KR" altLang="en-US" dirty="0"/>
              <a:t>값 모두 누락 </a:t>
            </a:r>
            <a:r>
              <a:rPr lang="en-US" altLang="ko-KR" dirty="0"/>
              <a:t>: 2 -&gt;</a:t>
            </a:r>
            <a:r>
              <a:rPr lang="ko-KR" altLang="en-US" dirty="0"/>
              <a:t>행 제거</a:t>
            </a:r>
            <a:endParaRPr lang="en-US" altLang="ko-KR" dirty="0"/>
          </a:p>
          <a:p>
            <a:r>
              <a:rPr lang="en-US" altLang="ko-KR" dirty="0"/>
              <a:t>Thin F3 </a:t>
            </a:r>
            <a:r>
              <a:rPr lang="ko-KR" altLang="en-US" dirty="0"/>
              <a:t>누락 </a:t>
            </a:r>
            <a:r>
              <a:rPr lang="en-US" altLang="ko-KR" dirty="0"/>
              <a:t>:1    -&gt; </a:t>
            </a:r>
            <a:r>
              <a:rPr lang="ko-KR" altLang="en-US" dirty="0"/>
              <a:t>평균이나 모델링</a:t>
            </a:r>
            <a:endParaRPr lang="en-US" altLang="ko-KR" dirty="0"/>
          </a:p>
          <a:p>
            <a:r>
              <a:rPr lang="en-US" altLang="ko-KR" dirty="0"/>
              <a:t>Thin F4 </a:t>
            </a:r>
            <a:r>
              <a:rPr lang="ko-KR" altLang="en-US" dirty="0"/>
              <a:t>누락 </a:t>
            </a:r>
            <a:r>
              <a:rPr lang="en-US" altLang="ko-KR" dirty="0"/>
              <a:t>: 4   -&gt; </a:t>
            </a:r>
            <a:r>
              <a:rPr lang="ko-KR" altLang="en-US" dirty="0"/>
              <a:t>평균이나 모델링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61C83EB-9644-4F39-A303-5559F88E3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995" y="379557"/>
            <a:ext cx="2963559" cy="29113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9B4C39-9316-41D6-A2B4-7712EC7B3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4" y="3290894"/>
            <a:ext cx="2886815" cy="28244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C75019-626B-49C8-AF5A-ACC73BA88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9857" y="3382440"/>
            <a:ext cx="2749467" cy="27146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5C2FE7-573F-4567-85DC-0B555F909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68" y="5175647"/>
            <a:ext cx="3220843" cy="7254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9E7547-A45C-4CED-B371-D88FDCD73BA3}"/>
              </a:ext>
            </a:extLst>
          </p:cNvPr>
          <p:cNvSpPr txBox="1"/>
          <p:nvPr/>
        </p:nvSpPr>
        <p:spPr>
          <a:xfrm>
            <a:off x="563860" y="5912438"/>
            <a:ext cx="40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이상치도 평균이나 모델링으로 대체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237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7702AE7-5A9B-4DE2-AE97-1A9A0BE9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2" y="586974"/>
            <a:ext cx="5506218" cy="2953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8F67EB-AD33-4863-AEFB-3D9F759F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27" y="1131615"/>
            <a:ext cx="2210831" cy="34403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0F2C3B-2E11-446A-B306-57400D0F6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338" y="1131615"/>
            <a:ext cx="6507942" cy="48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3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7702AE7-5A9B-4DE2-AE97-1A9A0BE9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2" y="586974"/>
            <a:ext cx="5506218" cy="2953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8491C6-1D64-49C8-97E1-3D7EB1992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27" y="1201800"/>
            <a:ext cx="4173437" cy="292891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DACC265-95EB-4547-BC96-B1B3DB3BAF5A}"/>
              </a:ext>
            </a:extLst>
          </p:cNvPr>
          <p:cNvSpPr/>
          <p:nvPr/>
        </p:nvSpPr>
        <p:spPr>
          <a:xfrm>
            <a:off x="6756400" y="3429146"/>
            <a:ext cx="54864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FC0C338-78F5-42ED-B2E4-219A4DDD1879}"/>
              </a:ext>
            </a:extLst>
          </p:cNvPr>
          <p:cNvCxnSpPr>
            <a:cxnSpLocks/>
          </p:cNvCxnSpPr>
          <p:nvPr/>
        </p:nvCxnSpPr>
        <p:spPr>
          <a:xfrm rot="5400000">
            <a:off x="6129093" y="3719185"/>
            <a:ext cx="700894" cy="1102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460BB4-226B-44B7-84F3-F3DC75A3402F}"/>
              </a:ext>
            </a:extLst>
          </p:cNvPr>
          <p:cNvSpPr txBox="1"/>
          <p:nvPr/>
        </p:nvSpPr>
        <p:spPr>
          <a:xfrm>
            <a:off x="2103120" y="4371031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주입된 이온의 </a:t>
            </a:r>
            <a:r>
              <a:rPr lang="en-US" altLang="ko-KR" dirty="0"/>
              <a:t>‘</a:t>
            </a:r>
            <a:r>
              <a:rPr lang="ko-KR" altLang="en-US" dirty="0"/>
              <a:t>양</a:t>
            </a:r>
            <a:r>
              <a:rPr lang="en-US" altLang="ko-KR" dirty="0"/>
              <a:t>’</a:t>
            </a:r>
            <a:r>
              <a:rPr lang="ko-KR" altLang="en-US" dirty="0"/>
              <a:t>인데 </a:t>
            </a:r>
            <a:r>
              <a:rPr lang="en-US" altLang="ko-KR" dirty="0"/>
              <a:t>–</a:t>
            </a:r>
            <a:r>
              <a:rPr lang="ko-KR" altLang="en-US" dirty="0"/>
              <a:t>값 존재</a:t>
            </a:r>
            <a:endParaRPr lang="en-US" altLang="ko-KR" dirty="0"/>
          </a:p>
          <a:p>
            <a:r>
              <a:rPr lang="ko-KR" altLang="en-US" dirty="0"/>
              <a:t>이상치 처리 방식은 평균이나 모델링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71EE46-8255-4861-96AE-DD9DBF6BC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645" y="1337520"/>
            <a:ext cx="3638550" cy="265747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A2A9FABB-B81C-4824-BAB4-7B3FC7B0DB26}"/>
              </a:ext>
            </a:extLst>
          </p:cNvPr>
          <p:cNvSpPr/>
          <p:nvPr/>
        </p:nvSpPr>
        <p:spPr>
          <a:xfrm>
            <a:off x="1036320" y="3537795"/>
            <a:ext cx="54864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DF05956-F527-4A18-ADBA-20EA855986DF}"/>
              </a:ext>
            </a:extLst>
          </p:cNvPr>
          <p:cNvCxnSpPr>
            <a:cxnSpLocks/>
            <a:stCxn id="13" idx="4"/>
          </p:cNvCxnSpPr>
          <p:nvPr/>
        </p:nvCxnSpPr>
        <p:spPr>
          <a:xfrm rot="16200000" flipH="1">
            <a:off x="1356433" y="3949202"/>
            <a:ext cx="700894" cy="792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2614AAB-57DA-47BA-8CE7-7EF4955459B0}"/>
              </a:ext>
            </a:extLst>
          </p:cNvPr>
          <p:cNvSpPr/>
          <p:nvPr/>
        </p:nvSpPr>
        <p:spPr>
          <a:xfrm>
            <a:off x="6741898" y="3470273"/>
            <a:ext cx="54864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FBA5B-4032-4477-98C7-624B25FB3009}"/>
              </a:ext>
            </a:extLst>
          </p:cNvPr>
          <p:cNvSpPr txBox="1"/>
          <p:nvPr/>
        </p:nvSpPr>
        <p:spPr>
          <a:xfrm>
            <a:off x="782320" y="5643179"/>
            <a:ext cx="1076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또한 </a:t>
            </a:r>
            <a:r>
              <a:rPr lang="en-US" altLang="ko-KR" dirty="0"/>
              <a:t>Flux</a:t>
            </a:r>
            <a:r>
              <a:rPr lang="ko-KR" altLang="en-US" dirty="0"/>
              <a:t>값의 단위는 현재 </a:t>
            </a:r>
            <a:r>
              <a:rPr lang="en-US" altLang="ko-KR" dirty="0"/>
              <a:t>10^17 </a:t>
            </a:r>
            <a:r>
              <a:rPr lang="ko-KR" altLang="en-US" dirty="0"/>
              <a:t>이상으로</a:t>
            </a:r>
            <a:r>
              <a:rPr lang="en-US" altLang="ko-KR" dirty="0"/>
              <a:t>, </a:t>
            </a:r>
            <a:r>
              <a:rPr lang="ko-KR" altLang="en-US" dirty="0"/>
              <a:t>몰</a:t>
            </a:r>
            <a:r>
              <a:rPr lang="en-US" altLang="ko-KR" dirty="0"/>
              <a:t>(mol)</a:t>
            </a:r>
            <a:r>
              <a:rPr lang="ko-KR" altLang="en-US" dirty="0"/>
              <a:t>단위나 </a:t>
            </a:r>
            <a:r>
              <a:rPr lang="en-US" altLang="ko-KR" dirty="0"/>
              <a:t>min max scaling</a:t>
            </a:r>
            <a:r>
              <a:rPr lang="ko-KR" altLang="en-US" dirty="0"/>
              <a:t>으로 범위 축소가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77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86A11EC-7FB8-4D75-B34F-0DB1A49D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57" y="802302"/>
            <a:ext cx="5496692" cy="2953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9FE36A-ADDD-4EA2-B5C7-D8F04765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3" y="1383754"/>
            <a:ext cx="5136446" cy="28327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4A8BDA-BD2A-4E15-A58A-41E59EB6D8A0}"/>
              </a:ext>
            </a:extLst>
          </p:cNvPr>
          <p:cNvSpPr txBox="1"/>
          <p:nvPr/>
        </p:nvSpPr>
        <p:spPr>
          <a:xfrm>
            <a:off x="1158239" y="4377231"/>
            <a:ext cx="513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목표변수 </a:t>
            </a:r>
            <a:r>
              <a:rPr lang="en-US" altLang="ko-KR" dirty="0"/>
              <a:t>: </a:t>
            </a:r>
            <a:r>
              <a:rPr lang="ko-KR" altLang="en-US" dirty="0"/>
              <a:t>웨이퍼 </a:t>
            </a:r>
            <a:r>
              <a:rPr lang="ko-KR" altLang="en-US" dirty="0" err="1"/>
              <a:t>한장당</a:t>
            </a:r>
            <a:r>
              <a:rPr lang="ko-KR" altLang="en-US" dirty="0"/>
              <a:t> </a:t>
            </a:r>
            <a:r>
              <a:rPr lang="ko-KR" altLang="en-US" dirty="0" err="1"/>
              <a:t>불량칩</a:t>
            </a:r>
            <a:r>
              <a:rPr lang="ko-KR" altLang="en-US" dirty="0"/>
              <a:t> 개수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웨이퍼당</a:t>
            </a:r>
            <a:r>
              <a:rPr lang="en-US" altLang="ko-KR" dirty="0"/>
              <a:t> 2000</a:t>
            </a:r>
            <a:r>
              <a:rPr lang="ko-KR" altLang="en-US" dirty="0"/>
              <a:t>개의 칩 생산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7BAFC1B-9239-41BC-920A-508AAF80C6F5}"/>
              </a:ext>
            </a:extLst>
          </p:cNvPr>
          <p:cNvSpPr/>
          <p:nvPr/>
        </p:nvSpPr>
        <p:spPr>
          <a:xfrm>
            <a:off x="5585389" y="3695004"/>
            <a:ext cx="54864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E1AF2B5-C3B5-414E-BAEA-AD1CE4467826}"/>
              </a:ext>
            </a:extLst>
          </p:cNvPr>
          <p:cNvCxnSpPr>
            <a:cxnSpLocks/>
            <a:stCxn id="11" idx="4"/>
          </p:cNvCxnSpPr>
          <p:nvPr/>
        </p:nvCxnSpPr>
        <p:spPr>
          <a:xfrm rot="16200000" flipH="1">
            <a:off x="5905502" y="4106411"/>
            <a:ext cx="700894" cy="792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CDF17D-038B-49C1-9F4B-00FBCB1E4D49}"/>
              </a:ext>
            </a:extLst>
          </p:cNvPr>
          <p:cNvSpPr txBox="1"/>
          <p:nvPr/>
        </p:nvSpPr>
        <p:spPr>
          <a:xfrm>
            <a:off x="6771076" y="4557931"/>
            <a:ext cx="323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이상치가 아니라 제품 불량으로 보는게 적절</a:t>
            </a:r>
          </a:p>
        </p:txBody>
      </p:sp>
    </p:spTree>
    <p:extLst>
      <p:ext uri="{BB962C8B-B14F-4D97-AF65-F5344CB8AC3E}">
        <p14:creationId xmlns:p14="http://schemas.microsoft.com/office/powerpoint/2010/main" val="346303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5D20F5-3BE3-47B5-98C2-D953F2ABC8AE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9E737C-235E-4EA4-B872-A92C45347658}"/>
              </a:ext>
            </a:extLst>
          </p:cNvPr>
          <p:cNvSpPr/>
          <p:nvPr/>
        </p:nvSpPr>
        <p:spPr>
          <a:xfrm>
            <a:off x="0" y="-11986"/>
            <a:ext cx="12192000" cy="52361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522BE23-E27E-4CCB-A231-9C4F52893D5E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추진 배경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7DD31C-A075-47BE-92F8-C16A8EA5C2DB}"/>
              </a:ext>
            </a:extLst>
          </p:cNvPr>
          <p:cNvSpPr txBox="1"/>
          <p:nvPr/>
        </p:nvSpPr>
        <p:spPr>
          <a:xfrm>
            <a:off x="1012583" y="886705"/>
            <a:ext cx="9639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/>
              <a:t>성장하는 세계 반도체 시장에서 국내 수출액의 </a:t>
            </a:r>
            <a:r>
              <a:rPr lang="en-US" altLang="ko-KR" sz="2000" dirty="0"/>
              <a:t>20%</a:t>
            </a:r>
            <a:r>
              <a:rPr lang="ko-KR" altLang="en-US" sz="2000" dirty="0"/>
              <a:t>가량이 반도체지만 삼성전자와 </a:t>
            </a:r>
            <a:r>
              <a:rPr lang="en-US" altLang="ko-KR" sz="2000" dirty="0"/>
              <a:t>SK</a:t>
            </a:r>
            <a:r>
              <a:rPr lang="ko-KR" altLang="en-US" sz="2000" dirty="0"/>
              <a:t>하이닉스가 양분하는 상황에서 시장점유율 확보를 위해 </a:t>
            </a:r>
            <a:r>
              <a:rPr lang="ko-KR" altLang="en-US" sz="2000" b="1" dirty="0"/>
              <a:t>공정 최적화</a:t>
            </a:r>
            <a:r>
              <a:rPr lang="ko-KR" altLang="en-US" sz="2000" dirty="0"/>
              <a:t>를 통한 </a:t>
            </a:r>
            <a:r>
              <a:rPr lang="ko-KR" altLang="en-US" sz="2000" dirty="0" err="1"/>
              <a:t>수율</a:t>
            </a:r>
            <a:r>
              <a:rPr lang="ko-KR" altLang="en-US" sz="2000" dirty="0"/>
              <a:t> 향상과 </a:t>
            </a:r>
            <a:r>
              <a:rPr lang="ko-KR" altLang="en-US" sz="2000" dirty="0" err="1"/>
              <a:t>클레임률</a:t>
            </a:r>
            <a:r>
              <a:rPr lang="ko-KR" altLang="en-US" sz="2000" dirty="0"/>
              <a:t> 감소</a:t>
            </a:r>
            <a:endParaRPr lang="en-US" altLang="ko-KR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7613894-A69D-4C2C-AD37-244230401CFB}"/>
              </a:ext>
            </a:extLst>
          </p:cNvPr>
          <p:cNvCxnSpPr>
            <a:cxnSpLocks/>
          </p:cNvCxnSpPr>
          <p:nvPr/>
        </p:nvCxnSpPr>
        <p:spPr>
          <a:xfrm>
            <a:off x="879223" y="886705"/>
            <a:ext cx="0" cy="1015663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91CECBF-E6CB-4F73-A781-82602B2E84E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76000" y="2277444"/>
            <a:ext cx="3240000" cy="3852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3BBD8A-6DC9-45BD-B455-2EB369B7A564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그래픽] 세계 반도체 시장 매출액 전망 | 연합뉴스">
            <a:extLst>
              <a:ext uri="{FF2B5EF4-FFF2-40B4-BE49-F238E27FC236}">
                <a16:creationId xmlns:a16="http://schemas.microsoft.com/office/drawing/2014/main" id="{92C33531-63EC-4CED-AEC9-F9AF4933935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20" y="2277444"/>
            <a:ext cx="3240000" cy="3852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BCBAB7-1ABA-4AF7-AA0C-A84A29A0A7F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62680" y="2277444"/>
            <a:ext cx="3240000" cy="385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563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C2B176-0C4B-4991-8877-7685F3902C2D}"/>
              </a:ext>
            </a:extLst>
          </p:cNvPr>
          <p:cNvSpPr/>
          <p:nvPr/>
        </p:nvSpPr>
        <p:spPr>
          <a:xfrm>
            <a:off x="6225093" y="795620"/>
            <a:ext cx="5600700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8438AB-4D98-4009-A044-8E23BA42297F}"/>
              </a:ext>
            </a:extLst>
          </p:cNvPr>
          <p:cNvSpPr/>
          <p:nvPr/>
        </p:nvSpPr>
        <p:spPr>
          <a:xfrm>
            <a:off x="362128" y="795620"/>
            <a:ext cx="5600700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E3C122-230C-485B-8B5A-A9EC32408B62}"/>
              </a:ext>
            </a:extLst>
          </p:cNvPr>
          <p:cNvSpPr/>
          <p:nvPr/>
        </p:nvSpPr>
        <p:spPr>
          <a:xfrm>
            <a:off x="6589075" y="4036931"/>
            <a:ext cx="4894485" cy="21575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E16D662-2045-42E2-829A-F1DE257C3FFE}"/>
              </a:ext>
            </a:extLst>
          </p:cNvPr>
          <p:cNvSpPr/>
          <p:nvPr/>
        </p:nvSpPr>
        <p:spPr>
          <a:xfrm>
            <a:off x="6589075" y="1306595"/>
            <a:ext cx="4894485" cy="21575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20">
            <a:extLst>
              <a:ext uri="{FF2B5EF4-FFF2-40B4-BE49-F238E27FC236}">
                <a16:creationId xmlns:a16="http://schemas.microsoft.com/office/drawing/2014/main" id="{C0D1778E-4B2D-44B3-8B5A-A240B744C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" t="2" r="-112" b="76534"/>
          <a:stretch/>
        </p:blipFill>
        <p:spPr>
          <a:xfrm>
            <a:off x="1258132" y="1314181"/>
            <a:ext cx="3808689" cy="5583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자사 및 업계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6EE9D-0A16-4B30-AB6D-2CADCBB8BF8D}"/>
              </a:ext>
            </a:extLst>
          </p:cNvPr>
          <p:cNvSpPr txBox="1"/>
          <p:nvPr/>
        </p:nvSpPr>
        <p:spPr>
          <a:xfrm>
            <a:off x="819547" y="2144503"/>
            <a:ext cx="4685857" cy="2199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벤치마킹 대상인 우수기업의 </a:t>
            </a:r>
            <a:r>
              <a:rPr lang="ko-KR" altLang="en-US" sz="1600" dirty="0" err="1"/>
              <a:t>수율이</a:t>
            </a:r>
            <a:r>
              <a:rPr lang="ko-KR" altLang="en-US" sz="1600" dirty="0"/>
              <a:t> </a:t>
            </a:r>
            <a:r>
              <a:rPr lang="en-US" altLang="ko-KR" sz="1600" dirty="0"/>
              <a:t>80% </a:t>
            </a:r>
            <a:r>
              <a:rPr lang="ko-KR" altLang="en-US" sz="1600" dirty="0"/>
              <a:t>이상</a:t>
            </a:r>
            <a:endParaRPr lang="en-US" altLang="ko-KR" sz="1600" dirty="0"/>
          </a:p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당사의 </a:t>
            </a:r>
            <a:r>
              <a:rPr lang="ko-KR" altLang="en-US" sz="1600" dirty="0" err="1"/>
              <a:t>수율은</a:t>
            </a:r>
            <a:r>
              <a:rPr lang="ko-KR" altLang="en-US" sz="1600" dirty="0"/>
              <a:t> </a:t>
            </a:r>
            <a:r>
              <a:rPr lang="en-US" altLang="ko-KR" sz="1600" dirty="0"/>
              <a:t>XX%</a:t>
            </a:r>
            <a:r>
              <a:rPr lang="ko-KR" altLang="en-US" sz="1600" dirty="0"/>
              <a:t>이기 때문에 </a:t>
            </a:r>
            <a:r>
              <a:rPr lang="ko-KR" altLang="en-US" sz="1600" dirty="0" err="1"/>
              <a:t>수율을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높이기위한</a:t>
            </a:r>
            <a:r>
              <a:rPr lang="ko-KR" altLang="en-US" sz="1600" dirty="0"/>
              <a:t> 조업 안정화 기술이 필요하다</a:t>
            </a:r>
            <a:r>
              <a:rPr lang="en-US" altLang="ko-KR" sz="1600" dirty="0"/>
              <a:t>.</a:t>
            </a:r>
          </a:p>
          <a:p>
            <a:pPr marL="285750" indent="-285750" latinLnBrk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타사에서는 </a:t>
            </a:r>
            <a:r>
              <a:rPr lang="en-US" altLang="ko-KR" sz="1600" b="1" dirty="0"/>
              <a:t>AI/</a:t>
            </a:r>
            <a:r>
              <a:rPr lang="ko-KR" altLang="en-US" sz="1600" b="1" dirty="0"/>
              <a:t>빅데이터 기술</a:t>
            </a:r>
            <a:r>
              <a:rPr lang="ko-KR" altLang="en-US" sz="1600" dirty="0"/>
              <a:t>을 통한 </a:t>
            </a:r>
            <a:r>
              <a:rPr lang="ko-KR" altLang="en-US" sz="1600" b="1" dirty="0"/>
              <a:t>무인화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자동화 </a:t>
            </a:r>
            <a:r>
              <a:rPr lang="ko-KR" altLang="en-US" sz="1600" dirty="0"/>
              <a:t>공정으로 </a:t>
            </a:r>
            <a:r>
              <a:rPr lang="ko-KR" altLang="en-US" sz="1600" dirty="0" err="1"/>
              <a:t>수율</a:t>
            </a:r>
            <a:r>
              <a:rPr lang="ko-KR" altLang="en-US" sz="1600" dirty="0"/>
              <a:t> 개선 중</a:t>
            </a:r>
            <a:endParaRPr lang="en-US" altLang="ko-KR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F7607D-2E5E-437B-9318-F42B65EA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48" y="4316102"/>
            <a:ext cx="4235276" cy="2727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3BA3BC-2E77-4039-BBF1-8FAD6BA2FC9B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5B55C-6068-44F7-90C1-DB83AC495D13}"/>
              </a:ext>
            </a:extLst>
          </p:cNvPr>
          <p:cNvSpPr txBox="1"/>
          <p:nvPr/>
        </p:nvSpPr>
        <p:spPr>
          <a:xfrm>
            <a:off x="6722490" y="1836791"/>
            <a:ext cx="466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/>
              <a:t>일반적으로 </a:t>
            </a:r>
            <a:r>
              <a:rPr lang="en-US" altLang="ko-KR" sz="1200" b="1" u="sng" dirty="0"/>
              <a:t>D</a:t>
            </a:r>
            <a:r>
              <a:rPr lang="ko-KR" altLang="en-US" sz="1200" b="1" u="sng" dirty="0"/>
              <a:t>램의 목표 </a:t>
            </a:r>
            <a:r>
              <a:rPr lang="ko-KR" altLang="en-US" sz="1200" b="1" u="sng" dirty="0" err="1"/>
              <a:t>수율은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90% </a:t>
            </a:r>
            <a:r>
              <a:rPr lang="ko-KR" altLang="en-US" sz="1200" b="1" u="sng" dirty="0"/>
              <a:t>이상이지만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시스템</a:t>
            </a:r>
            <a:r>
              <a:rPr lang="en-US" altLang="ko-KR" sz="1200" b="1" u="sng" dirty="0"/>
              <a:t>LSI</a:t>
            </a:r>
            <a:r>
              <a:rPr lang="ko-KR" altLang="en-US" sz="1200" b="1" u="sng" dirty="0"/>
              <a:t>의 목표 </a:t>
            </a:r>
            <a:r>
              <a:rPr lang="ko-KR" altLang="en-US" sz="1200" b="1" u="sng" dirty="0" err="1"/>
              <a:t>수율은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70%</a:t>
            </a:r>
            <a:r>
              <a:rPr lang="ko-KR" altLang="en-US" sz="1200" b="1" u="sng" dirty="0"/>
              <a:t>로 정하고 있습니다</a:t>
            </a:r>
            <a:r>
              <a:rPr lang="en-US" altLang="ko-KR" sz="1200" u="sng" dirty="0"/>
              <a:t>.</a:t>
            </a:r>
            <a:r>
              <a:rPr lang="en-US" altLang="ko-KR" sz="1200" dirty="0"/>
              <a:t>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때문에 파운드리 사업부는 역대 최고의 수주 물량을 확보하고도 </a:t>
            </a:r>
            <a:r>
              <a:rPr lang="ko-KR" altLang="en-US" sz="1200" dirty="0" err="1">
                <a:solidFill>
                  <a:schemeClr val="accent3">
                    <a:lumMod val="75000"/>
                  </a:schemeClr>
                </a:solidFill>
              </a:rPr>
              <a:t>수율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 문제로 생산이 지체되면서 가파른 수익성 개선이 이뤄지지 않았습니다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70DA3-8558-4246-9206-2D9CF1A88BFB}"/>
              </a:ext>
            </a:extLst>
          </p:cNvPr>
          <p:cNvSpPr txBox="1"/>
          <p:nvPr/>
        </p:nvSpPr>
        <p:spPr>
          <a:xfrm>
            <a:off x="6702127" y="1593341"/>
            <a:ext cx="4668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i="0" spc="-60" dirty="0">
                <a:solidFill>
                  <a:srgbClr val="222222"/>
                </a:solidFill>
                <a:effectLst/>
                <a:latin typeface="-apple-system"/>
              </a:rPr>
              <a:t>삼성전자</a:t>
            </a:r>
            <a:r>
              <a:rPr lang="en-US" altLang="ko-KR" sz="1100" b="0" i="0" spc="-60" dirty="0">
                <a:solidFill>
                  <a:srgbClr val="222222"/>
                </a:solidFill>
                <a:effectLst/>
                <a:latin typeface="-apple-system"/>
              </a:rPr>
              <a:t>, 5</a:t>
            </a:r>
            <a:r>
              <a:rPr lang="ko-KR" altLang="en-US" sz="1100" b="0" i="0" spc="-60" dirty="0">
                <a:solidFill>
                  <a:srgbClr val="222222"/>
                </a:solidFill>
                <a:effectLst/>
                <a:latin typeface="-apple-system"/>
              </a:rPr>
              <a:t>나노 공정수율 </a:t>
            </a:r>
            <a:r>
              <a:rPr lang="en-US" altLang="ko-KR" sz="1100" b="0" i="0" spc="-60" dirty="0">
                <a:solidFill>
                  <a:srgbClr val="222222"/>
                </a:solidFill>
                <a:effectLst/>
                <a:latin typeface="-apple-system"/>
              </a:rPr>
              <a:t>60% </a:t>
            </a:r>
            <a:r>
              <a:rPr lang="ko-KR" altLang="en-US" sz="1100" b="0" i="0" spc="-60" dirty="0">
                <a:solidFill>
                  <a:srgbClr val="222222"/>
                </a:solidFill>
                <a:effectLst/>
                <a:latin typeface="-apple-system"/>
              </a:rPr>
              <a:t>확보</a:t>
            </a:r>
            <a:r>
              <a:rPr lang="en-US" altLang="ko-KR" sz="1100" b="0" i="0" spc="-60" dirty="0">
                <a:solidFill>
                  <a:srgbClr val="222222"/>
                </a:solidFill>
                <a:effectLst/>
                <a:latin typeface="-apple-system"/>
              </a:rPr>
              <a:t>…2</a:t>
            </a:r>
            <a:r>
              <a:rPr lang="ko-KR" altLang="en-US" sz="1100" b="0" i="0" spc="-60" dirty="0">
                <a:solidFill>
                  <a:srgbClr val="222222"/>
                </a:solidFill>
                <a:effectLst/>
                <a:latin typeface="-apple-system"/>
              </a:rPr>
              <a:t>분기 </a:t>
            </a:r>
            <a:r>
              <a:rPr lang="ko-KR" altLang="en-US" sz="1100" b="0" i="0" spc="-60" dirty="0" err="1">
                <a:solidFill>
                  <a:srgbClr val="222222"/>
                </a:solidFill>
                <a:effectLst/>
                <a:latin typeface="-apple-system"/>
              </a:rPr>
              <a:t>목표수율</a:t>
            </a:r>
            <a:r>
              <a:rPr lang="ko-KR" altLang="en-US" sz="1100" b="0" i="0" spc="-60" dirty="0">
                <a:solidFill>
                  <a:srgbClr val="222222"/>
                </a:solidFill>
                <a:effectLst/>
                <a:latin typeface="-apple-system"/>
              </a:rPr>
              <a:t> 도달</a:t>
            </a:r>
            <a:r>
              <a:rPr lang="en-US" altLang="ko-KR" sz="1100" b="0" i="0" spc="-6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sz="1100" b="0" i="0" spc="-60" dirty="0" err="1">
                <a:solidFill>
                  <a:srgbClr val="222222"/>
                </a:solidFill>
                <a:effectLst/>
                <a:latin typeface="-apple-system"/>
              </a:rPr>
              <a:t>인포스톡</a:t>
            </a:r>
            <a:r>
              <a:rPr lang="ko-KR" altLang="en-US" sz="1100" b="0" i="0" spc="-60" dirty="0">
                <a:solidFill>
                  <a:srgbClr val="222222"/>
                </a:solidFill>
                <a:effectLst/>
                <a:latin typeface="-apple-system"/>
              </a:rPr>
              <a:t> 데일리</a:t>
            </a:r>
            <a:endParaRPr lang="ko-KR" altLang="en-US" sz="1100" spc="-6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2BB9275-E76C-4B97-88B0-B99BE067F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23" y="4762740"/>
            <a:ext cx="3704998" cy="1827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5E04235-5766-4ACD-9443-F44F23550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523" y="5003352"/>
            <a:ext cx="3423872" cy="435455"/>
          </a:xfrm>
          <a:prstGeom prst="rect">
            <a:avLst/>
          </a:prstGeom>
        </p:spPr>
      </p:pic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02CA0D59-B8DD-4508-B58C-DE1EF1A8F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59501"/>
              </p:ext>
            </p:extLst>
          </p:nvPr>
        </p:nvGraphicFramePr>
        <p:xfrm>
          <a:off x="746512" y="4697487"/>
          <a:ext cx="4831931" cy="141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0486">
                  <a:extLst>
                    <a:ext uri="{9D8B030D-6E8A-4147-A177-3AD203B41FA5}">
                      <a16:colId xmlns:a16="http://schemas.microsoft.com/office/drawing/2014/main" val="4155719314"/>
                    </a:ext>
                  </a:extLst>
                </a:gridCol>
                <a:gridCol w="761565">
                  <a:extLst>
                    <a:ext uri="{9D8B030D-6E8A-4147-A177-3AD203B41FA5}">
                      <a16:colId xmlns:a16="http://schemas.microsoft.com/office/drawing/2014/main" val="3893620135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140988579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3643669309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200462383"/>
                    </a:ext>
                  </a:extLst>
                </a:gridCol>
                <a:gridCol w="729970">
                  <a:extLst>
                    <a:ext uri="{9D8B030D-6E8A-4147-A177-3AD203B41FA5}">
                      <a16:colId xmlns:a16="http://schemas.microsoft.com/office/drawing/2014/main" val="3964969822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측정지표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 dirty="0"/>
                        <a:t>가중치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 dirty="0"/>
                        <a:t>현수준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목표수준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299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‘21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‘22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’23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수율</a:t>
                      </a:r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0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00" baseline="0" dirty="0" err="1"/>
                        <a:t>클레임률</a:t>
                      </a:r>
                      <a:r>
                        <a:rPr lang="en-US" altLang="ko-KR" sz="1400" spc="-100" baseline="0" dirty="0"/>
                        <a:t>(%)</a:t>
                      </a:r>
                      <a:endParaRPr lang="ko-KR" altLang="en-US" sz="14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171622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F79676BC-C566-43F0-B13F-462E1D2F6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671" y="2918570"/>
            <a:ext cx="3471075" cy="22204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76DC3D8-3FC1-45B5-8797-72DEE0F41F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93" y="844377"/>
            <a:ext cx="2270363" cy="753004"/>
          </a:xfrm>
          <a:prstGeom prst="rect">
            <a:avLst/>
          </a:prstGeom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CCE7CBA-7798-492D-8495-A98F780B0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4625"/>
            <a:ext cx="1411922" cy="9709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5ADAC01-FF12-407F-9AB1-F540112426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248" y="5650675"/>
            <a:ext cx="4010596" cy="30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1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6140CE-1412-4E2A-9DC3-6CDB5E791608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F65383-4289-4474-8A59-1F1E1E8E1BFE}"/>
              </a:ext>
            </a:extLst>
          </p:cNvPr>
          <p:cNvSpPr/>
          <p:nvPr/>
        </p:nvSpPr>
        <p:spPr>
          <a:xfrm>
            <a:off x="616541" y="1121488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1"/>
                </a:solidFill>
              </a:rPr>
              <a:t>8</a:t>
            </a:r>
            <a:r>
              <a:rPr lang="ko-KR" altLang="en-US" sz="2400" b="1" dirty="0">
                <a:solidFill>
                  <a:schemeClr val="bg1"/>
                </a:solidFill>
              </a:rPr>
              <a:t>대 공정이란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62048-0E1E-42C6-AD80-785A1BE59AAD}"/>
              </a:ext>
            </a:extLst>
          </p:cNvPr>
          <p:cNvSpPr/>
          <p:nvPr/>
        </p:nvSpPr>
        <p:spPr>
          <a:xfrm>
            <a:off x="0" y="6649204"/>
            <a:ext cx="12192000" cy="13907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30EFA6-55D5-468C-B5B4-A04C1202508A}"/>
              </a:ext>
            </a:extLst>
          </p:cNvPr>
          <p:cNvSpPr/>
          <p:nvPr/>
        </p:nvSpPr>
        <p:spPr>
          <a:xfrm>
            <a:off x="6399301" y="112120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49405B-579F-4C34-BEA4-47A8B9738864}"/>
              </a:ext>
            </a:extLst>
          </p:cNvPr>
          <p:cNvSpPr/>
          <p:nvPr/>
        </p:nvSpPr>
        <p:spPr>
          <a:xfrm>
            <a:off x="616541" y="406482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31B14-5DFE-409A-9D65-0155A6A6ECB3}"/>
              </a:ext>
            </a:extLst>
          </p:cNvPr>
          <p:cNvSpPr/>
          <p:nvPr/>
        </p:nvSpPr>
        <p:spPr>
          <a:xfrm>
            <a:off x="6399301" y="4064824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C8A2B0-F9E1-444A-96E5-75986C915EF6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>
          <a:xfrm>
            <a:off x="362127" y="3658755"/>
            <a:ext cx="11468511" cy="0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CCF6CDB-4B59-46F8-AFD0-8FBE75DBF7AF}"/>
              </a:ext>
            </a:extLst>
          </p:cNvPr>
          <p:cNvCxnSpPr>
            <a:cxnSpLocks/>
            <a:stCxn id="35" idx="2"/>
            <a:endCxn id="35" idx="0"/>
          </p:cNvCxnSpPr>
          <p:nvPr/>
        </p:nvCxnSpPr>
        <p:spPr>
          <a:xfrm flipV="1">
            <a:off x="6096383" y="795620"/>
            <a:ext cx="0" cy="5726269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B11F9A8F-CBA1-4491-8285-92543C3E2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" t="16051" r="61402"/>
          <a:stretch/>
        </p:blipFill>
        <p:spPr>
          <a:xfrm>
            <a:off x="896326" y="1318885"/>
            <a:ext cx="1535277" cy="169192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D85A10B-2D57-4931-A7BB-F2E44EC03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46"/>
          <a:stretch/>
        </p:blipFill>
        <p:spPr>
          <a:xfrm>
            <a:off x="6863139" y="1433726"/>
            <a:ext cx="1174751" cy="157708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ED08B4E-25E6-4049-A624-61D15F3B1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585"/>
          <a:stretch/>
        </p:blipFill>
        <p:spPr>
          <a:xfrm>
            <a:off x="959798" y="4189853"/>
            <a:ext cx="1114268" cy="195206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E85B2BF-48DC-4E25-BDBC-A0D7CCAEDB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126" r="-1"/>
          <a:stretch/>
        </p:blipFill>
        <p:spPr>
          <a:xfrm>
            <a:off x="6810119" y="4340911"/>
            <a:ext cx="1292760" cy="1649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492BDB7-6D6E-4D7A-9EFB-2B753DFE396A}"/>
              </a:ext>
            </a:extLst>
          </p:cNvPr>
          <p:cNvSpPr txBox="1"/>
          <p:nvPr/>
        </p:nvSpPr>
        <p:spPr>
          <a:xfrm>
            <a:off x="2748001" y="796574"/>
            <a:ext cx="307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웨이퍼 제조 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49615-5F1C-48EB-ACD8-64F7CAC57103}"/>
              </a:ext>
            </a:extLst>
          </p:cNvPr>
          <p:cNvSpPr txBox="1"/>
          <p:nvPr/>
        </p:nvSpPr>
        <p:spPr>
          <a:xfrm>
            <a:off x="3786005" y="3720489"/>
            <a:ext cx="20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포토 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DA52A-A91A-4004-BB1E-DB797CDAAC77}"/>
              </a:ext>
            </a:extLst>
          </p:cNvPr>
          <p:cNvSpPr txBox="1"/>
          <p:nvPr/>
        </p:nvSpPr>
        <p:spPr>
          <a:xfrm>
            <a:off x="9577602" y="3725137"/>
            <a:ext cx="203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식각 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63FE5-001B-431A-B832-75E7FB35003F}"/>
              </a:ext>
            </a:extLst>
          </p:cNvPr>
          <p:cNvSpPr txBox="1"/>
          <p:nvPr/>
        </p:nvSpPr>
        <p:spPr>
          <a:xfrm>
            <a:off x="9577915" y="812994"/>
            <a:ext cx="2035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산화 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36708B-B1AF-48B4-AFC7-C1AE54E28F5E}"/>
              </a:ext>
            </a:extLst>
          </p:cNvPr>
          <p:cNvSpPr txBox="1"/>
          <p:nvPr/>
        </p:nvSpPr>
        <p:spPr>
          <a:xfrm>
            <a:off x="2614852" y="1393255"/>
            <a:ext cx="2984670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en-US" altLang="ko-KR" sz="1400" dirty="0"/>
              <a:t>1. </a:t>
            </a:r>
            <a:r>
              <a:rPr lang="ko-KR" altLang="en-US" sz="1400" dirty="0" err="1"/>
              <a:t>잉곳</a:t>
            </a:r>
            <a:r>
              <a:rPr lang="ko-KR" altLang="en-US" sz="1400" dirty="0"/>
              <a:t> 만들기</a:t>
            </a:r>
            <a:endParaRPr lang="en-US" altLang="ko-KR" sz="1400" dirty="0"/>
          </a:p>
          <a:p>
            <a:pPr latinLnBrk="0">
              <a:spcAft>
                <a:spcPts val="2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모래에서 추출한 실리콘을 이용해 단결정 실리콘 기둥 </a:t>
            </a:r>
            <a:r>
              <a:rPr lang="ko-KR" altLang="en-US" sz="1100" dirty="0" err="1"/>
              <a:t>잉곳</a:t>
            </a:r>
            <a:r>
              <a:rPr lang="ko-KR" altLang="en-US" sz="1100" dirty="0"/>
              <a:t> 제작</a:t>
            </a:r>
            <a:endParaRPr lang="en-US" altLang="ko-KR" sz="1100" dirty="0"/>
          </a:p>
          <a:p>
            <a:pPr latinLnBrk="0">
              <a:spcAft>
                <a:spcPts val="200"/>
              </a:spcAft>
            </a:pPr>
            <a:r>
              <a:rPr lang="en-US" altLang="ko-KR" sz="1400" dirty="0"/>
              <a:t>2. </a:t>
            </a:r>
            <a:r>
              <a:rPr lang="ko-KR" altLang="en-US" sz="1400" dirty="0" err="1"/>
              <a:t>잉곳</a:t>
            </a:r>
            <a:r>
              <a:rPr lang="ko-KR" altLang="en-US" sz="1400" dirty="0"/>
              <a:t> 절단하여 웨이퍼 만들기</a:t>
            </a:r>
            <a:endParaRPr lang="en-US" altLang="ko-KR" sz="1400" dirty="0"/>
          </a:p>
          <a:p>
            <a:pPr latinLnBrk="0">
              <a:spcAft>
                <a:spcPts val="200"/>
              </a:spcAft>
            </a:pPr>
            <a:r>
              <a:rPr lang="ko-KR" altLang="en-US" sz="1100" dirty="0"/>
              <a:t> </a:t>
            </a:r>
            <a:r>
              <a:rPr lang="en-US" altLang="ko-KR" sz="1100" dirty="0"/>
              <a:t>-</a:t>
            </a:r>
            <a:r>
              <a:rPr lang="ko-KR" altLang="en-US" sz="1100" dirty="0"/>
              <a:t> 얇은 웨이퍼를 만들기 위해 다이아몬드  톱을 이용해 </a:t>
            </a:r>
            <a:r>
              <a:rPr lang="ko-KR" altLang="en-US" sz="1100" dirty="0" err="1"/>
              <a:t>잉곳을</a:t>
            </a:r>
            <a:r>
              <a:rPr lang="ko-KR" altLang="en-US" sz="1100" dirty="0"/>
              <a:t> 절단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잉곳의</a:t>
            </a:r>
            <a:r>
              <a:rPr lang="ko-KR" altLang="en-US" sz="1100" dirty="0"/>
              <a:t> 크기에 따라 웨이퍼의 지름이 결정</a:t>
            </a:r>
            <a:endParaRPr lang="en-US" altLang="ko-KR" sz="1200" dirty="0"/>
          </a:p>
          <a:p>
            <a:pPr latinLnBrk="0">
              <a:spcAft>
                <a:spcPts val="200"/>
              </a:spcAft>
            </a:pPr>
            <a:r>
              <a:rPr lang="en-US" altLang="ko-KR" sz="1400" dirty="0"/>
              <a:t>3. </a:t>
            </a:r>
            <a:r>
              <a:rPr lang="ko-KR" altLang="en-US" sz="1400" dirty="0"/>
              <a:t>웨이퍼 표면 연마</a:t>
            </a:r>
            <a:endParaRPr lang="en-US" altLang="ko-KR" sz="1400" dirty="0"/>
          </a:p>
          <a:p>
            <a:pPr latinLnBrk="0">
              <a:spcAft>
                <a:spcPts val="2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웨이퍼 표면을 매끄럽게 연마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144AB4-9143-407D-9219-F2258881DEA3}"/>
              </a:ext>
            </a:extLst>
          </p:cNvPr>
          <p:cNvSpPr txBox="1"/>
          <p:nvPr/>
        </p:nvSpPr>
        <p:spPr>
          <a:xfrm>
            <a:off x="8404388" y="1396551"/>
            <a:ext cx="2984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 dirty="0"/>
              <a:t>1. </a:t>
            </a:r>
            <a:r>
              <a:rPr lang="ko-KR" altLang="en-US" sz="1400" dirty="0" err="1"/>
              <a:t>산화막</a:t>
            </a:r>
            <a:r>
              <a:rPr lang="ko-KR" altLang="en-US" sz="1400" dirty="0"/>
              <a:t> 형성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웨이퍼를 외부의 오염물질로부터 보호하기 위해서 웨이퍼 표면에 산소 또는 수증기를 이용해 </a:t>
            </a:r>
            <a:r>
              <a:rPr lang="ko-KR" altLang="en-US" sz="1100" dirty="0" err="1"/>
              <a:t>절연막</a:t>
            </a:r>
            <a:r>
              <a:rPr lang="ko-KR" altLang="en-US" sz="1100" dirty="0"/>
              <a:t> 역할을 하는 산화막을 형성</a:t>
            </a:r>
            <a:endParaRPr lang="en-US" altLang="ko-KR" sz="1100" dirty="0"/>
          </a:p>
          <a:p>
            <a:pPr latinLnBrk="0">
              <a:spcAft>
                <a:spcPts val="600"/>
              </a:spcAft>
            </a:pPr>
            <a:r>
              <a:rPr lang="en-US" altLang="ko-KR" sz="1400" dirty="0"/>
              <a:t>2. </a:t>
            </a:r>
            <a:r>
              <a:rPr lang="ko-KR" altLang="en-US" sz="1400" dirty="0"/>
              <a:t>두가지 </a:t>
            </a:r>
            <a:r>
              <a:rPr lang="ko-KR" altLang="en-US" sz="1400" dirty="0" err="1"/>
              <a:t>산화막</a:t>
            </a:r>
            <a:r>
              <a:rPr lang="ko-KR" altLang="en-US" sz="1400" dirty="0"/>
              <a:t> 형성 방법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ko-KR" altLang="en-US" sz="1100" dirty="0"/>
              <a:t> </a:t>
            </a:r>
            <a:r>
              <a:rPr lang="en-US" altLang="ko-KR" sz="1100" dirty="0"/>
              <a:t>-</a:t>
            </a:r>
            <a:r>
              <a:rPr lang="ko-KR" altLang="en-US" sz="1100" dirty="0"/>
              <a:t> 건식 산화 방식과 습식 산화방식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DC38E2-630C-4DE0-A703-64593D7EAC8D}"/>
              </a:ext>
            </a:extLst>
          </p:cNvPr>
          <p:cNvSpPr txBox="1"/>
          <p:nvPr/>
        </p:nvSpPr>
        <p:spPr>
          <a:xfrm>
            <a:off x="2630880" y="4333361"/>
            <a:ext cx="2984670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en-US" altLang="ko-KR" sz="1400" dirty="0"/>
              <a:t>1. </a:t>
            </a:r>
            <a:r>
              <a:rPr lang="ko-KR" altLang="en-US" sz="1400" dirty="0"/>
              <a:t>포토마스크 설계</a:t>
            </a:r>
            <a:endParaRPr lang="en-US" altLang="ko-KR" sz="1400" dirty="0"/>
          </a:p>
          <a:p>
            <a:pPr latinLnBrk="0">
              <a:spcAft>
                <a:spcPts val="200"/>
              </a:spcAft>
            </a:pPr>
            <a:r>
              <a:rPr lang="en-US" altLang="ko-KR" sz="1100" dirty="0"/>
              <a:t> - </a:t>
            </a:r>
            <a:r>
              <a:rPr lang="ko-KR" altLang="en-US" sz="1100" spc="-30" dirty="0"/>
              <a:t>원하는 모양을 찍기 위해 마스크 모양 설계</a:t>
            </a:r>
            <a:endParaRPr lang="en-US" altLang="ko-KR" sz="1100" spc="-30" dirty="0"/>
          </a:p>
          <a:p>
            <a:pPr latinLnBrk="0">
              <a:spcAft>
                <a:spcPts val="200"/>
              </a:spcAft>
            </a:pPr>
            <a:r>
              <a:rPr lang="en-US" altLang="ko-KR" sz="1400" dirty="0"/>
              <a:t>2. </a:t>
            </a:r>
            <a:r>
              <a:rPr lang="ko-KR" altLang="en-US" sz="1400" dirty="0"/>
              <a:t>감광제 도포</a:t>
            </a:r>
            <a:endParaRPr lang="en-US" altLang="ko-KR" sz="1400" dirty="0"/>
          </a:p>
          <a:p>
            <a:pPr latinLnBrk="0">
              <a:spcAft>
                <a:spcPts val="200"/>
              </a:spcAft>
            </a:pPr>
            <a:r>
              <a:rPr lang="ko-KR" altLang="en-US" sz="1100" dirty="0"/>
              <a:t> </a:t>
            </a:r>
            <a:r>
              <a:rPr lang="en-US" altLang="ko-KR" sz="1100" dirty="0"/>
              <a:t>-</a:t>
            </a:r>
            <a:r>
              <a:rPr lang="ko-KR" altLang="en-US" sz="1100" dirty="0"/>
              <a:t> 고 품질의 미세한 회로패턴을 새기기 위해 웨이퍼 표면에 빛에 민감한 물질인 감광액을 얇고 균일하게 도포</a:t>
            </a:r>
            <a:endParaRPr lang="en-US" altLang="ko-KR" sz="1200" dirty="0"/>
          </a:p>
          <a:p>
            <a:pPr latinLnBrk="0">
              <a:spcAft>
                <a:spcPts val="200"/>
              </a:spcAft>
            </a:pPr>
            <a:r>
              <a:rPr lang="en-US" altLang="ko-KR" sz="1400" dirty="0"/>
              <a:t>3. </a:t>
            </a:r>
            <a:r>
              <a:rPr lang="ko-KR" altLang="en-US" sz="1400" dirty="0" err="1"/>
              <a:t>노광</a:t>
            </a:r>
            <a:endParaRPr lang="en-US" altLang="ko-KR" sz="1400" dirty="0"/>
          </a:p>
          <a:p>
            <a:pPr latinLnBrk="0">
              <a:spcAft>
                <a:spcPts val="2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포토마스크에 빛을 </a:t>
            </a:r>
            <a:r>
              <a:rPr lang="ko-KR" altLang="en-US" sz="1100" dirty="0" err="1"/>
              <a:t>쬐여</a:t>
            </a:r>
            <a:r>
              <a:rPr lang="ko-KR" altLang="en-US" sz="1100" dirty="0"/>
              <a:t> 감광제에 모양 현상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665654-72CC-49C5-9D83-2E297280486B}"/>
              </a:ext>
            </a:extLst>
          </p:cNvPr>
          <p:cNvSpPr txBox="1"/>
          <p:nvPr/>
        </p:nvSpPr>
        <p:spPr>
          <a:xfrm>
            <a:off x="8355743" y="4333361"/>
            <a:ext cx="298467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 dirty="0"/>
              <a:t>1. </a:t>
            </a:r>
            <a:r>
              <a:rPr lang="ko-KR" altLang="en-US" sz="1400" dirty="0"/>
              <a:t>패턴 제거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포토 공정에서 새긴 패턴을 액체 또는 기체 화학물질을 이용해 제거</a:t>
            </a:r>
            <a:r>
              <a:rPr lang="en-US" altLang="ko-KR" sz="1100" dirty="0"/>
              <a:t>, </a:t>
            </a:r>
            <a:r>
              <a:rPr lang="ko-KR" altLang="en-US" sz="1100" dirty="0"/>
              <a:t>건식 </a:t>
            </a:r>
            <a:r>
              <a:rPr lang="en-US" altLang="ko-KR" sz="1100" dirty="0"/>
              <a:t>/ </a:t>
            </a:r>
            <a:r>
              <a:rPr lang="ko-KR" altLang="en-US" sz="1100" dirty="0"/>
              <a:t>습식의 두가지 방법 존재</a:t>
            </a:r>
            <a:endParaRPr lang="en-US" altLang="ko-KR" sz="1100" dirty="0"/>
          </a:p>
          <a:p>
            <a:pPr latinLnBrk="0">
              <a:spcAft>
                <a:spcPts val="600"/>
              </a:spcAft>
            </a:pPr>
            <a:r>
              <a:rPr lang="en-US" altLang="ko-KR" sz="1400" dirty="0"/>
              <a:t>2. </a:t>
            </a:r>
            <a:r>
              <a:rPr lang="ko-KR" altLang="en-US" sz="1400" dirty="0"/>
              <a:t>건식 식각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ko-KR" altLang="en-US" sz="1100" dirty="0"/>
              <a:t> </a:t>
            </a:r>
            <a:r>
              <a:rPr lang="en-US" altLang="ko-KR" sz="1100" dirty="0"/>
              <a:t>-</a:t>
            </a:r>
            <a:r>
              <a:rPr lang="ko-KR" altLang="en-US" sz="1100" dirty="0"/>
              <a:t> 우리 조의 데이터는 건식 식각</a:t>
            </a:r>
            <a:r>
              <a:rPr lang="en-US" altLang="ko-KR" sz="1100" dirty="0"/>
              <a:t>, </a:t>
            </a:r>
            <a:r>
              <a:rPr lang="ko-KR" altLang="en-US" sz="1100" dirty="0"/>
              <a:t>건식 식각은 습식 식각에 비해 단가가 비싸지만 고성능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2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6140CE-1412-4E2A-9DC3-6CDB5E791608}"/>
              </a:ext>
            </a:extLst>
          </p:cNvPr>
          <p:cNvSpPr/>
          <p:nvPr/>
        </p:nvSpPr>
        <p:spPr>
          <a:xfrm>
            <a:off x="362127" y="795620"/>
            <a:ext cx="11468511" cy="572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F65383-4289-4474-8A59-1F1E1E8E1BFE}"/>
              </a:ext>
            </a:extLst>
          </p:cNvPr>
          <p:cNvSpPr/>
          <p:nvPr/>
        </p:nvSpPr>
        <p:spPr>
          <a:xfrm>
            <a:off x="616541" y="1121488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64D0-A393-4D82-8234-A33EA3352CBC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4785A7-4E5E-42B7-A7A7-87F24839251D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1"/>
                </a:solidFill>
              </a:rPr>
              <a:t>8</a:t>
            </a:r>
            <a:r>
              <a:rPr lang="ko-KR" altLang="en-US" sz="2400" b="1" dirty="0">
                <a:solidFill>
                  <a:schemeClr val="bg1"/>
                </a:solidFill>
              </a:rPr>
              <a:t>대 공정이란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62048-0E1E-42C6-AD80-785A1BE59AAD}"/>
              </a:ext>
            </a:extLst>
          </p:cNvPr>
          <p:cNvSpPr/>
          <p:nvPr/>
        </p:nvSpPr>
        <p:spPr>
          <a:xfrm>
            <a:off x="0" y="6649204"/>
            <a:ext cx="12192000" cy="13907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30EFA6-55D5-468C-B5B4-A04C1202508A}"/>
              </a:ext>
            </a:extLst>
          </p:cNvPr>
          <p:cNvSpPr/>
          <p:nvPr/>
        </p:nvSpPr>
        <p:spPr>
          <a:xfrm>
            <a:off x="6399301" y="112120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49405B-579F-4C34-BEA4-47A8B9738864}"/>
              </a:ext>
            </a:extLst>
          </p:cNvPr>
          <p:cNvSpPr/>
          <p:nvPr/>
        </p:nvSpPr>
        <p:spPr>
          <a:xfrm>
            <a:off x="616541" y="4064825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31B14-5DFE-409A-9D65-0155A6A6ECB3}"/>
              </a:ext>
            </a:extLst>
          </p:cNvPr>
          <p:cNvSpPr/>
          <p:nvPr/>
        </p:nvSpPr>
        <p:spPr>
          <a:xfrm>
            <a:off x="6399301" y="4064824"/>
            <a:ext cx="5213866" cy="220213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C8A2B0-F9E1-444A-96E5-75986C915EF6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>
          <a:xfrm>
            <a:off x="362127" y="3658755"/>
            <a:ext cx="11468511" cy="0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CCF6CDB-4B59-46F8-AFD0-8FBE75DBF7AF}"/>
              </a:ext>
            </a:extLst>
          </p:cNvPr>
          <p:cNvCxnSpPr>
            <a:cxnSpLocks/>
            <a:stCxn id="35" idx="2"/>
            <a:endCxn id="35" idx="0"/>
          </p:cNvCxnSpPr>
          <p:nvPr/>
        </p:nvCxnSpPr>
        <p:spPr>
          <a:xfrm flipV="1">
            <a:off x="6096383" y="795620"/>
            <a:ext cx="0" cy="5726269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92BDB7-6D6E-4D7A-9EFB-2B753DFE396A}"/>
              </a:ext>
            </a:extLst>
          </p:cNvPr>
          <p:cNvSpPr txBox="1"/>
          <p:nvPr/>
        </p:nvSpPr>
        <p:spPr>
          <a:xfrm>
            <a:off x="2281289" y="796574"/>
            <a:ext cx="353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증착</a:t>
            </a:r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이온주입 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49615-5F1C-48EB-ACD8-64F7CAC57103}"/>
              </a:ext>
            </a:extLst>
          </p:cNvPr>
          <p:cNvSpPr txBox="1"/>
          <p:nvPr/>
        </p:nvSpPr>
        <p:spPr>
          <a:xfrm>
            <a:off x="3786005" y="3720489"/>
            <a:ext cx="20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7. </a:t>
            </a:r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EDS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DA52A-A91A-4004-BB1E-DB797CDAAC77}"/>
              </a:ext>
            </a:extLst>
          </p:cNvPr>
          <p:cNvSpPr txBox="1"/>
          <p:nvPr/>
        </p:nvSpPr>
        <p:spPr>
          <a:xfrm>
            <a:off x="9254285" y="3725137"/>
            <a:ext cx="2357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패키징 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63FE5-001B-431A-B832-75E7FB35003F}"/>
              </a:ext>
            </a:extLst>
          </p:cNvPr>
          <p:cNvSpPr txBox="1"/>
          <p:nvPr/>
        </p:nvSpPr>
        <p:spPr>
          <a:xfrm>
            <a:off x="9059159" y="812994"/>
            <a:ext cx="255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6.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3B386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금속배선공정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3B386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36708B-B1AF-48B4-AFC7-C1AE54E28F5E}"/>
              </a:ext>
            </a:extLst>
          </p:cNvPr>
          <p:cNvSpPr txBox="1"/>
          <p:nvPr/>
        </p:nvSpPr>
        <p:spPr>
          <a:xfrm>
            <a:off x="2614852" y="1393255"/>
            <a:ext cx="29846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 dirty="0"/>
              <a:t>1. </a:t>
            </a:r>
            <a:r>
              <a:rPr lang="ko-KR" altLang="en-US" sz="1400" dirty="0"/>
              <a:t>이온주입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반도체에 필요한 전기적 특성을 갖추기 위해 웨이퍼 위에 박막을 형성하여 이온 증착</a:t>
            </a:r>
            <a:r>
              <a:rPr lang="en-US" altLang="ko-KR" sz="1100" dirty="0"/>
              <a:t>, </a:t>
            </a:r>
            <a:r>
              <a:rPr lang="ko-KR" altLang="en-US" sz="1100" dirty="0"/>
              <a:t>주요 공정법으로 물리적 </a:t>
            </a:r>
            <a:r>
              <a:rPr lang="ko-KR" altLang="en-US" sz="1100" dirty="0" err="1"/>
              <a:t>기상증착법과</a:t>
            </a:r>
            <a:r>
              <a:rPr lang="ko-KR" altLang="en-US" sz="1100" dirty="0"/>
              <a:t> 화학적 </a:t>
            </a:r>
            <a:r>
              <a:rPr lang="ko-KR" altLang="en-US" sz="1100" dirty="0" err="1"/>
              <a:t>기상증착법</a:t>
            </a:r>
            <a:r>
              <a:rPr lang="ko-KR" altLang="en-US" sz="1100" dirty="0"/>
              <a:t> 존재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144AB4-9143-407D-9219-F2258881DEA3}"/>
              </a:ext>
            </a:extLst>
          </p:cNvPr>
          <p:cNvSpPr txBox="1"/>
          <p:nvPr/>
        </p:nvSpPr>
        <p:spPr>
          <a:xfrm>
            <a:off x="8404388" y="1396551"/>
            <a:ext cx="29846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 dirty="0"/>
              <a:t>1. </a:t>
            </a:r>
            <a:r>
              <a:rPr lang="ko-KR" altLang="en-US" sz="1400" dirty="0"/>
              <a:t>금속 배선 형성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반도체를 </a:t>
            </a:r>
            <a:r>
              <a:rPr lang="ko-KR" altLang="en-US" sz="1100" dirty="0" err="1"/>
              <a:t>구동시키기</a:t>
            </a:r>
            <a:r>
              <a:rPr lang="ko-KR" altLang="en-US" sz="1100" dirty="0"/>
              <a:t> 위해 전기적 신호가 흐를 수 있는 통로인 금속선 형성</a:t>
            </a:r>
            <a:r>
              <a:rPr lang="en-US" altLang="ko-KR" sz="1100" dirty="0"/>
              <a:t>, </a:t>
            </a:r>
            <a:r>
              <a:rPr lang="ko-KR" altLang="en-US" sz="1100" dirty="0"/>
              <a:t>고온과 화학적인 반응에도 금속 고유의 특성이 변하지 않는 알루미늄</a:t>
            </a:r>
            <a:r>
              <a:rPr lang="en-US" altLang="ko-KR" sz="1100" dirty="0"/>
              <a:t>, </a:t>
            </a:r>
            <a:r>
              <a:rPr lang="ko-KR" altLang="en-US" sz="1100" dirty="0"/>
              <a:t>티타늄</a:t>
            </a:r>
            <a:r>
              <a:rPr lang="en-US" altLang="ko-KR" sz="1100" dirty="0"/>
              <a:t>, </a:t>
            </a:r>
            <a:r>
              <a:rPr lang="ko-KR" altLang="en-US" sz="1100" dirty="0"/>
              <a:t>텅스텐을 주로 사용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DC38E2-630C-4DE0-A703-64593D7EAC8D}"/>
              </a:ext>
            </a:extLst>
          </p:cNvPr>
          <p:cNvSpPr txBox="1"/>
          <p:nvPr/>
        </p:nvSpPr>
        <p:spPr>
          <a:xfrm>
            <a:off x="2630880" y="4333361"/>
            <a:ext cx="2984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400" dirty="0"/>
              <a:t>1. </a:t>
            </a:r>
            <a:r>
              <a:rPr lang="ko-KR" altLang="en-US" sz="1400" dirty="0"/>
              <a:t>전기적 특성검사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웨이퍼 상태 반도체 칩의 양품</a:t>
            </a:r>
            <a:r>
              <a:rPr lang="en-US" altLang="ko-KR" sz="1100" dirty="0"/>
              <a:t>/</a:t>
            </a:r>
            <a:r>
              <a:rPr lang="ko-KR" altLang="en-US" sz="1100" dirty="0"/>
              <a:t>불량품 선별</a:t>
            </a:r>
            <a:r>
              <a:rPr lang="en-US" altLang="ko-KR" sz="1100" dirty="0"/>
              <a:t>, </a:t>
            </a:r>
            <a:r>
              <a:rPr lang="ko-KR" altLang="en-US" sz="1100" dirty="0"/>
              <a:t>불량 칩 중 수선 가능한 칩의 양품화</a:t>
            </a:r>
            <a:r>
              <a:rPr lang="en-US" altLang="ko-KR" sz="1100" dirty="0"/>
              <a:t>, </a:t>
            </a:r>
            <a:r>
              <a:rPr lang="ko-KR" altLang="en-US" sz="1100" dirty="0"/>
              <a:t>랩 공정 또는 설계에서 발견된 문제점 수정</a:t>
            </a:r>
            <a:endParaRPr lang="en-US" altLang="ko-KR" sz="1100" dirty="0"/>
          </a:p>
          <a:p>
            <a:pPr latinLnBrk="0">
              <a:spcAft>
                <a:spcPts val="600"/>
              </a:spcAft>
            </a:pPr>
            <a:r>
              <a:rPr lang="en-US" altLang="ko-KR" sz="1400" dirty="0"/>
              <a:t>2. 4</a:t>
            </a:r>
            <a:r>
              <a:rPr lang="ko-KR" altLang="en-US" sz="1400" dirty="0"/>
              <a:t>단계 </a:t>
            </a:r>
            <a:r>
              <a:rPr lang="en-US" altLang="ko-KR" sz="1400" dirty="0"/>
              <a:t>EDS</a:t>
            </a:r>
            <a:r>
              <a:rPr lang="ko-KR" altLang="en-US" sz="1400" dirty="0"/>
              <a:t>공정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ko-KR" altLang="en-US" sz="1100" dirty="0"/>
              <a:t> </a:t>
            </a:r>
            <a:r>
              <a:rPr lang="en-US" altLang="ko-KR" sz="1100" dirty="0"/>
              <a:t>- ET</a:t>
            </a:r>
            <a:r>
              <a:rPr lang="ko-KR" altLang="en-US" sz="1100" dirty="0"/>
              <a:t> </a:t>
            </a:r>
            <a:r>
              <a:rPr lang="en-US" altLang="ko-KR" sz="1100" dirty="0"/>
              <a:t>Test,</a:t>
            </a:r>
            <a:r>
              <a:rPr lang="ko-KR" altLang="en-US" sz="1100" dirty="0"/>
              <a:t> </a:t>
            </a:r>
            <a:r>
              <a:rPr lang="en-US" altLang="ko-KR" sz="1100" dirty="0"/>
              <a:t>Hot/Cold</a:t>
            </a:r>
            <a:r>
              <a:rPr lang="ko-KR" altLang="en-US" sz="1100" dirty="0"/>
              <a:t> </a:t>
            </a:r>
            <a:r>
              <a:rPr lang="en-US" altLang="ko-KR" sz="1100" dirty="0"/>
              <a:t>Test,</a:t>
            </a:r>
            <a:r>
              <a:rPr lang="ko-KR" altLang="en-US" sz="1100" dirty="0"/>
              <a:t> </a:t>
            </a:r>
            <a:r>
              <a:rPr lang="en-US" altLang="ko-KR" sz="1100" dirty="0"/>
              <a:t>Repair/</a:t>
            </a:r>
            <a:r>
              <a:rPr lang="en-US" altLang="ko-KR" sz="1100" dirty="0" err="1"/>
              <a:t>Fianl</a:t>
            </a:r>
            <a:r>
              <a:rPr lang="en-US" altLang="ko-KR" sz="1100" dirty="0"/>
              <a:t> Test, Inking</a:t>
            </a:r>
            <a:r>
              <a:rPr lang="ko-KR" altLang="en-US" sz="1100" dirty="0"/>
              <a:t>의 </a:t>
            </a:r>
            <a:r>
              <a:rPr lang="en-US" altLang="ko-KR" sz="1100" dirty="0"/>
              <a:t>4</a:t>
            </a:r>
            <a:r>
              <a:rPr lang="ko-KR" altLang="en-US" sz="1100" dirty="0"/>
              <a:t>단계로 진행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665654-72CC-49C5-9D83-2E297280486B}"/>
              </a:ext>
            </a:extLst>
          </p:cNvPr>
          <p:cNvSpPr txBox="1"/>
          <p:nvPr/>
        </p:nvSpPr>
        <p:spPr>
          <a:xfrm>
            <a:off x="8355743" y="4333361"/>
            <a:ext cx="2984670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300"/>
              </a:spcAft>
            </a:pPr>
            <a:r>
              <a:rPr lang="en-US" altLang="ko-KR" sz="1400" dirty="0"/>
              <a:t>1. </a:t>
            </a:r>
            <a:r>
              <a:rPr lang="ko-KR" altLang="en-US" sz="1400" dirty="0"/>
              <a:t>양품 반도체 칩 절단</a:t>
            </a:r>
            <a:endParaRPr lang="en-US" altLang="ko-KR" sz="1400" dirty="0"/>
          </a:p>
          <a:p>
            <a:pPr latinLnBrk="0">
              <a:spcAft>
                <a:spcPts val="300"/>
              </a:spcAft>
            </a:pPr>
            <a:r>
              <a:rPr lang="en-US" altLang="ko-KR" sz="1100" dirty="0"/>
              <a:t> - </a:t>
            </a:r>
            <a:r>
              <a:rPr lang="ko-KR" altLang="en-US" sz="1100" dirty="0"/>
              <a:t>양품으로 판정된 반도체칩을 웨이퍼에서 절단하여 낱개로 분리</a:t>
            </a:r>
            <a:endParaRPr lang="en-US" altLang="ko-KR" sz="1100" dirty="0"/>
          </a:p>
          <a:p>
            <a:pPr latinLnBrk="0">
              <a:spcAft>
                <a:spcPts val="300"/>
              </a:spcAft>
            </a:pPr>
            <a:r>
              <a:rPr lang="en-US" altLang="ko-KR" sz="1400" dirty="0"/>
              <a:t>2. PCB</a:t>
            </a:r>
            <a:r>
              <a:rPr lang="ko-KR" altLang="en-US" sz="1400" dirty="0"/>
              <a:t>에 칩 접착</a:t>
            </a:r>
            <a:endParaRPr lang="en-US" altLang="ko-KR" sz="1400" dirty="0"/>
          </a:p>
          <a:p>
            <a:pPr latinLnBrk="0">
              <a:spcAft>
                <a:spcPts val="300"/>
              </a:spcAft>
            </a:pPr>
            <a:r>
              <a:rPr lang="ko-KR" altLang="en-US" sz="1100" dirty="0"/>
              <a:t> </a:t>
            </a:r>
            <a:r>
              <a:rPr lang="en-US" altLang="ko-KR" sz="1100" dirty="0"/>
              <a:t>-</a:t>
            </a:r>
            <a:r>
              <a:rPr lang="ko-KR" altLang="en-US" sz="1100" dirty="0"/>
              <a:t> 반도체 칩과 외부 회로 간 전기신호를 전달할 수 있는 </a:t>
            </a:r>
            <a:r>
              <a:rPr lang="en-US" altLang="ko-KR" sz="1100" dirty="0"/>
              <a:t>PCB</a:t>
            </a:r>
            <a:r>
              <a:rPr lang="ko-KR" altLang="en-US" sz="1100" dirty="0"/>
              <a:t>에 칩을 접착</a:t>
            </a:r>
            <a:endParaRPr lang="en-US" altLang="ko-KR" sz="1200" dirty="0"/>
          </a:p>
          <a:p>
            <a:pPr latinLnBrk="0">
              <a:spcAft>
                <a:spcPts val="300"/>
              </a:spcAft>
            </a:pPr>
            <a:r>
              <a:rPr lang="en-US" altLang="ko-KR" sz="1400" dirty="0"/>
              <a:t>3. </a:t>
            </a:r>
            <a:r>
              <a:rPr lang="ko-KR" altLang="en-US" sz="1400" dirty="0"/>
              <a:t>최종 품질 검사</a:t>
            </a:r>
            <a:endParaRPr lang="en-US" altLang="ko-KR" sz="1400" dirty="0"/>
          </a:p>
          <a:p>
            <a:pPr latinLnBrk="0">
              <a:spcAft>
                <a:spcPts val="300"/>
              </a:spcAft>
            </a:pPr>
            <a:r>
              <a:rPr lang="en-US" altLang="ko-KR" sz="1100" dirty="0"/>
              <a:t> - </a:t>
            </a:r>
            <a:r>
              <a:rPr lang="ko-KR" altLang="en-US" sz="1100" spc="-100" dirty="0"/>
              <a:t>패키징 공정이 완료된 반도체는 </a:t>
            </a:r>
            <a:r>
              <a:rPr lang="ko-KR" altLang="en-US" sz="1100" dirty="0"/>
              <a:t>검사장비를 통해 다시 품질검사 진행</a:t>
            </a:r>
            <a:endParaRPr lang="ko-KR" altLang="en-US" sz="1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791D164-1132-4D6E-92A2-BECA2F32B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03"/>
          <a:stretch/>
        </p:blipFill>
        <p:spPr>
          <a:xfrm>
            <a:off x="896326" y="1551957"/>
            <a:ext cx="1404060" cy="13319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F431B68-1BCD-442C-AAC0-C59F71C87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46"/>
          <a:stretch/>
        </p:blipFill>
        <p:spPr>
          <a:xfrm>
            <a:off x="6682018" y="1580399"/>
            <a:ext cx="1375812" cy="13558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E2C08BC-EF68-402A-AB2D-C2B287D6A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83" y="4783690"/>
            <a:ext cx="1405203" cy="102294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A6311B-6774-40C8-B150-6DFE93B05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885" y="4587418"/>
            <a:ext cx="1296945" cy="11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3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480E4D4D-DFA2-4F76-8568-5C823459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01274"/>
              </p:ext>
            </p:extLst>
          </p:nvPr>
        </p:nvGraphicFramePr>
        <p:xfrm>
          <a:off x="964424" y="1327517"/>
          <a:ext cx="10263152" cy="4558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848">
                  <a:extLst>
                    <a:ext uri="{9D8B030D-6E8A-4147-A177-3AD203B41FA5}">
                      <a16:colId xmlns:a16="http://schemas.microsoft.com/office/drawing/2014/main" val="1892042620"/>
                    </a:ext>
                  </a:extLst>
                </a:gridCol>
                <a:gridCol w="2714848">
                  <a:extLst>
                    <a:ext uri="{9D8B030D-6E8A-4147-A177-3AD203B41FA5}">
                      <a16:colId xmlns:a16="http://schemas.microsoft.com/office/drawing/2014/main" val="1929528769"/>
                    </a:ext>
                  </a:extLst>
                </a:gridCol>
                <a:gridCol w="1208364">
                  <a:extLst>
                    <a:ext uri="{9D8B030D-6E8A-4147-A177-3AD203B41FA5}">
                      <a16:colId xmlns:a16="http://schemas.microsoft.com/office/drawing/2014/main" val="614241358"/>
                    </a:ext>
                  </a:extLst>
                </a:gridCol>
                <a:gridCol w="1208364">
                  <a:extLst>
                    <a:ext uri="{9D8B030D-6E8A-4147-A177-3AD203B41FA5}">
                      <a16:colId xmlns:a16="http://schemas.microsoft.com/office/drawing/2014/main" val="1624052378"/>
                    </a:ext>
                  </a:extLst>
                </a:gridCol>
                <a:gridCol w="1208364">
                  <a:extLst>
                    <a:ext uri="{9D8B030D-6E8A-4147-A177-3AD203B41FA5}">
                      <a16:colId xmlns:a16="http://schemas.microsoft.com/office/drawing/2014/main" val="3137836870"/>
                    </a:ext>
                  </a:extLst>
                </a:gridCol>
                <a:gridCol w="1208364">
                  <a:extLst>
                    <a:ext uri="{9D8B030D-6E8A-4147-A177-3AD203B41FA5}">
                      <a16:colId xmlns:a16="http://schemas.microsoft.com/office/drawing/2014/main" val="332140013"/>
                    </a:ext>
                  </a:extLst>
                </a:gridCol>
              </a:tblGrid>
              <a:tr h="41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잠재원인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7331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공정 주변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클린룸</a:t>
                      </a:r>
                      <a:r>
                        <a:rPr lang="ko-KR" altLang="en-US" sz="1400" dirty="0"/>
                        <a:t> 오염도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39581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웨이퍼 제조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웨이퍼 불량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46713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산화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산화 공정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26034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산화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산화막</a:t>
                      </a:r>
                      <a:r>
                        <a:rPr lang="ko-KR" altLang="en-US" sz="1400" dirty="0"/>
                        <a:t> 두께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26976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포토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감광제 불량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66442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포토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포토 마스크 불량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69746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포토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노광</a:t>
                      </a:r>
                      <a:r>
                        <a:rPr lang="ko-KR" altLang="en-US" sz="1400" dirty="0"/>
                        <a:t>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39755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식각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식각 속도 미달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19457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식각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식각 균일도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4794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이온주입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이온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87373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이온주입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증착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83198"/>
                  </a:ext>
                </a:extLst>
              </a:tr>
              <a:tr h="3453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금속배선 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금속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1283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AD6CCA6-F3F7-4041-9B6E-0B17BDDB3447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F55DA4-36BC-4EF0-A746-CE1E072B2A9F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잠재원인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509A8E-D4E1-4C61-A483-A257BD91B3F5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480E4D4D-DFA2-4F76-8568-5C823459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072"/>
              </p:ext>
            </p:extLst>
          </p:nvPr>
        </p:nvGraphicFramePr>
        <p:xfrm>
          <a:off x="1607649" y="877643"/>
          <a:ext cx="8976702" cy="5102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337">
                  <a:extLst>
                    <a:ext uri="{9D8B030D-6E8A-4147-A177-3AD203B41FA5}">
                      <a16:colId xmlns:a16="http://schemas.microsoft.com/office/drawing/2014/main" val="1929528769"/>
                    </a:ext>
                  </a:extLst>
                </a:gridCol>
                <a:gridCol w="2830281">
                  <a:extLst>
                    <a:ext uri="{9D8B030D-6E8A-4147-A177-3AD203B41FA5}">
                      <a16:colId xmlns:a16="http://schemas.microsoft.com/office/drawing/2014/main" val="614241358"/>
                    </a:ext>
                  </a:extLst>
                </a:gridCol>
                <a:gridCol w="1437028">
                  <a:extLst>
                    <a:ext uri="{9D8B030D-6E8A-4147-A177-3AD203B41FA5}">
                      <a16:colId xmlns:a16="http://schemas.microsoft.com/office/drawing/2014/main" val="1624052378"/>
                    </a:ext>
                  </a:extLst>
                </a:gridCol>
                <a:gridCol w="1437028">
                  <a:extLst>
                    <a:ext uri="{9D8B030D-6E8A-4147-A177-3AD203B41FA5}">
                      <a16:colId xmlns:a16="http://schemas.microsoft.com/office/drawing/2014/main" val="332140013"/>
                    </a:ext>
                  </a:extLst>
                </a:gridCol>
                <a:gridCol w="1437028">
                  <a:extLst>
                    <a:ext uri="{9D8B030D-6E8A-4147-A177-3AD203B41FA5}">
                      <a16:colId xmlns:a16="http://schemas.microsoft.com/office/drawing/2014/main" val="3380191653"/>
                    </a:ext>
                  </a:extLst>
                </a:gridCol>
              </a:tblGrid>
              <a:tr h="615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/>
                        <a:t>잠재원인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/>
                        <a:t>데이터명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/>
                        <a:t>수집가능성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/>
                        <a:t>주요특성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337331"/>
                  </a:ext>
                </a:extLst>
              </a:tr>
              <a:tr h="2563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클린룸</a:t>
                      </a:r>
                      <a:r>
                        <a:rPr lang="ko-KR" altLang="en-US" sz="1400" dirty="0"/>
                        <a:t> 오염도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639581"/>
                  </a:ext>
                </a:extLst>
              </a:tr>
              <a:tr h="25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압력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201212"/>
                  </a:ext>
                </a:extLst>
              </a:tr>
              <a:tr h="25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습도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68462"/>
                  </a:ext>
                </a:extLst>
              </a:tr>
              <a:tr h="25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클린룸</a:t>
                      </a:r>
                      <a:r>
                        <a:rPr lang="ko-KR" altLang="en-US" sz="1200" dirty="0"/>
                        <a:t> 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88743"/>
                  </a:ext>
                </a:extLst>
              </a:tr>
              <a:tr h="5133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산화 공정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산화 공정 종류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건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습식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수작업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126034"/>
                  </a:ext>
                </a:extLst>
              </a:tr>
              <a:tr h="513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산화막</a:t>
                      </a:r>
                      <a:r>
                        <a:rPr lang="ko-KR" altLang="en-US" sz="1400" dirty="0"/>
                        <a:t> 두께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산화막</a:t>
                      </a:r>
                      <a:r>
                        <a:rPr lang="ko-KR" altLang="en-US" sz="1200" dirty="0"/>
                        <a:t> 두께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수작업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926976"/>
                  </a:ext>
                </a:extLst>
              </a:tr>
              <a:tr h="513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포토 마스크 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포토 마스크 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수작업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69746"/>
                  </a:ext>
                </a:extLst>
              </a:tr>
              <a:tr h="256304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노광</a:t>
                      </a:r>
                      <a:r>
                        <a:rPr lang="ko-KR" altLang="en-US" sz="1400" dirty="0"/>
                        <a:t>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 err="1"/>
                        <a:t>노광</a:t>
                      </a:r>
                      <a:r>
                        <a:rPr lang="ko-KR" altLang="en-US" sz="1200" dirty="0"/>
                        <a:t> 파장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연속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자동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739755"/>
                  </a:ext>
                </a:extLst>
              </a:tr>
              <a:tr h="25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마스크와 웨이퍼 간격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연속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93951"/>
                  </a:ext>
                </a:extLst>
              </a:tr>
              <a:tr h="25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마스크 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범주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06489"/>
                  </a:ext>
                </a:extLst>
              </a:tr>
              <a:tr h="5133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식각 균일도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식각 균일도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/>
                        <a:t>수작업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254794"/>
                  </a:ext>
                </a:extLst>
              </a:tr>
              <a:tr h="5133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증착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증착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수작업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88319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AD6CCA6-F3F7-4041-9B6E-0B17BDDB3447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F55DA4-36BC-4EF0-A746-CE1E072B2A9F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데이터 수집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509A8E-D4E1-4C61-A483-A257BD91B3F5}"/>
              </a:ext>
            </a:extLst>
          </p:cNvPr>
          <p:cNvSpPr/>
          <p:nvPr/>
        </p:nvSpPr>
        <p:spPr>
          <a:xfrm>
            <a:off x="0" y="6689668"/>
            <a:ext cx="12192000" cy="98611"/>
          </a:xfrm>
          <a:prstGeom prst="rect">
            <a:avLst/>
          </a:prstGeom>
          <a:solidFill>
            <a:srgbClr val="3B3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3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3C0E18-3591-42AD-8A71-CD980546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96" y="2534767"/>
            <a:ext cx="4763165" cy="285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7824ED-AD03-48D4-A2B8-F97308539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96" y="3006388"/>
            <a:ext cx="5363323" cy="276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D4D602-9814-4341-8D9E-FB1B7065D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596" y="3468483"/>
            <a:ext cx="5458587" cy="266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FAA724-6D4C-405D-B3C2-715FF1D2A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596" y="4007465"/>
            <a:ext cx="4448796" cy="285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702AE7-5A9B-4DE2-AE97-1A9A0BE97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2596" y="4565500"/>
            <a:ext cx="5506218" cy="2953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6A11EC-7FB8-4D75-B34F-0DB1A49D5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0537" y="5130462"/>
            <a:ext cx="5496692" cy="2953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CAE76D-B135-40EC-9C4D-0031922D3044}"/>
              </a:ext>
            </a:extLst>
          </p:cNvPr>
          <p:cNvSpPr txBox="1"/>
          <p:nvPr/>
        </p:nvSpPr>
        <p:spPr>
          <a:xfrm>
            <a:off x="1798320" y="734632"/>
            <a:ext cx="709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 조는 총</a:t>
            </a:r>
            <a:r>
              <a:rPr lang="en-US" altLang="ko-KR" dirty="0"/>
              <a:t> 6</a:t>
            </a:r>
            <a:r>
              <a:rPr lang="ko-KR" altLang="en-US" dirty="0"/>
              <a:t>개의 파일을 받았고 각각의 모양은 아래와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앞의 다섯가지 파일은 공정 단계별 세부수치 데이터이고</a:t>
            </a:r>
            <a:r>
              <a:rPr lang="en-US" altLang="ko-KR" dirty="0"/>
              <a:t>, </a:t>
            </a:r>
            <a:r>
              <a:rPr lang="ko-KR" altLang="en-US" dirty="0"/>
              <a:t>마지막 데이터는 타겟</a:t>
            </a:r>
            <a:r>
              <a:rPr lang="en-US" altLang="ko-KR" dirty="0"/>
              <a:t>(</a:t>
            </a:r>
            <a:r>
              <a:rPr lang="ko-KR" altLang="en-US" dirty="0" err="1"/>
              <a:t>불량갯수</a:t>
            </a:r>
            <a:r>
              <a:rPr lang="en-US" altLang="ko-KR" dirty="0"/>
              <a:t>)</a:t>
            </a:r>
            <a:r>
              <a:rPr lang="ko-KR" altLang="en-US" dirty="0"/>
              <a:t>데이터다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71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3C0E18-3591-42AD-8A71-CD980546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5" y="391007"/>
            <a:ext cx="4763165" cy="285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FFADA4-FF00-4BD5-A801-FF674C10D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03" y="905382"/>
            <a:ext cx="1881378" cy="32252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7C8614-75B0-4E1F-A2BD-6C3DEE66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689" y="905382"/>
            <a:ext cx="6998207" cy="55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1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873</Words>
  <Application>Microsoft Office PowerPoint</Application>
  <PresentationFormat>와이드스크린</PresentationFormat>
  <Paragraphs>216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-apple-system</vt:lpstr>
      <vt:lpstr>맑은 고딕</vt:lpstr>
      <vt:lpstr>Arial</vt:lpstr>
      <vt:lpstr>Office 테마</vt:lpstr>
      <vt:lpstr>반도체 공정별 운전조건 최적화 및 실시간 모니터링을 통한 수율 향상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반도체 공정별 불량 원인 분석을 통한 Product 품질 개선</dc:title>
  <dc:creator>이 찬희</dc:creator>
  <cp:lastModifiedBy>김 민경</cp:lastModifiedBy>
  <cp:revision>20</cp:revision>
  <dcterms:created xsi:type="dcterms:W3CDTF">2021-09-01T06:27:06Z</dcterms:created>
  <dcterms:modified xsi:type="dcterms:W3CDTF">2021-09-03T07:12:18Z</dcterms:modified>
</cp:coreProperties>
</file>