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layfair Display"/>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jTvz0oehDvAcY2h8ZosFGRPgdb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6E2DD3-DB72-4B69-A5F7-D49307572055}">
  <a:tblStyle styleId="{C86E2DD3-DB72-4B69-A5F7-D4930757205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US" sz="1100"/>
              <a:t>Hi.</a:t>
            </a:r>
            <a:endParaRPr sz="1100"/>
          </a:p>
          <a:p>
            <a:pPr indent="0" lvl="0" marL="0" rtl="0" algn="l">
              <a:spcBef>
                <a:spcPts val="0"/>
              </a:spcBef>
              <a:spcAft>
                <a:spcPts val="0"/>
              </a:spcAft>
              <a:buNone/>
            </a:pPr>
            <a:r>
              <a:rPr lang="en-US" sz="1100"/>
              <a:t>We started this project on the idea of making an incremental improvement to Wikipedia in the form of a plugin. Because it’s a great resource, but I’m sure we’ve all had the frustration of stumbling on a technical wikipedia article that’s completely illegible to us if it’s outside our domain experience, and it’s hard to know where to begin.</a:t>
            </a:r>
            <a:endParaRPr sz="1100"/>
          </a:p>
          <a:p>
            <a:pPr indent="0" lvl="0" marL="0" rtl="0" algn="l">
              <a:spcBef>
                <a:spcPts val="0"/>
              </a:spcBef>
              <a:spcAft>
                <a:spcPts val="0"/>
              </a:spcAft>
              <a:buNone/>
            </a:pPr>
            <a:r>
              <a:rPr lang="en-US" sz="1100"/>
              <a:t>Some efforts by the wikipedia community have been helpful, such as the Simple Wikipedia initiative, where they make an equivalent article if you type (simple) in the URL. But as of today, only 2.5% articles have the equivalent simple article.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US" sz="1100"/>
              <a:t>------------------</a:t>
            </a:r>
            <a:endParaRPr sz="1100"/>
          </a:p>
          <a:p>
            <a:pPr indent="0" lvl="0" marL="0" rtl="0" algn="l">
              <a:spcBef>
                <a:spcPts val="0"/>
              </a:spcBef>
              <a:spcAft>
                <a:spcPts val="0"/>
              </a:spcAft>
              <a:buNone/>
            </a:pPr>
            <a:r>
              <a:rPr lang="en-US" sz="1100"/>
              <a:t>Hi. “Can wikipedia be better?”</a:t>
            </a:r>
            <a:endParaRPr sz="1100"/>
          </a:p>
          <a:p>
            <a:pPr indent="0" lvl="0" marL="0" rtl="0" algn="l">
              <a:spcBef>
                <a:spcPts val="0"/>
              </a:spcBef>
              <a:spcAft>
                <a:spcPts val="0"/>
              </a:spcAft>
              <a:buNone/>
            </a:pPr>
            <a:r>
              <a:rPr lang="en-US" sz="1100"/>
              <a:t>I think we’re all getting tired of hearing the cliche euphoria of “oh all the world’s knowledge is in your pocket”</a:t>
            </a:r>
            <a:endParaRPr sz="1100"/>
          </a:p>
          <a:p>
            <a:pPr indent="0" lvl="0" marL="0" rtl="0" algn="l">
              <a:spcBef>
                <a:spcPts val="0"/>
              </a:spcBef>
              <a:spcAft>
                <a:spcPts val="0"/>
              </a:spcAft>
              <a:buNone/>
            </a:pPr>
            <a:r>
              <a:rPr lang="en-US" sz="1100"/>
              <a:t>--- yes but most of the hard subjects articles are completely illegible to an outsider. </a:t>
            </a:r>
            <a:endParaRPr sz="1100"/>
          </a:p>
          <a:p>
            <a:pPr indent="0" lvl="0" marL="0" rtl="0" algn="l">
              <a:spcBef>
                <a:spcPts val="0"/>
              </a:spcBef>
              <a:spcAft>
                <a:spcPts val="0"/>
              </a:spcAft>
              <a:buNone/>
            </a:pPr>
            <a:r>
              <a:rPr lang="en-US" sz="900">
                <a:solidFill>
                  <a:schemeClr val="dk1"/>
                </a:solidFill>
                <a:latin typeface="Verdana"/>
                <a:ea typeface="Verdana"/>
                <a:cs typeface="Verdana"/>
                <a:sym typeface="Verdana"/>
              </a:rPr>
              <a:t>Some articles can often be overwhelming, with a seemingly endless chain of sub-topics to understand beforehand.</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We can’t solve that necessarily.</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900">
              <a:solidFill>
                <a:schemeClr val="dk1"/>
              </a:solidFill>
              <a:latin typeface="Verdana"/>
              <a:ea typeface="Verdana"/>
              <a:cs typeface="Verdana"/>
              <a:sym typeface="Verdana"/>
            </a:endParaRPr>
          </a:p>
          <a:p>
            <a:pPr indent="0" lvl="0" marL="0" rtl="0" algn="l">
              <a:spcBef>
                <a:spcPts val="0"/>
              </a:spcBef>
              <a:spcAft>
                <a:spcPts val="0"/>
              </a:spcAft>
              <a:buNone/>
            </a:pPr>
            <a:r>
              <a:rPr lang="en-US" sz="900">
                <a:solidFill>
                  <a:schemeClr val="dk1"/>
                </a:solidFill>
                <a:latin typeface="Verdana"/>
                <a:ea typeface="Verdana"/>
                <a:cs typeface="Verdana"/>
                <a:sym typeface="Verdana"/>
              </a:rPr>
              <a:t>BUT, wouldn’t it be nice to know roughly how much time you’d need in order to understand an article’s main points and concepts? Wouldn’t it be nice to know the minimum number of related articles you’d need to read </a:t>
            </a:r>
            <a:r>
              <a:rPr i="1" lang="en-US" sz="900">
                <a:solidFill>
                  <a:schemeClr val="dk1"/>
                </a:solidFill>
                <a:latin typeface="Verdana"/>
                <a:ea typeface="Verdana"/>
                <a:cs typeface="Verdana"/>
                <a:sym typeface="Verdana"/>
              </a:rPr>
              <a:t>first </a:t>
            </a:r>
            <a:r>
              <a:rPr lang="en-US" sz="900">
                <a:solidFill>
                  <a:schemeClr val="dk1"/>
                </a:solidFill>
                <a:latin typeface="Verdana"/>
                <a:ea typeface="Verdana"/>
                <a:cs typeface="Verdana"/>
                <a:sym typeface="Verdana"/>
              </a:rPr>
              <a:t>to understand this one?</a:t>
            </a:r>
            <a:endParaRPr sz="900">
              <a:solidFill>
                <a:schemeClr val="dk1"/>
              </a:solidFill>
              <a:latin typeface="Verdana"/>
              <a:ea typeface="Verdana"/>
              <a:cs typeface="Verdana"/>
              <a:sym typeface="Verdana"/>
            </a:endParaRPr>
          </a:p>
          <a:p>
            <a:pPr indent="0" lvl="0" marL="0" rtl="0" algn="l">
              <a:spcBef>
                <a:spcPts val="0"/>
              </a:spcBef>
              <a:spcAft>
                <a:spcPts val="0"/>
              </a:spcAft>
              <a:buNone/>
            </a:pPr>
            <a:r>
              <a:t/>
            </a:r>
            <a:endParaRPr sz="1100"/>
          </a:p>
          <a:p>
            <a:pPr indent="0" lvl="0" marL="0" rtl="0" algn="just">
              <a:lnSpc>
                <a:spcPct val="138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32 sec</a:t>
            </a:r>
            <a:endParaRPr sz="900">
              <a:solidFill>
                <a:schemeClr val="dk1"/>
              </a:solidFill>
              <a:latin typeface="Verdana"/>
              <a:ea typeface="Verdana"/>
              <a:cs typeface="Verdana"/>
              <a:sym typeface="Verdana"/>
            </a:endParaRPr>
          </a:p>
          <a:p>
            <a:pPr indent="0" lvl="0" marL="0" rtl="0" algn="just">
              <a:lnSpc>
                <a:spcPct val="138000"/>
              </a:lnSpc>
              <a:spcBef>
                <a:spcPts val="160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just">
              <a:lnSpc>
                <a:spcPct val="138000"/>
              </a:lnSpc>
              <a:spcBef>
                <a:spcPts val="1600"/>
              </a:spcBef>
              <a:spcAft>
                <a:spcPts val="0"/>
              </a:spcAft>
              <a:buClr>
                <a:schemeClr val="dk1"/>
              </a:buClr>
              <a:buSzPts val="1100"/>
              <a:buFont typeface="Arial"/>
              <a:buNone/>
            </a:pPr>
            <a:r>
              <a:t/>
            </a:r>
            <a:endParaRPr sz="900">
              <a:solidFill>
                <a:schemeClr val="dk1"/>
              </a:solidFill>
              <a:latin typeface="Verdana"/>
              <a:ea typeface="Verdana"/>
              <a:cs typeface="Verdana"/>
              <a:sym typeface="Verdana"/>
            </a:endParaRPr>
          </a:p>
          <a:p>
            <a:pPr indent="0" lvl="0" marL="0" rtl="0" algn="l">
              <a:spcBef>
                <a:spcPts val="1600"/>
              </a:spcBef>
              <a:spcAft>
                <a:spcPts val="0"/>
              </a:spcAft>
              <a:buNone/>
            </a:pPr>
            <a:r>
              <a:t/>
            </a:r>
            <a:endParaRPr sz="1100"/>
          </a:p>
          <a:p>
            <a:pPr indent="-301625" lvl="0" marL="457200" rtl="0" algn="l">
              <a:lnSpc>
                <a:spcPct val="115000"/>
              </a:lnSpc>
              <a:spcBef>
                <a:spcPts val="1100"/>
              </a:spcBef>
              <a:spcAft>
                <a:spcPts val="0"/>
              </a:spcAft>
              <a:buClr>
                <a:schemeClr val="accent2"/>
              </a:buClr>
              <a:buSzPts val="1150"/>
              <a:buChar char="●"/>
            </a:pPr>
            <a:r>
              <a:rPr lang="en-US" sz="1150">
                <a:solidFill>
                  <a:schemeClr val="accent2"/>
                </a:solidFill>
                <a:highlight>
                  <a:srgbClr val="FFFFFF"/>
                </a:highlight>
              </a:rPr>
              <a:t>Innovation (how novel the project idea is) </a:t>
            </a:r>
            <a:endParaRPr sz="1150">
              <a:solidFill>
                <a:schemeClr val="accent2"/>
              </a:solidFill>
              <a:highlight>
                <a:srgbClr val="FFFFFF"/>
              </a:highlight>
            </a:endParaRPr>
          </a:p>
          <a:p>
            <a:pPr indent="-301625" lvl="0" marL="457200" rtl="0" algn="l">
              <a:lnSpc>
                <a:spcPct val="115000"/>
              </a:lnSpc>
              <a:spcBef>
                <a:spcPts val="0"/>
              </a:spcBef>
              <a:spcAft>
                <a:spcPts val="0"/>
              </a:spcAft>
              <a:buClr>
                <a:schemeClr val="accent2"/>
              </a:buClr>
              <a:buSzPts val="1150"/>
              <a:buChar char="●"/>
            </a:pPr>
            <a:r>
              <a:rPr lang="en-US" sz="1150">
                <a:solidFill>
                  <a:schemeClr val="accent2"/>
                </a:solidFill>
                <a:highlight>
                  <a:srgbClr val="FFFFFF"/>
                </a:highlight>
              </a:rPr>
              <a:t>Potential Impact (includes scientific, economic, and social aspects)</a:t>
            </a:r>
            <a:endParaRPr sz="1150">
              <a:solidFill>
                <a:schemeClr val="accent2"/>
              </a:solidFill>
              <a:highlight>
                <a:srgbClr val="FFFFFF"/>
              </a:highlight>
            </a:endParaRPr>
          </a:p>
          <a:p>
            <a:pPr indent="-301625" lvl="0" marL="457200" rtl="0" algn="l">
              <a:lnSpc>
                <a:spcPct val="115000"/>
              </a:lnSpc>
              <a:spcBef>
                <a:spcPts val="0"/>
              </a:spcBef>
              <a:spcAft>
                <a:spcPts val="0"/>
              </a:spcAft>
              <a:buClr>
                <a:schemeClr val="accent2"/>
              </a:buClr>
              <a:buSzPts val="1150"/>
              <a:buChar char="●"/>
            </a:pPr>
            <a:r>
              <a:rPr lang="en-US" sz="1150">
                <a:solidFill>
                  <a:schemeClr val="accent2"/>
                </a:solidFill>
                <a:highlight>
                  <a:srgbClr val="FFFFFF"/>
                </a:highlight>
              </a:rPr>
              <a:t>Quality of Implementation (includes professional software design, documentation, and ease of use)</a:t>
            </a:r>
            <a:endParaRPr sz="1100"/>
          </a:p>
          <a:p>
            <a:pPr indent="0" lvl="0" marL="0" rtl="0" algn="l">
              <a:spcBef>
                <a:spcPts val="110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rPr>
              <a:t>We evaluated our complexity model by manually tagging 80 random Wikipedia articles for their difficulty level and then comparing it to the model results. We found that we had an accuracy of 67.5% with a threshold of 0.5 and an precision of 93% when looking at the top 20%. So at the edges, it does quite well.</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p>
          <a:p>
            <a:pPr indent="0" lvl="0" marL="0" rtl="0" algn="l">
              <a:spcBef>
                <a:spcPts val="0"/>
              </a:spcBef>
              <a:spcAft>
                <a:spcPts val="0"/>
              </a:spcAft>
              <a:buClr>
                <a:schemeClr val="dk1"/>
              </a:buClr>
              <a:buFont typeface="Arial"/>
              <a:buNone/>
            </a:pPr>
            <a:r>
              <a:rPr lang="en-US" sz="1100">
                <a:solidFill>
                  <a:schemeClr val="dk1"/>
                </a:solidFill>
              </a:rPr>
              <a:t>We put our results into a plugin which we can show in real-time if you want, but adriena will show an overview through screenshots.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800"/>
              </a:spcAft>
              <a:buSzPts val="1100"/>
              <a:buNone/>
            </a:pPr>
            <a:r>
              <a:rPr lang="en-US" sz="1050">
                <a:solidFill>
                  <a:schemeClr val="dk1"/>
                </a:solidFill>
                <a:highlight>
                  <a:schemeClr val="lt1"/>
                </a:highlight>
              </a:rPr>
              <a:t>This is a Chrome plugin where users can check a box to highlight the links on the page according to relevance</a:t>
            </a:r>
            <a:r>
              <a:rPr lang="en-US" sz="900">
                <a:solidFill>
                  <a:schemeClr val="dk1"/>
                </a:solidFill>
                <a:latin typeface="Verdana"/>
                <a:ea typeface="Verdana"/>
                <a:cs typeface="Verdana"/>
                <a:sym typeface="Verdana"/>
              </a:rPr>
              <a:t>. It also displays each article’s read-time estimate by using article length multiplied by the difficulty probability as calculated by our model. The plugin also includes a hyperlink to our Flask webpage...</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800"/>
              </a:spcAft>
              <a:buSzPts val="1100"/>
              <a:buNone/>
            </a:pPr>
            <a:r>
              <a:rPr lang="en-US" sz="1050">
                <a:solidFill>
                  <a:schemeClr val="dk1"/>
                </a:solidFill>
                <a:highlight>
                  <a:schemeClr val="lt1"/>
                </a:highlight>
              </a:rPr>
              <a:t>that looks like this.</a:t>
            </a:r>
            <a:r>
              <a:rPr lang="en-US" sz="1050">
                <a:solidFill>
                  <a:schemeClr val="dk1"/>
                </a:solidFill>
                <a:highlight>
                  <a:schemeClr val="lt1"/>
                </a:highlight>
              </a:rPr>
              <a:t> We can look at a particular article as well as general Wikipedia statistics. If we input the article ‘Supervised_learning’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100"/>
              </a:spcBef>
              <a:spcAft>
                <a:spcPts val="0"/>
              </a:spcAft>
              <a:buSzPts val="1100"/>
              <a:buNone/>
            </a:pPr>
            <a:r>
              <a:rPr b="1" lang="en-US" sz="1100">
                <a:solidFill>
                  <a:schemeClr val="dk1"/>
                </a:solidFill>
              </a:rPr>
              <a:t>Then we can see the most similar articles based on the underlying graphical metrics</a:t>
            </a:r>
            <a:endParaRPr b="1" sz="1100">
              <a:solidFill>
                <a:schemeClr val="dk1"/>
              </a:solidFill>
            </a:endParaRPr>
          </a:p>
          <a:p>
            <a:pPr indent="0" lvl="0" marL="457200" rtl="0" algn="l">
              <a:lnSpc>
                <a:spcPct val="115000"/>
              </a:lnSpc>
              <a:spcBef>
                <a:spcPts val="1100"/>
              </a:spcBef>
              <a:spcAft>
                <a:spcPts val="800"/>
              </a:spcAft>
              <a:buSzPts val="1100"/>
              <a:buNone/>
            </a:pPr>
            <a:r>
              <a:rPr b="1" lang="en-US" sz="1100">
                <a:solidFill>
                  <a:schemeClr val="dk1"/>
                </a:solidFill>
              </a:rPr>
              <a:t>as well as the most semantically similar articles based on the article text.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100"/>
              </a:spcBef>
              <a:spcAft>
                <a:spcPts val="800"/>
              </a:spcAft>
              <a:buClr>
                <a:schemeClr val="dk1"/>
              </a:buClr>
              <a:buSzPts val="1100"/>
              <a:buFont typeface="Arial"/>
              <a:buNone/>
            </a:pPr>
            <a:r>
              <a:rPr b="1" lang="en-US" sz="1100">
                <a:solidFill>
                  <a:schemeClr val="dk1"/>
                </a:solidFill>
              </a:rPr>
              <a:t>We also can see trends over time for each month, this is a topic breakdown of the wikipedia articles for January.</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100"/>
              </a:spcBef>
              <a:spcAft>
                <a:spcPts val="0"/>
              </a:spcAft>
              <a:buClr>
                <a:schemeClr val="dk1"/>
              </a:buClr>
              <a:buSzPts val="1100"/>
              <a:buFont typeface="Arial"/>
              <a:buNone/>
            </a:pPr>
            <a:r>
              <a:rPr b="1" lang="en-US" sz="1100">
                <a:solidFill>
                  <a:schemeClr val="dk1"/>
                </a:solidFill>
              </a:rPr>
              <a:t>Then we also have a simplification priority queue.</a:t>
            </a:r>
            <a:endParaRPr b="1" sz="1100">
              <a:solidFill>
                <a:schemeClr val="dk1"/>
              </a:solidFill>
            </a:endParaRPr>
          </a:p>
          <a:p>
            <a:pPr indent="0" lvl="0" marL="457200" rtl="0" algn="l">
              <a:lnSpc>
                <a:spcPct val="115000"/>
              </a:lnSpc>
              <a:spcBef>
                <a:spcPts val="1100"/>
              </a:spcBef>
              <a:spcAft>
                <a:spcPts val="0"/>
              </a:spcAft>
              <a:buSzPts val="1100"/>
              <a:buNone/>
            </a:pPr>
            <a:r>
              <a:rPr b="1" lang="en-US" sz="1100">
                <a:solidFill>
                  <a:schemeClr val="dk1"/>
                </a:solidFill>
              </a:rPr>
              <a:t>We can take the highest expected difficult articles from the set of articles that don’t already have a simplified page today. </a:t>
            </a:r>
            <a:endParaRPr b="1" sz="1100">
              <a:solidFill>
                <a:schemeClr val="dk1"/>
              </a:solidFill>
            </a:endParaRPr>
          </a:p>
          <a:p>
            <a:pPr indent="0" lvl="0" marL="457200" rtl="0" algn="l">
              <a:lnSpc>
                <a:spcPct val="115000"/>
              </a:lnSpc>
              <a:spcBef>
                <a:spcPts val="1100"/>
              </a:spcBef>
              <a:spcAft>
                <a:spcPts val="0"/>
              </a:spcAft>
              <a:buSzPts val="1100"/>
              <a:buNone/>
            </a:pPr>
            <a:r>
              <a:t/>
            </a:r>
            <a:endParaRPr b="1" sz="1100">
              <a:solidFill>
                <a:schemeClr val="dk1"/>
              </a:solidFill>
            </a:endParaRPr>
          </a:p>
          <a:p>
            <a:pPr indent="0" lvl="0" marL="457200" rtl="0" algn="l">
              <a:lnSpc>
                <a:spcPct val="115000"/>
              </a:lnSpc>
              <a:spcBef>
                <a:spcPts val="1100"/>
              </a:spcBef>
              <a:spcAft>
                <a:spcPts val="800"/>
              </a:spcAft>
              <a:buClr>
                <a:schemeClr val="dk1"/>
              </a:buClr>
              <a:buSzPts val="1100"/>
              <a:buFont typeface="Arial"/>
              <a:buNone/>
            </a:pPr>
            <a:r>
              <a:t/>
            </a:r>
            <a:endParaRPr b="1" sz="11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fe483e800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g7fe483e800_0_2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100"/>
              <a:buNone/>
            </a:pPr>
            <a:r>
              <a:rPr lang="en-US" sz="1100">
                <a:solidFill>
                  <a:schemeClr val="dk1"/>
                </a:solidFill>
              </a:rPr>
              <a:t>In summary, we used the publicly available Wikipedia datasets to derive insights about article difficulty in ways that haven’t been largely explored previously.</a:t>
            </a:r>
            <a:endParaRPr sz="1100" strike="sngStrike">
              <a:solidFill>
                <a:schemeClr val="dk1"/>
              </a:solidFill>
            </a:endParaRPr>
          </a:p>
          <a:p>
            <a:pPr indent="0" lvl="0" marL="0" rtl="0" algn="l">
              <a:lnSpc>
                <a:spcPct val="115000"/>
              </a:lnSpc>
              <a:spcBef>
                <a:spcPts val="1100"/>
              </a:spcBef>
              <a:spcAft>
                <a:spcPts val="0"/>
              </a:spcAft>
              <a:buSzPts val="1100"/>
              <a:buNone/>
            </a:pPr>
            <a:r>
              <a:rPr lang="en-US" sz="1100">
                <a:solidFill>
                  <a:schemeClr val="dk1"/>
                </a:solidFill>
              </a:rPr>
              <a:t>Making use of both the graphical and text data, we are able to</a:t>
            </a:r>
            <a:r>
              <a:rPr lang="en-US" sz="1100">
                <a:solidFill>
                  <a:schemeClr val="dk1"/>
                </a:solidFill>
              </a:rPr>
              <a:t> build a model with a feature-derived dataset for predicting the difficulty of a concept, </a:t>
            </a:r>
            <a:r>
              <a:rPr b="1" lang="en-US" sz="1100">
                <a:solidFill>
                  <a:schemeClr val="dk1"/>
                </a:solidFill>
              </a:rPr>
              <a:t>and</a:t>
            </a:r>
            <a:r>
              <a:rPr lang="en-US" sz="1100">
                <a:solidFill>
                  <a:schemeClr val="dk1"/>
                </a:solidFill>
              </a:rPr>
              <a:t> we can contrast the similarity metrics between the graphical versus the semantic approach. </a:t>
            </a:r>
            <a:endParaRPr sz="900" strike="sngStrike">
              <a:solidFill>
                <a:schemeClr val="dk1"/>
              </a:solidFill>
              <a:latin typeface="Verdana"/>
              <a:ea typeface="Verdana"/>
              <a:cs typeface="Verdana"/>
              <a:sym typeface="Verdana"/>
            </a:endParaRPr>
          </a:p>
          <a:p>
            <a:pPr indent="0" lvl="0" marL="0" rtl="0" algn="l">
              <a:lnSpc>
                <a:spcPct val="115000"/>
              </a:lnSpc>
              <a:spcBef>
                <a:spcPts val="1100"/>
              </a:spcBef>
              <a:spcAft>
                <a:spcPts val="800"/>
              </a:spcAft>
              <a:buSzPts val="1100"/>
              <a:buNone/>
            </a:pPr>
            <a:r>
              <a:t/>
            </a:r>
            <a:endParaRPr i="1" sz="11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7fe483e800_0_2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g7fe483e800_0_2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100"/>
              <a:buNone/>
            </a:pPr>
            <a:r>
              <a:rPr lang="en-US" sz="1100" strike="sngStrike">
                <a:solidFill>
                  <a:schemeClr val="dk1"/>
                </a:solidFill>
              </a:rPr>
              <a:t>Comparing</a:t>
            </a:r>
            <a:r>
              <a:rPr lang="en-US" sz="1100" strike="sngStrike">
                <a:solidFill>
                  <a:schemeClr val="dk1"/>
                </a:solidFill>
              </a:rPr>
              <a:t> these two approaches could help researchers to determine cross-disciplinary similar goals. </a:t>
            </a:r>
            <a:endParaRPr sz="1100" strike="sngStrike">
              <a:solidFill>
                <a:schemeClr val="dk1"/>
              </a:solidFill>
            </a:endParaRPr>
          </a:p>
          <a:p>
            <a:pPr indent="0" lvl="0" marL="0" rtl="0" algn="l">
              <a:lnSpc>
                <a:spcPct val="115000"/>
              </a:lnSpc>
              <a:spcBef>
                <a:spcPts val="1100"/>
              </a:spcBef>
              <a:spcAft>
                <a:spcPts val="0"/>
              </a:spcAft>
              <a:buSzPts val="1100"/>
              <a:buNone/>
            </a:pPr>
            <a:r>
              <a:rPr lang="en-US" sz="1100">
                <a:solidFill>
                  <a:schemeClr val="dk1"/>
                </a:solidFill>
              </a:rPr>
              <a:t>There are similar goals that different disciplines are trying to achieve, and they may not be aware of that-- this tool could show some of those cases by showing semantically similar articles that aren’t at all linked graphically (by links)</a:t>
            </a:r>
            <a:endParaRPr sz="1100">
              <a:solidFill>
                <a:schemeClr val="dk1"/>
              </a:solidFill>
            </a:endParaRPr>
          </a:p>
          <a:p>
            <a:pPr indent="0" lvl="0" marL="0" rtl="0" algn="l">
              <a:lnSpc>
                <a:spcPct val="115000"/>
              </a:lnSpc>
              <a:spcBef>
                <a:spcPts val="1100"/>
              </a:spcBef>
              <a:spcAft>
                <a:spcPts val="0"/>
              </a:spcAft>
              <a:buSzPts val="1100"/>
              <a:buNone/>
            </a:pPr>
            <a:r>
              <a:rPr lang="en-US" sz="1100">
                <a:solidFill>
                  <a:schemeClr val="dk1"/>
                </a:solidFill>
              </a:rPr>
              <a:t>e.g., biologists rediscovering the riemanns sums</a:t>
            </a:r>
            <a:endParaRPr sz="1100">
              <a:solidFill>
                <a:schemeClr val="dk1"/>
              </a:solidFill>
            </a:endParaRPr>
          </a:p>
          <a:p>
            <a:pPr indent="0" lvl="0" marL="0" rtl="0" algn="l">
              <a:lnSpc>
                <a:spcPct val="115000"/>
              </a:lnSpc>
              <a:spcBef>
                <a:spcPts val="1100"/>
              </a:spcBef>
              <a:spcAft>
                <a:spcPts val="800"/>
              </a:spcAft>
              <a:buSzPts val="1100"/>
              <a:buNone/>
            </a:pPr>
            <a:r>
              <a:rPr b="1" lang="en-US" sz="1100">
                <a:solidFill>
                  <a:schemeClr val="dk1"/>
                </a:solidFill>
              </a:rPr>
              <a:t>PLUS, THE PRIORITY QUEUE</a:t>
            </a:r>
            <a:r>
              <a:rPr lang="en-US" sz="1100">
                <a:solidFill>
                  <a:schemeClr val="dk1"/>
                </a:solidFill>
              </a:rPr>
              <a:t> paves the way for a bounty system for choosing which articles are included in Simple Wikipedia that’s better than a crude voting system</a:t>
            </a:r>
            <a:endParaRPr i="1" sz="11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7fe483e800_0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g7fe483e800_0_2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100"/>
              <a:buNone/>
            </a:pPr>
            <a:r>
              <a:rPr lang="en-US" sz="1100">
                <a:solidFill>
                  <a:schemeClr val="dk1"/>
                </a:solidFill>
              </a:rPr>
              <a:t>In terms of designing this project to be able to be done by multiple people, the tasks are also well separated so any part can be easily maintained and updated if necessary.</a:t>
            </a:r>
            <a:endParaRPr sz="1100">
              <a:solidFill>
                <a:schemeClr val="dk1"/>
              </a:solidFill>
            </a:endParaRPr>
          </a:p>
          <a:p>
            <a:pPr indent="0" lvl="0" marL="0" rtl="0" algn="l">
              <a:lnSpc>
                <a:spcPct val="115000"/>
              </a:lnSpc>
              <a:spcBef>
                <a:spcPts val="1100"/>
              </a:spcBef>
              <a:spcAft>
                <a:spcPts val="800"/>
              </a:spcAft>
              <a:buSzPts val="1100"/>
              <a:buNone/>
            </a:pPr>
            <a:r>
              <a:rPr lang="en-US" sz="1100">
                <a:solidFill>
                  <a:schemeClr val="dk1"/>
                </a:solidFill>
              </a:rPr>
              <a:t>Steps to download all the necessary datasets, and to run the extension and Flask webpage are well documented in our gitlab repo. Jenkins pipeline makes it easy to reproduce our model.</a:t>
            </a:r>
            <a:endParaRPr i="1" sz="11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fe483e80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g7fe483e800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900" strike="sngStrike">
                <a:solidFill>
                  <a:schemeClr val="dk1"/>
                </a:solidFill>
                <a:latin typeface="Verdana"/>
                <a:ea typeface="Verdana"/>
                <a:cs typeface="Verdana"/>
                <a:sym typeface="Verdana"/>
              </a:rPr>
              <a:t>Some good efforts to improve the legibility of difficult articles with overly technical term</a:t>
            </a:r>
            <a:r>
              <a:rPr lang="en-US" sz="900">
                <a:solidFill>
                  <a:schemeClr val="dk1"/>
                </a:solidFill>
                <a:latin typeface="Verdana"/>
                <a:ea typeface="Verdana"/>
                <a:cs typeface="Verdana"/>
                <a:sym typeface="Verdana"/>
              </a:rPr>
              <a:t>s </a:t>
            </a:r>
            <a:r>
              <a:rPr lang="en-US" sz="900" strike="sngStrike">
                <a:solidFill>
                  <a:schemeClr val="dk1"/>
                </a:solidFill>
                <a:latin typeface="Verdana"/>
                <a:ea typeface="Verdana"/>
                <a:cs typeface="Verdana"/>
                <a:sym typeface="Verdana"/>
              </a:rPr>
              <a:t>or field-specific jargon </a:t>
            </a:r>
            <a:endParaRPr sz="900" strike="sngStrike">
              <a:solidFill>
                <a:schemeClr val="dk1"/>
              </a:solidFill>
              <a:latin typeface="Verdana"/>
              <a:ea typeface="Verdana"/>
              <a:cs typeface="Verdana"/>
              <a:sym typeface="Verdana"/>
            </a:endParaRPr>
          </a:p>
          <a:p>
            <a:pPr indent="0" lvl="0" marL="0" rtl="0" algn="l">
              <a:spcBef>
                <a:spcPts val="0"/>
              </a:spcBef>
              <a:spcAft>
                <a:spcPts val="0"/>
              </a:spcAft>
              <a:buClr>
                <a:schemeClr val="dk1"/>
              </a:buClr>
              <a:buFont typeface="Arial"/>
              <a:buNone/>
            </a:pPr>
            <a:r>
              <a:rPr lang="en-US" sz="1100">
                <a:solidFill>
                  <a:schemeClr val="dk1"/>
                </a:solidFill>
              </a:rPr>
              <a:t>So it would be interesting to have a bounty system based on the demand of the article, and the expected difficulty.</a:t>
            </a:r>
            <a:endParaRPr sz="1100">
              <a:solidFill>
                <a:schemeClr val="dk1"/>
              </a:solidFill>
            </a:endParaRPr>
          </a:p>
          <a:p>
            <a:pPr indent="0" lvl="0" marL="0" rtl="0" algn="l">
              <a:spcBef>
                <a:spcPts val="0"/>
              </a:spcBef>
              <a:spcAft>
                <a:spcPts val="0"/>
              </a:spcAft>
              <a:buClr>
                <a:schemeClr val="dk1"/>
              </a:buClr>
              <a:buFont typeface="Arial"/>
              <a:buNone/>
            </a:pPr>
            <a:r>
              <a:rPr lang="en-US" sz="1100">
                <a:solidFill>
                  <a:schemeClr val="dk1"/>
                </a:solidFill>
              </a:rPr>
              <a:t>4 sec</a:t>
            </a:r>
            <a:endParaRPr sz="1100">
              <a:solidFill>
                <a:schemeClr val="dk1"/>
              </a:solidFill>
            </a:endParaRPr>
          </a:p>
          <a:p>
            <a:pPr indent="0" lvl="0" marL="0" rtl="0" algn="just">
              <a:lnSpc>
                <a:spcPct val="138000"/>
              </a:lnSpc>
              <a:spcBef>
                <a:spcPts val="0"/>
              </a:spcBef>
              <a:spcAft>
                <a:spcPts val="0"/>
              </a:spcAft>
              <a:buSzPts val="1100"/>
              <a:buNone/>
            </a:pPr>
            <a:r>
              <a:t/>
            </a:r>
            <a:endParaRPr sz="9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en-US" sz="1000" strike="sngStrike">
                <a:solidFill>
                  <a:schemeClr val="dk1"/>
                </a:solidFill>
                <a:latin typeface="Verdana"/>
                <a:ea typeface="Verdana"/>
                <a:cs typeface="Verdana"/>
                <a:sym typeface="Verdana"/>
              </a:rPr>
              <a:t>We hope that this project will be able to benefit two stakeholders: users of Wikipedia as well as Wikimedia itself. </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Could potentially enhance Simple Wikipedia</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Improve read time estimates for complicated topics</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Highlight the important related links on an article</a:t>
            </a:r>
            <a:endParaRPr sz="1000" strike="sngStrike">
              <a:solidFill>
                <a:schemeClr val="dk1"/>
              </a:solidFill>
              <a:latin typeface="Verdana"/>
              <a:ea typeface="Verdana"/>
              <a:cs typeface="Verdana"/>
              <a:sym typeface="Verdana"/>
            </a:endParaRPr>
          </a:p>
          <a:p>
            <a:pPr indent="-298450" lvl="0" marL="914400" rtl="0" algn="l">
              <a:lnSpc>
                <a:spcPct val="115000"/>
              </a:lnSpc>
              <a:spcBef>
                <a:spcPts val="1600"/>
              </a:spcBef>
              <a:spcAft>
                <a:spcPts val="1600"/>
              </a:spcAft>
              <a:buClr>
                <a:srgbClr val="595959"/>
              </a:buClr>
              <a:buSzPts val="1100"/>
              <a:buFont typeface="Verdana"/>
              <a:buChar char="●"/>
            </a:pPr>
            <a:r>
              <a:rPr lang="en-US" sz="1100" strike="sngStrike">
                <a:solidFill>
                  <a:srgbClr val="595959"/>
                </a:solidFill>
                <a:latin typeface="Verdana"/>
                <a:ea typeface="Verdana"/>
                <a:cs typeface="Verdana"/>
                <a:sym typeface="Verdana"/>
              </a:rPr>
              <a:t>Contrasting article similarity approaches can determine impactful cross-disciplinary collaboration potential</a:t>
            </a:r>
            <a:endParaRPr sz="1000" strike="sngStrike">
              <a:solidFill>
                <a:schemeClr val="dk1"/>
              </a:solidFill>
              <a:latin typeface="Verdana"/>
              <a:ea typeface="Verdana"/>
              <a:cs typeface="Verdana"/>
              <a:sym typeface="Verdan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fe483e800_3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g7fe483e800_3_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900">
                <a:solidFill>
                  <a:schemeClr val="dk1"/>
                </a:solidFill>
              </a:rPr>
              <a:t>Here is the general structure of our project including some of the tools we used.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900">
                <a:solidFill>
                  <a:schemeClr val="dk1"/>
                </a:solidFill>
              </a:rPr>
              <a:t>22 sec</a:t>
            </a:r>
            <a:endParaRPr sz="9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7fe483e800_0_2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our contact info</a:t>
            </a:r>
            <a:endParaRPr/>
          </a:p>
        </p:txBody>
      </p:sp>
      <p:sp>
        <p:nvSpPr>
          <p:cNvPr id="569" name="Google Shape;569;g7fe483e800_0_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t>We’d like to thank you for listening and we’re open to any questions!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POTENTIAL QUESTIONS THEY COULD ASK:</a:t>
            </a:r>
            <a:endParaRPr/>
          </a:p>
          <a:p>
            <a:pPr indent="0" lvl="0" marL="0" rtl="0" algn="l">
              <a:spcBef>
                <a:spcPts val="0"/>
              </a:spcBef>
              <a:spcAft>
                <a:spcPts val="0"/>
              </a:spcAft>
              <a:buNone/>
            </a:pPr>
            <a:r>
              <a:rPr lang="en-US"/>
              <a:t>whats up with the extension… how can you make it more user-friendly</a:t>
            </a:r>
            <a:endParaRPr/>
          </a:p>
          <a:p>
            <a:pPr indent="0" lvl="0" marL="0" rtl="0" algn="l">
              <a:spcBef>
                <a:spcPts val="0"/>
              </a:spcBef>
              <a:spcAft>
                <a:spcPts val="0"/>
              </a:spcAft>
              <a:buNone/>
            </a:pPr>
            <a:r>
              <a:rPr lang="en-US"/>
              <a:t>	-&gt; we can indeed. This was a </a:t>
            </a:r>
            <a:r>
              <a:rPr b="1" lang="en-US"/>
              <a:t>minimum viable product</a:t>
            </a:r>
            <a:r>
              <a:rPr lang="en-US"/>
              <a:t> </a:t>
            </a:r>
            <a:r>
              <a:rPr lang="en-US"/>
              <a:t>please stand by while we figure out how to convert the google extension over to a pubsub model like 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Who do you think use this app/model/web? What is your main target when you developed this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Since Wikipedia is open web(Free), there is no way to gain profit from Wikipedia. Have you thought about applying this model to earn/make a profit by deploying this model to other industry/application/companies/?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W</a:t>
            </a:r>
            <a:r>
              <a:rPr lang="en-US"/>
              <a:t>hy do we need to insert a sqlite file in the plugin and not directly read from the database?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How did we determine that an article that was used for training our difficulty model was easy/normal/difficult?</a:t>
            </a:r>
            <a:endParaRPr/>
          </a:p>
          <a:p>
            <a:pPr indent="0" lvl="0" marL="457200" rtl="0" algn="l">
              <a:spcBef>
                <a:spcPts val="0"/>
              </a:spcBef>
              <a:spcAft>
                <a:spcPts val="0"/>
              </a:spcAft>
              <a:buNone/>
            </a:pPr>
            <a:r>
              <a:rPr lang="en-US"/>
              <a:t>   -&gt; All the 300 articles were ranked by each of us and we labelled the article based on majority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What was the most challenging part in this project?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t/>
            </a:r>
            <a:endParaRPr/>
          </a:p>
        </p:txBody>
      </p:sp>
      <p:sp>
        <p:nvSpPr>
          <p:cNvPr id="586" name="Google Shape;58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7fe483e800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g7fe483e800_0_1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100"/>
              <a:buNone/>
            </a:pPr>
            <a:r>
              <a:rPr lang="en-US" sz="1050">
                <a:solidFill>
                  <a:schemeClr val="dk1"/>
                </a:solidFill>
                <a:highlight>
                  <a:schemeClr val="lt1"/>
                </a:highlight>
              </a:rPr>
              <a:t>If this model is representative, wikipedia seems to have a bimodal distribution of difficult articles, and simple articles.</a:t>
            </a:r>
            <a:endParaRPr sz="1050">
              <a:solidFill>
                <a:schemeClr val="dk1"/>
              </a:solidFill>
              <a:highlight>
                <a:schemeClr val="lt1"/>
              </a:highlight>
            </a:endParaRPr>
          </a:p>
          <a:p>
            <a:pPr indent="0" lvl="0" marL="0" rtl="0" algn="l">
              <a:lnSpc>
                <a:spcPct val="115000"/>
              </a:lnSpc>
              <a:spcBef>
                <a:spcPts val="1100"/>
              </a:spcBef>
              <a:spcAft>
                <a:spcPts val="0"/>
              </a:spcAft>
              <a:buSzPts val="1100"/>
              <a:buNone/>
            </a:pPr>
            <a:r>
              <a:rPr lang="en-US" sz="1050">
                <a:solidFill>
                  <a:schemeClr val="dk1"/>
                </a:solidFill>
                <a:highlight>
                  <a:schemeClr val="lt1"/>
                </a:highlight>
              </a:rPr>
              <a:t>That peak is the set of all “disambiguation” articles.</a:t>
            </a:r>
            <a:endParaRPr sz="1050">
              <a:solidFill>
                <a:schemeClr val="dk1"/>
              </a:solidFill>
              <a:highlight>
                <a:schemeClr val="lt1"/>
              </a:highlight>
            </a:endParaRPr>
          </a:p>
          <a:p>
            <a:pPr indent="0" lvl="0" marL="0" rtl="0" algn="l">
              <a:lnSpc>
                <a:spcPct val="115000"/>
              </a:lnSpc>
              <a:spcBef>
                <a:spcPts val="1100"/>
              </a:spcBef>
              <a:spcAft>
                <a:spcPts val="0"/>
              </a:spcAft>
              <a:buSzPts val="1100"/>
              <a:buNone/>
            </a:pPr>
            <a:r>
              <a:rPr lang="en-US" sz="1050">
                <a:solidFill>
                  <a:schemeClr val="dk1"/>
                </a:solidFill>
                <a:highlight>
                  <a:schemeClr val="lt1"/>
                </a:highlight>
              </a:rPr>
              <a:t>There is a correlation between our adjusted read time (of course since we use the (probability distribution + 1) as a multiplier of the standard number of words / 225 minutes calculation. </a:t>
            </a:r>
            <a:endParaRPr sz="1050">
              <a:solidFill>
                <a:schemeClr val="dk1"/>
              </a:solidFill>
              <a:highlight>
                <a:schemeClr val="lt1"/>
              </a:highlight>
            </a:endParaRPr>
          </a:p>
          <a:p>
            <a:pPr indent="0" lvl="0" marL="0" rtl="0" algn="l">
              <a:lnSpc>
                <a:spcPct val="115000"/>
              </a:lnSpc>
              <a:spcBef>
                <a:spcPts val="1100"/>
              </a:spcBef>
              <a:spcAft>
                <a:spcPts val="800"/>
              </a:spcAft>
              <a:buSzPts val="1100"/>
              <a:buNone/>
            </a:pPr>
            <a:r>
              <a:rPr lang="en-US" sz="1050">
                <a:solidFill>
                  <a:schemeClr val="dk1"/>
                </a:solidFill>
                <a:highlight>
                  <a:schemeClr val="lt1"/>
                </a:highlight>
              </a:rPr>
              <a:t>30 sec</a:t>
            </a:r>
            <a:endParaRPr sz="1050">
              <a:solidFill>
                <a:schemeClr val="dk1"/>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7fe483e800_0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g7fe483e800_0_1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100"/>
              <a:buNone/>
            </a:pPr>
            <a:r>
              <a:rPr lang="en-US" sz="1050">
                <a:solidFill>
                  <a:schemeClr val="dk1"/>
                </a:solidFill>
                <a:highlight>
                  <a:schemeClr val="lt1"/>
                </a:highlight>
              </a:rPr>
              <a:t>If this model is representative, wikipedia seems to have a bimodal distribution of difficult articles, and simple articles.</a:t>
            </a:r>
            <a:endParaRPr sz="1050">
              <a:solidFill>
                <a:schemeClr val="dk1"/>
              </a:solidFill>
              <a:highlight>
                <a:schemeClr val="lt1"/>
              </a:highlight>
            </a:endParaRPr>
          </a:p>
          <a:p>
            <a:pPr indent="0" lvl="0" marL="0" rtl="0" algn="l">
              <a:lnSpc>
                <a:spcPct val="115000"/>
              </a:lnSpc>
              <a:spcBef>
                <a:spcPts val="1100"/>
              </a:spcBef>
              <a:spcAft>
                <a:spcPts val="0"/>
              </a:spcAft>
              <a:buSzPts val="1100"/>
              <a:buNone/>
            </a:pPr>
            <a:r>
              <a:rPr lang="en-US" sz="1050">
                <a:solidFill>
                  <a:schemeClr val="dk1"/>
                </a:solidFill>
                <a:highlight>
                  <a:schemeClr val="lt1"/>
                </a:highlight>
              </a:rPr>
              <a:t>That peak is the set of all “disambiguation” articles.</a:t>
            </a:r>
            <a:endParaRPr sz="1050">
              <a:solidFill>
                <a:schemeClr val="dk1"/>
              </a:solidFill>
              <a:highlight>
                <a:schemeClr val="lt1"/>
              </a:highlight>
            </a:endParaRPr>
          </a:p>
          <a:p>
            <a:pPr indent="0" lvl="0" marL="0" rtl="0" algn="l">
              <a:lnSpc>
                <a:spcPct val="115000"/>
              </a:lnSpc>
              <a:spcBef>
                <a:spcPts val="1100"/>
              </a:spcBef>
              <a:spcAft>
                <a:spcPts val="800"/>
              </a:spcAft>
              <a:buSzPts val="1100"/>
              <a:buNone/>
            </a:pPr>
            <a:r>
              <a:rPr lang="en-US" sz="1050">
                <a:solidFill>
                  <a:schemeClr val="dk1"/>
                </a:solidFill>
                <a:highlight>
                  <a:schemeClr val="lt1"/>
                </a:highlight>
              </a:rPr>
              <a:t>There is a correlation between our adjusted read time (of course since we use the (probability distribution + 1) as a multiplier of the standard number of words / 225 minutes calculation. </a:t>
            </a:r>
            <a:endParaRPr sz="9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914400" lvl="0" marL="0" marR="0" rtl="0" algn="l">
              <a:lnSpc>
                <a:spcPct val="115000"/>
              </a:lnSpc>
              <a:spcBef>
                <a:spcPts val="0"/>
              </a:spcBef>
              <a:spcAft>
                <a:spcPts val="0"/>
              </a:spcAft>
              <a:buNone/>
            </a:pPr>
            <a:r>
              <a:rPr lang="en-US" sz="900"/>
              <a:t>Here is our Jenkins pipeline to be run monthly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7fe483e800_1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g7fe483e800_1_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914400" lvl="0" marL="0" marR="0" rtl="0" algn="l">
              <a:lnSpc>
                <a:spcPct val="115000"/>
              </a:lnSpc>
              <a:spcBef>
                <a:spcPts val="0"/>
              </a:spcBef>
              <a:spcAft>
                <a:spcPts val="0"/>
              </a:spcAft>
              <a:buNone/>
            </a:pPr>
            <a:r>
              <a:rPr lang="en-US" sz="900"/>
              <a:t>Here is our Jenkins pipeline to be run monthly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900"/>
              <a:t>Here is an sample of the self-labelled articles.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fe483e800_1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g7fe483e800_1_1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900">
                <a:solidFill>
                  <a:schemeClr val="dk1"/>
                </a:solidFill>
                <a:latin typeface="Verdana"/>
                <a:ea typeface="Verdana"/>
                <a:cs typeface="Verdana"/>
                <a:sym typeface="Verdana"/>
              </a:rPr>
              <a:t>We also imagined a way to highlight the important links on each article like a heatmap,</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just">
              <a:lnSpc>
                <a:spcPct val="138000"/>
              </a:lnSpc>
              <a:spcBef>
                <a:spcPts val="0"/>
              </a:spcBef>
              <a:spcAft>
                <a:spcPts val="0"/>
              </a:spcAft>
              <a:buSzPts val="1100"/>
              <a:buNone/>
            </a:pPr>
            <a:r>
              <a:rPr lang="en-US" sz="900">
                <a:solidFill>
                  <a:schemeClr val="dk1"/>
                </a:solidFill>
                <a:latin typeface="Verdana"/>
                <a:ea typeface="Verdana"/>
                <a:cs typeface="Verdana"/>
                <a:sym typeface="Verdana"/>
              </a:rPr>
              <a:t>3 secs</a:t>
            </a:r>
            <a:endParaRPr sz="9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en-US" sz="1000" strike="sngStrike">
                <a:solidFill>
                  <a:schemeClr val="dk1"/>
                </a:solidFill>
                <a:latin typeface="Verdana"/>
                <a:ea typeface="Verdana"/>
                <a:cs typeface="Verdana"/>
                <a:sym typeface="Verdana"/>
              </a:rPr>
              <a:t>We hope that this project will be able to benefit two stakeholders: users of Wikipedia as well as Wikimedia itself. </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Could potentially enhance Simple Wikipedia</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Improve read time estimates for complicated topics</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Highlight the important related links on an article</a:t>
            </a:r>
            <a:endParaRPr sz="1000" strike="sngStrike">
              <a:solidFill>
                <a:schemeClr val="dk1"/>
              </a:solidFill>
              <a:latin typeface="Verdana"/>
              <a:ea typeface="Verdana"/>
              <a:cs typeface="Verdana"/>
              <a:sym typeface="Verdana"/>
            </a:endParaRPr>
          </a:p>
          <a:p>
            <a:pPr indent="-298450" lvl="0" marL="914400" rtl="0" algn="l">
              <a:lnSpc>
                <a:spcPct val="115000"/>
              </a:lnSpc>
              <a:spcBef>
                <a:spcPts val="1600"/>
              </a:spcBef>
              <a:spcAft>
                <a:spcPts val="1600"/>
              </a:spcAft>
              <a:buClr>
                <a:srgbClr val="595959"/>
              </a:buClr>
              <a:buSzPts val="1100"/>
              <a:buFont typeface="Verdana"/>
              <a:buChar char="●"/>
            </a:pPr>
            <a:r>
              <a:rPr lang="en-US" sz="1100" strike="sngStrike">
                <a:solidFill>
                  <a:srgbClr val="595959"/>
                </a:solidFill>
                <a:latin typeface="Verdana"/>
                <a:ea typeface="Verdana"/>
                <a:cs typeface="Verdana"/>
                <a:sym typeface="Verdana"/>
              </a:rPr>
              <a:t>Contrasting article similarity approaches can determine impactful cross-disciplinary collaboration potential</a:t>
            </a:r>
            <a:endParaRPr sz="1000" strike="sngStrike">
              <a:solidFill>
                <a:schemeClr val="dk1"/>
              </a:solidFill>
              <a:latin typeface="Verdana"/>
              <a:ea typeface="Verdana"/>
              <a:cs typeface="Verdana"/>
              <a:sym typeface="Verdan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85750" lvl="0" marL="457200" rtl="0" algn="l">
              <a:lnSpc>
                <a:spcPct val="115000"/>
              </a:lnSpc>
              <a:spcBef>
                <a:spcPts val="0"/>
              </a:spcBef>
              <a:spcAft>
                <a:spcPts val="0"/>
              </a:spcAft>
              <a:buClr>
                <a:srgbClr val="000000"/>
              </a:buClr>
              <a:buSzPts val="900"/>
              <a:buFont typeface="Arial"/>
              <a:buChar char="●"/>
            </a:pPr>
            <a:r>
              <a:rPr lang="en-US" sz="900"/>
              <a:t>Why is your solution good? Why does your result make sense?</a:t>
            </a:r>
            <a:endParaRPr/>
          </a:p>
          <a:p>
            <a:pPr indent="0" lvl="0" marL="0" rtl="0" algn="l">
              <a:lnSpc>
                <a:spcPct val="115000"/>
              </a:lnSpc>
              <a:spcBef>
                <a:spcPts val="1200"/>
              </a:spcBef>
              <a:spcAft>
                <a:spcPts val="0"/>
              </a:spcAft>
              <a:buNone/>
            </a:pPr>
            <a:r>
              <a:rPr lang="en-US" sz="900"/>
              <a:t>Good in many senses of the word:</a:t>
            </a:r>
            <a:endParaRPr/>
          </a:p>
          <a:p>
            <a:pPr indent="-285750" lvl="0" marL="457200" rtl="0" algn="l">
              <a:lnSpc>
                <a:spcPct val="115000"/>
              </a:lnSpc>
              <a:spcBef>
                <a:spcPts val="1200"/>
              </a:spcBef>
              <a:spcAft>
                <a:spcPts val="0"/>
              </a:spcAft>
              <a:buClr>
                <a:srgbClr val="000000"/>
              </a:buClr>
              <a:buSzPts val="900"/>
              <a:buFont typeface="Arial"/>
              <a:buAutoNum type="arabicPeriod"/>
            </a:pPr>
            <a:r>
              <a:rPr lang="en-US" sz="900"/>
              <a:t>Deployable: Our solution is a deployed model, a website, a chrome extension. It is ready to go. We can deploy it if we want to. </a:t>
            </a:r>
            <a:endParaRPr/>
          </a:p>
          <a:p>
            <a:pPr indent="-285750" lvl="0" marL="457200" rtl="0" algn="l">
              <a:lnSpc>
                <a:spcPct val="115000"/>
              </a:lnSpc>
              <a:spcBef>
                <a:spcPts val="0"/>
              </a:spcBef>
              <a:spcAft>
                <a:spcPts val="0"/>
              </a:spcAft>
              <a:buClr>
                <a:srgbClr val="000000"/>
              </a:buClr>
              <a:buSzPts val="900"/>
              <a:buFont typeface="Arial"/>
              <a:buAutoNum type="arabicPeriod"/>
            </a:pPr>
            <a:r>
              <a:rPr lang="en-US" sz="900"/>
              <a:t>Scalable: We’re able to do this for all of the clickstream of wikipedia right now. We can update it for next month. Why not?</a:t>
            </a:r>
            <a:endParaRPr/>
          </a:p>
          <a:p>
            <a:pPr indent="-285750" lvl="0" marL="457200" rtl="0" algn="l">
              <a:lnSpc>
                <a:spcPct val="115000"/>
              </a:lnSpc>
              <a:spcBef>
                <a:spcPts val="0"/>
              </a:spcBef>
              <a:spcAft>
                <a:spcPts val="0"/>
              </a:spcAft>
              <a:buClr>
                <a:srgbClr val="000000"/>
              </a:buClr>
              <a:buSzPts val="900"/>
              <a:buFont typeface="Arial"/>
              <a:buAutoNum type="arabicPeriod"/>
            </a:pPr>
            <a:r>
              <a:rPr lang="en-US" sz="900"/>
              <a:t>Useful: Haven’t you always wanted a smart tutor that could guide you along a page. Haven’t you been frustrated at clicking on a page for a hard science concept, and being immediately launched into complicated vector calculus to explain a something that could be explained by an analogy first, or could at least point you in the direction of the links you’d need to read first? We have approximately moved towards that goal, and in my opinion, using it to read wikipedia, it honestly makes the experience better. I know that I’m going to be using it for my own purposes. And so should you.</a:t>
            </a:r>
            <a:endParaRPr/>
          </a:p>
          <a:p>
            <a:pPr indent="-285750" lvl="0" marL="457200" rtl="0" algn="l">
              <a:lnSpc>
                <a:spcPct val="115000"/>
              </a:lnSpc>
              <a:spcBef>
                <a:spcPts val="0"/>
              </a:spcBef>
              <a:spcAft>
                <a:spcPts val="0"/>
              </a:spcAft>
              <a:buClr>
                <a:srgbClr val="000000"/>
              </a:buClr>
              <a:buSzPts val="900"/>
              <a:buFont typeface="Arial"/>
              <a:buAutoNum type="arabicPeriod"/>
            </a:pPr>
            <a:r>
              <a:rPr lang="en-US" sz="900"/>
              <a:t>Sustainable: It’s possible that we could update this later on to incorporate feedback, if there are many users, we could crowdsource their answers as for what’s a complicated page, and what’s not a complicated page.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85750" lvl="0" marL="457200" rtl="0" algn="l">
              <a:lnSpc>
                <a:spcPct val="115000"/>
              </a:lnSpc>
              <a:spcBef>
                <a:spcPts val="0"/>
              </a:spcBef>
              <a:spcAft>
                <a:spcPts val="0"/>
              </a:spcAft>
              <a:buClr>
                <a:srgbClr val="000000"/>
              </a:buClr>
              <a:buSzPts val="900"/>
              <a:buFont typeface="Arial"/>
              <a:buChar char="●"/>
            </a:pPr>
            <a:r>
              <a:rPr lang="en-US" sz="900"/>
              <a:t>What have you learned through the project?</a:t>
            </a:r>
            <a:endParaRPr/>
          </a:p>
          <a:p>
            <a:pPr indent="876300" lvl="0" marL="0" rtl="0" algn="l">
              <a:lnSpc>
                <a:spcPct val="115000"/>
              </a:lnSpc>
              <a:spcBef>
                <a:spcPts val="1200"/>
              </a:spcBef>
              <a:spcAft>
                <a:spcPts val="0"/>
              </a:spcAft>
              <a:buNone/>
            </a:pPr>
            <a:r>
              <a:rPr lang="en-US" sz="900"/>
              <a:t>Friendship. Javascript. Jenkins. Flask. Docker. Hosting MySQL on a cloud storage database. Deploying a model into a google chrome extension. </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en-US" sz="1100"/>
              <a:t>Maybe add some WIkipedia findings that we found interesting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8" name="Google Shape;708;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900"/>
              <a:t>Obviously more data</a:t>
            </a:r>
            <a:endParaRPr/>
          </a:p>
          <a:p>
            <a:pPr indent="0" lvl="0" marL="0" rtl="0" algn="l">
              <a:lnSpc>
                <a:spcPct val="115000"/>
              </a:lnSpc>
              <a:spcBef>
                <a:spcPts val="0"/>
              </a:spcBef>
              <a:spcAft>
                <a:spcPts val="0"/>
              </a:spcAft>
              <a:buNone/>
            </a:pPr>
            <a:r>
              <a:rPr lang="en-US" sz="900"/>
              <a:t>Larger range of labels.</a:t>
            </a:r>
            <a:endParaRPr/>
          </a:p>
          <a:p>
            <a:pPr indent="0" lvl="0" marL="0" rtl="0" algn="l">
              <a:lnSpc>
                <a:spcPct val="115000"/>
              </a:lnSpc>
              <a:spcBef>
                <a:spcPts val="0"/>
              </a:spcBef>
              <a:spcAft>
                <a:spcPts val="0"/>
              </a:spcAft>
              <a:buNone/>
            </a:pPr>
            <a:r>
              <a:rPr lang="en-US" sz="900"/>
              <a:t>Online learning.</a:t>
            </a:r>
            <a:endParaRPr/>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US" sz="900"/>
              <a:t>5:08</a:t>
            </a:r>
            <a:endParaRPr/>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US" sz="900"/>
              <a:t>Next steps.</a:t>
            </a:r>
            <a:endParaRPr/>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US" sz="900"/>
              <a:t>Some ways we can potentially improve our trained model is by experimenting with a larger difficulty range when manually tagging articles. Currently, we had a scale from 1 to 3 but we could try a larger scale such as from 1 to 5.</a:t>
            </a:r>
            <a:endParaRPr/>
          </a:p>
          <a:p>
            <a:pPr indent="0" lvl="0" marL="0" rtl="0" algn="l">
              <a:lnSpc>
                <a:spcPct val="115000"/>
              </a:lnSpc>
              <a:spcBef>
                <a:spcPts val="0"/>
              </a:spcBef>
              <a:spcAft>
                <a:spcPts val="0"/>
              </a:spcAft>
              <a:buNone/>
            </a:pPr>
            <a:r>
              <a:rPr lang="en-US" sz="900"/>
              <a:t>Also, if given more time, we could also increase the training set by manually tagging more articles. </a:t>
            </a:r>
            <a:endParaRPr/>
          </a:p>
          <a:p>
            <a:pPr indent="0" lvl="0" marL="0" rtl="0" algn="l">
              <a:lnSpc>
                <a:spcPct val="115000"/>
              </a:lnSpc>
              <a:spcBef>
                <a:spcPts val="0"/>
              </a:spcBef>
              <a:spcAft>
                <a:spcPts val="0"/>
              </a:spcAft>
              <a:buNone/>
            </a:pPr>
            <a:r>
              <a:rPr lang="en-US" sz="900"/>
              <a:t>We could also have multiple people tag the same articles and take the average of the results</a:t>
            </a:r>
            <a:endParaRPr/>
          </a:p>
          <a:p>
            <a:pPr indent="0" lvl="0" marL="0" rtl="0" algn="l">
              <a:lnSpc>
                <a:spcPct val="115000"/>
              </a:lnSpc>
              <a:spcBef>
                <a:spcPts val="0"/>
              </a:spcBef>
              <a:spcAft>
                <a:spcPts val="0"/>
              </a:spcAft>
              <a:buNone/>
            </a:pPr>
            <a:r>
              <a:rPr lang="en-US" sz="900"/>
              <a:t>Finally, we can use an online-learning approach for articles where the difficulty score was uncertain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0" name="Google Shape;720;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000"/>
              <a:t>We want to deploy it on a web domain with a specific domain name, which we have on an ip address right now</a:t>
            </a:r>
            <a:endParaRPr/>
          </a:p>
          <a:p>
            <a:pPr indent="0" lvl="0" marL="0" rtl="0" algn="l">
              <a:lnSpc>
                <a:spcPct val="115000"/>
              </a:lnSpc>
              <a:spcBef>
                <a:spcPts val="200"/>
              </a:spcBef>
              <a:spcAft>
                <a:spcPts val="0"/>
              </a:spcAft>
              <a:buNone/>
            </a:pPr>
            <a:r>
              <a:rPr b="1" lang="en-US" sz="1000"/>
              <a:t>Let’s create a data input mechanism for others to put data into through crowdsourcing. </a:t>
            </a:r>
            <a:endParaRPr/>
          </a:p>
          <a:p>
            <a:pPr indent="0" lvl="0" marL="0" rtl="0" algn="l">
              <a:spcBef>
                <a:spcPts val="20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sz="1100"/>
              <a:t>5:23</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85750" lvl="0" marL="457200" rtl="0" algn="l">
              <a:lnSpc>
                <a:spcPct val="115000"/>
              </a:lnSpc>
              <a:spcBef>
                <a:spcPts val="1200"/>
              </a:spcBef>
              <a:spcAft>
                <a:spcPts val="0"/>
              </a:spcAft>
              <a:buClr>
                <a:schemeClr val="dk1"/>
              </a:buClr>
              <a:buSzPts val="900"/>
              <a:buChar char="●"/>
            </a:pPr>
            <a:r>
              <a:rPr lang="en-US" sz="900">
                <a:solidFill>
                  <a:schemeClr val="dk1"/>
                </a:solidFill>
              </a:rPr>
              <a:t>What datasets/tools did you use?</a:t>
            </a:r>
            <a:endParaRPr sz="900">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US" sz="900">
                <a:solidFill>
                  <a:schemeClr val="dk1"/>
                </a:solidFill>
              </a:rPr>
              <a:t>Tools:</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Docker</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Jenkins</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Flask/sklearn/gensim/numpy/pandas</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Google Chrome Extensions / Javascript</a:t>
            </a:r>
            <a:endParaRPr sz="9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US" sz="900">
                <a:solidFill>
                  <a:schemeClr val="dk1"/>
                </a:solidFill>
              </a:rPr>
              <a:t>MySQL (Google Cloud)</a:t>
            </a:r>
            <a:endParaRPr sz="9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US" sz="900">
                <a:solidFill>
                  <a:schemeClr val="dk1"/>
                </a:solidFill>
              </a:rPr>
              <a:t>Python Libraries - Gensim, NLTK, TextStat, NetworkX</a:t>
            </a:r>
            <a:endParaRPr sz="9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US" sz="900">
                <a:solidFill>
                  <a:schemeClr val="dk1"/>
                </a:solidFill>
              </a:rPr>
              <a:t>Simple Wikipedia API</a:t>
            </a:r>
            <a:endParaRPr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7fe483e800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2" name="Google Shape;782;g7fe483e800_3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85750" lvl="0" marL="457200" rtl="0" algn="l">
              <a:lnSpc>
                <a:spcPct val="115000"/>
              </a:lnSpc>
              <a:spcBef>
                <a:spcPts val="1200"/>
              </a:spcBef>
              <a:spcAft>
                <a:spcPts val="0"/>
              </a:spcAft>
              <a:buClr>
                <a:schemeClr val="dk1"/>
              </a:buClr>
              <a:buSzPts val="900"/>
              <a:buChar char="●"/>
            </a:pPr>
            <a:r>
              <a:rPr lang="en-US" sz="900">
                <a:solidFill>
                  <a:schemeClr val="dk1"/>
                </a:solidFill>
              </a:rPr>
              <a:t>What datasets/tools did you use?</a:t>
            </a:r>
            <a:endParaRPr sz="900">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US" sz="900">
                <a:solidFill>
                  <a:schemeClr val="dk1"/>
                </a:solidFill>
              </a:rPr>
              <a:t>Tools:</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Docker</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Jenkins</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Flask/sklearn/gensim/numpy/pandas</a:t>
            </a:r>
            <a:endParaRPr sz="9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US" sz="900">
                <a:solidFill>
                  <a:schemeClr val="dk1"/>
                </a:solidFill>
              </a:rPr>
              <a:t>Google Chrome Extensions / Javascript</a:t>
            </a:r>
            <a:endParaRPr sz="9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US" sz="900">
                <a:solidFill>
                  <a:schemeClr val="dk1"/>
                </a:solidFill>
              </a:rPr>
              <a:t>MySQL (Google Cloud)</a:t>
            </a:r>
            <a:endParaRPr sz="9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US" sz="900">
                <a:solidFill>
                  <a:schemeClr val="dk1"/>
                </a:solidFill>
              </a:rPr>
              <a:t>Python Libraries - Gensim, NLTK, TextStat, NetworkX</a:t>
            </a:r>
            <a:endParaRPr sz="900">
              <a:solidFill>
                <a:schemeClr val="dk1"/>
              </a:solidFill>
            </a:endParaRPr>
          </a:p>
          <a:p>
            <a:pPr indent="457200" lvl="0" marL="457200" rtl="0" algn="l">
              <a:lnSpc>
                <a:spcPct val="115000"/>
              </a:lnSpc>
              <a:spcBef>
                <a:spcPts val="0"/>
              </a:spcBef>
              <a:spcAft>
                <a:spcPts val="0"/>
              </a:spcAft>
              <a:buClr>
                <a:schemeClr val="dk1"/>
              </a:buClr>
              <a:buSzPts val="1100"/>
              <a:buFont typeface="Arial"/>
              <a:buNone/>
            </a:pPr>
            <a:r>
              <a:rPr lang="en-US" sz="900">
                <a:solidFill>
                  <a:schemeClr val="dk1"/>
                </a:solidFill>
              </a:rPr>
              <a:t>Simple Wikipedia API</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e483e800_1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g7fe483e800_1_1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900">
                <a:solidFill>
                  <a:schemeClr val="dk1"/>
                </a:solidFill>
                <a:latin typeface="Verdana"/>
                <a:ea typeface="Verdana"/>
                <a:cs typeface="Verdana"/>
                <a:sym typeface="Verdana"/>
              </a:rPr>
              <a:t>and a way to find similar articles not already linked within the same page, but would nonetheless contain very important context that the article might expect us to already understand</a:t>
            </a:r>
            <a:endParaRPr sz="1100">
              <a:solidFill>
                <a:schemeClr val="dk1"/>
              </a:solidFill>
            </a:endParaRPr>
          </a:p>
          <a:p>
            <a:pPr indent="0" lvl="0" marL="0" rtl="0" algn="just">
              <a:lnSpc>
                <a:spcPct val="138000"/>
              </a:lnSpc>
              <a:spcBef>
                <a:spcPts val="0"/>
              </a:spcBef>
              <a:spcAft>
                <a:spcPts val="0"/>
              </a:spcAft>
              <a:buSzPts val="1100"/>
              <a:buNone/>
            </a:pPr>
            <a:r>
              <a:rPr lang="en-US" sz="900">
                <a:solidFill>
                  <a:schemeClr val="dk1"/>
                </a:solidFill>
                <a:latin typeface="Verdana"/>
                <a:ea typeface="Verdana"/>
                <a:cs typeface="Verdana"/>
                <a:sym typeface="Verdana"/>
              </a:rPr>
              <a:t>5 secs</a:t>
            </a:r>
            <a:endParaRPr sz="9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en-US" sz="1000" strike="sngStrike">
                <a:solidFill>
                  <a:schemeClr val="dk1"/>
                </a:solidFill>
                <a:latin typeface="Verdana"/>
                <a:ea typeface="Verdana"/>
                <a:cs typeface="Verdana"/>
                <a:sym typeface="Verdana"/>
              </a:rPr>
              <a:t>We hope that this project will be able to benefit two stakeholders: users of Wikipedia as well as Wikimedia itself. </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Could potentially enhance Simple Wikipedia</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Improve read time estimates for complicated topics</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Highlight the important related links on an article</a:t>
            </a:r>
            <a:endParaRPr sz="1000" strike="sngStrike">
              <a:solidFill>
                <a:schemeClr val="dk1"/>
              </a:solidFill>
              <a:latin typeface="Verdana"/>
              <a:ea typeface="Verdana"/>
              <a:cs typeface="Verdana"/>
              <a:sym typeface="Verdana"/>
            </a:endParaRPr>
          </a:p>
          <a:p>
            <a:pPr indent="-298450" lvl="0" marL="914400" rtl="0" algn="l">
              <a:lnSpc>
                <a:spcPct val="115000"/>
              </a:lnSpc>
              <a:spcBef>
                <a:spcPts val="1600"/>
              </a:spcBef>
              <a:spcAft>
                <a:spcPts val="1600"/>
              </a:spcAft>
              <a:buClr>
                <a:srgbClr val="595959"/>
              </a:buClr>
              <a:buSzPts val="1100"/>
              <a:buFont typeface="Verdana"/>
              <a:buChar char="●"/>
            </a:pPr>
            <a:r>
              <a:rPr lang="en-US" sz="1100" strike="sngStrike">
                <a:solidFill>
                  <a:srgbClr val="595959"/>
                </a:solidFill>
                <a:latin typeface="Verdana"/>
                <a:ea typeface="Verdana"/>
                <a:cs typeface="Verdana"/>
                <a:sym typeface="Verdana"/>
              </a:rPr>
              <a:t>Contrasting article similarity approaches can determine impactful cross-disciplinary collaboration potential</a:t>
            </a:r>
            <a:endParaRPr sz="1000" strike="sngStrike">
              <a:solidFill>
                <a:schemeClr val="dk1"/>
              </a:solidFill>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e483e800_1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g7fe483e800_1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900">
                <a:solidFill>
                  <a:schemeClr val="dk1"/>
                </a:solidFill>
                <a:latin typeface="Verdana"/>
                <a:ea typeface="Verdana"/>
                <a:cs typeface="Verdana"/>
                <a:sym typeface="Verdana"/>
              </a:rPr>
              <a:t>and a way to know the expected amount of time to read the whole page, based on the number of words, similar to medium articles (rising tone), but not just taking the number of words into account -- but also the difficulty </a:t>
            </a:r>
            <a:endParaRPr sz="1100">
              <a:solidFill>
                <a:schemeClr val="dk1"/>
              </a:solidFill>
            </a:endParaRPr>
          </a:p>
          <a:p>
            <a:pPr indent="0" lvl="0" marL="0" rtl="0" algn="just">
              <a:lnSpc>
                <a:spcPct val="138000"/>
              </a:lnSpc>
              <a:spcBef>
                <a:spcPts val="0"/>
              </a:spcBef>
              <a:spcAft>
                <a:spcPts val="0"/>
              </a:spcAft>
              <a:buSzPts val="1100"/>
              <a:buNone/>
            </a:pPr>
            <a:r>
              <a:rPr lang="en-US" sz="900">
                <a:solidFill>
                  <a:schemeClr val="dk1"/>
                </a:solidFill>
                <a:latin typeface="Verdana"/>
                <a:ea typeface="Verdana"/>
                <a:cs typeface="Verdana"/>
                <a:sym typeface="Verdana"/>
              </a:rPr>
              <a:t>5 secs</a:t>
            </a:r>
            <a:endParaRPr sz="9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SzPts val="1100"/>
              <a:buNone/>
            </a:pPr>
            <a:r>
              <a:t/>
            </a:r>
            <a:endParaRPr sz="1000">
              <a:solidFill>
                <a:schemeClr val="dk1"/>
              </a:solidFill>
              <a:latin typeface="Verdana"/>
              <a:ea typeface="Verdana"/>
              <a:cs typeface="Verdana"/>
              <a:sym typeface="Verdana"/>
            </a:endParaRPr>
          </a:p>
          <a:p>
            <a:pPr indent="0" lvl="0" marL="0" rtl="0" algn="l">
              <a:lnSpc>
                <a:spcPct val="115000"/>
              </a:lnSpc>
              <a:spcBef>
                <a:spcPts val="1600"/>
              </a:spcBef>
              <a:spcAft>
                <a:spcPts val="0"/>
              </a:spcAft>
              <a:buClr>
                <a:schemeClr val="dk1"/>
              </a:buClr>
              <a:buSzPts val="1100"/>
              <a:buFont typeface="Arial"/>
              <a:buNone/>
            </a:pPr>
            <a:r>
              <a:rPr lang="en-US" sz="1000" strike="sngStrike">
                <a:solidFill>
                  <a:schemeClr val="dk1"/>
                </a:solidFill>
                <a:latin typeface="Verdana"/>
                <a:ea typeface="Verdana"/>
                <a:cs typeface="Verdana"/>
                <a:sym typeface="Verdana"/>
              </a:rPr>
              <a:t>We hope that this project will be able to benefit two stakeholders: users of Wikipedia as well as Wikimedia itself. </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Could potentially enhance Simple Wikipedia</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Improve read time estimates for complicated topics</a:t>
            </a:r>
            <a:endParaRPr sz="1000" strike="sngStrike">
              <a:solidFill>
                <a:schemeClr val="dk1"/>
              </a:solidFill>
              <a:latin typeface="Verdana"/>
              <a:ea typeface="Verdana"/>
              <a:cs typeface="Verdana"/>
              <a:sym typeface="Verdana"/>
            </a:endParaRPr>
          </a:p>
          <a:p>
            <a:pPr indent="-292100" lvl="0" marL="914400" rtl="0" algn="l">
              <a:lnSpc>
                <a:spcPct val="115000"/>
              </a:lnSpc>
              <a:spcBef>
                <a:spcPts val="1600"/>
              </a:spcBef>
              <a:spcAft>
                <a:spcPts val="0"/>
              </a:spcAft>
              <a:buClr>
                <a:schemeClr val="dk1"/>
              </a:buClr>
              <a:buSzPts val="1000"/>
              <a:buFont typeface="Verdana"/>
              <a:buChar char="●"/>
            </a:pPr>
            <a:r>
              <a:rPr lang="en-US" sz="1000" strike="sngStrike">
                <a:solidFill>
                  <a:schemeClr val="dk1"/>
                </a:solidFill>
                <a:latin typeface="Verdana"/>
                <a:ea typeface="Verdana"/>
                <a:cs typeface="Verdana"/>
                <a:sym typeface="Verdana"/>
              </a:rPr>
              <a:t>Highlight the important related links on an article</a:t>
            </a:r>
            <a:endParaRPr sz="1000" strike="sngStrike">
              <a:solidFill>
                <a:schemeClr val="dk1"/>
              </a:solidFill>
              <a:latin typeface="Verdana"/>
              <a:ea typeface="Verdana"/>
              <a:cs typeface="Verdana"/>
              <a:sym typeface="Verdana"/>
            </a:endParaRPr>
          </a:p>
          <a:p>
            <a:pPr indent="-298450" lvl="0" marL="914400" rtl="0" algn="l">
              <a:lnSpc>
                <a:spcPct val="115000"/>
              </a:lnSpc>
              <a:spcBef>
                <a:spcPts val="1600"/>
              </a:spcBef>
              <a:spcAft>
                <a:spcPts val="1600"/>
              </a:spcAft>
              <a:buClr>
                <a:srgbClr val="595959"/>
              </a:buClr>
              <a:buSzPts val="1100"/>
              <a:buFont typeface="Verdana"/>
              <a:buChar char="●"/>
            </a:pPr>
            <a:r>
              <a:rPr lang="en-US" sz="1100" strike="sngStrike">
                <a:solidFill>
                  <a:srgbClr val="595959"/>
                </a:solidFill>
                <a:latin typeface="Verdana"/>
                <a:ea typeface="Verdana"/>
                <a:cs typeface="Verdana"/>
                <a:sym typeface="Verdana"/>
              </a:rPr>
              <a:t>Contrasting article similarity approaches can determine impactful cross-disciplinary collaboration potential</a:t>
            </a:r>
            <a:endParaRPr sz="1000" strike="sngStrike">
              <a:solidFill>
                <a:schemeClr val="dk1"/>
              </a:solidFill>
              <a:latin typeface="Verdana"/>
              <a:ea typeface="Verdana"/>
              <a:cs typeface="Verdana"/>
              <a:sym typeface="Verdan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lnSpc>
                <a:spcPct val="138000"/>
              </a:lnSpc>
              <a:spcBef>
                <a:spcPts val="0"/>
              </a:spcBef>
              <a:spcAft>
                <a:spcPts val="0"/>
              </a:spcAft>
              <a:buClr>
                <a:schemeClr val="dk1"/>
              </a:buClr>
              <a:buSzPts val="1100"/>
              <a:buFont typeface="Arial"/>
              <a:buNone/>
            </a:pPr>
            <a:r>
              <a:rPr lang="en-US" sz="900">
                <a:solidFill>
                  <a:schemeClr val="dk1"/>
                </a:solidFill>
                <a:latin typeface="Verdana"/>
                <a:ea typeface="Verdana"/>
                <a:cs typeface="Verdana"/>
                <a:sym typeface="Verdana"/>
              </a:rPr>
              <a:t>So you’ll notice underlying all of this, such as the priority score and read time estimates, we need to solve two fundamental problems. </a:t>
            </a:r>
            <a:endParaRPr sz="1000">
              <a:solidFill>
                <a:schemeClr val="dk1"/>
              </a:solidFill>
              <a:latin typeface="Verdana"/>
              <a:ea typeface="Verdana"/>
              <a:cs typeface="Verdana"/>
              <a:sym typeface="Verdana"/>
            </a:endParaRPr>
          </a:p>
          <a:p>
            <a:pPr indent="-292100" lvl="0" marL="457200" rtl="0" algn="l">
              <a:lnSpc>
                <a:spcPct val="115000"/>
              </a:lnSpc>
              <a:spcBef>
                <a:spcPts val="1600"/>
              </a:spcBef>
              <a:spcAft>
                <a:spcPts val="0"/>
              </a:spcAft>
              <a:buClr>
                <a:schemeClr val="dk1"/>
              </a:buClr>
              <a:buSzPts val="1000"/>
              <a:buFont typeface="Verdana"/>
              <a:buAutoNum type="arabicPeriod"/>
            </a:pPr>
            <a:r>
              <a:rPr lang="en-US" sz="1000">
                <a:solidFill>
                  <a:schemeClr val="dk1"/>
                </a:solidFill>
                <a:latin typeface="Verdana"/>
                <a:ea typeface="Verdana"/>
                <a:cs typeface="Verdana"/>
                <a:sym typeface="Verdana"/>
              </a:rPr>
              <a:t>We need to figure out if there are underlying statistical patterns in an article to define whether it would be difficult to understand its concepts.</a:t>
            </a:r>
            <a:endParaRPr sz="1000">
              <a:solidFill>
                <a:schemeClr val="dk1"/>
              </a:solidFill>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AutoNum type="arabicPeriod"/>
            </a:pPr>
            <a:r>
              <a:rPr lang="en-US" sz="1050">
                <a:solidFill>
                  <a:schemeClr val="dk1"/>
                </a:solidFill>
                <a:highlight>
                  <a:schemeClr val="lt1"/>
                </a:highlight>
              </a:rPr>
              <a:t>Given that difficulty model, how can we embed that information in a useful way to a reader’s browser?</a:t>
            </a:r>
            <a:endParaRPr sz="1050">
              <a:solidFill>
                <a:schemeClr val="dk1"/>
              </a:solidFill>
              <a:highlight>
                <a:schemeClr val="lt1"/>
              </a:highlight>
            </a:endParaRPr>
          </a:p>
          <a:p>
            <a:pPr indent="0" lvl="0" marL="0" rtl="0" algn="l">
              <a:lnSpc>
                <a:spcPct val="115000"/>
              </a:lnSpc>
              <a:spcBef>
                <a:spcPts val="1100"/>
              </a:spcBef>
              <a:spcAft>
                <a:spcPts val="0"/>
              </a:spcAft>
              <a:buNone/>
            </a:pPr>
            <a:r>
              <a:t/>
            </a:r>
            <a:endParaRPr sz="1050">
              <a:solidFill>
                <a:schemeClr val="dk1"/>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en-US" sz="900">
                <a:solidFill>
                  <a:schemeClr val="dk1"/>
                </a:solidFill>
                <a:latin typeface="Verdana"/>
                <a:ea typeface="Verdana"/>
                <a:cs typeface="Verdana"/>
                <a:sym typeface="Verdana"/>
              </a:rPr>
              <a:t>13 sec</a:t>
            </a:r>
            <a:endParaRPr sz="1050">
              <a:solidFill>
                <a:schemeClr val="dk1"/>
              </a:solidFill>
              <a:highlight>
                <a:schemeClr val="lt1"/>
              </a:highlight>
            </a:endParaRPr>
          </a:p>
          <a:p>
            <a:pPr indent="0" lvl="0" marL="0" rtl="0" algn="l">
              <a:lnSpc>
                <a:spcPct val="115000"/>
              </a:lnSpc>
              <a:spcBef>
                <a:spcPts val="1600"/>
              </a:spcBef>
              <a:spcAft>
                <a:spcPts val="800"/>
              </a:spcAft>
              <a:buNone/>
            </a:pPr>
            <a:r>
              <a:t/>
            </a:r>
            <a:endParaRPr sz="1050">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1100">
                <a:solidFill>
                  <a:schemeClr val="dk1"/>
                </a:solidFill>
              </a:rPr>
              <a:t>T</a:t>
            </a:r>
            <a:r>
              <a:rPr lang="en-US" sz="1100">
                <a:solidFill>
                  <a:schemeClr val="dk1"/>
                </a:solidFill>
              </a:rPr>
              <a:t>o date we’ve seen people experiment with Wikipedia </a:t>
            </a:r>
            <a:r>
              <a:rPr i="1" lang="en-US" sz="1100">
                <a:solidFill>
                  <a:schemeClr val="dk1"/>
                </a:solidFill>
              </a:rPr>
              <a:t>particularly </a:t>
            </a:r>
            <a:r>
              <a:rPr lang="en-US" sz="1100">
                <a:solidFill>
                  <a:schemeClr val="dk1"/>
                </a:solidFill>
              </a:rPr>
              <a:t>for its rich graphical analysis potential, OR </a:t>
            </a:r>
            <a:r>
              <a:rPr i="1" lang="en-US" sz="1100">
                <a:solidFill>
                  <a:schemeClr val="dk1"/>
                </a:solidFill>
              </a:rPr>
              <a:t>particularly </a:t>
            </a:r>
            <a:r>
              <a:rPr lang="en-US" sz="1100">
                <a:solidFill>
                  <a:schemeClr val="dk1"/>
                </a:solidFill>
              </a:rPr>
              <a:t>for its rich text data, not both</a:t>
            </a:r>
            <a:endParaRPr sz="1050">
              <a:solidFill>
                <a:schemeClr val="dk1"/>
              </a:solidFill>
              <a:highlight>
                <a:schemeClr val="lt1"/>
              </a:highlight>
            </a:endParaRPr>
          </a:p>
          <a:p>
            <a:pPr indent="0" lvl="0" marL="0" rtl="0" algn="l">
              <a:lnSpc>
                <a:spcPct val="115000"/>
              </a:lnSpc>
              <a:spcBef>
                <a:spcPts val="1100"/>
              </a:spcBef>
              <a:spcAft>
                <a:spcPts val="0"/>
              </a:spcAft>
              <a:buNone/>
            </a:pPr>
            <a:r>
              <a:rPr lang="en-US" sz="900">
                <a:solidFill>
                  <a:schemeClr val="dk1"/>
                </a:solidFill>
                <a:latin typeface="Verdana"/>
                <a:ea typeface="Verdana"/>
                <a:cs typeface="Verdana"/>
                <a:sym typeface="Verdana"/>
                <a:extLst>
                  <a:ext uri="http://customooxmlschemas.google.com/">
                    <go:slidesCustomData xmlns:go="http://customooxmlschemas.google.com/" textRoundtripDataId="0"/>
                  </a:ext>
                </a:extLst>
              </a:rPr>
              <a:t>What if the graphical information, like the typical length to reach an article, was a useful predictor of how much foundational knowledge was necessary? What if the term frequency and inverse document frequency could mechanically discover rare jargon words as another predictive feature? </a:t>
            </a:r>
            <a:r>
              <a:rPr lang="en-US" sz="900" strike="sngStrike">
                <a:solidFill>
                  <a:schemeClr val="dk1"/>
                </a:solidFill>
                <a:latin typeface="Verdana"/>
                <a:ea typeface="Verdana"/>
                <a:cs typeface="Verdana"/>
                <a:sym typeface="Verdana"/>
                <a:extLst>
                  <a:ext uri="http://customooxmlschemas.google.com/">
                    <go:slidesCustomData xmlns:go="http://customooxmlschemas.google.com/" textRoundtripDataId="1"/>
                  </a:ext>
                </a:extLst>
              </a:rPr>
              <a:t>Could we use topic modelling to figure out when an article is simply describing a famous person’s life? </a:t>
            </a:r>
            <a:endParaRPr sz="900" strike="sngStrike">
              <a:solidFill>
                <a:schemeClr val="dk1"/>
              </a:solidFill>
              <a:latin typeface="Verdana"/>
              <a:ea typeface="Verdana"/>
              <a:cs typeface="Verdana"/>
              <a:sym typeface="Verdana"/>
            </a:endParaRPr>
          </a:p>
          <a:p>
            <a:pPr indent="0" lvl="0" marL="0" rtl="0" algn="l">
              <a:lnSpc>
                <a:spcPct val="115000"/>
              </a:lnSpc>
              <a:spcBef>
                <a:spcPts val="1100"/>
              </a:spcBef>
              <a:spcAft>
                <a:spcPts val="800"/>
              </a:spcAft>
              <a:buClr>
                <a:schemeClr val="dk1"/>
              </a:buClr>
              <a:buSzPts val="1100"/>
              <a:buFont typeface="Arial"/>
              <a:buNone/>
            </a:pPr>
            <a:r>
              <a:rPr lang="en-US" sz="900">
                <a:solidFill>
                  <a:schemeClr val="dk1"/>
                </a:solidFill>
                <a:latin typeface="Verdana"/>
                <a:ea typeface="Verdana"/>
                <a:cs typeface="Verdana"/>
                <a:sym typeface="Verdana"/>
              </a:rPr>
              <a:t>30 sec</a:t>
            </a:r>
            <a:endParaRPr sz="900" strike="sngStrike">
              <a:solidFill>
                <a:schemeClr val="dk1"/>
              </a:solidFill>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900">
                <a:solidFill>
                  <a:schemeClr val="dk1"/>
                </a:solidFill>
              </a:rPr>
              <a:t>We created a script in Jenkins/Docker that is to be run monthly with any new Wikimedia datasets. This downloads the datasets on a monthly basis, cleans the text, calculates graphical metrics and word vector centroids, topic distributions, other metrics such as the fleisch readability score, loads our cached text model, scores it into a database for our web application to use, and outputs files for our chrome extension.</a:t>
            </a:r>
            <a:endParaRPr sz="9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900">
                <a:solidFill>
                  <a:schemeClr val="dk1"/>
                </a:solidFill>
              </a:rPr>
              <a:t>15 sec</a:t>
            </a:r>
            <a:endParaRPr sz="9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900">
                <a:solidFill>
                  <a:schemeClr val="dk1"/>
                </a:solidFill>
              </a:rPr>
              <a:t>In order to build out our model, we randomly sampled 300 articles and manually labelled each of them based on if they were easy, or were they normal or complicated to understand? (in the interest of time, let’s get back to this to understand our survey design in more detail in the form of a question please)</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900">
                <a:solidFill>
                  <a:schemeClr val="dk1"/>
                </a:solidFill>
              </a:rPr>
              <a:t>33 sec</a:t>
            </a:r>
            <a:endParaRPr sz="9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83"/>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83"/>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83"/>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spTree>
      <p:nvGrpSpPr>
        <p:cNvPr id="44" name="Shape 44"/>
        <p:cNvGrpSpPr/>
        <p:nvPr/>
      </p:nvGrpSpPr>
      <p:grpSpPr>
        <a:xfrm>
          <a:off x="0" y="0"/>
          <a:ext cx="0" cy="0"/>
          <a:chOff x="0" y="0"/>
          <a:chExt cx="0" cy="0"/>
        </a:xfrm>
      </p:grpSpPr>
      <p:sp>
        <p:nvSpPr>
          <p:cNvPr id="45" name="Google Shape;45;p92"/>
          <p:cNvSpPr txBox="1"/>
          <p:nvPr>
            <p:ph hasCustomPrompt="1"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46" name="Google Shape;46;p92"/>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92"/>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93"/>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
  <p:cSld name="TITLE_AND_BODY_1">
    <p:spTree>
      <p:nvGrpSpPr>
        <p:cNvPr id="50" name="Shape 50"/>
        <p:cNvGrpSpPr/>
        <p:nvPr/>
      </p:nvGrpSpPr>
      <p:grpSpPr>
        <a:xfrm>
          <a:off x="0" y="0"/>
          <a:ext cx="0" cy="0"/>
          <a:chOff x="0" y="0"/>
          <a:chExt cx="0" cy="0"/>
        </a:xfrm>
      </p:grpSpPr>
      <p:sp>
        <p:nvSpPr>
          <p:cNvPr id="51" name="Google Shape;51;g7fe483e800_0_109"/>
          <p:cNvSpPr txBox="1"/>
          <p:nvPr>
            <p:ph type="title"/>
          </p:nvPr>
        </p:nvSpPr>
        <p:spPr>
          <a:xfrm>
            <a:off x="311700" y="445025"/>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g7fe483e800_0_109"/>
          <p:cNvSpPr txBox="1"/>
          <p:nvPr>
            <p:ph idx="1" type="body"/>
          </p:nvPr>
        </p:nvSpPr>
        <p:spPr>
          <a:xfrm>
            <a:off x="311700" y="1152475"/>
            <a:ext cx="8520600" cy="3416400"/>
          </a:xfrm>
          <a:prstGeom prst="rect">
            <a:avLst/>
          </a:prstGeom>
        </p:spPr>
        <p:txBody>
          <a:bodyPr anchorCtr="0" anchor="t" bIns="91400" lIns="91400" spcFirstLastPara="1" rIns="91400" wrap="square" tIns="91400">
            <a:no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g7fe483e800_0_109"/>
          <p:cNvSpPr txBox="1"/>
          <p:nvPr>
            <p:ph idx="12" type="sldNum"/>
          </p:nvPr>
        </p:nvSpPr>
        <p:spPr>
          <a:xfrm>
            <a:off x="8472458" y="4663217"/>
            <a:ext cx="5487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tx">
  <p:cSld name="TITLE_AND_BODY">
    <p:spTree>
      <p:nvGrpSpPr>
        <p:cNvPr id="13" name="Shape 13"/>
        <p:cNvGrpSpPr/>
        <p:nvPr/>
      </p:nvGrpSpPr>
      <p:grpSpPr>
        <a:xfrm>
          <a:off x="0" y="0"/>
          <a:ext cx="0" cy="0"/>
          <a:chOff x="0" y="0"/>
          <a:chExt cx="0" cy="0"/>
        </a:xfrm>
      </p:grpSpPr>
      <p:sp>
        <p:nvSpPr>
          <p:cNvPr id="14" name="Google Shape;14;p8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84"/>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p:cSld name="TITLE_AND_BODY 2">
    <p:spTree>
      <p:nvGrpSpPr>
        <p:cNvPr id="16" name="Shape 16"/>
        <p:cNvGrpSpPr/>
        <p:nvPr/>
      </p:nvGrpSpPr>
      <p:grpSpPr>
        <a:xfrm>
          <a:off x="0" y="0"/>
          <a:ext cx="0" cy="0"/>
          <a:chOff x="0" y="0"/>
          <a:chExt cx="0" cy="0"/>
        </a:xfrm>
      </p:grpSpPr>
      <p:sp>
        <p:nvSpPr>
          <p:cNvPr id="17" name="Google Shape;17;p8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8" name="Google Shape;18;p85"/>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9" name="Google Shape;19;p85"/>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spTree>
      <p:nvGrpSpPr>
        <p:cNvPr id="20" name="Shape 20"/>
        <p:cNvGrpSpPr/>
        <p:nvPr/>
      </p:nvGrpSpPr>
      <p:grpSpPr>
        <a:xfrm>
          <a:off x="0" y="0"/>
          <a:ext cx="0" cy="0"/>
          <a:chOff x="0" y="0"/>
          <a:chExt cx="0" cy="0"/>
        </a:xfrm>
      </p:grpSpPr>
      <p:sp>
        <p:nvSpPr>
          <p:cNvPr id="21" name="Google Shape;21;p8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86"/>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86"/>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86"/>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25" name="Shape 25"/>
        <p:cNvGrpSpPr/>
        <p:nvPr/>
      </p:nvGrpSpPr>
      <p:grpSpPr>
        <a:xfrm>
          <a:off x="0" y="0"/>
          <a:ext cx="0" cy="0"/>
          <a:chOff x="0" y="0"/>
          <a:chExt cx="0" cy="0"/>
        </a:xfrm>
      </p:grpSpPr>
      <p:sp>
        <p:nvSpPr>
          <p:cNvPr id="26" name="Google Shape;26;p87"/>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87"/>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spTree>
      <p:nvGrpSpPr>
        <p:cNvPr id="28" name="Shape 28"/>
        <p:cNvGrpSpPr/>
        <p:nvPr/>
      </p:nvGrpSpPr>
      <p:grpSpPr>
        <a:xfrm>
          <a:off x="0" y="0"/>
          <a:ext cx="0" cy="0"/>
          <a:chOff x="0" y="0"/>
          <a:chExt cx="0" cy="0"/>
        </a:xfrm>
      </p:grpSpPr>
      <p:sp>
        <p:nvSpPr>
          <p:cNvPr id="29" name="Google Shape;29;p88"/>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88"/>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88"/>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spTree>
      <p:nvGrpSpPr>
        <p:cNvPr id="32" name="Shape 32"/>
        <p:cNvGrpSpPr/>
        <p:nvPr/>
      </p:nvGrpSpPr>
      <p:grpSpPr>
        <a:xfrm>
          <a:off x="0" y="0"/>
          <a:ext cx="0" cy="0"/>
          <a:chOff x="0" y="0"/>
          <a:chExt cx="0" cy="0"/>
        </a:xfrm>
      </p:grpSpPr>
      <p:sp>
        <p:nvSpPr>
          <p:cNvPr id="33" name="Google Shape;33;p89"/>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9"/>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0"/>
          <p:cNvSpPr/>
          <p:nvPr/>
        </p:nvSpPr>
        <p:spPr>
          <a:xfrm>
            <a:off x="4572000" y="-125"/>
            <a:ext cx="4572000" cy="5143501"/>
          </a:xfrm>
          <a:prstGeom prst="rect">
            <a:avLst/>
          </a:prstGeom>
          <a:solidFill>
            <a:srgbClr val="EEEEE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0"/>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0"/>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0"/>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0"/>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spTree>
      <p:nvGrpSpPr>
        <p:cNvPr id="41" name="Shape 41"/>
        <p:cNvGrpSpPr/>
        <p:nvPr/>
      </p:nvGrpSpPr>
      <p:grpSpPr>
        <a:xfrm>
          <a:off x="0" y="0"/>
          <a:ext cx="0" cy="0"/>
          <a:chOff x="0" y="0"/>
          <a:chExt cx="0" cy="0"/>
        </a:xfrm>
      </p:grpSpPr>
      <p:sp>
        <p:nvSpPr>
          <p:cNvPr id="42" name="Google Shape;42;p91"/>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91"/>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82"/>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82"/>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82"/>
          <p:cNvSpPr txBox="1"/>
          <p:nvPr>
            <p:ph idx="12" type="sldNum"/>
          </p:nvPr>
        </p:nvSpPr>
        <p:spPr>
          <a:xfrm>
            <a:off x="8684345" y="4700819"/>
            <a:ext cx="336813"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5.png"/><Relationship Id="rId7"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7.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33.png"/><Relationship Id="rId13" Type="http://schemas.openxmlformats.org/officeDocument/2006/relationships/image" Target="../media/image29.png"/><Relationship Id="rId12"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22.png"/><Relationship Id="rId15" Type="http://schemas.openxmlformats.org/officeDocument/2006/relationships/image" Target="../media/image32.png"/><Relationship Id="rId14" Type="http://schemas.openxmlformats.org/officeDocument/2006/relationships/image" Target="../media/image25.png"/><Relationship Id="rId17" Type="http://schemas.openxmlformats.org/officeDocument/2006/relationships/image" Target="../media/image31.png"/><Relationship Id="rId16" Type="http://schemas.openxmlformats.org/officeDocument/2006/relationships/image" Target="../media/image26.png"/><Relationship Id="rId5" Type="http://schemas.openxmlformats.org/officeDocument/2006/relationships/image" Target="../media/image3.png"/><Relationship Id="rId6" Type="http://schemas.openxmlformats.org/officeDocument/2006/relationships/image" Target="../media/image9.png"/><Relationship Id="rId18" Type="http://schemas.openxmlformats.org/officeDocument/2006/relationships/image" Target="../media/image28.png"/><Relationship Id="rId7" Type="http://schemas.openxmlformats.org/officeDocument/2006/relationships/image" Target="../media/image27.png"/><Relationship Id="rId8" Type="http://schemas.openxmlformats.org/officeDocument/2006/relationships/image" Target="../media/image30.png"/></Relationships>
</file>

<file path=ppt/slides/_rels/slide21.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hyperlink" Target="mailto:mcanute@sfu.ca" TargetMode="External"/><Relationship Id="rId9" Type="http://schemas.openxmlformats.org/officeDocument/2006/relationships/hyperlink" Target="http://172.105.25.92/" TargetMode="External"/><Relationship Id="rId5" Type="http://schemas.openxmlformats.org/officeDocument/2006/relationships/hyperlink" Target="mailto:yka85@sfu.ca" TargetMode="External"/><Relationship Id="rId6" Type="http://schemas.openxmlformats.org/officeDocument/2006/relationships/hyperlink" Target="mailto:donggul@sfu.ca" TargetMode="External"/><Relationship Id="rId7" Type="http://schemas.openxmlformats.org/officeDocument/2006/relationships/hyperlink" Target="mailto:swaroop@sfu.ca" TargetMode="External"/><Relationship Id="rId8" Type="http://schemas.openxmlformats.org/officeDocument/2006/relationships/hyperlink" Target="mailto:adrienaw@sfu.c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36.png"/><Relationship Id="rId7" Type="http://schemas.openxmlformats.org/officeDocument/2006/relationships/image" Target="../media/image34.png"/><Relationship Id="rId8"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30.png"/><Relationship Id="rId9" Type="http://schemas.openxmlformats.org/officeDocument/2006/relationships/image" Target="../media/image33.png"/><Relationship Id="rId5" Type="http://schemas.openxmlformats.org/officeDocument/2006/relationships/image" Target="../media/image22.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32.png"/><Relationship Id="rId13" Type="http://schemas.openxmlformats.org/officeDocument/2006/relationships/image" Target="../media/image28.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25.png"/><Relationship Id="rId15" Type="http://schemas.openxmlformats.org/officeDocument/2006/relationships/image" Target="../media/image33.png"/><Relationship Id="rId14" Type="http://schemas.openxmlformats.org/officeDocument/2006/relationships/image" Target="../media/image27.png"/><Relationship Id="rId17" Type="http://schemas.openxmlformats.org/officeDocument/2006/relationships/image" Target="../media/image22.png"/><Relationship Id="rId16" Type="http://schemas.openxmlformats.org/officeDocument/2006/relationships/image" Target="../media/image30.png"/><Relationship Id="rId5" Type="http://schemas.openxmlformats.org/officeDocument/2006/relationships/image" Target="../media/image3.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29.png"/></Relationships>
</file>

<file path=ppt/slides/_rels/slide35.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32.png"/><Relationship Id="rId13" Type="http://schemas.openxmlformats.org/officeDocument/2006/relationships/image" Target="../media/image28.png"/><Relationship Id="rId12"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25.png"/><Relationship Id="rId15" Type="http://schemas.openxmlformats.org/officeDocument/2006/relationships/image" Target="../media/image33.png"/><Relationship Id="rId14" Type="http://schemas.openxmlformats.org/officeDocument/2006/relationships/image" Target="../media/image27.png"/><Relationship Id="rId17" Type="http://schemas.openxmlformats.org/officeDocument/2006/relationships/image" Target="../media/image22.png"/><Relationship Id="rId16" Type="http://schemas.openxmlformats.org/officeDocument/2006/relationships/image" Target="../media/image30.png"/><Relationship Id="rId5" Type="http://schemas.openxmlformats.org/officeDocument/2006/relationships/image" Target="../media/image3.png"/><Relationship Id="rId6" Type="http://schemas.openxmlformats.org/officeDocument/2006/relationships/image" Target="../media/image24.png"/><Relationship Id="rId18" Type="http://schemas.openxmlformats.org/officeDocument/2006/relationships/image" Target="../media/image9.png"/><Relationship Id="rId7" Type="http://schemas.openxmlformats.org/officeDocument/2006/relationships/image" Target="../media/image23.png"/><Relationship Id="rId8"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1" Type="http://schemas.openxmlformats.org/officeDocument/2006/relationships/hyperlink" Target="https://www.infoworld.com/article/3271126/what-is-cicd-continuous-integration-and-continuous-delivery-explained.html" TargetMode="External"/><Relationship Id="rId10" Type="http://schemas.openxmlformats.org/officeDocument/2006/relationships/hyperlink" Target="https://www.infoworld.com/article/3271126/what-is-cicd-continuous-integration-and-continuous-delivery-explained.html" TargetMode="External"/><Relationship Id="rId12" Type="http://schemas.openxmlformats.org/officeDocument/2006/relationships/hyperlink" Target="https://www.infoworld.com/article/3271126/what-is-cicd-continuous-integration-and-continuous-delivery-explained.html" TargetMode="External"/><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descr="Google Shape;54;p13" id="58" name="Google Shape;58;p1"/>
          <p:cNvPicPr preferRelativeResize="0"/>
          <p:nvPr/>
        </p:nvPicPr>
        <p:blipFill rotWithShape="1">
          <a:blip r:embed="rId3">
            <a:alphaModFix/>
          </a:blip>
          <a:srcRect b="0" l="0" r="0" t="0"/>
          <a:stretch/>
        </p:blipFill>
        <p:spPr>
          <a:xfrm>
            <a:off x="-3" y="0"/>
            <a:ext cx="9144001" cy="4236721"/>
          </a:xfrm>
          <a:prstGeom prst="rect">
            <a:avLst/>
          </a:prstGeom>
          <a:noFill/>
          <a:ln>
            <a:noFill/>
          </a:ln>
        </p:spPr>
      </p:pic>
      <p:sp>
        <p:nvSpPr>
          <p:cNvPr id="59" name="Google Shape;59;p1"/>
          <p:cNvSpPr/>
          <p:nvPr/>
        </p:nvSpPr>
        <p:spPr>
          <a:xfrm>
            <a:off x="0" y="4236720"/>
            <a:ext cx="9144000" cy="906779"/>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Verdana"/>
              <a:buNone/>
            </a:pPr>
            <a:r>
              <a:t/>
            </a:r>
            <a:endParaRPr b="0" i="0" sz="3000" u="none" cap="none" strike="noStrike">
              <a:solidFill>
                <a:srgbClr val="FFFFFF"/>
              </a:solidFill>
              <a:latin typeface="Verdana"/>
              <a:ea typeface="Verdana"/>
              <a:cs typeface="Verdana"/>
              <a:sym typeface="Verdana"/>
            </a:endParaRPr>
          </a:p>
        </p:txBody>
      </p:sp>
      <p:sp>
        <p:nvSpPr>
          <p:cNvPr id="60" name="Google Shape;60;p1"/>
          <p:cNvSpPr/>
          <p:nvPr/>
        </p:nvSpPr>
        <p:spPr>
          <a:xfrm>
            <a:off x="4042605" y="3974839"/>
            <a:ext cx="1058780" cy="914701"/>
          </a:xfrm>
          <a:prstGeom prst="triangle">
            <a:avLst>
              <a:gd fmla="val 50000" name="adj"/>
            </a:avLst>
          </a:prstGeom>
          <a:solidFill>
            <a:srgbClr val="990000"/>
          </a:solidFill>
          <a:ln cap="flat" cmpd="sng" w="25400">
            <a:solidFill>
              <a:srgbClr val="99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1" name="Google Shape;61;p1"/>
          <p:cNvSpPr txBox="1"/>
          <p:nvPr/>
        </p:nvSpPr>
        <p:spPr>
          <a:xfrm>
            <a:off x="1444416" y="1085768"/>
            <a:ext cx="5453659" cy="1310601"/>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3F3F3F"/>
              </a:buClr>
              <a:buSzPts val="8000"/>
              <a:buFont typeface="Playfair Display"/>
              <a:buNone/>
            </a:pPr>
            <a:r>
              <a:rPr b="1" i="0" lang="en-US" sz="8000" u="none" cap="none" strike="noStrike">
                <a:solidFill>
                  <a:srgbClr val="9C3032"/>
                </a:solidFill>
                <a:latin typeface="Playfair Display"/>
                <a:ea typeface="Playfair Display"/>
                <a:cs typeface="Playfair Display"/>
                <a:sym typeface="Playfair Display"/>
              </a:rPr>
              <a:t>WikiPlugin</a:t>
            </a:r>
            <a:endParaRPr b="1" i="0" sz="8000" u="none" cap="none" strike="noStrike">
              <a:solidFill>
                <a:srgbClr val="9C3032"/>
              </a:solidFill>
              <a:latin typeface="Playfair Display"/>
              <a:ea typeface="Playfair Display"/>
              <a:cs typeface="Playfair Display"/>
              <a:sym typeface="Playfair Display"/>
            </a:endParaRPr>
          </a:p>
          <a:p>
            <a:pPr indent="0" lvl="0" marL="0" marR="0" rtl="0" algn="ctr">
              <a:lnSpc>
                <a:spcPct val="100000"/>
              </a:lnSpc>
              <a:spcBef>
                <a:spcPts val="0"/>
              </a:spcBef>
              <a:spcAft>
                <a:spcPts val="0"/>
              </a:spcAft>
              <a:buClr>
                <a:srgbClr val="3F3F3F"/>
              </a:buClr>
              <a:buSzPts val="8000"/>
              <a:buFont typeface="Playfair Display"/>
              <a:buNone/>
            </a:pPr>
            <a:r>
              <a:rPr b="1" lang="en-US" sz="1800">
                <a:solidFill>
                  <a:srgbClr val="9C3032"/>
                </a:solidFill>
                <a:latin typeface="Playfair Display"/>
                <a:ea typeface="Playfair Display"/>
                <a:cs typeface="Playfair Display"/>
                <a:sym typeface="Playfair Display"/>
              </a:rPr>
              <a:t>A smart lens for viewing the world’s knowledge</a:t>
            </a:r>
            <a:endParaRPr b="1" sz="1800">
              <a:solidFill>
                <a:srgbClr val="9C3032"/>
              </a:solidFill>
              <a:latin typeface="Playfair Display"/>
              <a:ea typeface="Playfair Display"/>
              <a:cs typeface="Playfair Display"/>
              <a:sym typeface="Playfair Display"/>
            </a:endParaRPr>
          </a:p>
        </p:txBody>
      </p:sp>
      <p:sp>
        <p:nvSpPr>
          <p:cNvPr id="62" name="Google Shape;62;p1"/>
          <p:cNvSpPr txBox="1"/>
          <p:nvPr/>
        </p:nvSpPr>
        <p:spPr>
          <a:xfrm>
            <a:off x="114887" y="4264626"/>
            <a:ext cx="3812832" cy="8305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400"/>
              <a:buFont typeface="Open Sans"/>
              <a:buNone/>
            </a:pPr>
            <a:r>
              <a:rPr b="1" i="0" lang="en-US" sz="1400" u="none" cap="none" strike="noStrike">
                <a:solidFill>
                  <a:srgbClr val="FFFFFF"/>
                </a:solidFill>
                <a:latin typeface="Open Sans"/>
                <a:ea typeface="Open Sans"/>
                <a:cs typeface="Open Sans"/>
                <a:sym typeface="Open Sans"/>
              </a:rPr>
              <a:t>Team Members: </a:t>
            </a:r>
            <a:endParaRPr/>
          </a:p>
          <a:p>
            <a:pPr indent="0" lvl="0" marL="0" marR="0" rtl="0" algn="l">
              <a:lnSpc>
                <a:spcPct val="100000"/>
              </a:lnSpc>
              <a:spcBef>
                <a:spcPts val="0"/>
              </a:spcBef>
              <a:spcAft>
                <a:spcPts val="0"/>
              </a:spcAft>
              <a:buClr>
                <a:srgbClr val="FFFFFF"/>
              </a:buClr>
              <a:buSzPts val="1400"/>
              <a:buFont typeface="Open Sans"/>
              <a:buNone/>
            </a:pPr>
            <a:r>
              <a:rPr b="0" i="0" lang="en-US" sz="1400" u="none" cap="none" strike="noStrike">
                <a:solidFill>
                  <a:srgbClr val="FFFFFF"/>
                </a:solidFill>
                <a:latin typeface="Open Sans"/>
                <a:ea typeface="Open Sans"/>
                <a:cs typeface="Open Sans"/>
                <a:sym typeface="Open Sans"/>
              </a:rPr>
              <a:t>Matt Canute, Young-Min Kim, Donggu Lee, Suraj Swaroop, Adriena Wong</a:t>
            </a:r>
            <a:endParaRPr/>
          </a:p>
        </p:txBody>
      </p:sp>
      <p:pic>
        <p:nvPicPr>
          <p:cNvPr descr="Google Shape;59;p13" id="63" name="Google Shape;63;p1"/>
          <p:cNvPicPr preferRelativeResize="0"/>
          <p:nvPr/>
        </p:nvPicPr>
        <p:blipFill rotWithShape="1">
          <a:blip r:embed="rId4">
            <a:alphaModFix/>
          </a:blip>
          <a:srcRect b="0" l="0" r="0" t="0"/>
          <a:stretch/>
        </p:blipFill>
        <p:spPr>
          <a:xfrm>
            <a:off x="7366000" y="1273662"/>
            <a:ext cx="1185333" cy="1451976"/>
          </a:xfrm>
          <a:prstGeom prst="rect">
            <a:avLst/>
          </a:prstGeom>
          <a:noFill/>
          <a:ln>
            <a:noFill/>
          </a:ln>
        </p:spPr>
      </p:pic>
      <p:pic>
        <p:nvPicPr>
          <p:cNvPr descr="Google Shape;61;p13" id="64" name="Google Shape;64;p1"/>
          <p:cNvPicPr preferRelativeResize="0"/>
          <p:nvPr/>
        </p:nvPicPr>
        <p:blipFill rotWithShape="1">
          <a:blip r:embed="rId5">
            <a:alphaModFix/>
          </a:blip>
          <a:srcRect b="0" l="0" r="0" t="0"/>
          <a:stretch/>
        </p:blipFill>
        <p:spPr>
          <a:xfrm>
            <a:off x="8408020" y="0"/>
            <a:ext cx="735979" cy="6542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descr="Screen Shot 2020-04-18 at 9.20.08 PM.png" id="332" name="Google Shape;332;p8"/>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333" name="Google Shape;333;p8"/>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334" name="Google Shape;334;p8"/>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335" name="Google Shape;335;p8"/>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336" name="Google Shape;336;p8"/>
          <p:cNvSpPr txBox="1"/>
          <p:nvPr/>
        </p:nvSpPr>
        <p:spPr>
          <a:xfrm>
            <a:off x="14921" y="1972775"/>
            <a:ext cx="720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Model</a:t>
            </a:r>
            <a:endParaRPr>
              <a:solidFill>
                <a:srgbClr val="C00000"/>
              </a:solidFill>
            </a:endParaRPr>
          </a:p>
        </p:txBody>
      </p:sp>
      <p:sp>
        <p:nvSpPr>
          <p:cNvPr id="337" name="Google Shape;337;p8"/>
          <p:cNvSpPr txBox="1"/>
          <p:nvPr/>
        </p:nvSpPr>
        <p:spPr>
          <a:xfrm>
            <a:off x="8626" y="2226775"/>
            <a:ext cx="654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338" name="Google Shape;338;p8"/>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339" name="Google Shape;339;p8"/>
          <p:cNvSpPr txBox="1"/>
          <p:nvPr/>
        </p:nvSpPr>
        <p:spPr>
          <a:xfrm>
            <a:off x="2003279" y="1850243"/>
            <a:ext cx="127001" cy="355601"/>
          </a:xfrm>
          <a:prstGeom prst="rect">
            <a:avLst/>
          </a:prstGeom>
          <a:noFill/>
          <a:ln>
            <a:noFill/>
          </a:ln>
        </p:spPr>
        <p:txBody>
          <a:bodyPr anchorCtr="0" anchor="t" bIns="0" lIns="0" spcFirstLastPara="1" rIns="0" wrap="square" tIns="0">
            <a:sp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340" name="Google Shape;340;p8"/>
          <p:cNvSpPr txBox="1"/>
          <p:nvPr/>
        </p:nvSpPr>
        <p:spPr>
          <a:xfrm>
            <a:off x="3209137" y="1451302"/>
            <a:ext cx="5465361" cy="982135"/>
          </a:xfrm>
          <a:prstGeom prst="rect">
            <a:avLst/>
          </a:prstGeom>
          <a:noFill/>
          <a:ln>
            <a:noFill/>
          </a:ln>
        </p:spPr>
        <p:txBody>
          <a:bodyPr anchorCtr="0" anchor="t" bIns="0" lIns="0" spcFirstLastPara="1" rIns="0" wrap="square" tIns="0">
            <a:spAutoFit/>
          </a:bodyPr>
          <a:lstStyle/>
          <a:p>
            <a:pPr indent="0" lvl="0" marL="0" marR="0" rtl="0" algn="l">
              <a:lnSpc>
                <a:spcPct val="373333"/>
              </a:lnSpc>
              <a:spcBef>
                <a:spcPts val="0"/>
              </a:spcBef>
              <a:spcAft>
                <a:spcPts val="0"/>
              </a:spcAft>
              <a:buClr>
                <a:srgbClr val="585858"/>
              </a:buClr>
              <a:buSzPts val="1500"/>
              <a:buFont typeface="Verdana"/>
              <a:buNone/>
            </a:pPr>
            <a:r>
              <a:rPr b="0" i="0" lang="en-US" sz="1500" u="none" cap="none" strike="noStrike">
                <a:solidFill>
                  <a:srgbClr val="585858"/>
                </a:solidFill>
                <a:latin typeface="Verdana"/>
                <a:ea typeface="Verdana"/>
                <a:cs typeface="Verdana"/>
                <a:sym typeface="Verdana"/>
              </a:rPr>
              <a:t>Overall </a:t>
            </a:r>
            <a:r>
              <a:rPr b="1" i="0" lang="en-US" sz="1500" u="none" cap="none" strike="noStrike">
                <a:solidFill>
                  <a:srgbClr val="585858"/>
                </a:solidFill>
                <a:latin typeface="Verdana"/>
                <a:ea typeface="Verdana"/>
                <a:cs typeface="Verdana"/>
                <a:sym typeface="Verdana"/>
              </a:rPr>
              <a:t>Confusion Matrix</a:t>
            </a:r>
            <a:r>
              <a:rPr b="0" i="0" lang="en-US" sz="1500" u="none" cap="none" strike="noStrike">
                <a:solidFill>
                  <a:srgbClr val="585858"/>
                </a:solidFill>
                <a:latin typeface="Verdana"/>
                <a:ea typeface="Verdana"/>
                <a:cs typeface="Verdana"/>
                <a:sym typeface="Verdana"/>
              </a:rPr>
              <a:t> on Test Set</a:t>
            </a:r>
            <a:endParaRPr b="0" i="0" sz="1400" u="none" cap="none" strike="noStrike">
              <a:solidFill>
                <a:srgbClr val="000000"/>
              </a:solidFill>
              <a:latin typeface="Times"/>
              <a:ea typeface="Times"/>
              <a:cs typeface="Times"/>
              <a:sym typeface="Times"/>
            </a:endParaRPr>
          </a:p>
        </p:txBody>
      </p:sp>
      <p:pic>
        <p:nvPicPr>
          <p:cNvPr descr="Image" id="341" name="Google Shape;341;p8"/>
          <p:cNvPicPr preferRelativeResize="0"/>
          <p:nvPr/>
        </p:nvPicPr>
        <p:blipFill rotWithShape="1">
          <a:blip r:embed="rId6">
            <a:alphaModFix/>
          </a:blip>
          <a:srcRect b="0" l="0" r="0" t="0"/>
          <a:stretch/>
        </p:blipFill>
        <p:spPr>
          <a:xfrm>
            <a:off x="2795662" y="1883505"/>
            <a:ext cx="4511235" cy="1570209"/>
          </a:xfrm>
          <a:prstGeom prst="rect">
            <a:avLst/>
          </a:prstGeom>
          <a:noFill/>
          <a:ln>
            <a:noFill/>
          </a:ln>
        </p:spPr>
      </p:pic>
      <p:pic>
        <p:nvPicPr>
          <p:cNvPr descr="Image" id="342" name="Google Shape;342;p8"/>
          <p:cNvPicPr preferRelativeResize="0"/>
          <p:nvPr/>
        </p:nvPicPr>
        <p:blipFill rotWithShape="1">
          <a:blip r:embed="rId7">
            <a:alphaModFix/>
          </a:blip>
          <a:srcRect b="0" l="0" r="0" t="0"/>
          <a:stretch/>
        </p:blipFill>
        <p:spPr>
          <a:xfrm>
            <a:off x="3069597" y="3764530"/>
            <a:ext cx="3963365" cy="1001939"/>
          </a:xfrm>
          <a:prstGeom prst="rect">
            <a:avLst/>
          </a:prstGeom>
          <a:noFill/>
          <a:ln>
            <a:noFill/>
          </a:ln>
        </p:spPr>
      </p:pic>
      <p:sp>
        <p:nvSpPr>
          <p:cNvPr id="343" name="Google Shape;343;p8"/>
          <p:cNvSpPr txBox="1"/>
          <p:nvPr/>
        </p:nvSpPr>
        <p:spPr>
          <a:xfrm>
            <a:off x="10614" y="2480775"/>
            <a:ext cx="782400" cy="421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344" name="Google Shape;344;p8"/>
          <p:cNvSpPr txBox="1"/>
          <p:nvPr/>
        </p:nvSpPr>
        <p:spPr>
          <a:xfrm>
            <a:off x="5003" y="2887175"/>
            <a:ext cx="7938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345" name="Google Shape;345;p8"/>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txBox="1"/>
          <p:nvPr/>
        </p:nvSpPr>
        <p:spPr>
          <a:xfrm>
            <a:off x="1087340" y="631575"/>
            <a:ext cx="45045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Model Evaluation</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347" name="Google Shape;347;p8"/>
          <p:cNvSpPr txBox="1"/>
          <p:nvPr/>
        </p:nvSpPr>
        <p:spPr>
          <a:xfrm>
            <a:off x="-225" y="1716275"/>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348" name="Google Shape;348;p8"/>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descr="Google Shape;237;p20" id="353" name="Google Shape;353;p9"/>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354" name="Google Shape;354;p9"/>
          <p:cNvSpPr txBox="1"/>
          <p:nvPr>
            <p:ph type="title"/>
          </p:nvPr>
        </p:nvSpPr>
        <p:spPr>
          <a:xfrm>
            <a:off x="317399" y="1989175"/>
            <a:ext cx="8520602" cy="841801"/>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4000"/>
              <a:buFont typeface="Arial"/>
              <a:buNone/>
            </a:pPr>
            <a:r>
              <a:rPr b="1" lang="en-US" sz="4000">
                <a:solidFill>
                  <a:srgbClr val="FFFFFF"/>
                </a:solidFill>
              </a:rPr>
              <a:t>Motivation</a:t>
            </a:r>
            <a:endParaRPr/>
          </a:p>
        </p:txBody>
      </p:sp>
      <p:sp>
        <p:nvSpPr>
          <p:cNvPr id="355" name="Google Shape;355;p9"/>
          <p:cNvSpPr txBox="1"/>
          <p:nvPr/>
        </p:nvSpPr>
        <p:spPr>
          <a:xfrm>
            <a:off x="311699" y="2071524"/>
            <a:ext cx="8520602" cy="841801"/>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3600"/>
              <a:buFont typeface="Verdana"/>
              <a:buNone/>
            </a:pPr>
            <a:r>
              <a:rPr b="1" i="0" lang="en-US" sz="3600" u="none" cap="none" strike="noStrike">
                <a:solidFill>
                  <a:srgbClr val="FFFFFF"/>
                </a:solidFill>
                <a:latin typeface="Verdana"/>
                <a:ea typeface="Verdana"/>
                <a:cs typeface="Verdana"/>
                <a:sym typeface="Verdana"/>
              </a:rPr>
              <a:t>Motivation</a:t>
            </a:r>
            <a:endParaRPr/>
          </a:p>
        </p:txBody>
      </p:sp>
      <p:pic>
        <p:nvPicPr>
          <p:cNvPr descr="Google Shape;240;p20" id="356" name="Google Shape;356;p9"/>
          <p:cNvPicPr preferRelativeResize="0"/>
          <p:nvPr/>
        </p:nvPicPr>
        <p:blipFill rotWithShape="1">
          <a:blip r:embed="rId4">
            <a:alphaModFix/>
          </a:blip>
          <a:srcRect b="0" l="0" r="0" t="0"/>
          <a:stretch/>
        </p:blipFill>
        <p:spPr>
          <a:xfrm>
            <a:off x="7963750" y="0"/>
            <a:ext cx="1007276" cy="499901"/>
          </a:xfrm>
          <a:prstGeom prst="rect">
            <a:avLst/>
          </a:prstGeom>
          <a:noFill/>
          <a:ln>
            <a:noFill/>
          </a:ln>
        </p:spPr>
      </p:pic>
      <p:sp>
        <p:nvSpPr>
          <p:cNvPr id="357" name="Google Shape;357;p9"/>
          <p:cNvSpPr/>
          <p:nvPr/>
        </p:nvSpPr>
        <p:spPr>
          <a:xfrm>
            <a:off x="0" y="1979100"/>
            <a:ext cx="9144000" cy="11853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9"/>
          <p:cNvSpPr txBox="1"/>
          <p:nvPr/>
        </p:nvSpPr>
        <p:spPr>
          <a:xfrm>
            <a:off x="311699" y="2150850"/>
            <a:ext cx="8520600" cy="841800"/>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3600"/>
              <a:buFont typeface="Verdana"/>
              <a:buNone/>
            </a:pPr>
            <a:r>
              <a:rPr b="1" i="0" lang="en-US" sz="3600" u="none" cap="none" strike="noStrike">
                <a:solidFill>
                  <a:srgbClr val="FFFFFF"/>
                </a:solidFill>
                <a:latin typeface="Verdana"/>
                <a:ea typeface="Verdana"/>
                <a:cs typeface="Verdana"/>
                <a:sym typeface="Verdana"/>
              </a:rPr>
              <a:t>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descr="Screen Shot 2020-04-18 at 9.20.08 PM.png" id="363" name="Google Shape;363;p10"/>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364" name="Google Shape;364;p10"/>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365" name="Google Shape;365;p10"/>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366" name="Google Shape;366;p10"/>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367" name="Google Shape;367;p10"/>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368" name="Google Shape;368;p10"/>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Results</a:t>
            </a:r>
            <a:endParaRPr>
              <a:solidFill>
                <a:srgbClr val="C00000"/>
              </a:solidFill>
            </a:endParaRPr>
          </a:p>
        </p:txBody>
      </p:sp>
      <p:sp>
        <p:nvSpPr>
          <p:cNvPr id="369" name="Google Shape;369;p10"/>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370" name="Google Shape;370;p10"/>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Chrome</a:t>
            </a:r>
            <a:endParaRPr>
              <a:solidFill>
                <a:srgbClr val="C00000"/>
              </a:solidFill>
            </a:endParaRPr>
          </a:p>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Plugin</a:t>
            </a:r>
            <a:endParaRPr>
              <a:solidFill>
                <a:srgbClr val="C00000"/>
              </a:solidFill>
            </a:endParaRPr>
          </a:p>
        </p:txBody>
      </p:sp>
      <p:sp>
        <p:nvSpPr>
          <p:cNvPr id="371" name="Google Shape;371;p10"/>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372" name="Google Shape;372;p10"/>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WikiPlugin API Chrome Extension</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374" name="Google Shape;374;p10"/>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375" name="Google Shape;375;p10"/>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pic>
        <p:nvPicPr>
          <p:cNvPr id="376" name="Google Shape;376;p10"/>
          <p:cNvPicPr preferRelativeResize="0"/>
          <p:nvPr/>
        </p:nvPicPr>
        <p:blipFill>
          <a:blip r:embed="rId6">
            <a:alphaModFix/>
          </a:blip>
          <a:stretch>
            <a:fillRect/>
          </a:stretch>
        </p:blipFill>
        <p:spPr>
          <a:xfrm>
            <a:off x="995000" y="1317850"/>
            <a:ext cx="7992199" cy="3685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pic>
        <p:nvPicPr>
          <p:cNvPr descr="Screen Shot 2020-04-18 at 9.20.08 PM.png" id="381" name="Google Shape;381;p11"/>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382" name="Google Shape;382;p11"/>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383" name="Google Shape;383;p11"/>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pic>
        <p:nvPicPr>
          <p:cNvPr descr="Google Shape;322;p24" id="384" name="Google Shape;384;p11"/>
          <p:cNvPicPr preferRelativeResize="0"/>
          <p:nvPr/>
        </p:nvPicPr>
        <p:blipFill rotWithShape="1">
          <a:blip r:embed="rId6">
            <a:alphaModFix/>
          </a:blip>
          <a:srcRect b="0" l="0" r="0" t="0"/>
          <a:stretch/>
        </p:blipFill>
        <p:spPr>
          <a:xfrm>
            <a:off x="1037331" y="1640588"/>
            <a:ext cx="4485956" cy="2874144"/>
          </a:xfrm>
          <a:prstGeom prst="rect">
            <a:avLst/>
          </a:prstGeom>
          <a:noFill/>
          <a:ln>
            <a:noFill/>
          </a:ln>
        </p:spPr>
      </p:pic>
      <p:pic>
        <p:nvPicPr>
          <p:cNvPr descr="Google Shape;323;p24" id="385" name="Google Shape;385;p11"/>
          <p:cNvPicPr preferRelativeResize="0"/>
          <p:nvPr/>
        </p:nvPicPr>
        <p:blipFill rotWithShape="1">
          <a:blip r:embed="rId7">
            <a:alphaModFix/>
          </a:blip>
          <a:srcRect b="0" l="0" r="0" t="0"/>
          <a:stretch/>
        </p:blipFill>
        <p:spPr>
          <a:xfrm>
            <a:off x="5571971" y="1863354"/>
            <a:ext cx="3193268" cy="1416791"/>
          </a:xfrm>
          <a:prstGeom prst="rect">
            <a:avLst/>
          </a:prstGeom>
          <a:noFill/>
          <a:ln>
            <a:noFill/>
          </a:ln>
        </p:spPr>
      </p:pic>
      <p:sp>
        <p:nvSpPr>
          <p:cNvPr id="386" name="Google Shape;386;p11"/>
          <p:cNvSpPr/>
          <p:nvPr/>
        </p:nvSpPr>
        <p:spPr>
          <a:xfrm>
            <a:off x="5594099" y="2495460"/>
            <a:ext cx="1006500" cy="203400"/>
          </a:xfrm>
          <a:prstGeom prst="rect">
            <a:avLst/>
          </a:prstGeom>
          <a:noFill/>
          <a:ln cap="flat" cmpd="sng" w="28575">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txBox="1"/>
          <p:nvPr/>
        </p:nvSpPr>
        <p:spPr>
          <a:xfrm>
            <a:off x="1977499" y="-368937"/>
            <a:ext cx="2264700" cy="462300"/>
          </a:xfrm>
          <a:prstGeom prst="rect">
            <a:avLst/>
          </a:prstGeom>
          <a:noFill/>
          <a:ln>
            <a:noFill/>
          </a:ln>
        </p:spPr>
        <p:txBody>
          <a:bodyPr anchorCtr="0" anchor="b"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1800"/>
              <a:buFont typeface="Verdana"/>
              <a:buNone/>
            </a:pPr>
            <a:r>
              <a:t/>
            </a:r>
            <a:endParaRPr/>
          </a:p>
        </p:txBody>
      </p:sp>
      <p:sp>
        <p:nvSpPr>
          <p:cNvPr id="388" name="Google Shape;388;p11"/>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389" name="Google Shape;389;p11"/>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390" name="Google Shape;390;p11"/>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Results</a:t>
            </a:r>
            <a:endParaRPr>
              <a:solidFill>
                <a:srgbClr val="C00000"/>
              </a:solidFill>
            </a:endParaRPr>
          </a:p>
        </p:txBody>
      </p:sp>
      <p:sp>
        <p:nvSpPr>
          <p:cNvPr id="391" name="Google Shape;391;p11"/>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392" name="Google Shape;392;p11"/>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393" name="Google Shape;393;p11"/>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Website</a:t>
            </a:r>
            <a:endParaRPr>
              <a:solidFill>
                <a:srgbClr val="C00000"/>
              </a:solidFill>
            </a:endParaRPr>
          </a:p>
        </p:txBody>
      </p:sp>
      <p:sp>
        <p:nvSpPr>
          <p:cNvPr id="394" name="Google Shape;394;p11"/>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1"/>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WikiPlugin Web</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396" name="Google Shape;396;p11"/>
          <p:cNvSpPr/>
          <p:nvPr/>
        </p:nvSpPr>
        <p:spPr>
          <a:xfrm>
            <a:off x="1037325" y="1159125"/>
            <a:ext cx="2686500" cy="431100"/>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lt1"/>
              </a:buClr>
              <a:buSzPts val="1800"/>
              <a:buFont typeface="Verdana"/>
              <a:buNone/>
            </a:pPr>
            <a:r>
              <a:rPr b="1" lang="en-US" sz="1800">
                <a:solidFill>
                  <a:schemeClr val="lt1"/>
                </a:solidFill>
                <a:latin typeface="Verdana"/>
                <a:ea typeface="Verdana"/>
                <a:cs typeface="Verdana"/>
                <a:sym typeface="Verdana"/>
              </a:rPr>
              <a:t>Main Page</a:t>
            </a:r>
            <a:endParaRPr>
              <a:solidFill>
                <a:schemeClr val="dk1"/>
              </a:solidFill>
            </a:endParaRPr>
          </a:p>
        </p:txBody>
      </p:sp>
      <p:sp>
        <p:nvSpPr>
          <p:cNvPr id="397" name="Google Shape;397;p11"/>
          <p:cNvSpPr/>
          <p:nvPr/>
        </p:nvSpPr>
        <p:spPr>
          <a:xfrm>
            <a:off x="5571975" y="1159125"/>
            <a:ext cx="2686500" cy="431100"/>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lt1"/>
              </a:buClr>
              <a:buSzPts val="1800"/>
              <a:buFont typeface="Verdana"/>
              <a:buNone/>
            </a:pPr>
            <a:r>
              <a:rPr b="1" lang="en-US" sz="1800">
                <a:solidFill>
                  <a:schemeClr val="lt1"/>
                </a:solidFill>
                <a:latin typeface="Verdana"/>
                <a:ea typeface="Verdana"/>
                <a:cs typeface="Verdana"/>
                <a:sym typeface="Verdana"/>
              </a:rPr>
              <a:t>Input Page</a:t>
            </a:r>
            <a:endParaRPr b="1" sz="1800">
              <a:solidFill>
                <a:schemeClr val="lt1"/>
              </a:solidFill>
              <a:latin typeface="Verdana"/>
              <a:ea typeface="Verdana"/>
              <a:cs typeface="Verdana"/>
              <a:sym typeface="Verdana"/>
            </a:endParaRPr>
          </a:p>
        </p:txBody>
      </p:sp>
      <p:sp>
        <p:nvSpPr>
          <p:cNvPr id="398" name="Google Shape;398;p11"/>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399" name="Google Shape;399;p11"/>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descr="Screen Shot 2020-04-18 at 9.20.08 PM.png" id="404" name="Google Shape;404;p12"/>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405" name="Google Shape;405;p12"/>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406" name="Google Shape;406;p12"/>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pic>
        <p:nvPicPr>
          <p:cNvPr descr="Google Shape;346;p25" id="407" name="Google Shape;407;p12"/>
          <p:cNvPicPr preferRelativeResize="0"/>
          <p:nvPr/>
        </p:nvPicPr>
        <p:blipFill rotWithShape="1">
          <a:blip r:embed="rId6">
            <a:alphaModFix/>
          </a:blip>
          <a:srcRect b="60350" l="0" r="0" t="0"/>
          <a:stretch/>
        </p:blipFill>
        <p:spPr>
          <a:xfrm>
            <a:off x="1004260" y="2028342"/>
            <a:ext cx="3989520" cy="1537680"/>
          </a:xfrm>
          <a:prstGeom prst="rect">
            <a:avLst/>
          </a:prstGeom>
          <a:noFill/>
          <a:ln>
            <a:noFill/>
          </a:ln>
        </p:spPr>
      </p:pic>
      <p:pic>
        <p:nvPicPr>
          <p:cNvPr descr="Google Shape;347;p25" id="408" name="Google Shape;408;p12"/>
          <p:cNvPicPr preferRelativeResize="0"/>
          <p:nvPr/>
        </p:nvPicPr>
        <p:blipFill rotWithShape="1">
          <a:blip r:embed="rId6">
            <a:alphaModFix/>
          </a:blip>
          <a:srcRect b="0" l="0" r="0" t="44221"/>
          <a:stretch/>
        </p:blipFill>
        <p:spPr>
          <a:xfrm>
            <a:off x="5046924" y="2025671"/>
            <a:ext cx="3989517" cy="2204857"/>
          </a:xfrm>
          <a:prstGeom prst="rect">
            <a:avLst/>
          </a:prstGeom>
          <a:noFill/>
          <a:ln>
            <a:noFill/>
          </a:ln>
        </p:spPr>
      </p:pic>
      <p:sp>
        <p:nvSpPr>
          <p:cNvPr id="409" name="Google Shape;409;p12"/>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410" name="Google Shape;410;p12"/>
          <p:cNvSpPr txBox="1"/>
          <p:nvPr/>
        </p:nvSpPr>
        <p:spPr>
          <a:xfrm>
            <a:off x="14871" y="1970300"/>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411" name="Google Shape;411;p12"/>
          <p:cNvSpPr txBox="1"/>
          <p:nvPr/>
        </p:nvSpPr>
        <p:spPr>
          <a:xfrm>
            <a:off x="8576" y="2224300"/>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Results</a:t>
            </a:r>
            <a:endParaRPr>
              <a:solidFill>
                <a:srgbClr val="C00000"/>
              </a:solidFill>
            </a:endParaRPr>
          </a:p>
        </p:txBody>
      </p:sp>
      <p:sp>
        <p:nvSpPr>
          <p:cNvPr id="412" name="Google Shape;412;p12"/>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413" name="Google Shape;413;p12"/>
          <p:cNvSpPr txBox="1"/>
          <p:nvPr/>
        </p:nvSpPr>
        <p:spPr>
          <a:xfrm>
            <a:off x="10564" y="2478300"/>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414" name="Google Shape;414;p12"/>
          <p:cNvSpPr txBox="1"/>
          <p:nvPr/>
        </p:nvSpPr>
        <p:spPr>
          <a:xfrm>
            <a:off x="4953" y="2884700"/>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Website</a:t>
            </a:r>
            <a:endParaRPr>
              <a:solidFill>
                <a:srgbClr val="C00000"/>
              </a:solidFill>
            </a:endParaRPr>
          </a:p>
        </p:txBody>
      </p:sp>
      <p:sp>
        <p:nvSpPr>
          <p:cNvPr id="415" name="Google Shape;415;p12"/>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2"/>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WikiPlugin Web</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417" name="Google Shape;417;p12"/>
          <p:cNvSpPr/>
          <p:nvPr/>
        </p:nvSpPr>
        <p:spPr>
          <a:xfrm>
            <a:off x="3317550" y="1282700"/>
            <a:ext cx="3347100" cy="431100"/>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lt1"/>
              </a:buClr>
              <a:buSzPts val="1800"/>
              <a:buFont typeface="Verdana"/>
              <a:buNone/>
            </a:pPr>
            <a:r>
              <a:rPr b="1" lang="en-US" sz="1800">
                <a:solidFill>
                  <a:schemeClr val="lt1"/>
                </a:solidFill>
                <a:latin typeface="Verdana"/>
                <a:ea typeface="Verdana"/>
                <a:cs typeface="Verdana"/>
                <a:sym typeface="Verdana"/>
              </a:rPr>
              <a:t>Summary Page #1</a:t>
            </a:r>
            <a:endParaRPr b="1" sz="1800">
              <a:solidFill>
                <a:schemeClr val="lt1"/>
              </a:solidFill>
              <a:latin typeface="Verdana"/>
              <a:ea typeface="Verdana"/>
              <a:cs typeface="Verdana"/>
              <a:sym typeface="Verdana"/>
            </a:endParaRPr>
          </a:p>
        </p:txBody>
      </p:sp>
      <p:sp>
        <p:nvSpPr>
          <p:cNvPr id="418" name="Google Shape;418;p12"/>
          <p:cNvSpPr txBox="1"/>
          <p:nvPr/>
        </p:nvSpPr>
        <p:spPr>
          <a:xfrm>
            <a:off x="-275" y="1713800"/>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419" name="Google Shape;419;p12"/>
          <p:cNvSpPr txBox="1"/>
          <p:nvPr/>
        </p:nvSpPr>
        <p:spPr>
          <a:xfrm>
            <a:off x="4928" y="3165175"/>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descr="Screen Shot 2020-04-18 at 9.20.08 PM.png" id="424" name="Google Shape;424;p13"/>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425" name="Google Shape;425;p13"/>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426" name="Google Shape;426;p13"/>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pic>
        <p:nvPicPr>
          <p:cNvPr descr="Google Shape;367;p26" id="427" name="Google Shape;427;p13"/>
          <p:cNvPicPr preferRelativeResize="0"/>
          <p:nvPr/>
        </p:nvPicPr>
        <p:blipFill rotWithShape="1">
          <a:blip r:embed="rId6">
            <a:alphaModFix/>
          </a:blip>
          <a:srcRect b="0" l="0" r="0" t="0"/>
          <a:stretch/>
        </p:blipFill>
        <p:spPr>
          <a:xfrm>
            <a:off x="2953983" y="2009472"/>
            <a:ext cx="4116166" cy="2061406"/>
          </a:xfrm>
          <a:prstGeom prst="rect">
            <a:avLst/>
          </a:prstGeom>
          <a:noFill/>
          <a:ln>
            <a:noFill/>
          </a:ln>
        </p:spPr>
      </p:pic>
      <p:sp>
        <p:nvSpPr>
          <p:cNvPr id="428" name="Google Shape;428;p13"/>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429" name="Google Shape;429;p13"/>
          <p:cNvSpPr txBox="1"/>
          <p:nvPr/>
        </p:nvSpPr>
        <p:spPr>
          <a:xfrm>
            <a:off x="14921" y="1974313"/>
            <a:ext cx="720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430" name="Google Shape;430;p13"/>
          <p:cNvSpPr txBox="1"/>
          <p:nvPr/>
        </p:nvSpPr>
        <p:spPr>
          <a:xfrm>
            <a:off x="8626" y="2228313"/>
            <a:ext cx="654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Results</a:t>
            </a:r>
            <a:endParaRPr>
              <a:solidFill>
                <a:srgbClr val="C00000"/>
              </a:solidFill>
            </a:endParaRPr>
          </a:p>
        </p:txBody>
      </p:sp>
      <p:sp>
        <p:nvSpPr>
          <p:cNvPr id="431" name="Google Shape;431;p13"/>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432" name="Google Shape;432;p13"/>
          <p:cNvSpPr txBox="1"/>
          <p:nvPr/>
        </p:nvSpPr>
        <p:spPr>
          <a:xfrm>
            <a:off x="10614" y="2482313"/>
            <a:ext cx="782400" cy="421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433" name="Google Shape;433;p13"/>
          <p:cNvSpPr txBox="1"/>
          <p:nvPr/>
        </p:nvSpPr>
        <p:spPr>
          <a:xfrm>
            <a:off x="5003" y="2888713"/>
            <a:ext cx="7938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Website</a:t>
            </a:r>
            <a:endParaRPr>
              <a:solidFill>
                <a:srgbClr val="C00000"/>
              </a:solidFill>
            </a:endParaRPr>
          </a:p>
        </p:txBody>
      </p:sp>
      <p:sp>
        <p:nvSpPr>
          <p:cNvPr id="434" name="Google Shape;434;p13"/>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3"/>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WikiPlugin Web</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436" name="Google Shape;436;p13"/>
          <p:cNvSpPr/>
          <p:nvPr/>
        </p:nvSpPr>
        <p:spPr>
          <a:xfrm>
            <a:off x="3317550" y="1282700"/>
            <a:ext cx="3347100" cy="431100"/>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lt1"/>
              </a:buClr>
              <a:buSzPts val="1800"/>
              <a:buFont typeface="Verdana"/>
              <a:buNone/>
            </a:pPr>
            <a:r>
              <a:rPr b="1" lang="en-US" sz="1800">
                <a:solidFill>
                  <a:schemeClr val="lt1"/>
                </a:solidFill>
                <a:latin typeface="Verdana"/>
                <a:ea typeface="Verdana"/>
                <a:cs typeface="Verdana"/>
                <a:sym typeface="Verdana"/>
              </a:rPr>
              <a:t>Summary Page #2</a:t>
            </a:r>
            <a:endParaRPr b="1" sz="1800">
              <a:solidFill>
                <a:schemeClr val="lt1"/>
              </a:solidFill>
              <a:latin typeface="Verdana"/>
              <a:ea typeface="Verdana"/>
              <a:cs typeface="Verdana"/>
              <a:sym typeface="Verdana"/>
            </a:endParaRPr>
          </a:p>
        </p:txBody>
      </p:sp>
      <p:sp>
        <p:nvSpPr>
          <p:cNvPr id="437" name="Google Shape;437;p13"/>
          <p:cNvSpPr txBox="1"/>
          <p:nvPr/>
        </p:nvSpPr>
        <p:spPr>
          <a:xfrm>
            <a:off x="-225"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438" name="Google Shape;438;p13"/>
          <p:cNvSpPr txBox="1"/>
          <p:nvPr/>
        </p:nvSpPr>
        <p:spPr>
          <a:xfrm>
            <a:off x="4978"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descr="Screen Shot 2020-04-18 at 9.20.08 PM.png" id="443" name="Google Shape;443;p14"/>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444" name="Google Shape;444;p14"/>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445" name="Google Shape;445;p14"/>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446" name="Google Shape;446;p14"/>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447" name="Google Shape;447;p14"/>
          <p:cNvSpPr txBox="1"/>
          <p:nvPr/>
        </p:nvSpPr>
        <p:spPr>
          <a:xfrm>
            <a:off x="14921" y="1974313"/>
            <a:ext cx="720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pic>
        <p:nvPicPr>
          <p:cNvPr descr="Google Shape;387;p27" id="448" name="Google Shape;448;p14"/>
          <p:cNvPicPr preferRelativeResize="0"/>
          <p:nvPr/>
        </p:nvPicPr>
        <p:blipFill rotWithShape="1">
          <a:blip r:embed="rId6">
            <a:alphaModFix/>
          </a:blip>
          <a:srcRect b="0" l="0" r="7464" t="0"/>
          <a:stretch/>
        </p:blipFill>
        <p:spPr>
          <a:xfrm>
            <a:off x="2759403" y="1762867"/>
            <a:ext cx="4583832" cy="3072845"/>
          </a:xfrm>
          <a:prstGeom prst="rect">
            <a:avLst/>
          </a:prstGeom>
          <a:noFill/>
          <a:ln>
            <a:noFill/>
          </a:ln>
        </p:spPr>
      </p:pic>
      <p:sp>
        <p:nvSpPr>
          <p:cNvPr id="449" name="Google Shape;449;p14"/>
          <p:cNvSpPr txBox="1"/>
          <p:nvPr/>
        </p:nvSpPr>
        <p:spPr>
          <a:xfrm>
            <a:off x="8626" y="2228313"/>
            <a:ext cx="654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Results</a:t>
            </a:r>
            <a:endParaRPr>
              <a:solidFill>
                <a:srgbClr val="C00000"/>
              </a:solidFill>
            </a:endParaRPr>
          </a:p>
        </p:txBody>
      </p:sp>
      <p:sp>
        <p:nvSpPr>
          <p:cNvPr id="450" name="Google Shape;450;p14"/>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451" name="Google Shape;451;p14"/>
          <p:cNvSpPr txBox="1"/>
          <p:nvPr/>
        </p:nvSpPr>
        <p:spPr>
          <a:xfrm>
            <a:off x="10614" y="2482313"/>
            <a:ext cx="782400" cy="421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452" name="Google Shape;452;p14"/>
          <p:cNvSpPr txBox="1"/>
          <p:nvPr/>
        </p:nvSpPr>
        <p:spPr>
          <a:xfrm>
            <a:off x="5003" y="2888713"/>
            <a:ext cx="7938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Website</a:t>
            </a:r>
            <a:endParaRPr>
              <a:solidFill>
                <a:srgbClr val="C00000"/>
              </a:solidFill>
            </a:endParaRPr>
          </a:p>
        </p:txBody>
      </p:sp>
      <p:sp>
        <p:nvSpPr>
          <p:cNvPr id="453" name="Google Shape;453;p14"/>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WikiPlugin Web</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455" name="Google Shape;455;p14"/>
          <p:cNvSpPr/>
          <p:nvPr/>
        </p:nvSpPr>
        <p:spPr>
          <a:xfrm>
            <a:off x="3317550" y="1282700"/>
            <a:ext cx="3347100" cy="431100"/>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chemeClr val="lt1"/>
              </a:buClr>
              <a:buSzPts val="1800"/>
              <a:buFont typeface="Verdana"/>
              <a:buNone/>
            </a:pPr>
            <a:r>
              <a:rPr b="1" lang="en-US" sz="1800">
                <a:solidFill>
                  <a:schemeClr val="lt1"/>
                </a:solidFill>
                <a:latin typeface="Verdana"/>
                <a:ea typeface="Verdana"/>
                <a:cs typeface="Verdana"/>
                <a:sym typeface="Verdana"/>
              </a:rPr>
              <a:t>Summary Page #3</a:t>
            </a:r>
            <a:endParaRPr b="1" sz="1800">
              <a:solidFill>
                <a:schemeClr val="lt1"/>
              </a:solidFill>
              <a:latin typeface="Verdana"/>
              <a:ea typeface="Verdana"/>
              <a:cs typeface="Verdana"/>
              <a:sym typeface="Verdana"/>
            </a:endParaRPr>
          </a:p>
        </p:txBody>
      </p:sp>
      <p:sp>
        <p:nvSpPr>
          <p:cNvPr id="456" name="Google Shape;456;p14"/>
          <p:cNvSpPr txBox="1"/>
          <p:nvPr/>
        </p:nvSpPr>
        <p:spPr>
          <a:xfrm>
            <a:off x="-225"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457" name="Google Shape;457;p14"/>
          <p:cNvSpPr txBox="1"/>
          <p:nvPr/>
        </p:nvSpPr>
        <p:spPr>
          <a:xfrm>
            <a:off x="4978"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descr="Screen Shot 2020-04-18 at 9.20.08 PM.png" id="462" name="Google Shape;462;g7fe483e800_0_230"/>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463" name="Google Shape;463;g7fe483e800_0_230"/>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464" name="Google Shape;464;g7fe483e800_0_230"/>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465" name="Google Shape;465;g7fe483e800_0_230"/>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466" name="Google Shape;466;g7fe483e800_0_230"/>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467" name="Google Shape;467;g7fe483e800_0_230"/>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3C85C0"/>
                </a:solidFill>
                <a:latin typeface="Verdana"/>
                <a:ea typeface="Verdana"/>
                <a:cs typeface="Verdana"/>
                <a:sym typeface="Verdana"/>
              </a:rPr>
              <a:t>Results</a:t>
            </a:r>
            <a:endParaRPr>
              <a:solidFill>
                <a:srgbClr val="3C85C0"/>
              </a:solidFill>
            </a:endParaRPr>
          </a:p>
        </p:txBody>
      </p:sp>
      <p:sp>
        <p:nvSpPr>
          <p:cNvPr id="468" name="Google Shape;468;g7fe483e800_0_230"/>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469" name="Google Shape;469;g7fe483e800_0_230"/>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470" name="Google Shape;470;g7fe483e800_0_230"/>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3C85C0"/>
                </a:solidFill>
                <a:latin typeface="Verdana"/>
                <a:ea typeface="Verdana"/>
                <a:cs typeface="Verdana"/>
                <a:sym typeface="Verdana"/>
              </a:rPr>
              <a:t>Website</a:t>
            </a:r>
            <a:endParaRPr>
              <a:solidFill>
                <a:srgbClr val="3C85C0"/>
              </a:solidFill>
            </a:endParaRPr>
          </a:p>
        </p:txBody>
      </p:sp>
      <p:sp>
        <p:nvSpPr>
          <p:cNvPr id="471" name="Google Shape;471;g7fe483e800_0_230"/>
          <p:cNvSpPr txBox="1"/>
          <p:nvPr/>
        </p:nvSpPr>
        <p:spPr>
          <a:xfrm>
            <a:off x="1464475" y="1371750"/>
            <a:ext cx="7847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595959"/>
                </a:solidFill>
                <a:latin typeface="Verdana"/>
                <a:ea typeface="Verdana"/>
                <a:cs typeface="Verdana"/>
                <a:sym typeface="Verdana"/>
              </a:rPr>
              <a:t>Innovation</a:t>
            </a:r>
            <a:endParaRPr b="1" sz="16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Novel approach using </a:t>
            </a:r>
            <a:r>
              <a:rPr b="1" lang="en-US" sz="1500">
                <a:solidFill>
                  <a:srgbClr val="595959"/>
                </a:solidFill>
                <a:latin typeface="Verdana"/>
                <a:ea typeface="Verdana"/>
                <a:cs typeface="Verdana"/>
                <a:sym typeface="Verdana"/>
              </a:rPr>
              <a:t>both </a:t>
            </a:r>
            <a:r>
              <a:rPr lang="en-US" sz="1500">
                <a:solidFill>
                  <a:srgbClr val="595959"/>
                </a:solidFill>
                <a:latin typeface="Verdana"/>
                <a:ea typeface="Verdana"/>
                <a:cs typeface="Verdana"/>
                <a:sym typeface="Verdana"/>
              </a:rPr>
              <a:t>graphical and textual datasets</a:t>
            </a:r>
            <a:r>
              <a:rPr lang="en-US" sz="1500">
                <a:solidFill>
                  <a:srgbClr val="595959"/>
                </a:solidFill>
                <a:latin typeface="Verdana"/>
                <a:ea typeface="Verdana"/>
                <a:cs typeface="Verdana"/>
                <a:sym typeface="Verdana"/>
              </a:rPr>
              <a:t> to:</a:t>
            </a:r>
            <a:endParaRPr sz="1500">
              <a:solidFill>
                <a:srgbClr val="595959"/>
              </a:solidFill>
              <a:latin typeface="Verdana"/>
              <a:ea typeface="Verdana"/>
              <a:cs typeface="Verdana"/>
              <a:sym typeface="Verdana"/>
            </a:endParaRPr>
          </a:p>
          <a:p>
            <a:pPr indent="-323850" lvl="1" marL="9144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Build a model to assess concept difficulty</a:t>
            </a:r>
            <a:endParaRPr sz="1500">
              <a:solidFill>
                <a:srgbClr val="595959"/>
              </a:solidFill>
              <a:latin typeface="Verdana"/>
              <a:ea typeface="Verdana"/>
              <a:cs typeface="Verdana"/>
              <a:sym typeface="Verdana"/>
            </a:endParaRPr>
          </a:p>
          <a:p>
            <a:pPr indent="-323850" lvl="1" marL="9144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Compare the similarity results between graphical/semantic </a:t>
            </a:r>
            <a:endParaRPr sz="1500">
              <a:solidFill>
                <a:srgbClr val="595959"/>
              </a:solidFill>
              <a:latin typeface="Verdana"/>
              <a:ea typeface="Verdana"/>
              <a:cs typeface="Verdana"/>
              <a:sym typeface="Verdana"/>
            </a:endParaRPr>
          </a:p>
          <a:p>
            <a:pPr indent="0" lvl="0" marL="9144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0" rtl="0" algn="l">
              <a:lnSpc>
                <a:spcPct val="150000"/>
              </a:lnSpc>
              <a:spcBef>
                <a:spcPts val="0"/>
              </a:spcBef>
              <a:spcAft>
                <a:spcPts val="0"/>
              </a:spcAft>
              <a:buNone/>
            </a:pPr>
            <a:r>
              <a:t/>
            </a:r>
            <a:endParaRPr sz="1600">
              <a:solidFill>
                <a:srgbClr val="595959"/>
              </a:solidFill>
              <a:latin typeface="Verdana"/>
              <a:ea typeface="Verdana"/>
              <a:cs typeface="Verdana"/>
              <a:sym typeface="Verdana"/>
            </a:endParaRPr>
          </a:p>
          <a:p>
            <a:pPr indent="0" lvl="0" marL="457200" rtl="0" algn="l">
              <a:lnSpc>
                <a:spcPct val="150000"/>
              </a:lnSpc>
              <a:spcBef>
                <a:spcPts val="0"/>
              </a:spcBef>
              <a:spcAft>
                <a:spcPts val="1600"/>
              </a:spcAft>
              <a:buNone/>
            </a:pPr>
            <a:r>
              <a:t/>
            </a:r>
            <a:endParaRPr sz="1600">
              <a:solidFill>
                <a:srgbClr val="595959"/>
              </a:solidFill>
              <a:latin typeface="Verdana"/>
              <a:ea typeface="Verdana"/>
              <a:cs typeface="Verdana"/>
              <a:sym typeface="Verdana"/>
            </a:endParaRPr>
          </a:p>
        </p:txBody>
      </p:sp>
      <p:sp>
        <p:nvSpPr>
          <p:cNvPr id="472" name="Google Shape;472;g7fe483e800_0_230"/>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7fe483e800_0_230"/>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Summary</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474" name="Google Shape;474;g7fe483e800_0_230"/>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475" name="Google Shape;475;g7fe483e800_0_230"/>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C00000"/>
                </a:solidFill>
                <a:latin typeface="Verdana"/>
                <a:ea typeface="Verdana"/>
                <a:cs typeface="Verdana"/>
                <a:sym typeface="Verdana"/>
              </a:rPr>
              <a:t>Summary</a:t>
            </a:r>
            <a:endParaRPr>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pic>
        <p:nvPicPr>
          <p:cNvPr descr="Screen Shot 2020-04-18 at 9.20.08 PM.png" id="480" name="Google Shape;480;g7fe483e800_0_252"/>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481" name="Google Shape;481;g7fe483e800_0_252"/>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482" name="Google Shape;482;g7fe483e800_0_252"/>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483" name="Google Shape;483;g7fe483e800_0_252"/>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484" name="Google Shape;484;g7fe483e800_0_252"/>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485" name="Google Shape;485;g7fe483e800_0_252"/>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3C85C0"/>
                </a:solidFill>
                <a:latin typeface="Verdana"/>
                <a:ea typeface="Verdana"/>
                <a:cs typeface="Verdana"/>
                <a:sym typeface="Verdana"/>
              </a:rPr>
              <a:t>Results</a:t>
            </a:r>
            <a:endParaRPr>
              <a:solidFill>
                <a:srgbClr val="3C85C0"/>
              </a:solidFill>
            </a:endParaRPr>
          </a:p>
        </p:txBody>
      </p:sp>
      <p:sp>
        <p:nvSpPr>
          <p:cNvPr id="486" name="Google Shape;486;g7fe483e800_0_252"/>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487" name="Google Shape;487;g7fe483e800_0_252"/>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488" name="Google Shape;488;g7fe483e800_0_252"/>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3C85C0"/>
                </a:solidFill>
                <a:latin typeface="Verdana"/>
                <a:ea typeface="Verdana"/>
                <a:cs typeface="Verdana"/>
                <a:sym typeface="Verdana"/>
              </a:rPr>
              <a:t>Website</a:t>
            </a:r>
            <a:endParaRPr>
              <a:solidFill>
                <a:srgbClr val="3C85C0"/>
              </a:solidFill>
            </a:endParaRPr>
          </a:p>
        </p:txBody>
      </p:sp>
      <p:sp>
        <p:nvSpPr>
          <p:cNvPr id="489" name="Google Shape;489;g7fe483e800_0_252"/>
          <p:cNvSpPr txBox="1"/>
          <p:nvPr/>
        </p:nvSpPr>
        <p:spPr>
          <a:xfrm>
            <a:off x="1464475" y="1371750"/>
            <a:ext cx="7847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595959"/>
                </a:solidFill>
                <a:latin typeface="Verdana"/>
                <a:ea typeface="Verdana"/>
                <a:cs typeface="Verdana"/>
                <a:sym typeface="Verdana"/>
              </a:rPr>
              <a:t>Innovation</a:t>
            </a:r>
            <a:endParaRPr b="1" sz="16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Novel approach using </a:t>
            </a:r>
            <a:r>
              <a:rPr b="1" lang="en-US" sz="1500">
                <a:solidFill>
                  <a:srgbClr val="595959"/>
                </a:solidFill>
                <a:latin typeface="Verdana"/>
                <a:ea typeface="Verdana"/>
                <a:cs typeface="Verdana"/>
                <a:sym typeface="Verdana"/>
              </a:rPr>
              <a:t>both </a:t>
            </a:r>
            <a:r>
              <a:rPr lang="en-US" sz="1500">
                <a:solidFill>
                  <a:srgbClr val="595959"/>
                </a:solidFill>
                <a:latin typeface="Verdana"/>
                <a:ea typeface="Verdana"/>
                <a:cs typeface="Verdana"/>
                <a:sym typeface="Verdana"/>
              </a:rPr>
              <a:t>graphical and textual datasets to:</a:t>
            </a:r>
            <a:endParaRPr sz="1500">
              <a:solidFill>
                <a:srgbClr val="595959"/>
              </a:solidFill>
              <a:latin typeface="Verdana"/>
              <a:ea typeface="Verdana"/>
              <a:cs typeface="Verdana"/>
              <a:sym typeface="Verdana"/>
            </a:endParaRPr>
          </a:p>
          <a:p>
            <a:pPr indent="-323850" lvl="1" marL="9144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Build a model to assess concept difficulty</a:t>
            </a:r>
            <a:endParaRPr sz="1500">
              <a:solidFill>
                <a:srgbClr val="595959"/>
              </a:solidFill>
              <a:latin typeface="Verdana"/>
              <a:ea typeface="Verdana"/>
              <a:cs typeface="Verdana"/>
              <a:sym typeface="Verdana"/>
            </a:endParaRPr>
          </a:p>
          <a:p>
            <a:pPr indent="-323850" lvl="1" marL="9144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Compare the similarity results between graphical/semantic </a:t>
            </a:r>
            <a:endParaRPr sz="1500">
              <a:solidFill>
                <a:srgbClr val="595959"/>
              </a:solidFill>
              <a:latin typeface="Verdana"/>
              <a:ea typeface="Verdana"/>
              <a:cs typeface="Verdana"/>
              <a:sym typeface="Verdana"/>
            </a:endParaRPr>
          </a:p>
          <a:p>
            <a:pPr indent="0" lvl="0" marL="9144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0" rtl="0" algn="l">
              <a:lnSpc>
                <a:spcPct val="115000"/>
              </a:lnSpc>
              <a:spcBef>
                <a:spcPts val="0"/>
              </a:spcBef>
              <a:spcAft>
                <a:spcPts val="0"/>
              </a:spcAft>
              <a:buNone/>
            </a:pPr>
            <a:r>
              <a:rPr b="1" lang="en-US" sz="1500">
                <a:solidFill>
                  <a:srgbClr val="595959"/>
                </a:solidFill>
                <a:latin typeface="Verdana"/>
                <a:ea typeface="Verdana"/>
                <a:cs typeface="Verdana"/>
                <a:sym typeface="Verdana"/>
              </a:rPr>
              <a:t>Potential Impact </a:t>
            </a:r>
            <a:endParaRPr b="1" sz="15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Could solve problem of overlapping work in different fields</a:t>
            </a:r>
            <a:endParaRPr sz="15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Simple Wikipedia improvement</a:t>
            </a:r>
            <a:endParaRPr sz="1500">
              <a:solidFill>
                <a:srgbClr val="595959"/>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0" rtl="0" algn="l">
              <a:lnSpc>
                <a:spcPct val="150000"/>
              </a:lnSpc>
              <a:spcBef>
                <a:spcPts val="0"/>
              </a:spcBef>
              <a:spcAft>
                <a:spcPts val="0"/>
              </a:spcAft>
              <a:buNone/>
            </a:pPr>
            <a:r>
              <a:t/>
            </a:r>
            <a:endParaRPr sz="1600">
              <a:solidFill>
                <a:srgbClr val="595959"/>
              </a:solidFill>
              <a:latin typeface="Verdana"/>
              <a:ea typeface="Verdana"/>
              <a:cs typeface="Verdana"/>
              <a:sym typeface="Verdana"/>
            </a:endParaRPr>
          </a:p>
          <a:p>
            <a:pPr indent="0" lvl="0" marL="457200" rtl="0" algn="l">
              <a:lnSpc>
                <a:spcPct val="150000"/>
              </a:lnSpc>
              <a:spcBef>
                <a:spcPts val="0"/>
              </a:spcBef>
              <a:spcAft>
                <a:spcPts val="1600"/>
              </a:spcAft>
              <a:buNone/>
            </a:pPr>
            <a:r>
              <a:t/>
            </a:r>
            <a:endParaRPr sz="1600">
              <a:solidFill>
                <a:srgbClr val="595959"/>
              </a:solidFill>
              <a:latin typeface="Verdana"/>
              <a:ea typeface="Verdana"/>
              <a:cs typeface="Verdana"/>
              <a:sym typeface="Verdana"/>
            </a:endParaRPr>
          </a:p>
        </p:txBody>
      </p:sp>
      <p:sp>
        <p:nvSpPr>
          <p:cNvPr id="490" name="Google Shape;490;g7fe483e800_0_252"/>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7fe483e800_0_252"/>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Summary</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492" name="Google Shape;492;g7fe483e800_0_252"/>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493" name="Google Shape;493;g7fe483e800_0_252"/>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C00000"/>
                </a:solidFill>
                <a:latin typeface="Verdana"/>
                <a:ea typeface="Verdana"/>
                <a:cs typeface="Verdana"/>
                <a:sym typeface="Verdana"/>
              </a:rPr>
              <a:t>Summary</a:t>
            </a:r>
            <a:endParaRPr>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pic>
        <p:nvPicPr>
          <p:cNvPr descr="Screen Shot 2020-04-18 at 9.20.08 PM.png" id="498" name="Google Shape;498;g7fe483e800_0_270"/>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499" name="Google Shape;499;g7fe483e800_0_270"/>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500" name="Google Shape;500;g7fe483e800_0_270"/>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501" name="Google Shape;501;g7fe483e800_0_270"/>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502" name="Google Shape;502;g7fe483e800_0_270"/>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503" name="Google Shape;503;g7fe483e800_0_270"/>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3C85C0"/>
                </a:solidFill>
                <a:latin typeface="Verdana"/>
                <a:ea typeface="Verdana"/>
                <a:cs typeface="Verdana"/>
                <a:sym typeface="Verdana"/>
              </a:rPr>
              <a:t>Results</a:t>
            </a:r>
            <a:endParaRPr>
              <a:solidFill>
                <a:srgbClr val="3C85C0"/>
              </a:solidFill>
            </a:endParaRPr>
          </a:p>
        </p:txBody>
      </p:sp>
      <p:sp>
        <p:nvSpPr>
          <p:cNvPr id="504" name="Google Shape;504;g7fe483e800_0_270"/>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505" name="Google Shape;505;g7fe483e800_0_270"/>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506" name="Google Shape;506;g7fe483e800_0_270"/>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3C85C0"/>
                </a:solidFill>
                <a:latin typeface="Verdana"/>
                <a:ea typeface="Verdana"/>
                <a:cs typeface="Verdana"/>
                <a:sym typeface="Verdana"/>
              </a:rPr>
              <a:t>Website</a:t>
            </a:r>
            <a:endParaRPr>
              <a:solidFill>
                <a:srgbClr val="3C85C0"/>
              </a:solidFill>
            </a:endParaRPr>
          </a:p>
        </p:txBody>
      </p:sp>
      <p:sp>
        <p:nvSpPr>
          <p:cNvPr id="507" name="Google Shape;507;g7fe483e800_0_270"/>
          <p:cNvSpPr txBox="1"/>
          <p:nvPr/>
        </p:nvSpPr>
        <p:spPr>
          <a:xfrm>
            <a:off x="1464475" y="1371750"/>
            <a:ext cx="7847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595959"/>
                </a:solidFill>
                <a:latin typeface="Verdana"/>
                <a:ea typeface="Verdana"/>
                <a:cs typeface="Verdana"/>
                <a:sym typeface="Verdana"/>
              </a:rPr>
              <a:t>Innovation</a:t>
            </a:r>
            <a:endParaRPr b="1" sz="16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Novel approach using </a:t>
            </a:r>
            <a:r>
              <a:rPr b="1" lang="en-US" sz="1500">
                <a:solidFill>
                  <a:srgbClr val="595959"/>
                </a:solidFill>
                <a:latin typeface="Verdana"/>
                <a:ea typeface="Verdana"/>
                <a:cs typeface="Verdana"/>
                <a:sym typeface="Verdana"/>
              </a:rPr>
              <a:t>both </a:t>
            </a:r>
            <a:r>
              <a:rPr lang="en-US" sz="1500">
                <a:solidFill>
                  <a:srgbClr val="595959"/>
                </a:solidFill>
                <a:latin typeface="Verdana"/>
                <a:ea typeface="Verdana"/>
                <a:cs typeface="Verdana"/>
                <a:sym typeface="Verdana"/>
              </a:rPr>
              <a:t>graphical and textual datasets to:</a:t>
            </a:r>
            <a:endParaRPr sz="1500">
              <a:solidFill>
                <a:srgbClr val="595959"/>
              </a:solidFill>
              <a:latin typeface="Verdana"/>
              <a:ea typeface="Verdana"/>
              <a:cs typeface="Verdana"/>
              <a:sym typeface="Verdana"/>
            </a:endParaRPr>
          </a:p>
          <a:p>
            <a:pPr indent="-323850" lvl="1" marL="9144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Build a model to assess concept difficulty</a:t>
            </a:r>
            <a:endParaRPr sz="1500">
              <a:solidFill>
                <a:srgbClr val="595959"/>
              </a:solidFill>
              <a:latin typeface="Verdana"/>
              <a:ea typeface="Verdana"/>
              <a:cs typeface="Verdana"/>
              <a:sym typeface="Verdana"/>
            </a:endParaRPr>
          </a:p>
          <a:p>
            <a:pPr indent="-323850" lvl="1" marL="9144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Compare the similarity results between graphical/semantic </a:t>
            </a:r>
            <a:endParaRPr sz="1500">
              <a:solidFill>
                <a:srgbClr val="595959"/>
              </a:solidFill>
              <a:latin typeface="Verdana"/>
              <a:ea typeface="Verdana"/>
              <a:cs typeface="Verdana"/>
              <a:sym typeface="Verdana"/>
            </a:endParaRPr>
          </a:p>
          <a:p>
            <a:pPr indent="0" lvl="0" marL="9144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0" rtl="0" algn="l">
              <a:lnSpc>
                <a:spcPct val="115000"/>
              </a:lnSpc>
              <a:spcBef>
                <a:spcPts val="0"/>
              </a:spcBef>
              <a:spcAft>
                <a:spcPts val="0"/>
              </a:spcAft>
              <a:buNone/>
            </a:pPr>
            <a:r>
              <a:rPr b="1" lang="en-US" sz="1500">
                <a:solidFill>
                  <a:srgbClr val="595959"/>
                </a:solidFill>
                <a:latin typeface="Verdana"/>
                <a:ea typeface="Verdana"/>
                <a:cs typeface="Verdana"/>
                <a:sym typeface="Verdana"/>
              </a:rPr>
              <a:t>Potential Impact </a:t>
            </a:r>
            <a:endParaRPr b="1" sz="15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Could solve problem of overlapping work in different fields</a:t>
            </a:r>
            <a:endParaRPr sz="15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Simple Wikipedia improvement</a:t>
            </a:r>
            <a:endParaRPr sz="1500">
              <a:solidFill>
                <a:srgbClr val="595959"/>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500">
              <a:solidFill>
                <a:srgbClr val="595959"/>
              </a:solidFill>
              <a:latin typeface="Verdana"/>
              <a:ea typeface="Verdana"/>
              <a:cs typeface="Verdana"/>
              <a:sym typeface="Verdana"/>
            </a:endParaRPr>
          </a:p>
          <a:p>
            <a:pPr indent="0" lvl="0" marL="0" rtl="0" algn="l">
              <a:lnSpc>
                <a:spcPct val="115000"/>
              </a:lnSpc>
              <a:spcBef>
                <a:spcPts val="0"/>
              </a:spcBef>
              <a:spcAft>
                <a:spcPts val="0"/>
              </a:spcAft>
              <a:buNone/>
            </a:pPr>
            <a:r>
              <a:rPr b="1" lang="en-US" sz="1500">
                <a:solidFill>
                  <a:srgbClr val="595959"/>
                </a:solidFill>
                <a:latin typeface="Verdana"/>
                <a:ea typeface="Verdana"/>
                <a:cs typeface="Verdana"/>
                <a:sym typeface="Verdana"/>
              </a:rPr>
              <a:t>Implementation</a:t>
            </a:r>
            <a:endParaRPr b="1" sz="1500">
              <a:solidFill>
                <a:srgbClr val="595959"/>
              </a:solidFill>
              <a:latin typeface="Verdana"/>
              <a:ea typeface="Verdana"/>
              <a:cs typeface="Verdana"/>
              <a:sym typeface="Verdana"/>
            </a:endParaRPr>
          </a:p>
          <a:p>
            <a:pPr indent="-323850" lvl="0" marL="457200" rtl="0" algn="l">
              <a:lnSpc>
                <a:spcPct val="115000"/>
              </a:lnSpc>
              <a:spcBef>
                <a:spcPts val="0"/>
              </a:spcBef>
              <a:spcAft>
                <a:spcPts val="0"/>
              </a:spcAft>
              <a:buClr>
                <a:srgbClr val="595959"/>
              </a:buClr>
              <a:buSzPts val="1500"/>
              <a:buFont typeface="Verdana"/>
              <a:buChar char="●"/>
            </a:pPr>
            <a:r>
              <a:rPr lang="en-US" sz="1500">
                <a:solidFill>
                  <a:srgbClr val="595959"/>
                </a:solidFill>
                <a:latin typeface="Verdana"/>
                <a:ea typeface="Verdana"/>
                <a:cs typeface="Verdana"/>
                <a:sym typeface="Verdana"/>
              </a:rPr>
              <a:t>Docker Container for pipeline / front-end  -- cloud storage</a:t>
            </a:r>
            <a:endParaRPr sz="1500">
              <a:solidFill>
                <a:srgbClr val="595959"/>
              </a:solidFill>
              <a:latin typeface="Verdana"/>
              <a:ea typeface="Verdana"/>
              <a:cs typeface="Verdana"/>
              <a:sym typeface="Verdana"/>
            </a:endParaRPr>
          </a:p>
          <a:p>
            <a:pPr indent="0" lvl="0" marL="0" rtl="0" algn="l">
              <a:lnSpc>
                <a:spcPct val="150000"/>
              </a:lnSpc>
              <a:spcBef>
                <a:spcPts val="0"/>
              </a:spcBef>
              <a:spcAft>
                <a:spcPts val="0"/>
              </a:spcAft>
              <a:buNone/>
            </a:pPr>
            <a:r>
              <a:t/>
            </a:r>
            <a:endParaRPr sz="1600">
              <a:solidFill>
                <a:srgbClr val="595959"/>
              </a:solidFill>
              <a:latin typeface="Verdana"/>
              <a:ea typeface="Verdana"/>
              <a:cs typeface="Verdana"/>
              <a:sym typeface="Verdana"/>
            </a:endParaRPr>
          </a:p>
          <a:p>
            <a:pPr indent="0" lvl="0" marL="457200" rtl="0" algn="l">
              <a:lnSpc>
                <a:spcPct val="150000"/>
              </a:lnSpc>
              <a:spcBef>
                <a:spcPts val="0"/>
              </a:spcBef>
              <a:spcAft>
                <a:spcPts val="1600"/>
              </a:spcAft>
              <a:buNone/>
            </a:pPr>
            <a:r>
              <a:t/>
            </a:r>
            <a:endParaRPr sz="1600">
              <a:solidFill>
                <a:srgbClr val="595959"/>
              </a:solidFill>
              <a:latin typeface="Verdana"/>
              <a:ea typeface="Verdana"/>
              <a:cs typeface="Verdana"/>
              <a:sym typeface="Verdana"/>
            </a:endParaRPr>
          </a:p>
        </p:txBody>
      </p:sp>
      <p:sp>
        <p:nvSpPr>
          <p:cNvPr id="508" name="Google Shape;508;g7fe483e800_0_270"/>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7fe483e800_0_270"/>
          <p:cNvSpPr txBox="1"/>
          <p:nvPr/>
        </p:nvSpPr>
        <p:spPr>
          <a:xfrm>
            <a:off x="1087353" y="631575"/>
            <a:ext cx="56991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Summary</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510" name="Google Shape;510;g7fe483e800_0_270"/>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511" name="Google Shape;511;g7fe483e800_0_270"/>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C00000"/>
                </a:solidFill>
                <a:latin typeface="Verdana"/>
                <a:ea typeface="Verdana"/>
                <a:cs typeface="Verdana"/>
                <a:sym typeface="Verdana"/>
              </a:rPr>
              <a:t>Summary</a:t>
            </a:r>
            <a:endParaRPr>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descr="Screen Shot 2020-04-18 at 9.09.13 PM.png" id="69" name="Google Shape;69;g7fe483e800_0_5"/>
          <p:cNvPicPr preferRelativeResize="0"/>
          <p:nvPr/>
        </p:nvPicPr>
        <p:blipFill rotWithShape="1">
          <a:blip r:embed="rId3">
            <a:alphaModFix/>
          </a:blip>
          <a:srcRect b="0" l="0" r="0" t="0"/>
          <a:stretch/>
        </p:blipFill>
        <p:spPr>
          <a:xfrm>
            <a:off x="0" y="-36271"/>
            <a:ext cx="9143999" cy="5142743"/>
          </a:xfrm>
          <a:prstGeom prst="rect">
            <a:avLst/>
          </a:prstGeom>
          <a:noFill/>
          <a:ln>
            <a:noFill/>
          </a:ln>
        </p:spPr>
      </p:pic>
      <p:pic>
        <p:nvPicPr>
          <p:cNvPr descr="Google Shape;77;p15" id="70" name="Google Shape;70;g7fe483e800_0_5"/>
          <p:cNvPicPr preferRelativeResize="0"/>
          <p:nvPr/>
        </p:nvPicPr>
        <p:blipFill rotWithShape="1">
          <a:blip r:embed="rId4">
            <a:alphaModFix/>
          </a:blip>
          <a:srcRect b="0" l="0" r="0" t="0"/>
          <a:stretch/>
        </p:blipFill>
        <p:spPr>
          <a:xfrm>
            <a:off x="0" y="0"/>
            <a:ext cx="9144000" cy="5143501"/>
          </a:xfrm>
          <a:prstGeom prst="rect">
            <a:avLst/>
          </a:prstGeom>
          <a:noFill/>
          <a:ln>
            <a:noFill/>
          </a:ln>
        </p:spPr>
      </p:pic>
      <p:pic>
        <p:nvPicPr>
          <p:cNvPr descr="Screen Shot 2020-04-18 at 9.20.08 PM.png" id="71" name="Google Shape;71;g7fe483e800_0_5"/>
          <p:cNvPicPr preferRelativeResize="0"/>
          <p:nvPr/>
        </p:nvPicPr>
        <p:blipFill rotWithShape="1">
          <a:blip r:embed="rId5">
            <a:alphaModFix/>
          </a:blip>
          <a:srcRect b="0" l="0" r="0" t="0"/>
          <a:stretch/>
        </p:blipFill>
        <p:spPr>
          <a:xfrm>
            <a:off x="-134332" y="-36284"/>
            <a:ext cx="9279175" cy="5216068"/>
          </a:xfrm>
          <a:prstGeom prst="rect">
            <a:avLst/>
          </a:prstGeom>
          <a:noFill/>
          <a:ln>
            <a:noFill/>
          </a:ln>
        </p:spPr>
      </p:pic>
      <p:pic>
        <p:nvPicPr>
          <p:cNvPr descr="Google Shape;78;p15" id="72" name="Google Shape;72;g7fe483e800_0_5"/>
          <p:cNvPicPr preferRelativeResize="0"/>
          <p:nvPr/>
        </p:nvPicPr>
        <p:blipFill rotWithShape="1">
          <a:blip r:embed="rId6">
            <a:alphaModFix/>
          </a:blip>
          <a:srcRect b="0" l="0" r="0" t="0"/>
          <a:stretch/>
        </p:blipFill>
        <p:spPr>
          <a:xfrm>
            <a:off x="66689" y="93330"/>
            <a:ext cx="665156" cy="814787"/>
          </a:xfrm>
          <a:prstGeom prst="rect">
            <a:avLst/>
          </a:prstGeom>
          <a:noFill/>
          <a:ln>
            <a:noFill/>
          </a:ln>
        </p:spPr>
      </p:pic>
      <p:pic>
        <p:nvPicPr>
          <p:cNvPr descr="Google Shape;81;p15" id="73" name="Google Shape;73;g7fe483e800_0_5"/>
          <p:cNvPicPr preferRelativeResize="0"/>
          <p:nvPr/>
        </p:nvPicPr>
        <p:blipFill rotWithShape="1">
          <a:blip r:embed="rId7">
            <a:alphaModFix/>
          </a:blip>
          <a:srcRect b="0" l="0" r="0" t="0"/>
          <a:stretch/>
        </p:blipFill>
        <p:spPr>
          <a:xfrm>
            <a:off x="-9411" y="4730264"/>
            <a:ext cx="817316" cy="413239"/>
          </a:xfrm>
          <a:prstGeom prst="rect">
            <a:avLst/>
          </a:prstGeom>
          <a:noFill/>
          <a:ln>
            <a:noFill/>
          </a:ln>
        </p:spPr>
      </p:pic>
      <p:sp>
        <p:nvSpPr>
          <p:cNvPr id="74" name="Google Shape;74;g7fe483e800_0_5"/>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Goal</a:t>
            </a:r>
            <a:endParaRPr>
              <a:solidFill>
                <a:srgbClr val="C00000"/>
              </a:solidFill>
            </a:endParaRPr>
          </a:p>
        </p:txBody>
      </p:sp>
      <p:sp>
        <p:nvSpPr>
          <p:cNvPr id="75" name="Google Shape;75;g7fe483e800_0_5"/>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76" name="Google Shape;76;g7fe483e800_0_5"/>
          <p:cNvSpPr txBox="1"/>
          <p:nvPr/>
        </p:nvSpPr>
        <p:spPr>
          <a:xfrm>
            <a:off x="14896"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77" name="Google Shape;77;g7fe483e800_0_5"/>
          <p:cNvSpPr txBox="1"/>
          <p:nvPr/>
        </p:nvSpPr>
        <p:spPr>
          <a:xfrm>
            <a:off x="10589"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78" name="Google Shape;78;g7fe483e800_0_5"/>
          <p:cNvSpPr txBox="1"/>
          <p:nvPr/>
        </p:nvSpPr>
        <p:spPr>
          <a:xfrm>
            <a:off x="4978"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79" name="Google Shape;79;g7fe483e800_0_5"/>
          <p:cNvSpPr txBox="1"/>
          <p:nvPr/>
        </p:nvSpPr>
        <p:spPr>
          <a:xfrm>
            <a:off x="8601"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80" name="Google Shape;80;g7fe483e800_0_5"/>
          <p:cNvSpPr txBox="1"/>
          <p:nvPr/>
        </p:nvSpPr>
        <p:spPr>
          <a:xfrm>
            <a:off x="790950" y="1420250"/>
            <a:ext cx="8520600" cy="34164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To</a:t>
            </a:r>
            <a:r>
              <a:rPr lang="en-US" sz="1800">
                <a:solidFill>
                  <a:srgbClr val="595959"/>
                </a:solidFill>
                <a:latin typeface="Verdana"/>
                <a:ea typeface="Verdana"/>
                <a:cs typeface="Verdana"/>
                <a:sym typeface="Verdana"/>
              </a:rPr>
              <a:t> enhance the Simple Wikipedia priority</a:t>
            </a:r>
            <a:endParaRPr sz="1800">
              <a:solidFill>
                <a:srgbClr val="595959"/>
              </a:solidFill>
              <a:latin typeface="Verdana"/>
              <a:ea typeface="Verdana"/>
              <a:cs typeface="Verdana"/>
              <a:sym typeface="Verdana"/>
            </a:endParaRPr>
          </a:p>
          <a:p>
            <a:pPr indent="0" lvl="0" marL="914400" rtl="0" algn="l">
              <a:lnSpc>
                <a:spcPct val="115000"/>
              </a:lnSpc>
              <a:spcBef>
                <a:spcPts val="1600"/>
              </a:spcBef>
              <a:spcAft>
                <a:spcPts val="0"/>
              </a:spcAft>
              <a:buNone/>
            </a:pPr>
            <a:r>
              <a:t/>
            </a:r>
            <a:endParaRPr sz="1800">
              <a:solidFill>
                <a:srgbClr val="595959"/>
              </a:solidFill>
              <a:latin typeface="Verdana"/>
              <a:ea typeface="Verdana"/>
              <a:cs typeface="Verdana"/>
              <a:sym typeface="Verdana"/>
            </a:endParaRPr>
          </a:p>
          <a:p>
            <a:pPr indent="0" lvl="0" marL="0" rtl="0" algn="l">
              <a:lnSpc>
                <a:spcPct val="150000"/>
              </a:lnSpc>
              <a:spcBef>
                <a:spcPts val="1600"/>
              </a:spcBef>
              <a:spcAft>
                <a:spcPts val="0"/>
              </a:spcAft>
              <a:buNone/>
            </a:pPr>
            <a:r>
              <a:t/>
            </a:r>
            <a:endParaRPr sz="1800">
              <a:solidFill>
                <a:srgbClr val="595959"/>
              </a:solidFill>
              <a:latin typeface="Verdana"/>
              <a:ea typeface="Verdana"/>
              <a:cs typeface="Verdana"/>
              <a:sym typeface="Verdana"/>
            </a:endParaRPr>
          </a:p>
          <a:p>
            <a:pPr indent="0" lvl="0" marL="457200" rtl="0" algn="l">
              <a:lnSpc>
                <a:spcPct val="150000"/>
              </a:lnSpc>
              <a:spcBef>
                <a:spcPts val="1600"/>
              </a:spcBef>
              <a:spcAft>
                <a:spcPts val="1600"/>
              </a:spcAft>
              <a:buNone/>
            </a:pPr>
            <a:r>
              <a:t/>
            </a:r>
            <a:endParaRPr sz="1800">
              <a:solidFill>
                <a:srgbClr val="595959"/>
              </a:solidFill>
              <a:latin typeface="Verdana"/>
              <a:ea typeface="Verdana"/>
              <a:cs typeface="Verdana"/>
              <a:sym typeface="Verdana"/>
            </a:endParaRPr>
          </a:p>
        </p:txBody>
      </p:sp>
      <p:sp>
        <p:nvSpPr>
          <p:cNvPr id="81" name="Google Shape;81;g7fe483e800_0_5"/>
          <p:cNvSpPr/>
          <p:nvPr/>
        </p:nvSpPr>
        <p:spPr>
          <a:xfrm>
            <a:off x="837300" y="614175"/>
            <a:ext cx="83067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7fe483e800_0_5"/>
          <p:cNvSpPr txBox="1"/>
          <p:nvPr/>
        </p:nvSpPr>
        <p:spPr>
          <a:xfrm>
            <a:off x="1087334" y="631575"/>
            <a:ext cx="61164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What are we trying to do?</a:t>
            </a:r>
            <a:endParaRPr>
              <a:solidFill>
                <a:srgbClr val="FFFFFF"/>
              </a:solidFill>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83" name="Google Shape;83;g7fe483e800_0_5"/>
          <p:cNvSpPr txBox="1"/>
          <p:nvPr/>
        </p:nvSpPr>
        <p:spPr>
          <a:xfrm>
            <a:off x="-250"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84" name="Google Shape;84;g7fe483e800_0_5"/>
          <p:cNvSpPr txBox="1"/>
          <p:nvPr/>
        </p:nvSpPr>
        <p:spPr>
          <a:xfrm>
            <a:off x="4953"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pic>
        <p:nvPicPr>
          <p:cNvPr descr="Screen Shot 2020-04-18 at 9.20.08 PM.png" id="516" name="Google Shape;516;g7fe483e800_3_91"/>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517" name="Google Shape;517;g7fe483e800_3_91"/>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518" name="Google Shape;518;g7fe483e800_3_91"/>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519" name="Google Shape;519;g7fe483e800_3_91"/>
          <p:cNvSpPr/>
          <p:nvPr/>
        </p:nvSpPr>
        <p:spPr>
          <a:xfrm>
            <a:off x="2223223" y="96224"/>
            <a:ext cx="2649300" cy="600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7fe483e800_3_91"/>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521" name="Google Shape;521;g7fe483e800_3_91"/>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522" name="Google Shape;522;g7fe483e800_3_91"/>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523" name="Google Shape;523;g7fe483e800_3_91"/>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524" name="Google Shape;524;g7fe483e800_3_91"/>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525" name="Google Shape;525;g7fe483e800_3_91"/>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526" name="Google Shape;526;g7fe483e800_3_91"/>
          <p:cNvSpPr/>
          <p:nvPr/>
        </p:nvSpPr>
        <p:spPr>
          <a:xfrm>
            <a:off x="1085687" y="2943363"/>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MODEL</a:t>
            </a:r>
            <a:endParaRPr b="1" i="0" sz="1800" u="none" cap="none" strike="noStrike">
              <a:solidFill>
                <a:srgbClr val="FFFFFF"/>
              </a:solidFill>
            </a:endParaRPr>
          </a:p>
        </p:txBody>
      </p:sp>
      <p:sp>
        <p:nvSpPr>
          <p:cNvPr id="527" name="Google Shape;527;g7fe483e800_3_91"/>
          <p:cNvSpPr/>
          <p:nvPr/>
        </p:nvSpPr>
        <p:spPr>
          <a:xfrm>
            <a:off x="5437000" y="1629950"/>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VIEW </a:t>
            </a:r>
            <a:r>
              <a:rPr b="1" lang="en-US" sz="1600">
                <a:solidFill>
                  <a:srgbClr val="FFFFFF"/>
                </a:solidFill>
              </a:rPr>
              <a:t>(Web)</a:t>
            </a:r>
            <a:endParaRPr b="1" i="0" sz="1600" u="none" cap="none" strike="noStrike">
              <a:solidFill>
                <a:srgbClr val="FFFFFF"/>
              </a:solidFill>
            </a:endParaRPr>
          </a:p>
        </p:txBody>
      </p:sp>
      <p:sp>
        <p:nvSpPr>
          <p:cNvPr id="528" name="Google Shape;528;g7fe483e800_3_91"/>
          <p:cNvSpPr/>
          <p:nvPr/>
        </p:nvSpPr>
        <p:spPr>
          <a:xfrm>
            <a:off x="5437000" y="2917950"/>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DB</a:t>
            </a:r>
            <a:endParaRPr b="1" i="0" sz="1800" u="none" cap="none" strike="noStrike">
              <a:solidFill>
                <a:srgbClr val="FFFFFF"/>
              </a:solidFill>
            </a:endParaRPr>
          </a:p>
        </p:txBody>
      </p:sp>
      <p:pic>
        <p:nvPicPr>
          <p:cNvPr descr="Google Shape;100;p16" id="529" name="Google Shape;529;g7fe483e800_3_91"/>
          <p:cNvPicPr preferRelativeResize="0"/>
          <p:nvPr/>
        </p:nvPicPr>
        <p:blipFill rotWithShape="1">
          <a:blip r:embed="rId6">
            <a:alphaModFix/>
          </a:blip>
          <a:srcRect b="0" l="0" r="0" t="0"/>
          <a:stretch/>
        </p:blipFill>
        <p:spPr>
          <a:xfrm>
            <a:off x="5664813" y="3446825"/>
            <a:ext cx="665150" cy="665150"/>
          </a:xfrm>
          <a:prstGeom prst="rect">
            <a:avLst/>
          </a:prstGeom>
          <a:noFill/>
          <a:ln>
            <a:noFill/>
          </a:ln>
        </p:spPr>
      </p:pic>
      <p:cxnSp>
        <p:nvCxnSpPr>
          <p:cNvPr id="530" name="Google Shape;530;g7fe483e800_3_91"/>
          <p:cNvCxnSpPr>
            <a:stCxn id="528" idx="0"/>
            <a:endCxn id="527" idx="2"/>
          </p:cNvCxnSpPr>
          <p:nvPr/>
        </p:nvCxnSpPr>
        <p:spPr>
          <a:xfrm rot="10800000">
            <a:off x="5997400" y="2172150"/>
            <a:ext cx="0" cy="745800"/>
          </a:xfrm>
          <a:prstGeom prst="straightConnector1">
            <a:avLst/>
          </a:prstGeom>
          <a:noFill/>
          <a:ln cap="flat" cmpd="sng" w="19050">
            <a:solidFill>
              <a:srgbClr val="000000"/>
            </a:solidFill>
            <a:prstDash val="solid"/>
            <a:round/>
            <a:headEnd len="med" w="med" type="triangle"/>
            <a:tailEnd len="med" w="med" type="none"/>
          </a:ln>
        </p:spPr>
      </p:cxnSp>
      <p:cxnSp>
        <p:nvCxnSpPr>
          <p:cNvPr id="531" name="Google Shape;531;g7fe483e800_3_91"/>
          <p:cNvCxnSpPr>
            <a:stCxn id="528" idx="1"/>
            <a:endCxn id="526" idx="3"/>
          </p:cNvCxnSpPr>
          <p:nvPr/>
        </p:nvCxnSpPr>
        <p:spPr>
          <a:xfrm flipH="1">
            <a:off x="2206600" y="3189000"/>
            <a:ext cx="3230400" cy="25500"/>
          </a:xfrm>
          <a:prstGeom prst="straightConnector1">
            <a:avLst/>
          </a:prstGeom>
          <a:noFill/>
          <a:ln cap="flat" cmpd="sng" w="19050">
            <a:solidFill>
              <a:srgbClr val="000000"/>
            </a:solidFill>
            <a:prstDash val="solid"/>
            <a:round/>
            <a:headEnd len="med" w="med" type="triangle"/>
            <a:tailEnd len="med" w="med" type="none"/>
          </a:ln>
        </p:spPr>
      </p:cxnSp>
      <p:pic>
        <p:nvPicPr>
          <p:cNvPr descr="Google Shape;197;p18" id="532" name="Google Shape;532;g7fe483e800_3_91"/>
          <p:cNvPicPr preferRelativeResize="0"/>
          <p:nvPr/>
        </p:nvPicPr>
        <p:blipFill rotWithShape="1">
          <a:blip r:embed="rId7">
            <a:alphaModFix/>
          </a:blip>
          <a:srcRect b="0" l="0" r="0" t="0"/>
          <a:stretch/>
        </p:blipFill>
        <p:spPr>
          <a:xfrm>
            <a:off x="5491510" y="1206498"/>
            <a:ext cx="1011796" cy="396300"/>
          </a:xfrm>
          <a:prstGeom prst="rect">
            <a:avLst/>
          </a:prstGeom>
          <a:noFill/>
          <a:ln>
            <a:noFill/>
          </a:ln>
        </p:spPr>
      </p:pic>
      <p:pic>
        <p:nvPicPr>
          <p:cNvPr descr="Google Shape;78;p15" id="533" name="Google Shape;533;g7fe483e800_3_91"/>
          <p:cNvPicPr preferRelativeResize="0"/>
          <p:nvPr/>
        </p:nvPicPr>
        <p:blipFill rotWithShape="1">
          <a:blip r:embed="rId4">
            <a:alphaModFix/>
          </a:blip>
          <a:srcRect b="0" l="0" r="0" t="0"/>
          <a:stretch/>
        </p:blipFill>
        <p:spPr>
          <a:xfrm>
            <a:off x="1384438" y="2257973"/>
            <a:ext cx="523266" cy="640974"/>
          </a:xfrm>
          <a:prstGeom prst="rect">
            <a:avLst/>
          </a:prstGeom>
          <a:noFill/>
          <a:ln>
            <a:noFill/>
          </a:ln>
        </p:spPr>
      </p:pic>
      <p:pic>
        <p:nvPicPr>
          <p:cNvPr descr="Google Shape;202;p18" id="534" name="Google Shape;534;g7fe483e800_3_91"/>
          <p:cNvPicPr preferRelativeResize="0"/>
          <p:nvPr/>
        </p:nvPicPr>
        <p:blipFill rotWithShape="1">
          <a:blip r:embed="rId8">
            <a:alphaModFix/>
          </a:blip>
          <a:srcRect b="0" l="0" r="0" t="0"/>
          <a:stretch/>
        </p:blipFill>
        <p:spPr>
          <a:xfrm>
            <a:off x="5288287" y="2420196"/>
            <a:ext cx="560595" cy="421500"/>
          </a:xfrm>
          <a:prstGeom prst="rect">
            <a:avLst/>
          </a:prstGeom>
          <a:noFill/>
          <a:ln>
            <a:noFill/>
          </a:ln>
        </p:spPr>
      </p:pic>
      <p:pic>
        <p:nvPicPr>
          <p:cNvPr descr="Google Shape;203;p18" id="535" name="Google Shape;535;g7fe483e800_3_91"/>
          <p:cNvPicPr preferRelativeResize="0"/>
          <p:nvPr/>
        </p:nvPicPr>
        <p:blipFill rotWithShape="1">
          <a:blip r:embed="rId9">
            <a:alphaModFix/>
          </a:blip>
          <a:srcRect b="0" l="12653" r="11439" t="0"/>
          <a:stretch/>
        </p:blipFill>
        <p:spPr>
          <a:xfrm>
            <a:off x="7710651" y="3520599"/>
            <a:ext cx="933975" cy="640975"/>
          </a:xfrm>
          <a:prstGeom prst="rect">
            <a:avLst/>
          </a:prstGeom>
          <a:noFill/>
          <a:ln>
            <a:noFill/>
          </a:ln>
        </p:spPr>
      </p:pic>
      <p:sp>
        <p:nvSpPr>
          <p:cNvPr id="536" name="Google Shape;536;g7fe483e800_3_91"/>
          <p:cNvSpPr/>
          <p:nvPr/>
        </p:nvSpPr>
        <p:spPr>
          <a:xfrm>
            <a:off x="1085674" y="1622000"/>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USER</a:t>
            </a:r>
            <a:endParaRPr b="1" i="0" sz="1800" u="none" cap="none" strike="noStrike">
              <a:solidFill>
                <a:srgbClr val="FFFFFF"/>
              </a:solidFill>
            </a:endParaRPr>
          </a:p>
        </p:txBody>
      </p:sp>
      <p:cxnSp>
        <p:nvCxnSpPr>
          <p:cNvPr id="537" name="Google Shape;537;g7fe483e800_3_91"/>
          <p:cNvCxnSpPr>
            <a:stCxn id="527" idx="1"/>
            <a:endCxn id="536" idx="3"/>
          </p:cNvCxnSpPr>
          <p:nvPr/>
        </p:nvCxnSpPr>
        <p:spPr>
          <a:xfrm rot="10800000">
            <a:off x="2206600" y="1893200"/>
            <a:ext cx="3230400" cy="7800"/>
          </a:xfrm>
          <a:prstGeom prst="straightConnector1">
            <a:avLst/>
          </a:prstGeom>
          <a:noFill/>
          <a:ln cap="flat" cmpd="sng" w="19050">
            <a:solidFill>
              <a:srgbClr val="000000"/>
            </a:solidFill>
            <a:prstDash val="solid"/>
            <a:round/>
            <a:headEnd len="med" w="med" type="triangle"/>
            <a:tailEnd len="med" w="med" type="none"/>
          </a:ln>
        </p:spPr>
      </p:cxnSp>
      <p:sp>
        <p:nvSpPr>
          <p:cNvPr id="538" name="Google Shape;538;g7fe483e800_3_91"/>
          <p:cNvSpPr/>
          <p:nvPr/>
        </p:nvSpPr>
        <p:spPr>
          <a:xfrm>
            <a:off x="6836700" y="1622000"/>
            <a:ext cx="20403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VIEW</a:t>
            </a:r>
            <a:endParaRPr b="1" sz="1800">
              <a:solidFill>
                <a:srgbClr val="FFFFFF"/>
              </a:solidFill>
            </a:endParaRPr>
          </a:p>
          <a:p>
            <a:pPr indent="0" lvl="0" marL="0" marR="0" rtl="0" algn="ctr">
              <a:lnSpc>
                <a:spcPct val="100000"/>
              </a:lnSpc>
              <a:spcBef>
                <a:spcPts val="0"/>
              </a:spcBef>
              <a:spcAft>
                <a:spcPts val="0"/>
              </a:spcAft>
              <a:buClr>
                <a:srgbClr val="FFFFFF"/>
              </a:buClr>
              <a:buSzPts val="1400"/>
              <a:buFont typeface="Arial"/>
              <a:buNone/>
            </a:pPr>
            <a:r>
              <a:rPr b="1" lang="en-US" sz="1600">
                <a:solidFill>
                  <a:srgbClr val="FFFFFF"/>
                </a:solidFill>
              </a:rPr>
              <a:t>(Chrome Extension)</a:t>
            </a:r>
            <a:endParaRPr b="1" sz="1600">
              <a:solidFill>
                <a:srgbClr val="FFFFFF"/>
              </a:solidFill>
            </a:endParaRPr>
          </a:p>
        </p:txBody>
      </p:sp>
      <p:sp>
        <p:nvSpPr>
          <p:cNvPr id="539" name="Google Shape;539;g7fe483e800_3_91"/>
          <p:cNvSpPr/>
          <p:nvPr/>
        </p:nvSpPr>
        <p:spPr>
          <a:xfrm>
            <a:off x="7506688" y="2917938"/>
            <a:ext cx="13419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CLOUD</a:t>
            </a:r>
            <a:endParaRPr b="1" i="0" sz="1800" u="none" cap="none" strike="noStrike">
              <a:solidFill>
                <a:srgbClr val="FFFFFF"/>
              </a:solidFill>
            </a:endParaRPr>
          </a:p>
        </p:txBody>
      </p:sp>
      <p:cxnSp>
        <p:nvCxnSpPr>
          <p:cNvPr id="540" name="Google Shape;540;g7fe483e800_3_91"/>
          <p:cNvCxnSpPr>
            <a:stCxn id="539" idx="1"/>
            <a:endCxn id="528" idx="3"/>
          </p:cNvCxnSpPr>
          <p:nvPr/>
        </p:nvCxnSpPr>
        <p:spPr>
          <a:xfrm rot="10800000">
            <a:off x="6557788" y="3188988"/>
            <a:ext cx="948900" cy="0"/>
          </a:xfrm>
          <a:prstGeom prst="straightConnector1">
            <a:avLst/>
          </a:prstGeom>
          <a:noFill/>
          <a:ln cap="flat" cmpd="sng" w="19050">
            <a:solidFill>
              <a:srgbClr val="000000"/>
            </a:solidFill>
            <a:prstDash val="dash"/>
            <a:round/>
            <a:headEnd len="med" w="med" type="oval"/>
            <a:tailEnd len="med" w="med" type="oval"/>
          </a:ln>
        </p:spPr>
      </p:cxnSp>
      <p:pic>
        <p:nvPicPr>
          <p:cNvPr descr="Google Shape;198;p18" id="541" name="Google Shape;541;g7fe483e800_3_91"/>
          <p:cNvPicPr preferRelativeResize="0"/>
          <p:nvPr/>
        </p:nvPicPr>
        <p:blipFill rotWithShape="1">
          <a:blip r:embed="rId10">
            <a:alphaModFix/>
          </a:blip>
          <a:srcRect b="0" l="0" r="0" t="0"/>
          <a:stretch/>
        </p:blipFill>
        <p:spPr>
          <a:xfrm>
            <a:off x="7303675" y="1177466"/>
            <a:ext cx="1011799" cy="454371"/>
          </a:xfrm>
          <a:prstGeom prst="rect">
            <a:avLst/>
          </a:prstGeom>
          <a:noFill/>
          <a:ln>
            <a:noFill/>
          </a:ln>
        </p:spPr>
      </p:pic>
      <p:cxnSp>
        <p:nvCxnSpPr>
          <p:cNvPr id="542" name="Google Shape;542;g7fe483e800_3_91"/>
          <p:cNvCxnSpPr>
            <a:stCxn id="528" idx="0"/>
            <a:endCxn id="538" idx="2"/>
          </p:cNvCxnSpPr>
          <p:nvPr/>
        </p:nvCxnSpPr>
        <p:spPr>
          <a:xfrm flipH="1" rot="10800000">
            <a:off x="5997400" y="2164050"/>
            <a:ext cx="1859400" cy="753900"/>
          </a:xfrm>
          <a:prstGeom prst="straightConnector1">
            <a:avLst/>
          </a:prstGeom>
          <a:noFill/>
          <a:ln cap="flat" cmpd="sng" w="19050">
            <a:solidFill>
              <a:srgbClr val="000000"/>
            </a:solidFill>
            <a:prstDash val="solid"/>
            <a:round/>
            <a:headEnd len="med" w="med" type="triangle"/>
            <a:tailEnd len="med" w="med" type="none"/>
          </a:ln>
        </p:spPr>
      </p:cxnSp>
      <p:pic>
        <p:nvPicPr>
          <p:cNvPr descr="Google Shape;184;p18" id="543" name="Google Shape;543;g7fe483e800_3_91"/>
          <p:cNvPicPr preferRelativeResize="0"/>
          <p:nvPr/>
        </p:nvPicPr>
        <p:blipFill rotWithShape="1">
          <a:blip r:embed="rId11">
            <a:alphaModFix/>
          </a:blip>
          <a:srcRect b="0" l="0" r="0" t="0"/>
          <a:stretch/>
        </p:blipFill>
        <p:spPr>
          <a:xfrm>
            <a:off x="4976726" y="4273800"/>
            <a:ext cx="720000" cy="639950"/>
          </a:xfrm>
          <a:prstGeom prst="rect">
            <a:avLst/>
          </a:prstGeom>
          <a:noFill/>
          <a:ln>
            <a:noFill/>
          </a:ln>
        </p:spPr>
      </p:pic>
      <p:pic>
        <p:nvPicPr>
          <p:cNvPr descr="Google Shape;187;p18" id="544" name="Google Shape;544;g7fe483e800_3_91"/>
          <p:cNvPicPr preferRelativeResize="0"/>
          <p:nvPr/>
        </p:nvPicPr>
        <p:blipFill rotWithShape="1">
          <a:blip r:embed="rId12">
            <a:alphaModFix/>
          </a:blip>
          <a:srcRect b="0" l="0" r="0" t="0"/>
          <a:stretch/>
        </p:blipFill>
        <p:spPr>
          <a:xfrm>
            <a:off x="4866325" y="3738790"/>
            <a:ext cx="665100" cy="359160"/>
          </a:xfrm>
          <a:prstGeom prst="rect">
            <a:avLst/>
          </a:prstGeom>
          <a:noFill/>
          <a:ln>
            <a:noFill/>
          </a:ln>
        </p:spPr>
      </p:pic>
      <p:pic>
        <p:nvPicPr>
          <p:cNvPr descr="Google Shape;188;p18" id="545" name="Google Shape;545;g7fe483e800_3_91"/>
          <p:cNvPicPr preferRelativeResize="0"/>
          <p:nvPr/>
        </p:nvPicPr>
        <p:blipFill rotWithShape="1">
          <a:blip r:embed="rId13">
            <a:alphaModFix/>
          </a:blip>
          <a:srcRect b="32364" l="0" r="0" t="32058"/>
          <a:stretch/>
        </p:blipFill>
        <p:spPr>
          <a:xfrm>
            <a:off x="3315775" y="4276350"/>
            <a:ext cx="933976" cy="256500"/>
          </a:xfrm>
          <a:prstGeom prst="rect">
            <a:avLst/>
          </a:prstGeom>
          <a:noFill/>
          <a:ln>
            <a:noFill/>
          </a:ln>
        </p:spPr>
      </p:pic>
      <p:pic>
        <p:nvPicPr>
          <p:cNvPr descr="Google Shape;189;p18" id="546" name="Google Shape;546;g7fe483e800_3_91"/>
          <p:cNvPicPr preferRelativeResize="0"/>
          <p:nvPr/>
        </p:nvPicPr>
        <p:blipFill rotWithShape="1">
          <a:blip r:embed="rId14">
            <a:alphaModFix/>
          </a:blip>
          <a:srcRect b="0" l="0" r="0" t="0"/>
          <a:stretch/>
        </p:blipFill>
        <p:spPr>
          <a:xfrm>
            <a:off x="3386826" y="4612525"/>
            <a:ext cx="720000" cy="443600"/>
          </a:xfrm>
          <a:prstGeom prst="rect">
            <a:avLst/>
          </a:prstGeom>
          <a:noFill/>
          <a:ln>
            <a:noFill/>
          </a:ln>
        </p:spPr>
      </p:pic>
      <p:pic>
        <p:nvPicPr>
          <p:cNvPr descr="Google Shape;191;p18" id="547" name="Google Shape;547;g7fe483e800_3_91"/>
          <p:cNvPicPr preferRelativeResize="0"/>
          <p:nvPr/>
        </p:nvPicPr>
        <p:blipFill rotWithShape="1">
          <a:blip r:embed="rId15">
            <a:alphaModFix/>
          </a:blip>
          <a:srcRect b="0" l="0" r="0" t="0"/>
          <a:stretch/>
        </p:blipFill>
        <p:spPr>
          <a:xfrm>
            <a:off x="4144150" y="4219200"/>
            <a:ext cx="933976" cy="305875"/>
          </a:xfrm>
          <a:prstGeom prst="rect">
            <a:avLst/>
          </a:prstGeom>
          <a:noFill/>
          <a:ln>
            <a:noFill/>
          </a:ln>
        </p:spPr>
      </p:pic>
      <p:pic>
        <p:nvPicPr>
          <p:cNvPr descr="Google Shape;192;p18" id="548" name="Google Shape;548;g7fe483e800_3_91"/>
          <p:cNvPicPr preferRelativeResize="0"/>
          <p:nvPr/>
        </p:nvPicPr>
        <p:blipFill rotWithShape="1">
          <a:blip r:embed="rId16">
            <a:alphaModFix/>
          </a:blip>
          <a:srcRect b="0" l="0" r="0" t="17239"/>
          <a:stretch/>
        </p:blipFill>
        <p:spPr>
          <a:xfrm>
            <a:off x="4138525" y="4686575"/>
            <a:ext cx="750300" cy="295500"/>
          </a:xfrm>
          <a:prstGeom prst="rect">
            <a:avLst/>
          </a:prstGeom>
          <a:noFill/>
          <a:ln>
            <a:noFill/>
          </a:ln>
        </p:spPr>
      </p:pic>
      <p:pic>
        <p:nvPicPr>
          <p:cNvPr descr="Google Shape;193;p18" id="549" name="Google Shape;549;g7fe483e800_3_91"/>
          <p:cNvPicPr preferRelativeResize="0"/>
          <p:nvPr/>
        </p:nvPicPr>
        <p:blipFill rotWithShape="1">
          <a:blip r:embed="rId17">
            <a:alphaModFix/>
          </a:blip>
          <a:srcRect b="0" l="0" r="0" t="0"/>
          <a:stretch/>
        </p:blipFill>
        <p:spPr>
          <a:xfrm>
            <a:off x="3377300" y="3722026"/>
            <a:ext cx="785425" cy="431100"/>
          </a:xfrm>
          <a:prstGeom prst="rect">
            <a:avLst/>
          </a:prstGeom>
          <a:noFill/>
          <a:ln>
            <a:noFill/>
          </a:ln>
        </p:spPr>
      </p:pic>
      <p:pic>
        <p:nvPicPr>
          <p:cNvPr descr="Google Shape;194;p18" id="550" name="Google Shape;550;g7fe483e800_3_91"/>
          <p:cNvPicPr preferRelativeResize="0"/>
          <p:nvPr/>
        </p:nvPicPr>
        <p:blipFill rotWithShape="1">
          <a:blip r:embed="rId18">
            <a:alphaModFix/>
          </a:blip>
          <a:srcRect b="0" l="0" r="0" t="0"/>
          <a:stretch/>
        </p:blipFill>
        <p:spPr>
          <a:xfrm>
            <a:off x="4255384" y="3829593"/>
            <a:ext cx="472216" cy="215975"/>
          </a:xfrm>
          <a:prstGeom prst="rect">
            <a:avLst/>
          </a:prstGeom>
          <a:noFill/>
          <a:ln>
            <a:noFill/>
          </a:ln>
        </p:spPr>
      </p:pic>
      <p:grpSp>
        <p:nvGrpSpPr>
          <p:cNvPr id="551" name="Google Shape;551;g7fe483e800_3_91"/>
          <p:cNvGrpSpPr/>
          <p:nvPr/>
        </p:nvGrpSpPr>
        <p:grpSpPr>
          <a:xfrm>
            <a:off x="1105462" y="3869808"/>
            <a:ext cx="1081229" cy="1034489"/>
            <a:chOff x="1745636" y="3673925"/>
            <a:chExt cx="2427000" cy="542100"/>
          </a:xfrm>
        </p:grpSpPr>
        <p:sp>
          <p:nvSpPr>
            <p:cNvPr id="552" name="Google Shape;552;g7fe483e800_3_91"/>
            <p:cNvSpPr/>
            <p:nvPr/>
          </p:nvSpPr>
          <p:spPr>
            <a:xfrm>
              <a:off x="1745636" y="3673925"/>
              <a:ext cx="24270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rPr b="1" lang="en-US" sz="1800">
                  <a:solidFill>
                    <a:srgbClr val="FFFFFF"/>
                  </a:solidFill>
                </a:rPr>
                <a:t>  Docker</a:t>
              </a:r>
              <a:endParaRPr b="1" sz="1800">
                <a:solidFill>
                  <a:srgbClr val="FFFFFF"/>
                </a:solidFill>
              </a:endParaRPr>
            </a:p>
            <a:p>
              <a:pPr indent="0" lvl="0" marL="0" marR="0" rtl="0" algn="l">
                <a:lnSpc>
                  <a:spcPct val="100000"/>
                </a:lnSpc>
                <a:spcBef>
                  <a:spcPts val="0"/>
                </a:spcBef>
                <a:spcAft>
                  <a:spcPts val="0"/>
                </a:spcAft>
                <a:buClr>
                  <a:srgbClr val="FFFFFF"/>
                </a:buClr>
                <a:buSzPts val="1400"/>
                <a:buFont typeface="Arial"/>
                <a:buNone/>
              </a:pPr>
              <a:r>
                <a:t/>
              </a:r>
              <a:endParaRPr b="1" sz="900">
                <a:solidFill>
                  <a:srgbClr val="FFFFFF"/>
                </a:solidFill>
              </a:endParaRPr>
            </a:p>
            <a:p>
              <a:pPr indent="0" lvl="0" marL="0" marR="0" rtl="0" algn="l">
                <a:lnSpc>
                  <a:spcPct val="100000"/>
                </a:lnSpc>
                <a:spcBef>
                  <a:spcPts val="0"/>
                </a:spcBef>
                <a:spcAft>
                  <a:spcPts val="0"/>
                </a:spcAft>
                <a:buClr>
                  <a:srgbClr val="FFFFFF"/>
                </a:buClr>
                <a:buSzPts val="1400"/>
                <a:buFont typeface="Arial"/>
                <a:buNone/>
              </a:pPr>
              <a:r>
                <a:t/>
              </a:r>
              <a:endParaRPr b="1" sz="1800">
                <a:solidFill>
                  <a:srgbClr val="FFFFFF"/>
                </a:solidFill>
              </a:endParaRPr>
            </a:p>
          </p:txBody>
        </p:sp>
        <p:sp>
          <p:nvSpPr>
            <p:cNvPr id="553" name="Google Shape;553;g7fe483e800_3_91"/>
            <p:cNvSpPr/>
            <p:nvPr/>
          </p:nvSpPr>
          <p:spPr>
            <a:xfrm>
              <a:off x="1925051" y="3979853"/>
              <a:ext cx="2089800" cy="175800"/>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Jenkins</a:t>
              </a:r>
              <a:endParaRPr b="1" i="0" sz="1800" u="none" cap="none" strike="noStrike">
                <a:solidFill>
                  <a:srgbClr val="FFFFFF"/>
                </a:solidFill>
              </a:endParaRPr>
            </a:p>
          </p:txBody>
        </p:sp>
      </p:grpSp>
      <p:cxnSp>
        <p:nvCxnSpPr>
          <p:cNvPr id="554" name="Google Shape;554;g7fe483e800_3_91"/>
          <p:cNvCxnSpPr>
            <a:stCxn id="552" idx="0"/>
            <a:endCxn id="526" idx="2"/>
          </p:cNvCxnSpPr>
          <p:nvPr/>
        </p:nvCxnSpPr>
        <p:spPr>
          <a:xfrm rot="10800000">
            <a:off x="1646076" y="3485508"/>
            <a:ext cx="0" cy="384300"/>
          </a:xfrm>
          <a:prstGeom prst="straightConnector1">
            <a:avLst/>
          </a:prstGeom>
          <a:noFill/>
          <a:ln cap="flat" cmpd="sng" w="19050">
            <a:solidFill>
              <a:srgbClr val="000000"/>
            </a:solidFill>
            <a:prstDash val="dash"/>
            <a:round/>
            <a:headEnd len="med" w="med" type="oval"/>
            <a:tailEnd len="med" w="med" type="oval"/>
          </a:ln>
        </p:spPr>
      </p:cxnSp>
      <p:sp>
        <p:nvSpPr>
          <p:cNvPr id="555" name="Google Shape;555;g7fe483e800_3_91"/>
          <p:cNvSpPr/>
          <p:nvPr/>
        </p:nvSpPr>
        <p:spPr>
          <a:xfrm>
            <a:off x="2532300" y="3818975"/>
            <a:ext cx="720000" cy="3426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500">
                <a:solidFill>
                  <a:srgbClr val="FFFFFF"/>
                </a:solidFill>
              </a:rPr>
              <a:t>Minion</a:t>
            </a:r>
            <a:endParaRPr b="1" i="0" sz="1500" u="none" cap="none" strike="noStrike">
              <a:solidFill>
                <a:srgbClr val="FFFFFF"/>
              </a:solidFill>
            </a:endParaRPr>
          </a:p>
        </p:txBody>
      </p:sp>
      <p:cxnSp>
        <p:nvCxnSpPr>
          <p:cNvPr id="556" name="Google Shape;556;g7fe483e800_3_91"/>
          <p:cNvCxnSpPr>
            <a:stCxn id="555" idx="1"/>
            <a:endCxn id="552" idx="3"/>
          </p:cNvCxnSpPr>
          <p:nvPr/>
        </p:nvCxnSpPr>
        <p:spPr>
          <a:xfrm flipH="1">
            <a:off x="2186700" y="3990275"/>
            <a:ext cx="345600" cy="396900"/>
          </a:xfrm>
          <a:prstGeom prst="straightConnector1">
            <a:avLst/>
          </a:prstGeom>
          <a:noFill/>
          <a:ln cap="flat" cmpd="sng" w="9525">
            <a:solidFill>
              <a:srgbClr val="000000"/>
            </a:solidFill>
            <a:prstDash val="solid"/>
            <a:round/>
            <a:headEnd len="med" w="med" type="stealth"/>
            <a:tailEnd len="med" w="med" type="none"/>
          </a:ln>
        </p:spPr>
      </p:cxnSp>
      <p:cxnSp>
        <p:nvCxnSpPr>
          <p:cNvPr id="557" name="Google Shape;557;g7fe483e800_3_91"/>
          <p:cNvCxnSpPr>
            <a:stCxn id="558" idx="1"/>
            <a:endCxn id="552" idx="3"/>
          </p:cNvCxnSpPr>
          <p:nvPr/>
        </p:nvCxnSpPr>
        <p:spPr>
          <a:xfrm flipH="1">
            <a:off x="2186563" y="4372138"/>
            <a:ext cx="351300" cy="15000"/>
          </a:xfrm>
          <a:prstGeom prst="straightConnector1">
            <a:avLst/>
          </a:prstGeom>
          <a:noFill/>
          <a:ln cap="flat" cmpd="sng" w="9525">
            <a:solidFill>
              <a:srgbClr val="000000"/>
            </a:solidFill>
            <a:prstDash val="solid"/>
            <a:round/>
            <a:headEnd len="med" w="med" type="stealth"/>
            <a:tailEnd len="med" w="med" type="none"/>
          </a:ln>
        </p:spPr>
      </p:cxnSp>
      <p:cxnSp>
        <p:nvCxnSpPr>
          <p:cNvPr id="559" name="Google Shape;559;g7fe483e800_3_91"/>
          <p:cNvCxnSpPr>
            <a:stCxn id="560" idx="1"/>
            <a:endCxn id="552" idx="3"/>
          </p:cNvCxnSpPr>
          <p:nvPr/>
        </p:nvCxnSpPr>
        <p:spPr>
          <a:xfrm rot="10800000">
            <a:off x="2186700" y="4387113"/>
            <a:ext cx="345600" cy="366900"/>
          </a:xfrm>
          <a:prstGeom prst="straightConnector1">
            <a:avLst/>
          </a:prstGeom>
          <a:noFill/>
          <a:ln cap="flat" cmpd="sng" w="9525">
            <a:solidFill>
              <a:srgbClr val="000000"/>
            </a:solidFill>
            <a:prstDash val="solid"/>
            <a:round/>
            <a:headEnd len="med" w="med" type="stealth"/>
            <a:tailEnd len="med" w="med" type="none"/>
          </a:ln>
        </p:spPr>
      </p:cxnSp>
      <p:sp>
        <p:nvSpPr>
          <p:cNvPr id="561" name="Google Shape;561;g7fe483e800_3_91"/>
          <p:cNvSpPr/>
          <p:nvPr/>
        </p:nvSpPr>
        <p:spPr>
          <a:xfrm>
            <a:off x="837300" y="614175"/>
            <a:ext cx="83067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7fe483e800_3_91"/>
          <p:cNvSpPr txBox="1"/>
          <p:nvPr/>
        </p:nvSpPr>
        <p:spPr>
          <a:xfrm>
            <a:off x="1087344" y="631575"/>
            <a:ext cx="33066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Component Design</a:t>
            </a:r>
            <a:endParaRPr>
              <a:solidFill>
                <a:srgbClr val="FFFFFF"/>
              </a:solidFill>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563" name="Google Shape;563;g7fe483e800_3_91"/>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558" name="Google Shape;558;g7fe483e800_3_91"/>
          <p:cNvSpPr/>
          <p:nvPr/>
        </p:nvSpPr>
        <p:spPr>
          <a:xfrm>
            <a:off x="2537863" y="4200838"/>
            <a:ext cx="720000" cy="3426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500">
                <a:solidFill>
                  <a:srgbClr val="FFFFFF"/>
                </a:solidFill>
              </a:rPr>
              <a:t>Minion</a:t>
            </a:r>
            <a:endParaRPr b="1" i="0" sz="1500" u="none" cap="none" strike="noStrike">
              <a:solidFill>
                <a:srgbClr val="FFFFFF"/>
              </a:solidFill>
            </a:endParaRPr>
          </a:p>
        </p:txBody>
      </p:sp>
      <p:sp>
        <p:nvSpPr>
          <p:cNvPr id="560" name="Google Shape;560;g7fe483e800_3_91"/>
          <p:cNvSpPr/>
          <p:nvPr/>
        </p:nvSpPr>
        <p:spPr>
          <a:xfrm>
            <a:off x="2532300" y="4582713"/>
            <a:ext cx="720000" cy="3426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500">
                <a:solidFill>
                  <a:srgbClr val="FFFFFF"/>
                </a:solidFill>
              </a:rPr>
              <a:t>Minion</a:t>
            </a:r>
            <a:endParaRPr b="1" i="0" sz="1500" u="none" cap="none" strike="noStrike">
              <a:solidFill>
                <a:srgbClr val="FFFFFF"/>
              </a:solidFill>
            </a:endParaRPr>
          </a:p>
        </p:txBody>
      </p:sp>
      <p:sp>
        <p:nvSpPr>
          <p:cNvPr id="564" name="Google Shape;564;g7fe483e800_3_91"/>
          <p:cNvSpPr txBox="1"/>
          <p:nvPr/>
        </p:nvSpPr>
        <p:spPr>
          <a:xfrm>
            <a:off x="3299500" y="2853550"/>
            <a:ext cx="9339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Verdana"/>
                <a:ea typeface="Verdana"/>
                <a:cs typeface="Verdana"/>
                <a:sym typeface="Verdana"/>
              </a:rPr>
              <a:t>Monthly</a:t>
            </a:r>
            <a:endParaRPr>
              <a:latin typeface="Verdana"/>
              <a:ea typeface="Verdana"/>
              <a:cs typeface="Verdana"/>
              <a:sym typeface="Verdana"/>
            </a:endParaRPr>
          </a:p>
        </p:txBody>
      </p:sp>
      <p:sp>
        <p:nvSpPr>
          <p:cNvPr id="565" name="Google Shape;565;g7fe483e800_3_91"/>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9C3032"/>
                </a:solidFill>
                <a:latin typeface="Verdana"/>
                <a:ea typeface="Verdana"/>
                <a:cs typeface="Verdana"/>
                <a:sym typeface="Verdana"/>
              </a:rPr>
              <a:t>Summary</a:t>
            </a:r>
            <a:endParaRPr>
              <a:solidFill>
                <a:srgbClr val="9C3032"/>
              </a:solidFill>
            </a:endParaRPr>
          </a:p>
        </p:txBody>
      </p:sp>
      <p:cxnSp>
        <p:nvCxnSpPr>
          <p:cNvPr id="566" name="Google Shape;566;g7fe483e800_3_91"/>
          <p:cNvCxnSpPr>
            <a:stCxn id="538" idx="1"/>
            <a:endCxn id="527" idx="3"/>
          </p:cNvCxnSpPr>
          <p:nvPr/>
        </p:nvCxnSpPr>
        <p:spPr>
          <a:xfrm flipH="1">
            <a:off x="6557700" y="1893050"/>
            <a:ext cx="279000" cy="81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pic>
        <p:nvPicPr>
          <p:cNvPr descr="Google Shape;393;p28" id="571" name="Google Shape;571;g7fe483e800_0_221"/>
          <p:cNvPicPr preferRelativeResize="0"/>
          <p:nvPr/>
        </p:nvPicPr>
        <p:blipFill rotWithShape="1">
          <a:blip r:embed="rId3">
            <a:alphaModFix/>
          </a:blip>
          <a:srcRect b="88127" l="0" r="0" t="0"/>
          <a:stretch/>
        </p:blipFill>
        <p:spPr>
          <a:xfrm>
            <a:off x="0" y="0"/>
            <a:ext cx="9144000" cy="610649"/>
          </a:xfrm>
          <a:prstGeom prst="rect">
            <a:avLst/>
          </a:prstGeom>
          <a:noFill/>
          <a:ln>
            <a:noFill/>
          </a:ln>
        </p:spPr>
      </p:pic>
      <p:sp>
        <p:nvSpPr>
          <p:cNvPr id="572" name="Google Shape;572;g7fe483e800_0_221"/>
          <p:cNvSpPr txBox="1"/>
          <p:nvPr>
            <p:ph idx="1" type="body"/>
          </p:nvPr>
        </p:nvSpPr>
        <p:spPr>
          <a:xfrm>
            <a:off x="311699" y="1218299"/>
            <a:ext cx="8520600" cy="34164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1800"/>
              <a:buNone/>
            </a:pPr>
            <a:r>
              <a:rPr b="1" lang="en-US">
                <a:solidFill>
                  <a:srgbClr val="000000"/>
                </a:solidFill>
              </a:rPr>
              <a:t>Professional Master’s in Big Data Computing Science</a:t>
            </a:r>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rPr lang="en-US">
                <a:solidFill>
                  <a:srgbClr val="000000"/>
                </a:solidFill>
              </a:rPr>
              <a:t>Matthew Canute - </a:t>
            </a:r>
            <a:r>
              <a:rPr lang="en-US" u="sng">
                <a:solidFill>
                  <a:schemeClr val="accent5"/>
                </a:solidFill>
                <a:hlinkClick r:id="rId4"/>
              </a:rPr>
              <a:t>mcanute@sfu.ca</a:t>
            </a:r>
            <a:endParaRPr/>
          </a:p>
          <a:p>
            <a:pPr indent="0" lvl="0" marL="0" rtl="0" algn="l">
              <a:lnSpc>
                <a:spcPct val="100000"/>
              </a:lnSpc>
              <a:spcBef>
                <a:spcPts val="0"/>
              </a:spcBef>
              <a:spcAft>
                <a:spcPts val="0"/>
              </a:spcAft>
              <a:buSzPts val="1800"/>
              <a:buNone/>
            </a:pPr>
            <a:r>
              <a:rPr lang="en-US">
                <a:solidFill>
                  <a:srgbClr val="000000"/>
                </a:solidFill>
              </a:rPr>
              <a:t>Young-min Kim - </a:t>
            </a:r>
            <a:r>
              <a:rPr lang="en-US" u="sng">
                <a:solidFill>
                  <a:schemeClr val="accent5"/>
                </a:solidFill>
                <a:hlinkClick r:id="rId5"/>
              </a:rPr>
              <a:t>yka85@sfu.ca</a:t>
            </a:r>
            <a:endParaRPr/>
          </a:p>
          <a:p>
            <a:pPr indent="0" lvl="0" marL="0" rtl="0" algn="l">
              <a:lnSpc>
                <a:spcPct val="100000"/>
              </a:lnSpc>
              <a:spcBef>
                <a:spcPts val="0"/>
              </a:spcBef>
              <a:spcAft>
                <a:spcPts val="0"/>
              </a:spcAft>
              <a:buSzPts val="1800"/>
              <a:buNone/>
            </a:pPr>
            <a:r>
              <a:rPr lang="en-US">
                <a:solidFill>
                  <a:srgbClr val="000000"/>
                </a:solidFill>
              </a:rPr>
              <a:t>Donggu Lee - </a:t>
            </a:r>
            <a:r>
              <a:rPr lang="en-US" u="sng">
                <a:solidFill>
                  <a:schemeClr val="accent5"/>
                </a:solidFill>
                <a:hlinkClick r:id="rId6"/>
              </a:rPr>
              <a:t>donggul@sfu.ca</a:t>
            </a:r>
            <a:endParaRPr/>
          </a:p>
          <a:p>
            <a:pPr indent="0" lvl="0" marL="0" rtl="0" algn="l">
              <a:lnSpc>
                <a:spcPct val="100000"/>
              </a:lnSpc>
              <a:spcBef>
                <a:spcPts val="0"/>
              </a:spcBef>
              <a:spcAft>
                <a:spcPts val="0"/>
              </a:spcAft>
              <a:buSzPts val="1800"/>
              <a:buNone/>
            </a:pPr>
            <a:r>
              <a:rPr lang="en-US">
                <a:solidFill>
                  <a:srgbClr val="000000"/>
                </a:solidFill>
              </a:rPr>
              <a:t>Suraj Swaroop - </a:t>
            </a:r>
            <a:r>
              <a:rPr lang="en-US" u="sng">
                <a:solidFill>
                  <a:schemeClr val="accent5"/>
                </a:solidFill>
                <a:hlinkClick r:id="rId7"/>
              </a:rPr>
              <a:t>sswaroop@sfu.ca</a:t>
            </a:r>
            <a:endParaRPr/>
          </a:p>
          <a:p>
            <a:pPr indent="0" lvl="0" marL="0" rtl="0" algn="l">
              <a:lnSpc>
                <a:spcPct val="100000"/>
              </a:lnSpc>
              <a:spcBef>
                <a:spcPts val="0"/>
              </a:spcBef>
              <a:spcAft>
                <a:spcPts val="0"/>
              </a:spcAft>
              <a:buSzPts val="1800"/>
              <a:buNone/>
            </a:pPr>
            <a:r>
              <a:rPr lang="en-US">
                <a:solidFill>
                  <a:srgbClr val="000000"/>
                </a:solidFill>
              </a:rPr>
              <a:t>Adriena Wong - </a:t>
            </a:r>
            <a:r>
              <a:rPr lang="en-US" u="sng">
                <a:solidFill>
                  <a:schemeClr val="accent5"/>
                </a:solidFill>
                <a:hlinkClick r:id="rId8"/>
              </a:rPr>
              <a:t>adrienaw@sfu.ca</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a:p>
            <a:pPr indent="0" lvl="0" marL="0" rtl="0" algn="l">
              <a:lnSpc>
                <a:spcPct val="100000"/>
              </a:lnSpc>
              <a:spcBef>
                <a:spcPts val="0"/>
              </a:spcBef>
              <a:spcAft>
                <a:spcPts val="0"/>
              </a:spcAft>
              <a:buSzPts val="1800"/>
              <a:buNone/>
            </a:pPr>
            <a:r>
              <a:rPr lang="en-US">
                <a:solidFill>
                  <a:srgbClr val="000000"/>
                </a:solidFill>
              </a:rPr>
              <a:t>Homepage of the WikiPlugin demo: </a:t>
            </a:r>
            <a:r>
              <a:rPr lang="en-US">
                <a:solidFill>
                  <a:srgbClr val="000000"/>
                </a:solidFill>
              </a:rPr>
              <a:t> </a:t>
            </a:r>
            <a:r>
              <a:rPr lang="en-US" u="sng">
                <a:solidFill>
                  <a:schemeClr val="accent5"/>
                </a:solidFill>
                <a:hlinkClick r:id="rId9"/>
              </a:rPr>
              <a:t>http://172.105.25.92/</a:t>
            </a:r>
            <a:endParaRPr>
              <a:solidFill>
                <a:srgbClr val="000000"/>
              </a:solidFill>
            </a:endParaRPr>
          </a:p>
          <a:p>
            <a:pPr indent="0" lvl="0" marL="0" rtl="0" algn="l">
              <a:lnSpc>
                <a:spcPct val="100000"/>
              </a:lnSpc>
              <a:spcBef>
                <a:spcPts val="0"/>
              </a:spcBef>
              <a:spcAft>
                <a:spcPts val="0"/>
              </a:spcAft>
              <a:buSzPts val="1800"/>
              <a:buNone/>
            </a:pPr>
            <a:r>
              <a:t/>
            </a:r>
            <a:endParaRPr>
              <a:solidFill>
                <a:srgbClr val="000000"/>
              </a:solidFill>
            </a:endParaRPr>
          </a:p>
        </p:txBody>
      </p:sp>
      <p:pic>
        <p:nvPicPr>
          <p:cNvPr descr="Google Shape;398;p28" id="573" name="Google Shape;573;g7fe483e800_0_221"/>
          <p:cNvPicPr preferRelativeResize="0"/>
          <p:nvPr/>
        </p:nvPicPr>
        <p:blipFill rotWithShape="1">
          <a:blip r:embed="rId10">
            <a:alphaModFix/>
          </a:blip>
          <a:srcRect b="0" l="0" r="0" t="0"/>
          <a:stretch/>
        </p:blipFill>
        <p:spPr>
          <a:xfrm>
            <a:off x="7733875" y="3732450"/>
            <a:ext cx="1411050" cy="1411050"/>
          </a:xfrm>
          <a:prstGeom prst="rect">
            <a:avLst/>
          </a:prstGeom>
          <a:noFill/>
          <a:ln cap="flat" cmpd="sng" w="9525">
            <a:solidFill>
              <a:srgbClr val="585858"/>
            </a:solidFill>
            <a:prstDash val="solid"/>
            <a:round/>
            <a:headEnd len="sm" w="sm" type="none"/>
            <a:tailEnd len="sm" w="sm" type="none"/>
          </a:ln>
        </p:spPr>
      </p:pic>
      <p:sp>
        <p:nvSpPr>
          <p:cNvPr id="574" name="Google Shape;574;g7fe483e800_0_221"/>
          <p:cNvSpPr/>
          <p:nvPr/>
        </p:nvSpPr>
        <p:spPr>
          <a:xfrm>
            <a:off x="925" y="614175"/>
            <a:ext cx="91440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7fe483e800_0_221"/>
          <p:cNvSpPr txBox="1"/>
          <p:nvPr/>
        </p:nvSpPr>
        <p:spPr>
          <a:xfrm>
            <a:off x="276152" y="631575"/>
            <a:ext cx="62727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lt1"/>
              </a:buClr>
              <a:buSzPts val="2200"/>
              <a:buFont typeface="Verdana"/>
              <a:buNone/>
            </a:pPr>
            <a:r>
              <a:rPr b="1" lang="en-US" sz="2200">
                <a:solidFill>
                  <a:schemeClr val="lt1"/>
                </a:solidFill>
                <a:latin typeface="Verdana"/>
                <a:ea typeface="Verdana"/>
                <a:cs typeface="Verdana"/>
                <a:sym typeface="Verdana"/>
              </a:rPr>
              <a:t>Contact Information</a:t>
            </a:r>
            <a:endParaRPr sz="2800">
              <a:solidFill>
                <a:schemeClr val="dk1"/>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pic>
        <p:nvPicPr>
          <p:cNvPr descr="Google Shape;403;p29" id="580" name="Google Shape;580;p16"/>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581" name="Google Shape;581;p16"/>
          <p:cNvSpPr txBox="1"/>
          <p:nvPr>
            <p:ph type="title"/>
          </p:nvPr>
        </p:nvSpPr>
        <p:spPr>
          <a:xfrm>
            <a:off x="311699" y="1729950"/>
            <a:ext cx="8520602" cy="841800"/>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000000"/>
              </a:buClr>
              <a:buSzPts val="4224"/>
              <a:buFont typeface="Verdana"/>
              <a:buNone/>
            </a:pPr>
            <a:r>
              <a:rPr b="1" lang="en-US" sz="4224">
                <a:latin typeface="Verdana"/>
                <a:ea typeface="Verdana"/>
                <a:cs typeface="Verdana"/>
                <a:sym typeface="Verdana"/>
              </a:rPr>
              <a:t>Thank you</a:t>
            </a:r>
            <a:endParaRPr/>
          </a:p>
        </p:txBody>
      </p:sp>
      <p:pic>
        <p:nvPicPr>
          <p:cNvPr descr="Google Shape;405;p29" id="582" name="Google Shape;582;p16"/>
          <p:cNvPicPr preferRelativeResize="0"/>
          <p:nvPr/>
        </p:nvPicPr>
        <p:blipFill rotWithShape="1">
          <a:blip r:embed="rId4">
            <a:alphaModFix/>
          </a:blip>
          <a:srcRect b="0" l="0" r="0" t="0"/>
          <a:stretch/>
        </p:blipFill>
        <p:spPr>
          <a:xfrm>
            <a:off x="152400" y="3297449"/>
            <a:ext cx="1846050" cy="1846051"/>
          </a:xfrm>
          <a:prstGeom prst="rect">
            <a:avLst/>
          </a:prstGeom>
          <a:noFill/>
          <a:ln cap="flat" cmpd="sng" w="9525">
            <a:solidFill>
              <a:srgbClr val="585858"/>
            </a:solidFill>
            <a:prstDash val="solid"/>
            <a:round/>
            <a:headEnd len="sm" w="sm" type="none"/>
            <a:tailEnd len="sm" w="sm" type="none"/>
          </a:ln>
        </p:spPr>
      </p:pic>
      <p:sp>
        <p:nvSpPr>
          <p:cNvPr id="583" name="Google Shape;583;p16"/>
          <p:cNvSpPr txBox="1"/>
          <p:nvPr/>
        </p:nvSpPr>
        <p:spPr>
          <a:xfrm>
            <a:off x="2298500" y="3297449"/>
            <a:ext cx="4008000" cy="1477501"/>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Professional Master’s in Big Data Computing Science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pic>
        <p:nvPicPr>
          <p:cNvPr descr="Google Shape;411;p30" id="588" name="Google Shape;588;p17"/>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589" name="Google Shape;589;p17"/>
          <p:cNvSpPr/>
          <p:nvPr/>
        </p:nvSpPr>
        <p:spPr>
          <a:xfrm>
            <a:off x="0" y="1979100"/>
            <a:ext cx="9144000" cy="11853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7"/>
          <p:cNvSpPr txBox="1"/>
          <p:nvPr>
            <p:ph type="title"/>
          </p:nvPr>
        </p:nvSpPr>
        <p:spPr>
          <a:xfrm>
            <a:off x="311699" y="2150850"/>
            <a:ext cx="8520600" cy="841800"/>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4224"/>
              <a:buFont typeface="Verdana"/>
              <a:buNone/>
            </a:pPr>
            <a:r>
              <a:rPr b="1" lang="en-US" sz="4224">
                <a:solidFill>
                  <a:srgbClr val="FFFFFF"/>
                </a:solidFill>
                <a:latin typeface="Verdana"/>
                <a:ea typeface="Verdana"/>
                <a:cs typeface="Verdana"/>
                <a:sym typeface="Verdana"/>
              </a:rPr>
              <a:t>Q &amp; 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pic>
        <p:nvPicPr>
          <p:cNvPr descr="Google Shape;418;p31" id="595" name="Google Shape;595;p18"/>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596" name="Google Shape;596;p18"/>
          <p:cNvSpPr txBox="1"/>
          <p:nvPr>
            <p:ph type="title"/>
          </p:nvPr>
        </p:nvSpPr>
        <p:spPr>
          <a:xfrm>
            <a:off x="317399" y="1989175"/>
            <a:ext cx="8520602" cy="841801"/>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4000"/>
              <a:buFont typeface="Arial"/>
              <a:buNone/>
            </a:pPr>
            <a:r>
              <a:rPr b="1" lang="en-US" sz="4000">
                <a:solidFill>
                  <a:srgbClr val="FFFFFF"/>
                </a:solidFill>
              </a:rPr>
              <a:t>Motivation</a:t>
            </a:r>
            <a:endParaRPr/>
          </a:p>
        </p:txBody>
      </p:sp>
      <p:sp>
        <p:nvSpPr>
          <p:cNvPr id="597" name="Google Shape;597;p18"/>
          <p:cNvSpPr txBox="1"/>
          <p:nvPr/>
        </p:nvSpPr>
        <p:spPr>
          <a:xfrm>
            <a:off x="311699" y="2071524"/>
            <a:ext cx="8520602" cy="841801"/>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3600"/>
              <a:buFont typeface="Verdana"/>
              <a:buNone/>
            </a:pPr>
            <a:r>
              <a:rPr b="1" i="0" lang="en-US" sz="3600" u="none" cap="none" strike="noStrike">
                <a:solidFill>
                  <a:srgbClr val="FFFFFF"/>
                </a:solidFill>
                <a:latin typeface="Verdana"/>
                <a:ea typeface="Verdana"/>
                <a:cs typeface="Verdana"/>
                <a:sym typeface="Verdana"/>
              </a:rPr>
              <a:t>Motivation</a:t>
            </a:r>
            <a:endParaRPr/>
          </a:p>
        </p:txBody>
      </p:sp>
      <p:pic>
        <p:nvPicPr>
          <p:cNvPr descr="Google Shape;421;p31" id="598" name="Google Shape;598;p18"/>
          <p:cNvPicPr preferRelativeResize="0"/>
          <p:nvPr/>
        </p:nvPicPr>
        <p:blipFill rotWithShape="1">
          <a:blip r:embed="rId4">
            <a:alphaModFix/>
          </a:blip>
          <a:srcRect b="0" l="0" r="0" t="0"/>
          <a:stretch/>
        </p:blipFill>
        <p:spPr>
          <a:xfrm>
            <a:off x="7963750" y="0"/>
            <a:ext cx="1007276" cy="499901"/>
          </a:xfrm>
          <a:prstGeom prst="rect">
            <a:avLst/>
          </a:prstGeom>
          <a:noFill/>
          <a:ln>
            <a:noFill/>
          </a:ln>
        </p:spPr>
      </p:pic>
      <p:sp>
        <p:nvSpPr>
          <p:cNvPr id="599" name="Google Shape;599;p18"/>
          <p:cNvSpPr/>
          <p:nvPr/>
        </p:nvSpPr>
        <p:spPr>
          <a:xfrm>
            <a:off x="5700" y="1979100"/>
            <a:ext cx="9144000" cy="11853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8"/>
          <p:cNvSpPr txBox="1"/>
          <p:nvPr/>
        </p:nvSpPr>
        <p:spPr>
          <a:xfrm>
            <a:off x="317399" y="2150850"/>
            <a:ext cx="8520600" cy="841800"/>
          </a:xfrm>
          <a:prstGeom prst="rect">
            <a:avLst/>
          </a:prstGeom>
          <a:noFill/>
          <a:ln>
            <a:noFill/>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3600"/>
              <a:buFont typeface="Verdana"/>
              <a:buNone/>
            </a:pPr>
            <a:r>
              <a:rPr b="1" i="0" lang="en-US" sz="3600" u="none" cap="none" strike="noStrike">
                <a:solidFill>
                  <a:srgbClr val="FFFFFF"/>
                </a:solidFill>
                <a:latin typeface="Verdana"/>
                <a:ea typeface="Verdana"/>
                <a:cs typeface="Verdana"/>
                <a:sym typeface="Verdana"/>
              </a:rPr>
              <a:t>Appendix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pic>
        <p:nvPicPr>
          <p:cNvPr descr="Screen Shot 2020-04-18 at 9.20.08 PM.png" id="605" name="Google Shape;605;g7fe483e800_0_113"/>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606" name="Google Shape;606;g7fe483e800_0_113"/>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607" name="Google Shape;607;g7fe483e800_0_113"/>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608" name="Google Shape;608;g7fe483e800_0_113"/>
          <p:cNvSpPr/>
          <p:nvPr/>
        </p:nvSpPr>
        <p:spPr>
          <a:xfrm>
            <a:off x="2055361" y="1327794"/>
            <a:ext cx="1887000" cy="3387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7fe483e800_0_113"/>
          <p:cNvSpPr/>
          <p:nvPr/>
        </p:nvSpPr>
        <p:spPr>
          <a:xfrm>
            <a:off x="1991065" y="3410915"/>
            <a:ext cx="2744400" cy="3024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7fe483e800_0_113"/>
          <p:cNvSpPr/>
          <p:nvPr/>
        </p:nvSpPr>
        <p:spPr>
          <a:xfrm>
            <a:off x="5440921" y="3399044"/>
            <a:ext cx="1951500" cy="300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7fe483e800_0_113"/>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612" name="Google Shape;612;g7fe483e800_0_113"/>
          <p:cNvSpPr txBox="1"/>
          <p:nvPr/>
        </p:nvSpPr>
        <p:spPr>
          <a:xfrm>
            <a:off x="14884"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9C3032"/>
                </a:solidFill>
                <a:latin typeface="Verdana"/>
                <a:ea typeface="Verdana"/>
                <a:cs typeface="Verdana"/>
                <a:sym typeface="Verdana"/>
              </a:rPr>
              <a:t>Model</a:t>
            </a:r>
            <a:endParaRPr>
              <a:solidFill>
                <a:srgbClr val="9C3032"/>
              </a:solidFill>
            </a:endParaRPr>
          </a:p>
        </p:txBody>
      </p:sp>
      <p:sp>
        <p:nvSpPr>
          <p:cNvPr id="613" name="Google Shape;613;g7fe483e800_0_113"/>
          <p:cNvSpPr txBox="1"/>
          <p:nvPr/>
        </p:nvSpPr>
        <p:spPr>
          <a:xfrm>
            <a:off x="8589"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solidFill>
                <a:srgbClr val="3C85C0"/>
              </a:solidFill>
            </a:endParaRPr>
          </a:p>
        </p:txBody>
      </p:sp>
      <p:sp>
        <p:nvSpPr>
          <p:cNvPr id="614" name="Google Shape;614;g7fe483e800_0_113"/>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615" name="Google Shape;615;g7fe483e800_0_113"/>
          <p:cNvSpPr txBox="1"/>
          <p:nvPr/>
        </p:nvSpPr>
        <p:spPr>
          <a:xfrm>
            <a:off x="10576"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616" name="Google Shape;616;g7fe483e800_0_113"/>
          <p:cNvSpPr txBox="1"/>
          <p:nvPr/>
        </p:nvSpPr>
        <p:spPr>
          <a:xfrm>
            <a:off x="4966"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pic>
        <p:nvPicPr>
          <p:cNvPr id="617" name="Google Shape;617;g7fe483e800_0_113"/>
          <p:cNvPicPr preferRelativeResize="0"/>
          <p:nvPr/>
        </p:nvPicPr>
        <p:blipFill>
          <a:blip r:embed="rId6">
            <a:alphaModFix/>
          </a:blip>
          <a:stretch>
            <a:fillRect/>
          </a:stretch>
        </p:blipFill>
        <p:spPr>
          <a:xfrm>
            <a:off x="1423227" y="1789473"/>
            <a:ext cx="3009023" cy="2527425"/>
          </a:xfrm>
          <a:prstGeom prst="rect">
            <a:avLst/>
          </a:prstGeom>
          <a:noFill/>
          <a:ln>
            <a:noFill/>
          </a:ln>
        </p:spPr>
      </p:pic>
      <p:sp>
        <p:nvSpPr>
          <p:cNvPr id="618" name="Google Shape;618;g7fe483e800_0_113"/>
          <p:cNvSpPr txBox="1"/>
          <p:nvPr/>
        </p:nvSpPr>
        <p:spPr>
          <a:xfrm>
            <a:off x="863400" y="1133113"/>
            <a:ext cx="3717600" cy="5685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lang="en-US" sz="1800">
                <a:solidFill>
                  <a:schemeClr val="dk2"/>
                </a:solidFill>
                <a:latin typeface="Verdana"/>
                <a:ea typeface="Verdana"/>
                <a:cs typeface="Verdana"/>
                <a:sym typeface="Verdana"/>
              </a:rPr>
              <a:t>Model’s Prediction Probability Distribution</a:t>
            </a:r>
            <a:endParaRPr sz="1800">
              <a:solidFill>
                <a:schemeClr val="dk2"/>
              </a:solidFill>
              <a:latin typeface="Verdana"/>
              <a:ea typeface="Verdana"/>
              <a:cs typeface="Verdana"/>
              <a:sym typeface="Verdana"/>
            </a:endParaRPr>
          </a:p>
        </p:txBody>
      </p:sp>
      <p:sp>
        <p:nvSpPr>
          <p:cNvPr id="619" name="Google Shape;619;g7fe483e800_0_113"/>
          <p:cNvSpPr txBox="1"/>
          <p:nvPr/>
        </p:nvSpPr>
        <p:spPr>
          <a:xfrm>
            <a:off x="1175525" y="4316900"/>
            <a:ext cx="44178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1200">
                <a:latin typeface="Verdana"/>
                <a:ea typeface="Verdana"/>
                <a:cs typeface="Verdana"/>
                <a:sym typeface="Verdana"/>
              </a:rPr>
              <a:t>Probability of being ‘difficult’</a:t>
            </a:r>
            <a:endParaRPr b="1" sz="1200"/>
          </a:p>
        </p:txBody>
      </p:sp>
      <p:sp>
        <p:nvSpPr>
          <p:cNvPr id="620" name="Google Shape;620;g7fe483e800_0_113"/>
          <p:cNvSpPr txBox="1"/>
          <p:nvPr/>
        </p:nvSpPr>
        <p:spPr>
          <a:xfrm>
            <a:off x="5440925" y="1133125"/>
            <a:ext cx="3100800" cy="56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800">
                <a:solidFill>
                  <a:schemeClr val="dk2"/>
                </a:solidFill>
                <a:latin typeface="Verdana"/>
                <a:ea typeface="Verdana"/>
                <a:cs typeface="Verdana"/>
                <a:sym typeface="Verdana"/>
              </a:rPr>
              <a:t>Adjusted Read Time (Minutes) Distribution</a:t>
            </a:r>
            <a:endParaRPr sz="1800">
              <a:solidFill>
                <a:schemeClr val="dk2"/>
              </a:solidFill>
              <a:latin typeface="Verdana"/>
              <a:ea typeface="Verdana"/>
              <a:cs typeface="Verdana"/>
              <a:sym typeface="Verdana"/>
            </a:endParaRPr>
          </a:p>
        </p:txBody>
      </p:sp>
      <p:pic>
        <p:nvPicPr>
          <p:cNvPr id="621" name="Google Shape;621;g7fe483e800_0_113"/>
          <p:cNvPicPr preferRelativeResize="0"/>
          <p:nvPr/>
        </p:nvPicPr>
        <p:blipFill>
          <a:blip r:embed="rId7">
            <a:alphaModFix/>
          </a:blip>
          <a:stretch>
            <a:fillRect/>
          </a:stretch>
        </p:blipFill>
        <p:spPr>
          <a:xfrm>
            <a:off x="5193488" y="4316901"/>
            <a:ext cx="3595662" cy="499900"/>
          </a:xfrm>
          <a:prstGeom prst="rect">
            <a:avLst/>
          </a:prstGeom>
          <a:noFill/>
          <a:ln>
            <a:noFill/>
          </a:ln>
        </p:spPr>
      </p:pic>
      <p:sp>
        <p:nvSpPr>
          <p:cNvPr id="622" name="Google Shape;622;g7fe483e800_0_113"/>
          <p:cNvSpPr txBox="1"/>
          <p:nvPr/>
        </p:nvSpPr>
        <p:spPr>
          <a:xfrm>
            <a:off x="4782425" y="4316900"/>
            <a:ext cx="4417800" cy="396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1200">
                <a:latin typeface="Verdana"/>
                <a:ea typeface="Verdana"/>
                <a:cs typeface="Verdana"/>
                <a:sym typeface="Verdana"/>
              </a:rPr>
              <a:t>Median Probability </a:t>
            </a:r>
            <a:r>
              <a:rPr b="1" lang="en-US" sz="1200">
                <a:solidFill>
                  <a:srgbClr val="434343"/>
                </a:solidFill>
                <a:latin typeface="Verdana"/>
                <a:ea typeface="Verdana"/>
                <a:cs typeface="Verdana"/>
                <a:sym typeface="Verdana"/>
              </a:rPr>
              <a:t>Prediction</a:t>
            </a:r>
            <a:r>
              <a:rPr b="1" lang="en-US" sz="1200">
                <a:latin typeface="Verdana"/>
                <a:ea typeface="Verdana"/>
                <a:cs typeface="Verdana"/>
                <a:sym typeface="Verdana"/>
              </a:rPr>
              <a:t> </a:t>
            </a:r>
            <a:r>
              <a:rPr b="1" lang="en-US" sz="1200">
                <a:solidFill>
                  <a:srgbClr val="B7B7B7"/>
                </a:solidFill>
                <a:latin typeface="Verdana"/>
                <a:ea typeface="Verdana"/>
                <a:cs typeface="Verdana"/>
                <a:sym typeface="Verdana"/>
              </a:rPr>
              <a:t>Gradient</a:t>
            </a:r>
            <a:endParaRPr b="1" sz="1200">
              <a:solidFill>
                <a:srgbClr val="B7B7B7"/>
              </a:solidFill>
            </a:endParaRPr>
          </a:p>
        </p:txBody>
      </p:sp>
      <p:pic>
        <p:nvPicPr>
          <p:cNvPr id="623" name="Google Shape;623;g7fe483e800_0_113"/>
          <p:cNvPicPr preferRelativeResize="0"/>
          <p:nvPr/>
        </p:nvPicPr>
        <p:blipFill>
          <a:blip r:embed="rId8">
            <a:alphaModFix/>
          </a:blip>
          <a:stretch>
            <a:fillRect/>
          </a:stretch>
        </p:blipFill>
        <p:spPr>
          <a:xfrm>
            <a:off x="5355876" y="1789473"/>
            <a:ext cx="3270898" cy="2439588"/>
          </a:xfrm>
          <a:prstGeom prst="rect">
            <a:avLst/>
          </a:prstGeom>
          <a:noFill/>
          <a:ln>
            <a:noFill/>
          </a:ln>
        </p:spPr>
      </p:pic>
      <p:sp>
        <p:nvSpPr>
          <p:cNvPr id="624" name="Google Shape;624;g7fe483e800_0_113"/>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7fe483e800_0_113"/>
          <p:cNvSpPr txBox="1"/>
          <p:nvPr/>
        </p:nvSpPr>
        <p:spPr>
          <a:xfrm>
            <a:off x="1087340" y="631575"/>
            <a:ext cx="45045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High Level Analysis</a:t>
            </a:r>
            <a:endParaRPr>
              <a:solidFill>
                <a:srgbClr val="FFFFFF"/>
              </a:solidFill>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rtl="0" algn="l">
              <a:spcBef>
                <a:spcPts val="0"/>
              </a:spcBef>
              <a:spcAft>
                <a:spcPts val="0"/>
              </a:spcAft>
              <a:buClr>
                <a:schemeClr val="dk1"/>
              </a:buClr>
              <a:buSzPts val="2000"/>
              <a:buFont typeface="Verdana"/>
              <a:buNone/>
            </a:pPr>
            <a:r>
              <a:t/>
            </a:r>
            <a:endParaRPr b="1" sz="2000">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626" name="Google Shape;626;g7fe483e800_0_113"/>
          <p:cNvSpPr txBox="1"/>
          <p:nvPr/>
        </p:nvSpPr>
        <p:spPr>
          <a:xfrm>
            <a:off x="-262"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627" name="Google Shape;627;g7fe483e800_0_113"/>
          <p:cNvSpPr txBox="1"/>
          <p:nvPr/>
        </p:nvSpPr>
        <p:spPr>
          <a:xfrm>
            <a:off x="4941"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pic>
        <p:nvPicPr>
          <p:cNvPr descr="Screen Shot 2020-04-18 at 9.20.08 PM.png" id="632" name="Google Shape;632;g7fe483e800_0_191"/>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633" name="Google Shape;633;g7fe483e800_0_191"/>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634" name="Google Shape;634;g7fe483e800_0_191"/>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635" name="Google Shape;635;g7fe483e800_0_191"/>
          <p:cNvSpPr txBox="1"/>
          <p:nvPr/>
        </p:nvSpPr>
        <p:spPr>
          <a:xfrm>
            <a:off x="1464473" y="611650"/>
            <a:ext cx="32709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latin typeface="Verdana"/>
                <a:ea typeface="Verdana"/>
                <a:cs typeface="Verdana"/>
                <a:sym typeface="Verdana"/>
              </a:rPr>
              <a:t>High Level Analysis</a:t>
            </a:r>
            <a:endParaRPr/>
          </a:p>
        </p:txBody>
      </p:sp>
      <p:cxnSp>
        <p:nvCxnSpPr>
          <p:cNvPr id="636" name="Google Shape;636;g7fe483e800_0_191"/>
          <p:cNvCxnSpPr/>
          <p:nvPr/>
        </p:nvCxnSpPr>
        <p:spPr>
          <a:xfrm>
            <a:off x="1485897" y="1045274"/>
            <a:ext cx="7130700" cy="0"/>
          </a:xfrm>
          <a:prstGeom prst="straightConnector1">
            <a:avLst/>
          </a:prstGeom>
          <a:noFill/>
          <a:ln cap="flat" cmpd="sng" w="9525">
            <a:solidFill>
              <a:srgbClr val="000000"/>
            </a:solidFill>
            <a:prstDash val="solid"/>
            <a:round/>
            <a:headEnd len="sm" w="sm" type="none"/>
            <a:tailEnd len="sm" w="sm" type="none"/>
          </a:ln>
        </p:spPr>
      </p:cxnSp>
      <p:sp>
        <p:nvSpPr>
          <p:cNvPr id="637" name="Google Shape;637;g7fe483e800_0_191"/>
          <p:cNvSpPr/>
          <p:nvPr/>
        </p:nvSpPr>
        <p:spPr>
          <a:xfrm>
            <a:off x="2055361" y="1327794"/>
            <a:ext cx="1887000" cy="3387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7fe483e800_0_191"/>
          <p:cNvSpPr/>
          <p:nvPr/>
        </p:nvSpPr>
        <p:spPr>
          <a:xfrm>
            <a:off x="1991065" y="3410915"/>
            <a:ext cx="2744400" cy="3024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7fe483e800_0_191"/>
          <p:cNvSpPr/>
          <p:nvPr/>
        </p:nvSpPr>
        <p:spPr>
          <a:xfrm>
            <a:off x="5440921" y="3399044"/>
            <a:ext cx="1951500" cy="300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7fe483e800_0_191"/>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641" name="Google Shape;641;g7fe483e800_0_191"/>
          <p:cNvSpPr txBox="1"/>
          <p:nvPr/>
        </p:nvSpPr>
        <p:spPr>
          <a:xfrm>
            <a:off x="7625" y="1714500"/>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642" name="Google Shape;642;g7fe483e800_0_191"/>
          <p:cNvSpPr txBox="1"/>
          <p:nvPr/>
        </p:nvSpPr>
        <p:spPr>
          <a:xfrm>
            <a:off x="14271" y="2222500"/>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643" name="Google Shape;643;g7fe483e800_0_191"/>
          <p:cNvSpPr txBox="1"/>
          <p:nvPr/>
        </p:nvSpPr>
        <p:spPr>
          <a:xfrm>
            <a:off x="7976" y="2476500"/>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9C3032"/>
                </a:solidFill>
                <a:latin typeface="Verdana"/>
                <a:ea typeface="Verdana"/>
                <a:cs typeface="Verdana"/>
                <a:sym typeface="Verdana"/>
              </a:rPr>
              <a:t>Results</a:t>
            </a:r>
            <a:endParaRPr>
              <a:solidFill>
                <a:srgbClr val="9C3032"/>
              </a:solidFill>
            </a:endParaRPr>
          </a:p>
        </p:txBody>
      </p:sp>
      <p:sp>
        <p:nvSpPr>
          <p:cNvPr id="644" name="Google Shape;644;g7fe483e800_0_191"/>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645" name="Google Shape;645;g7fe483e800_0_191"/>
          <p:cNvSpPr txBox="1"/>
          <p:nvPr/>
        </p:nvSpPr>
        <p:spPr>
          <a:xfrm>
            <a:off x="9964" y="2730500"/>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646" name="Google Shape;646;g7fe483e800_0_191"/>
          <p:cNvSpPr txBox="1"/>
          <p:nvPr/>
        </p:nvSpPr>
        <p:spPr>
          <a:xfrm>
            <a:off x="4353" y="3136900"/>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647" name="Google Shape;647;g7fe483e800_0_191"/>
          <p:cNvSpPr txBox="1"/>
          <p:nvPr>
            <p:ph idx="1" type="body"/>
          </p:nvPr>
        </p:nvSpPr>
        <p:spPr>
          <a:xfrm>
            <a:off x="755275" y="4261200"/>
            <a:ext cx="8520600" cy="3416400"/>
          </a:xfrm>
          <a:prstGeom prst="rect">
            <a:avLst/>
          </a:prstGeom>
        </p:spPr>
        <p:txBody>
          <a:bodyPr anchorCtr="0" anchor="t" bIns="91400" lIns="91400" spcFirstLastPara="1" rIns="91400" wrap="square" tIns="91400">
            <a:noAutofit/>
          </a:bodyPr>
          <a:lstStyle/>
          <a:p>
            <a:pPr indent="0" lvl="0" marL="457200" rtl="0" algn="ctr">
              <a:lnSpc>
                <a:spcPct val="150000"/>
              </a:lnSpc>
              <a:spcBef>
                <a:spcPts val="0"/>
              </a:spcBef>
              <a:spcAft>
                <a:spcPts val="0"/>
              </a:spcAft>
              <a:buNone/>
            </a:pPr>
            <a:r>
              <a:t/>
            </a:r>
            <a:endParaRPr>
              <a:latin typeface="Verdana"/>
              <a:ea typeface="Verdana"/>
              <a:cs typeface="Verdana"/>
              <a:sym typeface="Verdana"/>
            </a:endParaRPr>
          </a:p>
          <a:p>
            <a:pPr indent="0" lvl="0" marL="457200" rtl="0" algn="ctr">
              <a:lnSpc>
                <a:spcPct val="150000"/>
              </a:lnSpc>
              <a:spcBef>
                <a:spcPts val="0"/>
              </a:spcBef>
              <a:spcAft>
                <a:spcPts val="0"/>
              </a:spcAft>
              <a:buNone/>
            </a:pPr>
            <a:r>
              <a:t/>
            </a:r>
            <a:endParaRPr>
              <a:latin typeface="Verdana"/>
              <a:ea typeface="Verdana"/>
              <a:cs typeface="Verdana"/>
              <a:sym typeface="Verdana"/>
            </a:endParaRPr>
          </a:p>
          <a:p>
            <a:pPr indent="0" lvl="0" marL="0" rtl="0" algn="ctr">
              <a:lnSpc>
                <a:spcPct val="150000"/>
              </a:lnSpc>
              <a:spcBef>
                <a:spcPts val="0"/>
              </a:spcBef>
              <a:spcAft>
                <a:spcPts val="0"/>
              </a:spcAft>
              <a:buNone/>
            </a:pPr>
            <a:r>
              <a:t/>
            </a:r>
            <a:endParaRPr>
              <a:latin typeface="Verdana"/>
              <a:ea typeface="Verdana"/>
              <a:cs typeface="Verdana"/>
              <a:sym typeface="Verdana"/>
            </a:endParaRPr>
          </a:p>
          <a:p>
            <a:pPr indent="0" lvl="0" marL="457200" rtl="0" algn="ctr">
              <a:lnSpc>
                <a:spcPct val="150000"/>
              </a:lnSpc>
              <a:spcBef>
                <a:spcPts val="0"/>
              </a:spcBef>
              <a:spcAft>
                <a:spcPts val="0"/>
              </a:spcAft>
              <a:buNone/>
            </a:pPr>
            <a:r>
              <a:t/>
            </a:r>
            <a:endParaRPr>
              <a:latin typeface="Verdana"/>
              <a:ea typeface="Verdana"/>
              <a:cs typeface="Verdana"/>
              <a:sym typeface="Verdana"/>
            </a:endParaRPr>
          </a:p>
        </p:txBody>
      </p:sp>
      <p:sp>
        <p:nvSpPr>
          <p:cNvPr id="648" name="Google Shape;648;g7fe483e800_0_191"/>
          <p:cNvSpPr/>
          <p:nvPr/>
        </p:nvSpPr>
        <p:spPr>
          <a:xfrm>
            <a:off x="2058275" y="4610975"/>
            <a:ext cx="1395600" cy="22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7fe483e800_0_191"/>
          <p:cNvSpPr txBox="1"/>
          <p:nvPr/>
        </p:nvSpPr>
        <p:spPr>
          <a:xfrm>
            <a:off x="3465175" y="1041750"/>
            <a:ext cx="3100800" cy="56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800">
                <a:solidFill>
                  <a:schemeClr val="dk2"/>
                </a:solidFill>
                <a:latin typeface="Verdana"/>
                <a:ea typeface="Verdana"/>
                <a:cs typeface="Verdana"/>
                <a:sym typeface="Verdana"/>
              </a:rPr>
              <a:t>Distribution of “Origin Articles” Click Volume</a:t>
            </a:r>
            <a:endParaRPr sz="1800">
              <a:solidFill>
                <a:schemeClr val="dk2"/>
              </a:solidFill>
              <a:latin typeface="Verdana"/>
              <a:ea typeface="Verdana"/>
              <a:cs typeface="Verdana"/>
              <a:sym typeface="Verdana"/>
            </a:endParaRPr>
          </a:p>
        </p:txBody>
      </p:sp>
      <p:pic>
        <p:nvPicPr>
          <p:cNvPr id="650" name="Google Shape;650;g7fe483e800_0_191"/>
          <p:cNvPicPr preferRelativeResize="0"/>
          <p:nvPr/>
        </p:nvPicPr>
        <p:blipFill>
          <a:blip r:embed="rId6">
            <a:alphaModFix/>
          </a:blip>
          <a:stretch>
            <a:fillRect/>
          </a:stretch>
        </p:blipFill>
        <p:spPr>
          <a:xfrm>
            <a:off x="2445751" y="1739650"/>
            <a:ext cx="4919851" cy="3289974"/>
          </a:xfrm>
          <a:prstGeom prst="rect">
            <a:avLst/>
          </a:prstGeom>
          <a:noFill/>
          <a:ln>
            <a:noFill/>
          </a:ln>
        </p:spPr>
      </p:pic>
      <p:sp>
        <p:nvSpPr>
          <p:cNvPr id="651" name="Google Shape;651;g7fe483e800_0_191"/>
          <p:cNvSpPr txBox="1"/>
          <p:nvPr/>
        </p:nvSpPr>
        <p:spPr>
          <a:xfrm>
            <a:off x="7626" y="1968500"/>
            <a:ext cx="5832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Design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pic>
        <p:nvPicPr>
          <p:cNvPr descr="Google Shape;744;p54" id="656" name="Google Shape;656;p41"/>
          <p:cNvPicPr preferRelativeResize="0"/>
          <p:nvPr/>
        </p:nvPicPr>
        <p:blipFill rotWithShape="1">
          <a:blip r:embed="rId3">
            <a:alphaModFix/>
          </a:blip>
          <a:srcRect b="0" l="0" r="0" t="0"/>
          <a:stretch/>
        </p:blipFill>
        <p:spPr>
          <a:xfrm>
            <a:off x="7963750" y="0"/>
            <a:ext cx="1007276" cy="499901"/>
          </a:xfrm>
          <a:prstGeom prst="rect">
            <a:avLst/>
          </a:prstGeom>
          <a:noFill/>
          <a:ln>
            <a:noFill/>
          </a:ln>
        </p:spPr>
      </p:pic>
      <p:sp>
        <p:nvSpPr>
          <p:cNvPr id="657" name="Google Shape;657;p41"/>
          <p:cNvSpPr/>
          <p:nvPr/>
        </p:nvSpPr>
        <p:spPr>
          <a:xfrm>
            <a:off x="0" y="610649"/>
            <a:ext cx="9144000" cy="431101"/>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1"/>
          <p:cNvSpPr txBox="1"/>
          <p:nvPr>
            <p:ph type="title"/>
          </p:nvPr>
        </p:nvSpPr>
        <p:spPr>
          <a:xfrm>
            <a:off x="109849" y="539837"/>
            <a:ext cx="8520602" cy="572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2200"/>
              <a:buFont typeface="Verdana"/>
              <a:buNone/>
            </a:pPr>
            <a:r>
              <a:rPr b="1" lang="en-US" sz="2200">
                <a:solidFill>
                  <a:srgbClr val="FFFFFF"/>
                </a:solidFill>
                <a:latin typeface="Verdana"/>
                <a:ea typeface="Verdana"/>
                <a:cs typeface="Verdana"/>
                <a:sym typeface="Verdana"/>
              </a:rPr>
              <a:t>Workflow</a:t>
            </a:r>
            <a:endParaRPr/>
          </a:p>
        </p:txBody>
      </p:sp>
      <p:pic>
        <p:nvPicPr>
          <p:cNvPr descr="Google Shape;747;p54" id="659" name="Google Shape;659;p41"/>
          <p:cNvPicPr preferRelativeResize="0"/>
          <p:nvPr/>
        </p:nvPicPr>
        <p:blipFill rotWithShape="1">
          <a:blip r:embed="rId4">
            <a:alphaModFix/>
          </a:blip>
          <a:srcRect b="0" l="0" r="0" t="0"/>
          <a:stretch/>
        </p:blipFill>
        <p:spPr>
          <a:xfrm>
            <a:off x="0" y="1614409"/>
            <a:ext cx="9144003" cy="3081132"/>
          </a:xfrm>
          <a:prstGeom prst="rect">
            <a:avLst/>
          </a:prstGeom>
          <a:noFill/>
          <a:ln>
            <a:noFill/>
          </a:ln>
        </p:spPr>
      </p:pic>
      <p:sp>
        <p:nvSpPr>
          <p:cNvPr id="660" name="Google Shape;660;p41"/>
          <p:cNvSpPr txBox="1"/>
          <p:nvPr/>
        </p:nvSpPr>
        <p:spPr>
          <a:xfrm>
            <a:off x="0" y="1183299"/>
            <a:ext cx="5932200" cy="462251"/>
          </a:xfrm>
          <a:prstGeom prst="rect">
            <a:avLst/>
          </a:prstGeom>
          <a:noFill/>
          <a:ln>
            <a:noFill/>
          </a:ln>
        </p:spPr>
        <p:txBody>
          <a:bodyPr anchorCtr="0" anchor="t" bIns="91400" lIns="91400" spcFirstLastPara="1" rIns="91400" wrap="square" tIns="91400">
            <a:spAutoFit/>
          </a:bodyPr>
          <a:lstStyle/>
          <a:p>
            <a:pPr indent="457200" lvl="0" marL="0" marR="0" rtl="0" algn="l">
              <a:lnSpc>
                <a:spcPct val="100000"/>
              </a:lnSpc>
              <a:spcBef>
                <a:spcPts val="0"/>
              </a:spcBef>
              <a:spcAft>
                <a:spcPts val="0"/>
              </a:spcAft>
              <a:buClr>
                <a:srgbClr val="585858"/>
              </a:buClr>
              <a:buSzPts val="1800"/>
              <a:buFont typeface="Verdana"/>
              <a:buNone/>
            </a:pPr>
            <a:r>
              <a:rPr b="0" i="0" lang="en-US" sz="1800" u="none" cap="none" strike="noStrike">
                <a:solidFill>
                  <a:srgbClr val="585858"/>
                </a:solidFill>
                <a:latin typeface="Verdana"/>
                <a:ea typeface="Verdana"/>
                <a:cs typeface="Verdana"/>
                <a:sym typeface="Verdana"/>
              </a:rPr>
              <a:t>ETL Pipeline (Jenkins + Docker)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pic>
        <p:nvPicPr>
          <p:cNvPr descr="Google Shape;744;p54" id="665" name="Google Shape;665;g7fe483e800_1_36"/>
          <p:cNvPicPr preferRelativeResize="0"/>
          <p:nvPr/>
        </p:nvPicPr>
        <p:blipFill rotWithShape="1">
          <a:blip r:embed="rId3">
            <a:alphaModFix/>
          </a:blip>
          <a:srcRect b="0" l="0" r="0" t="0"/>
          <a:stretch/>
        </p:blipFill>
        <p:spPr>
          <a:xfrm>
            <a:off x="7963750" y="0"/>
            <a:ext cx="1007276" cy="499901"/>
          </a:xfrm>
          <a:prstGeom prst="rect">
            <a:avLst/>
          </a:prstGeom>
          <a:noFill/>
          <a:ln>
            <a:noFill/>
          </a:ln>
        </p:spPr>
      </p:pic>
      <p:sp>
        <p:nvSpPr>
          <p:cNvPr id="666" name="Google Shape;666;g7fe483e800_1_36"/>
          <p:cNvSpPr/>
          <p:nvPr/>
        </p:nvSpPr>
        <p:spPr>
          <a:xfrm>
            <a:off x="0" y="610649"/>
            <a:ext cx="91440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7fe483e800_1_36"/>
          <p:cNvSpPr txBox="1"/>
          <p:nvPr>
            <p:ph type="title"/>
          </p:nvPr>
        </p:nvSpPr>
        <p:spPr>
          <a:xfrm>
            <a:off x="109849" y="539837"/>
            <a:ext cx="8520600" cy="572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200"/>
              <a:buFont typeface="Verdana"/>
              <a:buNone/>
            </a:pPr>
            <a:r>
              <a:rPr b="1" lang="en-US" sz="2200">
                <a:solidFill>
                  <a:srgbClr val="FFFFFF"/>
                </a:solidFill>
                <a:latin typeface="Verdana"/>
                <a:ea typeface="Verdana"/>
                <a:cs typeface="Verdana"/>
                <a:sym typeface="Verdana"/>
              </a:rPr>
              <a:t>Potential Future Architecture</a:t>
            </a:r>
            <a:endParaRPr/>
          </a:p>
        </p:txBody>
      </p:sp>
      <p:sp>
        <p:nvSpPr>
          <p:cNvPr id="668" name="Google Shape;668;g7fe483e800_1_36"/>
          <p:cNvSpPr txBox="1"/>
          <p:nvPr/>
        </p:nvSpPr>
        <p:spPr>
          <a:xfrm>
            <a:off x="0" y="1183299"/>
            <a:ext cx="5932200" cy="462300"/>
          </a:xfrm>
          <a:prstGeom prst="rect">
            <a:avLst/>
          </a:prstGeom>
          <a:noFill/>
          <a:ln>
            <a:noFill/>
          </a:ln>
        </p:spPr>
        <p:txBody>
          <a:bodyPr anchorCtr="0" anchor="t" bIns="91400" lIns="91400" spcFirstLastPara="1" rIns="91400" wrap="square" tIns="91400">
            <a:noAutofit/>
          </a:bodyPr>
          <a:lstStyle/>
          <a:p>
            <a:pPr indent="457200" lvl="0" marL="0" marR="0" rtl="0" algn="l">
              <a:lnSpc>
                <a:spcPct val="100000"/>
              </a:lnSpc>
              <a:spcBef>
                <a:spcPts val="0"/>
              </a:spcBef>
              <a:spcAft>
                <a:spcPts val="0"/>
              </a:spcAft>
              <a:buClr>
                <a:srgbClr val="585858"/>
              </a:buClr>
              <a:buSzPts val="1800"/>
              <a:buFont typeface="Verdana"/>
              <a:buNone/>
            </a:pPr>
            <a:r>
              <a:rPr lang="en-US" sz="1800">
                <a:solidFill>
                  <a:srgbClr val="585858"/>
                </a:solidFill>
                <a:latin typeface="Verdana"/>
                <a:ea typeface="Verdana"/>
                <a:cs typeface="Verdana"/>
                <a:sym typeface="Verdana"/>
              </a:rPr>
              <a:t> </a:t>
            </a:r>
            <a:endParaRPr/>
          </a:p>
        </p:txBody>
      </p:sp>
      <p:pic>
        <p:nvPicPr>
          <p:cNvPr id="669" name="Google Shape;669;g7fe483e800_1_36"/>
          <p:cNvPicPr preferRelativeResize="0"/>
          <p:nvPr/>
        </p:nvPicPr>
        <p:blipFill>
          <a:blip r:embed="rId4">
            <a:alphaModFix/>
          </a:blip>
          <a:stretch>
            <a:fillRect/>
          </a:stretch>
        </p:blipFill>
        <p:spPr>
          <a:xfrm>
            <a:off x="1197425" y="1557649"/>
            <a:ext cx="5282120" cy="3193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43"/>
          <p:cNvSpPr txBox="1"/>
          <p:nvPr>
            <p:ph idx="1" type="body"/>
          </p:nvPr>
        </p:nvSpPr>
        <p:spPr>
          <a:xfrm>
            <a:off x="311699" y="1288925"/>
            <a:ext cx="8520602" cy="3416401"/>
          </a:xfrm>
          <a:prstGeom prst="rect">
            <a:avLst/>
          </a:prstGeom>
          <a:noFill/>
          <a:ln>
            <a:noFill/>
          </a:ln>
        </p:spPr>
        <p:txBody>
          <a:bodyPr anchorCtr="0" anchor="t" bIns="91400" lIns="91400" spcFirstLastPara="1" rIns="91400" wrap="square" tIns="91400">
            <a:normAutofit/>
          </a:bodyPr>
          <a:lstStyle/>
          <a:p>
            <a:pPr indent="0" lvl="0" marL="0" marR="0" rtl="0" algn="l">
              <a:lnSpc>
                <a:spcPct val="115000"/>
              </a:lnSpc>
              <a:spcBef>
                <a:spcPts val="0"/>
              </a:spcBef>
              <a:spcAft>
                <a:spcPts val="0"/>
              </a:spcAft>
              <a:buClr>
                <a:srgbClr val="585858"/>
              </a:buClr>
              <a:buSzPts val="1800"/>
              <a:buFont typeface="Arial"/>
              <a:buNone/>
            </a:pPr>
            <a:r>
              <a:rPr lang="en-US">
                <a:latin typeface="Verdana"/>
                <a:ea typeface="Verdana"/>
                <a:cs typeface="Verdana"/>
                <a:sym typeface="Verdana"/>
              </a:rPr>
              <a:t>Training Dataset</a:t>
            </a:r>
            <a:endParaRPr/>
          </a:p>
        </p:txBody>
      </p:sp>
      <p:pic>
        <p:nvPicPr>
          <p:cNvPr descr="Google Shape;762;p56" id="675" name="Google Shape;675;p43"/>
          <p:cNvPicPr preferRelativeResize="0"/>
          <p:nvPr/>
        </p:nvPicPr>
        <p:blipFill rotWithShape="1">
          <a:blip r:embed="rId3">
            <a:alphaModFix/>
          </a:blip>
          <a:srcRect b="0" l="0" r="0" t="0"/>
          <a:stretch/>
        </p:blipFill>
        <p:spPr>
          <a:xfrm>
            <a:off x="7963750" y="0"/>
            <a:ext cx="1007276" cy="499901"/>
          </a:xfrm>
          <a:prstGeom prst="rect">
            <a:avLst/>
          </a:prstGeom>
          <a:noFill/>
          <a:ln>
            <a:noFill/>
          </a:ln>
        </p:spPr>
      </p:pic>
      <p:sp>
        <p:nvSpPr>
          <p:cNvPr id="676" name="Google Shape;676;p43"/>
          <p:cNvSpPr/>
          <p:nvPr/>
        </p:nvSpPr>
        <p:spPr>
          <a:xfrm>
            <a:off x="0" y="610649"/>
            <a:ext cx="9144000" cy="431101"/>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3"/>
          <p:cNvSpPr txBox="1"/>
          <p:nvPr>
            <p:ph type="title"/>
          </p:nvPr>
        </p:nvSpPr>
        <p:spPr>
          <a:xfrm>
            <a:off x="109849" y="539837"/>
            <a:ext cx="8520602" cy="572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1232"/>
              <a:buFont typeface="Verdana"/>
              <a:buNone/>
            </a:pPr>
            <a:r>
              <a:rPr b="1" lang="en-US" sz="1232">
                <a:solidFill>
                  <a:srgbClr val="FFFFFF"/>
                </a:solidFill>
                <a:latin typeface="Verdana"/>
                <a:ea typeface="Verdana"/>
                <a:cs typeface="Verdana"/>
                <a:sym typeface="Verdana"/>
              </a:rPr>
              <a:t>Our ‘Difficulty’ Model</a:t>
            </a:r>
            <a:endParaRPr/>
          </a:p>
        </p:txBody>
      </p:sp>
      <p:pic>
        <p:nvPicPr>
          <p:cNvPr descr="Google Shape;765;p56" id="678" name="Google Shape;678;p43"/>
          <p:cNvPicPr preferRelativeResize="0"/>
          <p:nvPr/>
        </p:nvPicPr>
        <p:blipFill rotWithShape="1">
          <a:blip r:embed="rId4">
            <a:alphaModFix/>
          </a:blip>
          <a:srcRect b="1829" l="0" r="0" t="0"/>
          <a:stretch/>
        </p:blipFill>
        <p:spPr>
          <a:xfrm>
            <a:off x="1134600" y="1928069"/>
            <a:ext cx="6562701" cy="25210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descr="Screen Shot 2020-04-18 at 9.09.13 PM.png" id="89" name="Google Shape;89;g7fe483e800_1_147"/>
          <p:cNvPicPr preferRelativeResize="0"/>
          <p:nvPr/>
        </p:nvPicPr>
        <p:blipFill rotWithShape="1">
          <a:blip r:embed="rId3">
            <a:alphaModFix/>
          </a:blip>
          <a:srcRect b="0" l="0" r="0" t="0"/>
          <a:stretch/>
        </p:blipFill>
        <p:spPr>
          <a:xfrm>
            <a:off x="0" y="-36271"/>
            <a:ext cx="9143999" cy="5142743"/>
          </a:xfrm>
          <a:prstGeom prst="rect">
            <a:avLst/>
          </a:prstGeom>
          <a:noFill/>
          <a:ln>
            <a:noFill/>
          </a:ln>
        </p:spPr>
      </p:pic>
      <p:pic>
        <p:nvPicPr>
          <p:cNvPr descr="Google Shape;77;p15" id="90" name="Google Shape;90;g7fe483e800_1_147"/>
          <p:cNvPicPr preferRelativeResize="0"/>
          <p:nvPr/>
        </p:nvPicPr>
        <p:blipFill rotWithShape="1">
          <a:blip r:embed="rId4">
            <a:alphaModFix/>
          </a:blip>
          <a:srcRect b="0" l="0" r="0" t="0"/>
          <a:stretch/>
        </p:blipFill>
        <p:spPr>
          <a:xfrm>
            <a:off x="0" y="0"/>
            <a:ext cx="9144000" cy="5143501"/>
          </a:xfrm>
          <a:prstGeom prst="rect">
            <a:avLst/>
          </a:prstGeom>
          <a:noFill/>
          <a:ln>
            <a:noFill/>
          </a:ln>
        </p:spPr>
      </p:pic>
      <p:pic>
        <p:nvPicPr>
          <p:cNvPr descr="Screen Shot 2020-04-18 at 9.20.08 PM.png" id="91" name="Google Shape;91;g7fe483e800_1_147"/>
          <p:cNvPicPr preferRelativeResize="0"/>
          <p:nvPr/>
        </p:nvPicPr>
        <p:blipFill rotWithShape="1">
          <a:blip r:embed="rId5">
            <a:alphaModFix/>
          </a:blip>
          <a:srcRect b="0" l="0" r="0" t="0"/>
          <a:stretch/>
        </p:blipFill>
        <p:spPr>
          <a:xfrm>
            <a:off x="-134332" y="-36284"/>
            <a:ext cx="9279175" cy="5216068"/>
          </a:xfrm>
          <a:prstGeom prst="rect">
            <a:avLst/>
          </a:prstGeom>
          <a:noFill/>
          <a:ln>
            <a:noFill/>
          </a:ln>
        </p:spPr>
      </p:pic>
      <p:pic>
        <p:nvPicPr>
          <p:cNvPr descr="Google Shape;78;p15" id="92" name="Google Shape;92;g7fe483e800_1_147"/>
          <p:cNvPicPr preferRelativeResize="0"/>
          <p:nvPr/>
        </p:nvPicPr>
        <p:blipFill rotWithShape="1">
          <a:blip r:embed="rId6">
            <a:alphaModFix/>
          </a:blip>
          <a:srcRect b="0" l="0" r="0" t="0"/>
          <a:stretch/>
        </p:blipFill>
        <p:spPr>
          <a:xfrm>
            <a:off x="66689" y="93330"/>
            <a:ext cx="665156" cy="814787"/>
          </a:xfrm>
          <a:prstGeom prst="rect">
            <a:avLst/>
          </a:prstGeom>
          <a:noFill/>
          <a:ln>
            <a:noFill/>
          </a:ln>
        </p:spPr>
      </p:pic>
      <p:pic>
        <p:nvPicPr>
          <p:cNvPr descr="Google Shape;81;p15" id="93" name="Google Shape;93;g7fe483e800_1_147"/>
          <p:cNvPicPr preferRelativeResize="0"/>
          <p:nvPr/>
        </p:nvPicPr>
        <p:blipFill rotWithShape="1">
          <a:blip r:embed="rId7">
            <a:alphaModFix/>
          </a:blip>
          <a:srcRect b="0" l="0" r="0" t="0"/>
          <a:stretch/>
        </p:blipFill>
        <p:spPr>
          <a:xfrm>
            <a:off x="-9411" y="4730264"/>
            <a:ext cx="817316" cy="413239"/>
          </a:xfrm>
          <a:prstGeom prst="rect">
            <a:avLst/>
          </a:prstGeom>
          <a:noFill/>
          <a:ln>
            <a:noFill/>
          </a:ln>
        </p:spPr>
      </p:pic>
      <p:sp>
        <p:nvSpPr>
          <p:cNvPr id="94" name="Google Shape;94;g7fe483e800_1_147"/>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Goal</a:t>
            </a:r>
            <a:endParaRPr>
              <a:solidFill>
                <a:srgbClr val="C00000"/>
              </a:solidFill>
            </a:endParaRPr>
          </a:p>
        </p:txBody>
      </p:sp>
      <p:sp>
        <p:nvSpPr>
          <p:cNvPr id="95" name="Google Shape;95;g7fe483e800_1_147"/>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96" name="Google Shape;96;g7fe483e800_1_147"/>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97" name="Google Shape;97;g7fe483e800_1_147"/>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98" name="Google Shape;98;g7fe483e800_1_147"/>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99" name="Google Shape;99;g7fe483e800_1_147"/>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100" name="Google Shape;100;g7fe483e800_1_147"/>
          <p:cNvSpPr txBox="1"/>
          <p:nvPr/>
        </p:nvSpPr>
        <p:spPr>
          <a:xfrm>
            <a:off x="790950" y="1420250"/>
            <a:ext cx="8520600" cy="34164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To enhance the Simple Wikipedia priority</a:t>
            </a:r>
            <a:endParaRPr sz="1800">
              <a:solidFill>
                <a:srgbClr val="595959"/>
              </a:solidFill>
              <a:latin typeface="Verdana"/>
              <a:ea typeface="Verdana"/>
              <a:cs typeface="Verdana"/>
              <a:sym typeface="Verdana"/>
            </a:endParaRPr>
          </a:p>
          <a:p>
            <a:pPr indent="-342900" lvl="0" marL="914400" rtl="0" algn="l">
              <a:lnSpc>
                <a:spcPct val="115000"/>
              </a:lnSpc>
              <a:spcBef>
                <a:spcPts val="160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Highlight the important related links on an article</a:t>
            </a:r>
            <a:endParaRPr sz="1800">
              <a:solidFill>
                <a:srgbClr val="595959"/>
              </a:solidFill>
              <a:latin typeface="Verdana"/>
              <a:ea typeface="Verdana"/>
              <a:cs typeface="Verdana"/>
              <a:sym typeface="Verdana"/>
            </a:endParaRPr>
          </a:p>
          <a:p>
            <a:pPr indent="0" lvl="0" marL="914400" rtl="0" algn="l">
              <a:lnSpc>
                <a:spcPct val="115000"/>
              </a:lnSpc>
              <a:spcBef>
                <a:spcPts val="1600"/>
              </a:spcBef>
              <a:spcAft>
                <a:spcPts val="0"/>
              </a:spcAft>
              <a:buNone/>
            </a:pPr>
            <a:r>
              <a:t/>
            </a:r>
            <a:endParaRPr sz="1800">
              <a:solidFill>
                <a:srgbClr val="595959"/>
              </a:solidFill>
              <a:latin typeface="Verdana"/>
              <a:ea typeface="Verdana"/>
              <a:cs typeface="Verdana"/>
              <a:sym typeface="Verdana"/>
            </a:endParaRPr>
          </a:p>
          <a:p>
            <a:pPr indent="0" lvl="0" marL="0" rtl="0" algn="l">
              <a:lnSpc>
                <a:spcPct val="150000"/>
              </a:lnSpc>
              <a:spcBef>
                <a:spcPts val="1600"/>
              </a:spcBef>
              <a:spcAft>
                <a:spcPts val="0"/>
              </a:spcAft>
              <a:buNone/>
            </a:pPr>
            <a:r>
              <a:t/>
            </a:r>
            <a:endParaRPr sz="1800">
              <a:solidFill>
                <a:srgbClr val="595959"/>
              </a:solidFill>
              <a:latin typeface="Verdana"/>
              <a:ea typeface="Verdana"/>
              <a:cs typeface="Verdana"/>
              <a:sym typeface="Verdana"/>
            </a:endParaRPr>
          </a:p>
          <a:p>
            <a:pPr indent="0" lvl="0" marL="457200" rtl="0" algn="l">
              <a:lnSpc>
                <a:spcPct val="150000"/>
              </a:lnSpc>
              <a:spcBef>
                <a:spcPts val="1600"/>
              </a:spcBef>
              <a:spcAft>
                <a:spcPts val="1600"/>
              </a:spcAft>
              <a:buNone/>
            </a:pPr>
            <a:r>
              <a:t/>
            </a:r>
            <a:endParaRPr sz="1800">
              <a:solidFill>
                <a:srgbClr val="595959"/>
              </a:solidFill>
              <a:latin typeface="Verdana"/>
              <a:ea typeface="Verdana"/>
              <a:cs typeface="Verdana"/>
              <a:sym typeface="Verdana"/>
            </a:endParaRPr>
          </a:p>
        </p:txBody>
      </p:sp>
      <p:sp>
        <p:nvSpPr>
          <p:cNvPr id="101" name="Google Shape;101;g7fe483e800_1_147"/>
          <p:cNvSpPr/>
          <p:nvPr/>
        </p:nvSpPr>
        <p:spPr>
          <a:xfrm>
            <a:off x="837300" y="614175"/>
            <a:ext cx="83067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7fe483e800_1_147"/>
          <p:cNvSpPr txBox="1"/>
          <p:nvPr/>
        </p:nvSpPr>
        <p:spPr>
          <a:xfrm>
            <a:off x="1087334" y="631575"/>
            <a:ext cx="61164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What are we trying to do?</a:t>
            </a:r>
            <a:endParaRPr>
              <a:solidFill>
                <a:srgbClr val="FFFFFF"/>
              </a:solidFill>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103" name="Google Shape;103;g7fe483e800_1_147"/>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104" name="Google Shape;104;g7fe483e800_1_147"/>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pic>
        <p:nvPicPr>
          <p:cNvPr descr="Google Shape;791;p59" id="683" name="Google Shape;683;p46"/>
          <p:cNvPicPr preferRelativeResize="0"/>
          <p:nvPr/>
        </p:nvPicPr>
        <p:blipFill rotWithShape="1">
          <a:blip r:embed="rId3">
            <a:alphaModFix/>
          </a:blip>
          <a:srcRect b="0" l="0" r="0" t="0"/>
          <a:stretch/>
        </p:blipFill>
        <p:spPr>
          <a:xfrm>
            <a:off x="7963750" y="0"/>
            <a:ext cx="1007276" cy="499901"/>
          </a:xfrm>
          <a:prstGeom prst="rect">
            <a:avLst/>
          </a:prstGeom>
          <a:noFill/>
          <a:ln>
            <a:noFill/>
          </a:ln>
        </p:spPr>
      </p:pic>
      <p:sp>
        <p:nvSpPr>
          <p:cNvPr id="684" name="Google Shape;684;p46"/>
          <p:cNvSpPr/>
          <p:nvPr/>
        </p:nvSpPr>
        <p:spPr>
          <a:xfrm>
            <a:off x="0" y="610649"/>
            <a:ext cx="9144000" cy="431101"/>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6"/>
          <p:cNvSpPr txBox="1"/>
          <p:nvPr>
            <p:ph type="title"/>
          </p:nvPr>
        </p:nvSpPr>
        <p:spPr>
          <a:xfrm>
            <a:off x="109849" y="539837"/>
            <a:ext cx="8520602" cy="572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1232"/>
              <a:buFont typeface="Verdana"/>
              <a:buNone/>
            </a:pPr>
            <a:r>
              <a:rPr b="1" lang="en-US" sz="1232">
                <a:solidFill>
                  <a:srgbClr val="FFFFFF"/>
                </a:solidFill>
                <a:latin typeface="Verdana"/>
                <a:ea typeface="Verdana"/>
                <a:cs typeface="Verdana"/>
                <a:sym typeface="Verdana"/>
              </a:rPr>
              <a:t>Our Solution</a:t>
            </a:r>
            <a:endParaRPr/>
          </a:p>
        </p:txBody>
      </p:sp>
      <p:pic>
        <p:nvPicPr>
          <p:cNvPr descr="Google Shape;794;p59" id="686" name="Google Shape;686;p46"/>
          <p:cNvPicPr preferRelativeResize="0"/>
          <p:nvPr/>
        </p:nvPicPr>
        <p:blipFill rotWithShape="1">
          <a:blip r:embed="rId4">
            <a:alphaModFix/>
          </a:blip>
          <a:srcRect b="21679" l="0" r="0" t="17146"/>
          <a:stretch/>
        </p:blipFill>
        <p:spPr>
          <a:xfrm>
            <a:off x="352088" y="1545474"/>
            <a:ext cx="8439825" cy="265140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48"/>
          <p:cNvSpPr txBox="1"/>
          <p:nvPr>
            <p:ph idx="1" type="body"/>
          </p:nvPr>
        </p:nvSpPr>
        <p:spPr>
          <a:xfrm>
            <a:off x="311699" y="1354324"/>
            <a:ext cx="8520602" cy="3416401"/>
          </a:xfrm>
          <a:prstGeom prst="rect">
            <a:avLst/>
          </a:prstGeom>
          <a:noFill/>
          <a:ln>
            <a:noFill/>
          </a:ln>
        </p:spPr>
        <p:txBody>
          <a:bodyPr anchorCtr="0" anchor="t" bIns="91400" lIns="91400" spcFirstLastPara="1" rIns="91400" wrap="square" tIns="91400">
            <a:normAutofit/>
          </a:bodyPr>
          <a:lstStyle/>
          <a:p>
            <a:pPr indent="-342900" lvl="0" marL="457200" rtl="0" algn="l">
              <a:lnSpc>
                <a:spcPct val="150000"/>
              </a:lnSpc>
              <a:spcBef>
                <a:spcPts val="0"/>
              </a:spcBef>
              <a:spcAft>
                <a:spcPts val="0"/>
              </a:spcAft>
              <a:buSzPts val="1800"/>
              <a:buFont typeface="Verdana"/>
              <a:buChar char="●"/>
            </a:pPr>
            <a:r>
              <a:rPr lang="en-US">
                <a:latin typeface="Verdana"/>
                <a:ea typeface="Verdana"/>
                <a:cs typeface="Verdana"/>
                <a:sym typeface="Verdana"/>
              </a:rPr>
              <a:t>Javascript</a:t>
            </a:r>
            <a:endParaRPr/>
          </a:p>
          <a:p>
            <a:pPr indent="-342900" lvl="0" marL="457200" rtl="0" algn="l">
              <a:lnSpc>
                <a:spcPct val="150000"/>
              </a:lnSpc>
              <a:spcBef>
                <a:spcPts val="0"/>
              </a:spcBef>
              <a:spcAft>
                <a:spcPts val="0"/>
              </a:spcAft>
              <a:buSzPts val="1800"/>
              <a:buFont typeface="Verdana"/>
              <a:buChar char="●"/>
            </a:pPr>
            <a:r>
              <a:rPr lang="en-US">
                <a:latin typeface="Verdana"/>
                <a:ea typeface="Verdana"/>
                <a:cs typeface="Verdana"/>
                <a:sym typeface="Verdana"/>
              </a:rPr>
              <a:t>Jenkins / Docker</a:t>
            </a:r>
            <a:endParaRPr/>
          </a:p>
          <a:p>
            <a:pPr indent="-342900" lvl="0" marL="457200" rtl="0" algn="l">
              <a:lnSpc>
                <a:spcPct val="150000"/>
              </a:lnSpc>
              <a:spcBef>
                <a:spcPts val="0"/>
              </a:spcBef>
              <a:spcAft>
                <a:spcPts val="0"/>
              </a:spcAft>
              <a:buSzPts val="1800"/>
              <a:buFont typeface="Verdana"/>
              <a:buChar char="●"/>
            </a:pPr>
            <a:r>
              <a:rPr lang="en-US">
                <a:latin typeface="Verdana"/>
                <a:ea typeface="Verdana"/>
                <a:cs typeface="Verdana"/>
                <a:sym typeface="Verdana"/>
              </a:rPr>
              <a:t>Hosting MySQL on a cloud storage database</a:t>
            </a:r>
            <a:endParaRPr/>
          </a:p>
          <a:p>
            <a:pPr indent="-342900" lvl="0" marL="457200" rtl="0" algn="l">
              <a:lnSpc>
                <a:spcPct val="150000"/>
              </a:lnSpc>
              <a:spcBef>
                <a:spcPts val="0"/>
              </a:spcBef>
              <a:spcAft>
                <a:spcPts val="0"/>
              </a:spcAft>
              <a:buSzPts val="1800"/>
              <a:buFont typeface="Verdana"/>
              <a:buChar char="●"/>
            </a:pPr>
            <a:r>
              <a:rPr lang="en-US">
                <a:latin typeface="Verdana"/>
                <a:ea typeface="Verdana"/>
                <a:cs typeface="Verdana"/>
                <a:sym typeface="Verdana"/>
              </a:rPr>
              <a:t>Deploying a model into a Google Chrome extension</a:t>
            </a:r>
            <a:endParaRPr/>
          </a:p>
          <a:p>
            <a:pPr indent="-342900" lvl="0" marL="457200" rtl="0" algn="l">
              <a:lnSpc>
                <a:spcPct val="150000"/>
              </a:lnSpc>
              <a:spcBef>
                <a:spcPts val="0"/>
              </a:spcBef>
              <a:spcAft>
                <a:spcPts val="0"/>
              </a:spcAft>
              <a:buSzPts val="1800"/>
              <a:buFont typeface="Verdana"/>
              <a:buChar char="●"/>
            </a:pPr>
            <a:r>
              <a:rPr lang="en-US">
                <a:latin typeface="Verdana"/>
                <a:ea typeface="Verdana"/>
                <a:cs typeface="Verdana"/>
                <a:sym typeface="Verdana"/>
              </a:rPr>
              <a:t>Building a Google Chrome extension</a:t>
            </a:r>
            <a:endParaRPr/>
          </a:p>
        </p:txBody>
      </p:sp>
      <p:pic>
        <p:nvPicPr>
          <p:cNvPr descr="Google Shape;810;p61" id="692" name="Google Shape;692;p48"/>
          <p:cNvPicPr preferRelativeResize="0"/>
          <p:nvPr/>
        </p:nvPicPr>
        <p:blipFill rotWithShape="1">
          <a:blip r:embed="rId3">
            <a:alphaModFix/>
          </a:blip>
          <a:srcRect b="0" l="0" r="0" t="0"/>
          <a:stretch/>
        </p:blipFill>
        <p:spPr>
          <a:xfrm>
            <a:off x="7963750" y="0"/>
            <a:ext cx="1007276" cy="499901"/>
          </a:xfrm>
          <a:prstGeom prst="rect">
            <a:avLst/>
          </a:prstGeom>
          <a:noFill/>
          <a:ln>
            <a:noFill/>
          </a:ln>
        </p:spPr>
      </p:pic>
      <p:sp>
        <p:nvSpPr>
          <p:cNvPr id="693" name="Google Shape;693;p48"/>
          <p:cNvSpPr/>
          <p:nvPr/>
        </p:nvSpPr>
        <p:spPr>
          <a:xfrm>
            <a:off x="0" y="610649"/>
            <a:ext cx="9144000" cy="431101"/>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8"/>
          <p:cNvSpPr txBox="1"/>
          <p:nvPr>
            <p:ph type="title"/>
          </p:nvPr>
        </p:nvSpPr>
        <p:spPr>
          <a:xfrm>
            <a:off x="109849" y="539837"/>
            <a:ext cx="8520602" cy="572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2200"/>
              <a:buFont typeface="Verdana"/>
              <a:buNone/>
            </a:pPr>
            <a:r>
              <a:rPr b="1" lang="en-US" sz="2200">
                <a:solidFill>
                  <a:srgbClr val="FFFFFF"/>
                </a:solidFill>
                <a:latin typeface="Verdana"/>
                <a:ea typeface="Verdana"/>
                <a:cs typeface="Verdana"/>
                <a:sym typeface="Verdana"/>
              </a:rPr>
              <a:t>What we have learned from this project</a:t>
            </a:r>
            <a:endParaRPr/>
          </a:p>
        </p:txBody>
      </p:sp>
      <p:grpSp>
        <p:nvGrpSpPr>
          <p:cNvPr id="695" name="Google Shape;695;p48"/>
          <p:cNvGrpSpPr/>
          <p:nvPr/>
        </p:nvGrpSpPr>
        <p:grpSpPr>
          <a:xfrm>
            <a:off x="3318349" y="3807978"/>
            <a:ext cx="2507312" cy="895783"/>
            <a:chOff x="-1" y="-1"/>
            <a:chExt cx="2507311" cy="895782"/>
          </a:xfrm>
        </p:grpSpPr>
        <p:pic>
          <p:nvPicPr>
            <p:cNvPr descr="Google Shape;814;p61" id="696" name="Google Shape;696;p48"/>
            <p:cNvPicPr preferRelativeResize="0"/>
            <p:nvPr/>
          </p:nvPicPr>
          <p:blipFill rotWithShape="1">
            <a:blip r:embed="rId4">
              <a:alphaModFix/>
            </a:blip>
            <a:srcRect b="0" l="0" r="0" t="0"/>
            <a:stretch/>
          </p:blipFill>
          <p:spPr>
            <a:xfrm>
              <a:off x="117118" y="120020"/>
              <a:ext cx="1043467" cy="689315"/>
            </a:xfrm>
            <a:prstGeom prst="rect">
              <a:avLst/>
            </a:prstGeom>
            <a:noFill/>
            <a:ln>
              <a:noFill/>
            </a:ln>
          </p:spPr>
        </p:pic>
        <p:pic>
          <p:nvPicPr>
            <p:cNvPr descr="Google Shape;815;p61" id="697" name="Google Shape;697;p48"/>
            <p:cNvPicPr preferRelativeResize="0"/>
            <p:nvPr/>
          </p:nvPicPr>
          <p:blipFill rotWithShape="1">
            <a:blip r:embed="rId5">
              <a:alphaModFix/>
            </a:blip>
            <a:srcRect b="0" l="0" r="0" t="0"/>
            <a:stretch/>
          </p:blipFill>
          <p:spPr>
            <a:xfrm>
              <a:off x="1279767" y="160587"/>
              <a:ext cx="1227543" cy="608186"/>
            </a:xfrm>
            <a:prstGeom prst="rect">
              <a:avLst/>
            </a:prstGeom>
            <a:noFill/>
            <a:ln>
              <a:noFill/>
            </a:ln>
          </p:spPr>
        </p:pic>
        <p:sp>
          <p:nvSpPr>
            <p:cNvPr id="698" name="Google Shape;698;p48"/>
            <p:cNvSpPr/>
            <p:nvPr/>
          </p:nvSpPr>
          <p:spPr>
            <a:xfrm>
              <a:off x="-1" y="-1"/>
              <a:ext cx="2410753" cy="895782"/>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9" name="Google Shape;699;p48"/>
          <p:cNvGrpSpPr/>
          <p:nvPr/>
        </p:nvGrpSpPr>
        <p:grpSpPr>
          <a:xfrm>
            <a:off x="1031452" y="3813406"/>
            <a:ext cx="2161155" cy="884942"/>
            <a:chOff x="-1" y="-1"/>
            <a:chExt cx="2161153" cy="884941"/>
          </a:xfrm>
        </p:grpSpPr>
        <p:pic>
          <p:nvPicPr>
            <p:cNvPr descr="Google Shape;818;p61" id="700" name="Google Shape;700;p48"/>
            <p:cNvPicPr preferRelativeResize="0"/>
            <p:nvPr/>
          </p:nvPicPr>
          <p:blipFill rotWithShape="1">
            <a:blip r:embed="rId6">
              <a:alphaModFix/>
            </a:blip>
            <a:srcRect b="0" l="0" r="0" t="0"/>
            <a:stretch/>
          </p:blipFill>
          <p:spPr>
            <a:xfrm>
              <a:off x="1236188" y="103741"/>
              <a:ext cx="699681" cy="627245"/>
            </a:xfrm>
            <a:prstGeom prst="rect">
              <a:avLst/>
            </a:prstGeom>
            <a:noFill/>
            <a:ln>
              <a:noFill/>
            </a:ln>
          </p:spPr>
        </p:pic>
        <p:pic>
          <p:nvPicPr>
            <p:cNvPr descr="Google Shape;819;p61" id="701" name="Google Shape;701;p48"/>
            <p:cNvPicPr preferRelativeResize="0"/>
            <p:nvPr/>
          </p:nvPicPr>
          <p:blipFill rotWithShape="1">
            <a:blip r:embed="rId7">
              <a:alphaModFix/>
            </a:blip>
            <a:srcRect b="0" l="0" r="0" t="0"/>
            <a:stretch/>
          </p:blipFill>
          <p:spPr>
            <a:xfrm>
              <a:off x="65886" y="171994"/>
              <a:ext cx="995650" cy="540958"/>
            </a:xfrm>
            <a:prstGeom prst="rect">
              <a:avLst/>
            </a:prstGeom>
            <a:noFill/>
            <a:ln>
              <a:noFill/>
            </a:ln>
          </p:spPr>
        </p:pic>
        <p:sp>
          <p:nvSpPr>
            <p:cNvPr id="702" name="Google Shape;702;p48"/>
            <p:cNvSpPr/>
            <p:nvPr/>
          </p:nvSpPr>
          <p:spPr>
            <a:xfrm>
              <a:off x="-1" y="-1"/>
              <a:ext cx="2161153" cy="884941"/>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oogle Shape;821;p61" id="703" name="Google Shape;703;p48"/>
          <p:cNvPicPr preferRelativeResize="0"/>
          <p:nvPr/>
        </p:nvPicPr>
        <p:blipFill rotWithShape="1">
          <a:blip r:embed="rId8">
            <a:alphaModFix/>
          </a:blip>
          <a:srcRect b="0" l="0" r="0" t="0"/>
          <a:stretch/>
        </p:blipFill>
        <p:spPr>
          <a:xfrm>
            <a:off x="5826812" y="4032044"/>
            <a:ext cx="1144001" cy="447653"/>
          </a:xfrm>
          <a:prstGeom prst="rect">
            <a:avLst/>
          </a:prstGeom>
          <a:noFill/>
          <a:ln>
            <a:noFill/>
          </a:ln>
        </p:spPr>
      </p:pic>
      <p:pic>
        <p:nvPicPr>
          <p:cNvPr descr="Google Shape;822;p61" id="704" name="Google Shape;704;p48"/>
          <p:cNvPicPr preferRelativeResize="0"/>
          <p:nvPr/>
        </p:nvPicPr>
        <p:blipFill rotWithShape="1">
          <a:blip r:embed="rId9">
            <a:alphaModFix/>
          </a:blip>
          <a:srcRect b="0" l="0" r="0" t="0"/>
          <a:stretch/>
        </p:blipFill>
        <p:spPr>
          <a:xfrm>
            <a:off x="7076250" y="4005910"/>
            <a:ext cx="1060100" cy="499901"/>
          </a:xfrm>
          <a:prstGeom prst="rect">
            <a:avLst/>
          </a:prstGeom>
          <a:noFill/>
          <a:ln>
            <a:noFill/>
          </a:ln>
        </p:spPr>
      </p:pic>
      <p:sp>
        <p:nvSpPr>
          <p:cNvPr id="705" name="Google Shape;705;p48"/>
          <p:cNvSpPr/>
          <p:nvPr/>
        </p:nvSpPr>
        <p:spPr>
          <a:xfrm>
            <a:off x="5826824" y="3802600"/>
            <a:ext cx="2407501" cy="895801"/>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pic>
        <p:nvPicPr>
          <p:cNvPr descr="Google Shape;828;p62" id="710" name="Google Shape;710;p49"/>
          <p:cNvPicPr preferRelativeResize="0"/>
          <p:nvPr/>
        </p:nvPicPr>
        <p:blipFill rotWithShape="1">
          <a:blip r:embed="rId3">
            <a:alphaModFix/>
          </a:blip>
          <a:srcRect b="88127" l="0" r="0" t="0"/>
          <a:stretch/>
        </p:blipFill>
        <p:spPr>
          <a:xfrm>
            <a:off x="0" y="0"/>
            <a:ext cx="9144000" cy="610650"/>
          </a:xfrm>
          <a:prstGeom prst="rect">
            <a:avLst/>
          </a:prstGeom>
          <a:noFill/>
          <a:ln>
            <a:noFill/>
          </a:ln>
        </p:spPr>
      </p:pic>
      <p:pic>
        <p:nvPicPr>
          <p:cNvPr descr="Google Shape;829;p62" id="711" name="Google Shape;711;p49"/>
          <p:cNvPicPr preferRelativeResize="0"/>
          <p:nvPr/>
        </p:nvPicPr>
        <p:blipFill rotWithShape="1">
          <a:blip r:embed="rId4">
            <a:alphaModFix/>
          </a:blip>
          <a:srcRect b="0" l="0" r="0" t="0"/>
          <a:stretch/>
        </p:blipFill>
        <p:spPr>
          <a:xfrm>
            <a:off x="7963750" y="0"/>
            <a:ext cx="1007276" cy="499901"/>
          </a:xfrm>
          <a:prstGeom prst="rect">
            <a:avLst/>
          </a:prstGeom>
          <a:noFill/>
          <a:ln>
            <a:noFill/>
          </a:ln>
        </p:spPr>
      </p:pic>
      <p:sp>
        <p:nvSpPr>
          <p:cNvPr id="712" name="Google Shape;712;p49"/>
          <p:cNvSpPr/>
          <p:nvPr/>
        </p:nvSpPr>
        <p:spPr>
          <a:xfrm>
            <a:off x="0" y="610649"/>
            <a:ext cx="9144000" cy="431101"/>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9"/>
          <p:cNvSpPr txBox="1"/>
          <p:nvPr>
            <p:ph type="title"/>
          </p:nvPr>
        </p:nvSpPr>
        <p:spPr>
          <a:xfrm>
            <a:off x="109849" y="539837"/>
            <a:ext cx="8520602" cy="572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2200"/>
              <a:buFont typeface="Verdana"/>
              <a:buNone/>
            </a:pPr>
            <a:r>
              <a:rPr b="1" lang="en-US" sz="2200">
                <a:solidFill>
                  <a:srgbClr val="FFFFFF"/>
                </a:solidFill>
                <a:latin typeface="Verdana"/>
                <a:ea typeface="Verdana"/>
                <a:cs typeface="Verdana"/>
                <a:sym typeface="Verdana"/>
              </a:rPr>
              <a:t>Possible Model Improvements</a:t>
            </a:r>
            <a:endParaRPr/>
          </a:p>
        </p:txBody>
      </p:sp>
      <p:graphicFrame>
        <p:nvGraphicFramePr>
          <p:cNvPr id="714" name="Google Shape;714;p49"/>
          <p:cNvGraphicFramePr/>
          <p:nvPr/>
        </p:nvGraphicFramePr>
        <p:xfrm>
          <a:off x="612163" y="1310099"/>
          <a:ext cx="3000000" cy="3000000"/>
        </p:xfrm>
        <a:graphic>
          <a:graphicData uri="http://schemas.openxmlformats.org/drawingml/2006/table">
            <a:tbl>
              <a:tblPr>
                <a:noFill/>
                <a:tableStyleId>{C86E2DD3-DB72-4B69-A5F7-D49307572055}</a:tableStyleId>
              </a:tblPr>
              <a:tblGrid>
                <a:gridCol w="1504675"/>
              </a:tblGrid>
              <a:tr h="364700">
                <a:tc>
                  <a:txBody>
                    <a:bodyPr/>
                    <a:lstStyle/>
                    <a:p>
                      <a:pPr indent="0" lvl="0" marL="0" marR="0" rtl="0" algn="ctr">
                        <a:lnSpc>
                          <a:spcPct val="100000"/>
                        </a:lnSpc>
                        <a:spcBef>
                          <a:spcPts val="0"/>
                        </a:spcBef>
                        <a:spcAft>
                          <a:spcPts val="0"/>
                        </a:spcAft>
                        <a:buClr>
                          <a:schemeClr val="dk1"/>
                        </a:buClr>
                        <a:buSzPts val="1400"/>
                        <a:buFont typeface="Arial"/>
                        <a:buNone/>
                      </a:pPr>
                      <a:r>
                        <a:rPr b="1" lang="en-US" sz="1400" u="none" cap="none" strike="noStrike"/>
                        <a:t>Experiment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2CC"/>
                    </a:solidFill>
                  </a:tcPr>
                </a:tc>
              </a:tr>
              <a:tr h="2130875">
                <a:tc>
                  <a:txBody>
                    <a:bodyPr/>
                    <a:lstStyle/>
                    <a:p>
                      <a:pPr indent="0" lvl="0" marL="0" marR="0" rtl="0" algn="ctr">
                        <a:lnSpc>
                          <a:spcPct val="150000"/>
                        </a:lnSpc>
                        <a:spcBef>
                          <a:spcPts val="0"/>
                        </a:spcBef>
                        <a:spcAft>
                          <a:spcPts val="0"/>
                        </a:spcAft>
                        <a:buClr>
                          <a:schemeClr val="dk1"/>
                        </a:buClr>
                        <a:buSzPts val="1400"/>
                        <a:buFont typeface="Arial"/>
                        <a:buNone/>
                      </a:pPr>
                      <a:r>
                        <a:rPr lang="en-US" sz="1400" u="none" cap="none" strike="noStrike"/>
                        <a:t> Experimenting with </a:t>
                      </a:r>
                      <a:r>
                        <a:rPr b="1" lang="en-US" sz="1400" u="none" cap="none" strike="noStrike"/>
                        <a:t>larger range of difficulty</a:t>
                      </a:r>
                      <a:r>
                        <a:rPr lang="en-US" sz="1400" u="none" cap="none" strike="noStrike"/>
                        <a:t> when tagging articles</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715" name="Google Shape;715;p49"/>
          <p:cNvGraphicFramePr/>
          <p:nvPr/>
        </p:nvGraphicFramePr>
        <p:xfrm>
          <a:off x="7038437" y="1284287"/>
          <a:ext cx="3000000" cy="3000000"/>
        </p:xfrm>
        <a:graphic>
          <a:graphicData uri="http://schemas.openxmlformats.org/drawingml/2006/table">
            <a:tbl>
              <a:tblPr>
                <a:noFill/>
                <a:tableStyleId>{C86E2DD3-DB72-4B69-A5F7-D49307572055}</a:tableStyleId>
              </a:tblPr>
              <a:tblGrid>
                <a:gridCol w="1592000"/>
              </a:tblGrid>
              <a:tr h="369150">
                <a:tc>
                  <a:txBody>
                    <a:bodyPr/>
                    <a:lstStyle/>
                    <a:p>
                      <a:pPr indent="0" lvl="0" marL="0" marR="0" rtl="0" algn="ctr">
                        <a:lnSpc>
                          <a:spcPct val="100000"/>
                        </a:lnSpc>
                        <a:spcBef>
                          <a:spcPts val="0"/>
                        </a:spcBef>
                        <a:spcAft>
                          <a:spcPts val="0"/>
                        </a:spcAft>
                        <a:buClr>
                          <a:schemeClr val="dk1"/>
                        </a:buClr>
                        <a:buSzPts val="1400"/>
                        <a:buFont typeface="Arial"/>
                        <a:buNone/>
                      </a:pPr>
                      <a:r>
                        <a:rPr b="1" lang="en-US" sz="1400" u="none" cap="none" strike="noStrike"/>
                        <a:t>Online-Learning</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2CC"/>
                    </a:solidFill>
                  </a:tcPr>
                </a:tc>
              </a:tr>
              <a:tr h="2304675">
                <a:tc>
                  <a:txBody>
                    <a:bodyPr/>
                    <a:lstStyle/>
                    <a:p>
                      <a:pPr indent="0" lvl="0" marL="0" marR="0" rtl="0" algn="ctr">
                        <a:lnSpc>
                          <a:spcPct val="150000"/>
                        </a:lnSpc>
                        <a:spcBef>
                          <a:spcPts val="0"/>
                        </a:spcBef>
                        <a:spcAft>
                          <a:spcPts val="0"/>
                        </a:spcAft>
                        <a:buClr>
                          <a:schemeClr val="dk1"/>
                        </a:buClr>
                        <a:buSzPts val="1400"/>
                        <a:buFont typeface="Arial"/>
                        <a:buNone/>
                      </a:pPr>
                      <a:r>
                        <a:rPr b="1" lang="en-US" sz="1400" u="none" cap="none" strike="noStrike"/>
                        <a:t>Using an online-learning approach </a:t>
                      </a:r>
                      <a:r>
                        <a:rPr b="0" lang="en-US" sz="1400" u="none" cap="none" strike="noStrike"/>
                        <a:t>to tag articles that the model is “uncertain” (.5 scores).</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716" name="Google Shape;716;p49"/>
          <p:cNvGraphicFramePr/>
          <p:nvPr/>
        </p:nvGraphicFramePr>
        <p:xfrm>
          <a:off x="2664537" y="1284287"/>
          <a:ext cx="3000000" cy="3000000"/>
        </p:xfrm>
        <a:graphic>
          <a:graphicData uri="http://schemas.openxmlformats.org/drawingml/2006/table">
            <a:tbl>
              <a:tblPr>
                <a:noFill/>
                <a:tableStyleId>{C86E2DD3-DB72-4B69-A5F7-D49307572055}</a:tableStyleId>
              </a:tblPr>
              <a:tblGrid>
                <a:gridCol w="1504675"/>
              </a:tblGrid>
              <a:tr h="364700">
                <a:tc>
                  <a:txBody>
                    <a:bodyPr/>
                    <a:lstStyle/>
                    <a:p>
                      <a:pPr indent="0" lvl="0" marL="0" marR="0" rtl="0" algn="ctr">
                        <a:lnSpc>
                          <a:spcPct val="100000"/>
                        </a:lnSpc>
                        <a:spcBef>
                          <a:spcPts val="0"/>
                        </a:spcBef>
                        <a:spcAft>
                          <a:spcPts val="0"/>
                        </a:spcAft>
                        <a:buClr>
                          <a:schemeClr val="dk1"/>
                        </a:buClr>
                        <a:buSzPts val="1400"/>
                        <a:buFont typeface="Arial"/>
                        <a:buNone/>
                      </a:pPr>
                      <a:r>
                        <a:rPr b="1" lang="en-US" sz="1400" u="none" cap="none" strike="noStrike"/>
                        <a:t>Dataset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2CC"/>
                    </a:solidFill>
                  </a:tcPr>
                </a:tc>
              </a:tr>
              <a:tr h="2130875">
                <a:tc>
                  <a:txBody>
                    <a:bodyPr/>
                    <a:lstStyle/>
                    <a:p>
                      <a:pPr indent="0" lvl="0" marL="0" marR="0" rtl="0" algn="ctr">
                        <a:lnSpc>
                          <a:spcPct val="150000"/>
                        </a:lnSpc>
                        <a:spcBef>
                          <a:spcPts val="0"/>
                        </a:spcBef>
                        <a:spcAft>
                          <a:spcPts val="0"/>
                        </a:spcAft>
                        <a:buClr>
                          <a:schemeClr val="dk1"/>
                        </a:buClr>
                        <a:buSzPts val="1400"/>
                        <a:buFont typeface="Arial"/>
                        <a:buNone/>
                      </a:pPr>
                      <a:r>
                        <a:rPr b="1" lang="en-US" sz="1400" u="none" cap="none" strike="noStrike"/>
                        <a:t>Larger labelled dataset</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717" name="Google Shape;717;p49"/>
          <p:cNvGraphicFramePr/>
          <p:nvPr/>
        </p:nvGraphicFramePr>
        <p:xfrm>
          <a:off x="4894624" y="1284287"/>
          <a:ext cx="3000000" cy="3000000"/>
        </p:xfrm>
        <a:graphic>
          <a:graphicData uri="http://schemas.openxmlformats.org/drawingml/2006/table">
            <a:tbl>
              <a:tblPr>
                <a:noFill/>
                <a:tableStyleId>{C86E2DD3-DB72-4B69-A5F7-D49307572055}</a:tableStyleId>
              </a:tblPr>
              <a:tblGrid>
                <a:gridCol w="1504675"/>
              </a:tblGrid>
              <a:tr h="364700">
                <a:tc>
                  <a:txBody>
                    <a:bodyPr/>
                    <a:lstStyle/>
                    <a:p>
                      <a:pPr indent="0" lvl="0" marL="0" marR="0" rtl="0" algn="ctr">
                        <a:lnSpc>
                          <a:spcPct val="100000"/>
                        </a:lnSpc>
                        <a:spcBef>
                          <a:spcPts val="0"/>
                        </a:spcBef>
                        <a:spcAft>
                          <a:spcPts val="0"/>
                        </a:spcAft>
                        <a:buClr>
                          <a:schemeClr val="dk1"/>
                        </a:buClr>
                        <a:buSzPts val="1400"/>
                        <a:buFont typeface="Arial"/>
                        <a:buNone/>
                      </a:pPr>
                      <a:r>
                        <a:rPr b="1" lang="en-US" sz="1400" u="none" cap="none" strike="noStrike"/>
                        <a:t>Taking Average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2CC"/>
                    </a:solidFill>
                  </a:tcPr>
                </a:tc>
              </a:tr>
              <a:tr h="2130875">
                <a:tc>
                  <a:txBody>
                    <a:bodyPr/>
                    <a:lstStyle/>
                    <a:p>
                      <a:pPr indent="0" lvl="0" marL="0" marR="0" rtl="0" algn="ctr">
                        <a:lnSpc>
                          <a:spcPct val="150000"/>
                        </a:lnSpc>
                        <a:spcBef>
                          <a:spcPts val="0"/>
                        </a:spcBef>
                        <a:spcAft>
                          <a:spcPts val="0"/>
                        </a:spcAft>
                        <a:buClr>
                          <a:schemeClr val="dk1"/>
                        </a:buClr>
                        <a:buSzPts val="1400"/>
                        <a:buFont typeface="Arial"/>
                        <a:buNone/>
                      </a:pPr>
                      <a:r>
                        <a:rPr b="1" lang="en-US" sz="1400" u="none" cap="none" strike="noStrike"/>
                        <a:t>Taking average </a:t>
                      </a:r>
                      <a:r>
                        <a:rPr b="0" lang="en-US" sz="1400" u="none" cap="none" strike="noStrike"/>
                        <a:t>of labels from multiple taggers in the training set</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pic>
        <p:nvPicPr>
          <p:cNvPr descr="Google Shape;840;p63" id="722" name="Google Shape;722;p50"/>
          <p:cNvPicPr preferRelativeResize="0"/>
          <p:nvPr/>
        </p:nvPicPr>
        <p:blipFill rotWithShape="1">
          <a:blip r:embed="rId3">
            <a:alphaModFix/>
          </a:blip>
          <a:srcRect b="88127" l="0" r="0" t="0"/>
          <a:stretch/>
        </p:blipFill>
        <p:spPr>
          <a:xfrm>
            <a:off x="0" y="0"/>
            <a:ext cx="9144000" cy="610650"/>
          </a:xfrm>
          <a:prstGeom prst="rect">
            <a:avLst/>
          </a:prstGeom>
          <a:noFill/>
          <a:ln>
            <a:noFill/>
          </a:ln>
        </p:spPr>
      </p:pic>
      <p:pic>
        <p:nvPicPr>
          <p:cNvPr descr="Google Shape;841;p63" id="723" name="Google Shape;723;p50"/>
          <p:cNvPicPr preferRelativeResize="0"/>
          <p:nvPr/>
        </p:nvPicPr>
        <p:blipFill rotWithShape="1">
          <a:blip r:embed="rId4">
            <a:alphaModFix/>
          </a:blip>
          <a:srcRect b="0" l="0" r="0" t="0"/>
          <a:stretch/>
        </p:blipFill>
        <p:spPr>
          <a:xfrm>
            <a:off x="7963750" y="0"/>
            <a:ext cx="1007276" cy="499901"/>
          </a:xfrm>
          <a:prstGeom prst="rect">
            <a:avLst/>
          </a:prstGeom>
          <a:noFill/>
          <a:ln>
            <a:noFill/>
          </a:ln>
        </p:spPr>
      </p:pic>
      <p:sp>
        <p:nvSpPr>
          <p:cNvPr id="724" name="Google Shape;724;p50"/>
          <p:cNvSpPr/>
          <p:nvPr/>
        </p:nvSpPr>
        <p:spPr>
          <a:xfrm>
            <a:off x="0" y="610649"/>
            <a:ext cx="9144000" cy="431101"/>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0"/>
          <p:cNvSpPr txBox="1"/>
          <p:nvPr>
            <p:ph type="title"/>
          </p:nvPr>
        </p:nvSpPr>
        <p:spPr>
          <a:xfrm>
            <a:off x="109849" y="539837"/>
            <a:ext cx="8520602" cy="5727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FFFFFF"/>
              </a:buClr>
              <a:buSzPts val="2200"/>
              <a:buFont typeface="Verdana"/>
              <a:buNone/>
            </a:pPr>
            <a:r>
              <a:rPr b="1" lang="en-US" sz="2200">
                <a:solidFill>
                  <a:srgbClr val="FFFFFF"/>
                </a:solidFill>
                <a:latin typeface="Verdana"/>
                <a:ea typeface="Verdana"/>
                <a:cs typeface="Verdana"/>
                <a:sym typeface="Verdana"/>
              </a:rPr>
              <a:t>What else can be done?</a:t>
            </a:r>
            <a:endParaRPr/>
          </a:p>
        </p:txBody>
      </p:sp>
      <p:graphicFrame>
        <p:nvGraphicFramePr>
          <p:cNvPr id="726" name="Google Shape;726;p50"/>
          <p:cNvGraphicFramePr/>
          <p:nvPr/>
        </p:nvGraphicFramePr>
        <p:xfrm>
          <a:off x="568813" y="2169187"/>
          <a:ext cx="3000000" cy="3000000"/>
        </p:xfrm>
        <a:graphic>
          <a:graphicData uri="http://schemas.openxmlformats.org/drawingml/2006/table">
            <a:tbl>
              <a:tblPr>
                <a:noFill/>
                <a:tableStyleId>{C86E2DD3-DB72-4B69-A5F7-D49307572055}</a:tableStyleId>
              </a:tblPr>
              <a:tblGrid>
                <a:gridCol w="3939675"/>
              </a:tblGrid>
              <a:tr h="442800">
                <a:tc>
                  <a:txBody>
                    <a:bodyPr/>
                    <a:lstStyle/>
                    <a:p>
                      <a:pPr indent="0" lvl="0" marL="0" marR="0" rtl="0" algn="ctr">
                        <a:lnSpc>
                          <a:spcPct val="100000"/>
                        </a:lnSpc>
                        <a:spcBef>
                          <a:spcPts val="0"/>
                        </a:spcBef>
                        <a:spcAft>
                          <a:spcPts val="0"/>
                        </a:spcAft>
                        <a:buClr>
                          <a:schemeClr val="dk1"/>
                        </a:buClr>
                        <a:buSzPts val="1400"/>
                        <a:buFont typeface="Arial"/>
                        <a:buNone/>
                      </a:pPr>
                      <a:r>
                        <a:rPr b="1" lang="en-US" sz="1400" u="none" cap="none" strike="noStrike"/>
                        <a:t>Web Domain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2CC"/>
                    </a:solidFill>
                  </a:tcPr>
                </a:tc>
              </a:tr>
              <a:tr h="1200225">
                <a:tc>
                  <a:txBody>
                    <a:bodyPr/>
                    <a:lstStyle/>
                    <a:p>
                      <a:pPr indent="0" lvl="0" marL="0" marR="0" rtl="0" algn="ctr">
                        <a:lnSpc>
                          <a:spcPct val="150000"/>
                        </a:lnSpc>
                        <a:spcBef>
                          <a:spcPts val="0"/>
                        </a:spcBef>
                        <a:spcAft>
                          <a:spcPts val="0"/>
                        </a:spcAft>
                        <a:buClr>
                          <a:schemeClr val="dk1"/>
                        </a:buClr>
                        <a:buSzPts val="1400"/>
                        <a:buFont typeface="Arial"/>
                        <a:buNone/>
                      </a:pPr>
                      <a:r>
                        <a:rPr lang="en-US" sz="1400" u="none" cap="none" strike="noStrike"/>
                        <a:t> Buying a </a:t>
                      </a:r>
                      <a:r>
                        <a:rPr b="1" lang="en-US" sz="1400" u="none" cap="none" strike="noStrike"/>
                        <a:t>web domain</a:t>
                      </a:r>
                      <a:r>
                        <a:rPr lang="en-US" sz="1400" u="none" cap="none" strike="noStrike"/>
                        <a:t>, and </a:t>
                      </a:r>
                      <a:r>
                        <a:rPr b="1" lang="en-US" sz="1400" u="none" cap="none" strike="noStrike"/>
                        <a:t>deploying </a:t>
                      </a:r>
                      <a:r>
                        <a:rPr lang="en-US" sz="1400" u="none" cap="none" strike="noStrike"/>
                        <a:t>it onto there</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727" name="Google Shape;727;p50"/>
          <p:cNvGraphicFramePr/>
          <p:nvPr/>
        </p:nvGraphicFramePr>
        <p:xfrm>
          <a:off x="4713237" y="2169187"/>
          <a:ext cx="3000000" cy="3000000"/>
        </p:xfrm>
        <a:graphic>
          <a:graphicData uri="http://schemas.openxmlformats.org/drawingml/2006/table">
            <a:tbl>
              <a:tblPr>
                <a:noFill/>
                <a:tableStyleId>{C86E2DD3-DB72-4B69-A5F7-D49307572055}</a:tableStyleId>
              </a:tblPr>
              <a:tblGrid>
                <a:gridCol w="3861650"/>
              </a:tblGrid>
              <a:tr h="429625">
                <a:tc>
                  <a:txBody>
                    <a:bodyPr/>
                    <a:lstStyle/>
                    <a:p>
                      <a:pPr indent="0" lvl="0" marL="0" marR="0" rtl="0" algn="ctr">
                        <a:lnSpc>
                          <a:spcPct val="100000"/>
                        </a:lnSpc>
                        <a:spcBef>
                          <a:spcPts val="0"/>
                        </a:spcBef>
                        <a:spcAft>
                          <a:spcPts val="0"/>
                        </a:spcAft>
                        <a:buClr>
                          <a:schemeClr val="dk1"/>
                        </a:buClr>
                        <a:buSzPts val="1400"/>
                        <a:buFont typeface="Arial"/>
                        <a:buNone/>
                      </a:pPr>
                      <a:r>
                        <a:rPr b="1" lang="en-US" sz="1400" u="none" cap="none" strike="noStrike"/>
                        <a:t>Crowdsourcing Techniques</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2CC"/>
                    </a:solidFill>
                  </a:tcPr>
                </a:tc>
              </a:tr>
              <a:tr h="1213400">
                <a:tc>
                  <a:txBody>
                    <a:bodyPr/>
                    <a:lstStyle/>
                    <a:p>
                      <a:pPr indent="0" lvl="0" marL="0" marR="0" rtl="0" algn="ctr">
                        <a:lnSpc>
                          <a:spcPct val="150000"/>
                        </a:lnSpc>
                        <a:spcBef>
                          <a:spcPts val="0"/>
                        </a:spcBef>
                        <a:spcAft>
                          <a:spcPts val="0"/>
                        </a:spcAft>
                        <a:buClr>
                          <a:schemeClr val="dk1"/>
                        </a:buClr>
                        <a:buSzPts val="1400"/>
                        <a:buFont typeface="Arial"/>
                        <a:buNone/>
                      </a:pPr>
                      <a:r>
                        <a:rPr lang="en-US" sz="1400" u="none" cap="none" strike="noStrike"/>
                        <a:t>Creating a data input source from the plugin for users to </a:t>
                      </a:r>
                      <a:r>
                        <a:rPr b="1" lang="en-US" sz="1400" u="none" cap="none" strike="noStrike"/>
                        <a:t>improve the quality</a:t>
                      </a:r>
                      <a:r>
                        <a:rPr lang="en-US" sz="1400" u="none" cap="none" strike="noStrike"/>
                        <a:t> of our dataset for the model</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pSp>
        <p:nvGrpSpPr>
          <p:cNvPr id="728" name="Google Shape;728;p50"/>
          <p:cNvGrpSpPr/>
          <p:nvPr/>
        </p:nvGrpSpPr>
        <p:grpSpPr>
          <a:xfrm>
            <a:off x="568825" y="1793524"/>
            <a:ext cx="341101" cy="487653"/>
            <a:chOff x="0" y="-1"/>
            <a:chExt cx="341100" cy="487651"/>
          </a:xfrm>
        </p:grpSpPr>
        <p:sp>
          <p:nvSpPr>
            <p:cNvPr id="729" name="Google Shape;729;p50"/>
            <p:cNvSpPr/>
            <p:nvPr/>
          </p:nvSpPr>
          <p:spPr>
            <a:xfrm>
              <a:off x="0" y="111974"/>
              <a:ext cx="341100" cy="263701"/>
            </a:xfrm>
            <a:prstGeom prst="rect">
              <a:avLst/>
            </a:prstGeom>
            <a:solidFill>
              <a:srgbClr val="FFF2CC"/>
            </a:solidFill>
            <a:ln cap="flat" cmpd="sng" w="19050">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Verdana"/>
                <a:buNone/>
              </a:pPr>
              <a:r>
                <a:t/>
              </a:r>
              <a:endParaRPr b="1" i="0" sz="2000" u="none" cap="none" strike="noStrike">
                <a:solidFill>
                  <a:srgbClr val="000000"/>
                </a:solidFill>
                <a:latin typeface="Verdana"/>
                <a:ea typeface="Verdana"/>
                <a:cs typeface="Verdana"/>
                <a:sym typeface="Verdana"/>
              </a:endParaRPr>
            </a:p>
          </p:txBody>
        </p:sp>
        <p:sp>
          <p:nvSpPr>
            <p:cNvPr id="730" name="Google Shape;730;p50"/>
            <p:cNvSpPr txBox="1"/>
            <p:nvPr/>
          </p:nvSpPr>
          <p:spPr>
            <a:xfrm>
              <a:off x="0" y="-1"/>
              <a:ext cx="341100" cy="487651"/>
            </a:xfrm>
            <a:prstGeom prst="rect">
              <a:avLst/>
            </a:prstGeom>
            <a:noFill/>
            <a:ln>
              <a:noFill/>
            </a:ln>
          </p:spPr>
          <p:txBody>
            <a:bodyPr anchorCtr="0" anchor="ctr"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1</a:t>
              </a:r>
              <a:endParaRPr/>
            </a:p>
          </p:txBody>
        </p:sp>
      </p:grpSp>
      <p:grpSp>
        <p:nvGrpSpPr>
          <p:cNvPr id="731" name="Google Shape;731;p50"/>
          <p:cNvGrpSpPr/>
          <p:nvPr/>
        </p:nvGrpSpPr>
        <p:grpSpPr>
          <a:xfrm>
            <a:off x="4713249" y="1793524"/>
            <a:ext cx="341102" cy="487653"/>
            <a:chOff x="0" y="-1"/>
            <a:chExt cx="341100" cy="487651"/>
          </a:xfrm>
        </p:grpSpPr>
        <p:sp>
          <p:nvSpPr>
            <p:cNvPr id="732" name="Google Shape;732;p50"/>
            <p:cNvSpPr/>
            <p:nvPr/>
          </p:nvSpPr>
          <p:spPr>
            <a:xfrm>
              <a:off x="0" y="111974"/>
              <a:ext cx="341100" cy="263701"/>
            </a:xfrm>
            <a:prstGeom prst="rect">
              <a:avLst/>
            </a:prstGeom>
            <a:solidFill>
              <a:srgbClr val="FFF2CC"/>
            </a:solidFill>
            <a:ln cap="flat" cmpd="sng" w="19050">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Verdana"/>
                <a:buNone/>
              </a:pPr>
              <a:r>
                <a:t/>
              </a:r>
              <a:endParaRPr b="1" i="0" sz="2000" u="none" cap="none" strike="noStrike">
                <a:solidFill>
                  <a:srgbClr val="000000"/>
                </a:solidFill>
                <a:latin typeface="Verdana"/>
                <a:ea typeface="Verdana"/>
                <a:cs typeface="Verdana"/>
                <a:sym typeface="Verdana"/>
              </a:endParaRPr>
            </a:p>
          </p:txBody>
        </p:sp>
        <p:sp>
          <p:nvSpPr>
            <p:cNvPr id="733" name="Google Shape;733;p50"/>
            <p:cNvSpPr txBox="1"/>
            <p:nvPr/>
          </p:nvSpPr>
          <p:spPr>
            <a:xfrm>
              <a:off x="0" y="-1"/>
              <a:ext cx="341100" cy="487651"/>
            </a:xfrm>
            <a:prstGeom prst="rect">
              <a:avLst/>
            </a:prstGeom>
            <a:noFill/>
            <a:ln>
              <a:noFill/>
            </a:ln>
          </p:spPr>
          <p:txBody>
            <a:bodyPr anchorCtr="0" anchor="ctr"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2</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pic>
        <p:nvPicPr>
          <p:cNvPr descr="Screen Shot 2020-04-18 at 9.20.08 PM.png" id="738" name="Google Shape;738;p6"/>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739" name="Google Shape;739;p6"/>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740" name="Google Shape;740;p6"/>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741" name="Google Shape;741;p6"/>
          <p:cNvSpPr txBox="1"/>
          <p:nvPr/>
        </p:nvSpPr>
        <p:spPr>
          <a:xfrm>
            <a:off x="1464481" y="611644"/>
            <a:ext cx="2534590" cy="3962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Tools We Used</a:t>
            </a:r>
            <a:endParaRPr/>
          </a:p>
        </p:txBody>
      </p:sp>
      <p:cxnSp>
        <p:nvCxnSpPr>
          <p:cNvPr id="742" name="Google Shape;742;p6"/>
          <p:cNvCxnSpPr/>
          <p:nvPr/>
        </p:nvCxnSpPr>
        <p:spPr>
          <a:xfrm>
            <a:off x="1485897" y="1045274"/>
            <a:ext cx="7130765" cy="1"/>
          </a:xfrm>
          <a:prstGeom prst="straightConnector1">
            <a:avLst/>
          </a:prstGeom>
          <a:noFill/>
          <a:ln cap="flat" cmpd="sng" w="9525">
            <a:solidFill>
              <a:srgbClr val="000000"/>
            </a:solidFill>
            <a:prstDash val="solid"/>
            <a:round/>
            <a:headEnd len="sm" w="sm" type="none"/>
            <a:tailEnd len="sm" w="sm" type="none"/>
          </a:ln>
        </p:spPr>
      </p:cxnSp>
      <p:grpSp>
        <p:nvGrpSpPr>
          <p:cNvPr id="743" name="Google Shape;743;p6"/>
          <p:cNvGrpSpPr/>
          <p:nvPr/>
        </p:nvGrpSpPr>
        <p:grpSpPr>
          <a:xfrm>
            <a:off x="2062237" y="1577071"/>
            <a:ext cx="5623368" cy="1325323"/>
            <a:chOff x="0" y="0"/>
            <a:chExt cx="5623365" cy="1325321"/>
          </a:xfrm>
        </p:grpSpPr>
        <p:pic>
          <p:nvPicPr>
            <p:cNvPr descr="Google Shape;184;p18" id="744" name="Google Shape;744;p6"/>
            <p:cNvPicPr preferRelativeResize="0"/>
            <p:nvPr/>
          </p:nvPicPr>
          <p:blipFill rotWithShape="1">
            <a:blip r:embed="rId6">
              <a:alphaModFix/>
            </a:blip>
            <a:srcRect b="0" l="0" r="0" t="0"/>
            <a:stretch/>
          </p:blipFill>
          <p:spPr>
            <a:xfrm>
              <a:off x="4628477" y="385390"/>
              <a:ext cx="889740" cy="728392"/>
            </a:xfrm>
            <a:prstGeom prst="rect">
              <a:avLst/>
            </a:prstGeom>
            <a:noFill/>
            <a:ln>
              <a:noFill/>
            </a:ln>
          </p:spPr>
        </p:pic>
        <p:grpSp>
          <p:nvGrpSpPr>
            <p:cNvPr id="745" name="Google Shape;745;p6"/>
            <p:cNvGrpSpPr/>
            <p:nvPr/>
          </p:nvGrpSpPr>
          <p:grpSpPr>
            <a:xfrm>
              <a:off x="0" y="0"/>
              <a:ext cx="5623365" cy="1325321"/>
              <a:chOff x="0" y="0"/>
              <a:chExt cx="5623365" cy="1325320"/>
            </a:xfrm>
          </p:grpSpPr>
          <p:grpSp>
            <p:nvGrpSpPr>
              <p:cNvPr id="746" name="Google Shape;746;p6"/>
              <p:cNvGrpSpPr/>
              <p:nvPr/>
            </p:nvGrpSpPr>
            <p:grpSpPr>
              <a:xfrm>
                <a:off x="0" y="0"/>
                <a:ext cx="5623365" cy="1325320"/>
                <a:chOff x="0" y="0"/>
                <a:chExt cx="5623364" cy="1325319"/>
              </a:xfrm>
            </p:grpSpPr>
            <p:pic>
              <p:nvPicPr>
                <p:cNvPr descr="Google Shape;187;p18" id="747" name="Google Shape;747;p6"/>
                <p:cNvPicPr preferRelativeResize="0"/>
                <p:nvPr/>
              </p:nvPicPr>
              <p:blipFill rotWithShape="1">
                <a:blip r:embed="rId7">
                  <a:alphaModFix/>
                </a:blip>
                <a:srcRect b="0" l="0" r="0" t="0"/>
                <a:stretch/>
              </p:blipFill>
              <p:spPr>
                <a:xfrm>
                  <a:off x="2095127" y="77800"/>
                  <a:ext cx="783218" cy="461087"/>
                </a:xfrm>
                <a:prstGeom prst="rect">
                  <a:avLst/>
                </a:prstGeom>
                <a:noFill/>
                <a:ln>
                  <a:noFill/>
                </a:ln>
              </p:spPr>
            </p:pic>
            <p:pic>
              <p:nvPicPr>
                <p:cNvPr descr="Google Shape;188;p18" id="748" name="Google Shape;748;p6"/>
                <p:cNvPicPr preferRelativeResize="0"/>
                <p:nvPr/>
              </p:nvPicPr>
              <p:blipFill rotWithShape="1">
                <a:blip r:embed="rId8">
                  <a:alphaModFix/>
                </a:blip>
                <a:srcRect b="32366" l="0" r="0" t="32057"/>
                <a:stretch/>
              </p:blipFill>
              <p:spPr>
                <a:xfrm>
                  <a:off x="0" y="890082"/>
                  <a:ext cx="1311424" cy="348146"/>
                </a:xfrm>
                <a:prstGeom prst="rect">
                  <a:avLst/>
                </a:prstGeom>
                <a:noFill/>
                <a:ln>
                  <a:noFill/>
                </a:ln>
              </p:spPr>
            </p:pic>
            <p:pic>
              <p:nvPicPr>
                <p:cNvPr descr="Google Shape;189;p18" id="749" name="Google Shape;749;p6"/>
                <p:cNvPicPr preferRelativeResize="0"/>
                <p:nvPr/>
              </p:nvPicPr>
              <p:blipFill rotWithShape="1">
                <a:blip r:embed="rId9">
                  <a:alphaModFix/>
                </a:blip>
                <a:srcRect b="0" l="0" r="0" t="0"/>
                <a:stretch/>
              </p:blipFill>
              <p:spPr>
                <a:xfrm>
                  <a:off x="3553553" y="781748"/>
                  <a:ext cx="906632" cy="504891"/>
                </a:xfrm>
                <a:prstGeom prst="rect">
                  <a:avLst/>
                </a:prstGeom>
                <a:noFill/>
                <a:ln>
                  <a:noFill/>
                </a:ln>
              </p:spPr>
            </p:pic>
            <p:sp>
              <p:nvSpPr>
                <p:cNvPr id="750" name="Google Shape;750;p6"/>
                <p:cNvSpPr/>
                <p:nvPr/>
              </p:nvSpPr>
              <p:spPr>
                <a:xfrm>
                  <a:off x="3622" y="0"/>
                  <a:ext cx="5619742" cy="1325319"/>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191;p18" id="751" name="Google Shape;751;p6"/>
                <p:cNvPicPr preferRelativeResize="0"/>
                <p:nvPr/>
              </p:nvPicPr>
              <p:blipFill rotWithShape="1">
                <a:blip r:embed="rId10">
                  <a:alphaModFix/>
                </a:blip>
                <a:srcRect b="0" l="0" r="0" t="0"/>
                <a:stretch/>
              </p:blipFill>
              <p:spPr>
                <a:xfrm>
                  <a:off x="1267323" y="839096"/>
                  <a:ext cx="1246288" cy="390283"/>
                </a:xfrm>
                <a:prstGeom prst="rect">
                  <a:avLst/>
                </a:prstGeom>
                <a:noFill/>
                <a:ln>
                  <a:noFill/>
                </a:ln>
              </p:spPr>
            </p:pic>
            <p:pic>
              <p:nvPicPr>
                <p:cNvPr descr="Google Shape;192;p18" id="752" name="Google Shape;752;p6"/>
                <p:cNvPicPr preferRelativeResize="0"/>
                <p:nvPr/>
              </p:nvPicPr>
              <p:blipFill rotWithShape="1">
                <a:blip r:embed="rId11">
                  <a:alphaModFix/>
                </a:blip>
                <a:srcRect b="0" l="0" r="0" t="17238"/>
                <a:stretch/>
              </p:blipFill>
              <p:spPr>
                <a:xfrm>
                  <a:off x="2388457" y="896035"/>
                  <a:ext cx="997905" cy="336335"/>
                </a:xfrm>
                <a:prstGeom prst="rect">
                  <a:avLst/>
                </a:prstGeom>
                <a:noFill/>
                <a:ln>
                  <a:noFill/>
                </a:ln>
              </p:spPr>
            </p:pic>
          </p:grpSp>
          <p:pic>
            <p:nvPicPr>
              <p:cNvPr descr="Google Shape;193;p18" id="753" name="Google Shape;753;p6"/>
              <p:cNvPicPr preferRelativeResize="0"/>
              <p:nvPr/>
            </p:nvPicPr>
            <p:blipFill rotWithShape="1">
              <a:blip r:embed="rId12">
                <a:alphaModFix/>
              </a:blip>
              <a:srcRect b="0" l="0" r="0" t="0"/>
              <a:stretch/>
            </p:blipFill>
            <p:spPr>
              <a:xfrm>
                <a:off x="11681" y="109585"/>
                <a:ext cx="1177883" cy="586688"/>
              </a:xfrm>
              <a:prstGeom prst="rect">
                <a:avLst/>
              </a:prstGeom>
              <a:noFill/>
              <a:ln>
                <a:noFill/>
              </a:ln>
            </p:spPr>
          </p:pic>
          <p:pic>
            <p:nvPicPr>
              <p:cNvPr descr="Google Shape;194;p18" id="754" name="Google Shape;754;p6"/>
              <p:cNvPicPr preferRelativeResize="0"/>
              <p:nvPr/>
            </p:nvPicPr>
            <p:blipFill rotWithShape="1">
              <a:blip r:embed="rId13">
                <a:alphaModFix/>
              </a:blip>
              <a:srcRect b="0" l="0" r="0" t="0"/>
              <a:stretch/>
            </p:blipFill>
            <p:spPr>
              <a:xfrm>
                <a:off x="1269564" y="288091"/>
                <a:ext cx="626221" cy="245817"/>
              </a:xfrm>
              <a:prstGeom prst="rect">
                <a:avLst/>
              </a:prstGeom>
              <a:noFill/>
              <a:ln>
                <a:noFill/>
              </a:ln>
            </p:spPr>
          </p:pic>
        </p:grpSp>
      </p:grpSp>
      <p:grpSp>
        <p:nvGrpSpPr>
          <p:cNvPr id="755" name="Google Shape;755;p6"/>
          <p:cNvGrpSpPr/>
          <p:nvPr/>
        </p:nvGrpSpPr>
        <p:grpSpPr>
          <a:xfrm>
            <a:off x="2055361" y="1327794"/>
            <a:ext cx="1887057" cy="338556"/>
            <a:chOff x="0" y="0"/>
            <a:chExt cx="1887055" cy="338554"/>
          </a:xfrm>
        </p:grpSpPr>
        <p:sp>
          <p:nvSpPr>
            <p:cNvPr id="756" name="Google Shape;756;p6"/>
            <p:cNvSpPr/>
            <p:nvPr/>
          </p:nvSpPr>
          <p:spPr>
            <a:xfrm>
              <a:off x="0" y="0"/>
              <a:ext cx="1887055" cy="338554"/>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
            <p:cNvSpPr txBox="1"/>
            <p:nvPr/>
          </p:nvSpPr>
          <p:spPr>
            <a:xfrm>
              <a:off x="45725" y="0"/>
              <a:ext cx="1795605" cy="3327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Python Library</a:t>
              </a:r>
              <a:endParaRPr/>
            </a:p>
          </p:txBody>
        </p:sp>
      </p:grpSp>
      <p:grpSp>
        <p:nvGrpSpPr>
          <p:cNvPr id="758" name="Google Shape;758;p6"/>
          <p:cNvGrpSpPr/>
          <p:nvPr/>
        </p:nvGrpSpPr>
        <p:grpSpPr>
          <a:xfrm>
            <a:off x="2087815" y="3673059"/>
            <a:ext cx="2744383" cy="945042"/>
            <a:chOff x="0" y="0"/>
            <a:chExt cx="2744382" cy="945040"/>
          </a:xfrm>
        </p:grpSpPr>
        <p:pic>
          <p:nvPicPr>
            <p:cNvPr descr="Google Shape;197;p18" id="759" name="Google Shape;759;p6"/>
            <p:cNvPicPr preferRelativeResize="0"/>
            <p:nvPr/>
          </p:nvPicPr>
          <p:blipFill rotWithShape="1">
            <a:blip r:embed="rId14">
              <a:alphaModFix/>
            </a:blip>
            <a:srcRect b="0" l="0" r="0" t="0"/>
            <a:stretch/>
          </p:blipFill>
          <p:spPr>
            <a:xfrm>
              <a:off x="43099" y="236482"/>
              <a:ext cx="1304014" cy="510765"/>
            </a:xfrm>
            <a:prstGeom prst="rect">
              <a:avLst/>
            </a:prstGeom>
            <a:noFill/>
            <a:ln>
              <a:noFill/>
            </a:ln>
          </p:spPr>
        </p:pic>
        <p:pic>
          <p:nvPicPr>
            <p:cNvPr descr="Google Shape;198;p18" id="760" name="Google Shape;760;p6"/>
            <p:cNvPicPr preferRelativeResize="0"/>
            <p:nvPr/>
          </p:nvPicPr>
          <p:blipFill rotWithShape="1">
            <a:blip r:embed="rId15">
              <a:alphaModFix/>
            </a:blip>
            <a:srcRect b="0" l="0" r="0" t="0"/>
            <a:stretch/>
          </p:blipFill>
          <p:spPr>
            <a:xfrm>
              <a:off x="1442194" y="220537"/>
              <a:ext cx="1208382" cy="542655"/>
            </a:xfrm>
            <a:prstGeom prst="rect">
              <a:avLst/>
            </a:prstGeom>
            <a:noFill/>
            <a:ln>
              <a:noFill/>
            </a:ln>
          </p:spPr>
        </p:pic>
        <p:sp>
          <p:nvSpPr>
            <p:cNvPr id="761" name="Google Shape;761;p6"/>
            <p:cNvSpPr/>
            <p:nvPr/>
          </p:nvSpPr>
          <p:spPr>
            <a:xfrm>
              <a:off x="0" y="0"/>
              <a:ext cx="2744382" cy="945040"/>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6"/>
          <p:cNvGrpSpPr/>
          <p:nvPr/>
        </p:nvGrpSpPr>
        <p:grpSpPr>
          <a:xfrm>
            <a:off x="1991065" y="3410915"/>
            <a:ext cx="2744385" cy="302483"/>
            <a:chOff x="-1" y="0"/>
            <a:chExt cx="2744383" cy="302481"/>
          </a:xfrm>
        </p:grpSpPr>
        <p:sp>
          <p:nvSpPr>
            <p:cNvPr id="763" name="Google Shape;763;p6"/>
            <p:cNvSpPr/>
            <p:nvPr/>
          </p:nvSpPr>
          <p:spPr>
            <a:xfrm>
              <a:off x="-1" y="0"/>
              <a:ext cx="2744383" cy="302481"/>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txBox="1"/>
            <p:nvPr/>
          </p:nvSpPr>
          <p:spPr>
            <a:xfrm>
              <a:off x="40852" y="0"/>
              <a:ext cx="2662677" cy="297251"/>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Web / Chrome Extension</a:t>
              </a:r>
              <a:endParaRPr/>
            </a:p>
          </p:txBody>
        </p:sp>
      </p:grpSp>
      <p:grpSp>
        <p:nvGrpSpPr>
          <p:cNvPr id="765" name="Google Shape;765;p6"/>
          <p:cNvGrpSpPr/>
          <p:nvPr/>
        </p:nvGrpSpPr>
        <p:grpSpPr>
          <a:xfrm>
            <a:off x="5496703" y="3674381"/>
            <a:ext cx="2691754" cy="945042"/>
            <a:chOff x="-1" y="0"/>
            <a:chExt cx="2691753" cy="945040"/>
          </a:xfrm>
        </p:grpSpPr>
        <p:pic>
          <p:nvPicPr>
            <p:cNvPr descr="Google Shape;202;p18" id="766" name="Google Shape;766;p6"/>
            <p:cNvPicPr preferRelativeResize="0"/>
            <p:nvPr/>
          </p:nvPicPr>
          <p:blipFill rotWithShape="1">
            <a:blip r:embed="rId16">
              <a:alphaModFix/>
            </a:blip>
            <a:srcRect b="0" l="0" r="0" t="0"/>
            <a:stretch/>
          </p:blipFill>
          <p:spPr>
            <a:xfrm>
              <a:off x="129518" y="108910"/>
              <a:ext cx="1107884" cy="727220"/>
            </a:xfrm>
            <a:prstGeom prst="rect">
              <a:avLst/>
            </a:prstGeom>
            <a:noFill/>
            <a:ln>
              <a:noFill/>
            </a:ln>
          </p:spPr>
        </p:pic>
        <p:pic>
          <p:nvPicPr>
            <p:cNvPr descr="Google Shape;203;p18" id="767" name="Google Shape;767;p6"/>
            <p:cNvPicPr preferRelativeResize="0"/>
            <p:nvPr/>
          </p:nvPicPr>
          <p:blipFill rotWithShape="1">
            <a:blip r:embed="rId17">
              <a:alphaModFix/>
            </a:blip>
            <a:srcRect b="0" l="12652" r="11441" t="0"/>
            <a:stretch/>
          </p:blipFill>
          <p:spPr>
            <a:xfrm>
              <a:off x="1403786" y="101640"/>
              <a:ext cx="1238043" cy="741749"/>
            </a:xfrm>
            <a:prstGeom prst="rect">
              <a:avLst/>
            </a:prstGeom>
            <a:noFill/>
            <a:ln>
              <a:noFill/>
            </a:ln>
          </p:spPr>
        </p:pic>
        <p:sp>
          <p:nvSpPr>
            <p:cNvPr id="768" name="Google Shape;768;p6"/>
            <p:cNvSpPr/>
            <p:nvPr/>
          </p:nvSpPr>
          <p:spPr>
            <a:xfrm>
              <a:off x="-1" y="0"/>
              <a:ext cx="2691753" cy="945040"/>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
          <p:cNvGrpSpPr/>
          <p:nvPr/>
        </p:nvGrpSpPr>
        <p:grpSpPr>
          <a:xfrm>
            <a:off x="5440921" y="3399044"/>
            <a:ext cx="1951644" cy="300824"/>
            <a:chOff x="0" y="0"/>
            <a:chExt cx="1951642" cy="300823"/>
          </a:xfrm>
        </p:grpSpPr>
        <p:sp>
          <p:nvSpPr>
            <p:cNvPr id="770" name="Google Shape;770;p6"/>
            <p:cNvSpPr/>
            <p:nvPr/>
          </p:nvSpPr>
          <p:spPr>
            <a:xfrm>
              <a:off x="0" y="0"/>
              <a:ext cx="1951642" cy="300823"/>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txBox="1"/>
            <p:nvPr/>
          </p:nvSpPr>
          <p:spPr>
            <a:xfrm>
              <a:off x="40628" y="0"/>
              <a:ext cx="1870385" cy="295621"/>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Database / Cloud</a:t>
              </a:r>
              <a:endParaRPr/>
            </a:p>
          </p:txBody>
        </p:sp>
      </p:grpSp>
      <p:sp>
        <p:nvSpPr>
          <p:cNvPr id="772" name="Google Shape;772;p6"/>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773" name="Google Shape;773;p6"/>
          <p:cNvSpPr txBox="1"/>
          <p:nvPr/>
        </p:nvSpPr>
        <p:spPr>
          <a:xfrm>
            <a:off x="7625" y="1714500"/>
            <a:ext cx="750447"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774" name="Google Shape;774;p6"/>
          <p:cNvSpPr txBox="1"/>
          <p:nvPr/>
        </p:nvSpPr>
        <p:spPr>
          <a:xfrm>
            <a:off x="7623" y="1968500"/>
            <a:ext cx="461909"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9C3032"/>
                </a:solidFill>
                <a:latin typeface="Verdana"/>
                <a:ea typeface="Verdana"/>
                <a:cs typeface="Verdana"/>
                <a:sym typeface="Verdana"/>
              </a:rPr>
              <a:t>Tools</a:t>
            </a:r>
            <a:endParaRPr/>
          </a:p>
        </p:txBody>
      </p:sp>
      <p:sp>
        <p:nvSpPr>
          <p:cNvPr id="775" name="Google Shape;775;p6"/>
          <p:cNvSpPr txBox="1"/>
          <p:nvPr/>
        </p:nvSpPr>
        <p:spPr>
          <a:xfrm>
            <a:off x="14271" y="2222500"/>
            <a:ext cx="719993"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776" name="Google Shape;776;p6"/>
          <p:cNvSpPr txBox="1"/>
          <p:nvPr/>
        </p:nvSpPr>
        <p:spPr>
          <a:xfrm>
            <a:off x="7976" y="2476500"/>
            <a:ext cx="654034"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777" name="Google Shape;777;p6"/>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778" name="Google Shape;778;p6"/>
          <p:cNvSpPr txBox="1"/>
          <p:nvPr/>
        </p:nvSpPr>
        <p:spPr>
          <a:xfrm>
            <a:off x="9964" y="2730500"/>
            <a:ext cx="782508" cy="4216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779" name="Google Shape;779;p6"/>
          <p:cNvSpPr txBox="1"/>
          <p:nvPr/>
        </p:nvSpPr>
        <p:spPr>
          <a:xfrm>
            <a:off x="4353" y="3136900"/>
            <a:ext cx="79373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pic>
        <p:nvPicPr>
          <p:cNvPr descr="Screen Shot 2020-04-18 at 9.20.08 PM.png" id="784" name="Google Shape;784;g7fe483e800_3_0"/>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785" name="Google Shape;785;g7fe483e800_3_0"/>
          <p:cNvPicPr preferRelativeResize="0"/>
          <p:nvPr/>
        </p:nvPicPr>
        <p:blipFill rotWithShape="1">
          <a:blip r:embed="rId4">
            <a:alphaModFix/>
          </a:blip>
          <a:srcRect b="0" l="0" r="0" t="0"/>
          <a:stretch/>
        </p:blipFill>
        <p:spPr>
          <a:xfrm>
            <a:off x="66689" y="93330"/>
            <a:ext cx="665156" cy="814787"/>
          </a:xfrm>
          <a:prstGeom prst="rect">
            <a:avLst/>
          </a:prstGeom>
          <a:noFill/>
          <a:ln>
            <a:noFill/>
          </a:ln>
        </p:spPr>
      </p:pic>
      <p:pic>
        <p:nvPicPr>
          <p:cNvPr descr="Google Shape;81;p15" id="786" name="Google Shape;786;g7fe483e800_3_0"/>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787" name="Google Shape;787;g7fe483e800_3_0"/>
          <p:cNvSpPr txBox="1"/>
          <p:nvPr/>
        </p:nvSpPr>
        <p:spPr>
          <a:xfrm>
            <a:off x="1464474" y="611650"/>
            <a:ext cx="28692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latin typeface="Verdana"/>
                <a:ea typeface="Verdana"/>
                <a:cs typeface="Verdana"/>
                <a:sym typeface="Verdana"/>
              </a:rPr>
              <a:t>Component Design</a:t>
            </a:r>
            <a:endParaRPr/>
          </a:p>
        </p:txBody>
      </p:sp>
      <p:cxnSp>
        <p:nvCxnSpPr>
          <p:cNvPr id="788" name="Google Shape;788;g7fe483e800_3_0"/>
          <p:cNvCxnSpPr/>
          <p:nvPr/>
        </p:nvCxnSpPr>
        <p:spPr>
          <a:xfrm>
            <a:off x="1485897" y="1045274"/>
            <a:ext cx="7130700" cy="0"/>
          </a:xfrm>
          <a:prstGeom prst="straightConnector1">
            <a:avLst/>
          </a:prstGeom>
          <a:noFill/>
          <a:ln cap="flat" cmpd="sng" w="9525">
            <a:solidFill>
              <a:srgbClr val="000000"/>
            </a:solidFill>
            <a:prstDash val="solid"/>
            <a:round/>
            <a:headEnd len="sm" w="sm" type="none"/>
            <a:tailEnd len="sm" w="sm" type="none"/>
          </a:ln>
        </p:spPr>
      </p:cxnSp>
      <p:sp>
        <p:nvSpPr>
          <p:cNvPr id="789" name="Google Shape;789;g7fe483e800_3_0"/>
          <p:cNvSpPr/>
          <p:nvPr/>
        </p:nvSpPr>
        <p:spPr>
          <a:xfrm>
            <a:off x="2223223" y="96224"/>
            <a:ext cx="2649159" cy="60119"/>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7fe483e800_3_0"/>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791" name="Google Shape;791;g7fe483e800_3_0"/>
          <p:cNvSpPr txBox="1"/>
          <p:nvPr/>
        </p:nvSpPr>
        <p:spPr>
          <a:xfrm>
            <a:off x="7625" y="1714500"/>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792" name="Google Shape;792;g7fe483e800_3_0"/>
          <p:cNvSpPr txBox="1"/>
          <p:nvPr/>
        </p:nvSpPr>
        <p:spPr>
          <a:xfrm>
            <a:off x="7626" y="1968500"/>
            <a:ext cx="6651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lang="en-US" sz="1100">
                <a:solidFill>
                  <a:srgbClr val="9C3032"/>
                </a:solidFill>
                <a:latin typeface="Verdana"/>
                <a:ea typeface="Verdana"/>
                <a:cs typeface="Verdana"/>
                <a:sym typeface="Verdana"/>
              </a:rPr>
              <a:t>Design</a:t>
            </a:r>
            <a:endParaRPr/>
          </a:p>
        </p:txBody>
      </p:sp>
      <p:sp>
        <p:nvSpPr>
          <p:cNvPr id="793" name="Google Shape;793;g7fe483e800_3_0"/>
          <p:cNvSpPr txBox="1"/>
          <p:nvPr/>
        </p:nvSpPr>
        <p:spPr>
          <a:xfrm>
            <a:off x="14271" y="2222500"/>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794" name="Google Shape;794;g7fe483e800_3_0"/>
          <p:cNvSpPr txBox="1"/>
          <p:nvPr/>
        </p:nvSpPr>
        <p:spPr>
          <a:xfrm>
            <a:off x="7976" y="2476500"/>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795" name="Google Shape;795;g7fe483e800_3_0"/>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796" name="Google Shape;796;g7fe483e800_3_0"/>
          <p:cNvSpPr txBox="1"/>
          <p:nvPr/>
        </p:nvSpPr>
        <p:spPr>
          <a:xfrm>
            <a:off x="9964" y="2730500"/>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797" name="Google Shape;797;g7fe483e800_3_0"/>
          <p:cNvSpPr txBox="1"/>
          <p:nvPr/>
        </p:nvSpPr>
        <p:spPr>
          <a:xfrm>
            <a:off x="4353" y="3136900"/>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grpSp>
        <p:nvGrpSpPr>
          <p:cNvPr id="798" name="Google Shape;798;g7fe483e800_3_0"/>
          <p:cNvGrpSpPr/>
          <p:nvPr/>
        </p:nvGrpSpPr>
        <p:grpSpPr>
          <a:xfrm>
            <a:off x="4563416" y="1201350"/>
            <a:ext cx="4363070" cy="3773706"/>
            <a:chOff x="1004216" y="1206500"/>
            <a:chExt cx="4363070" cy="3773706"/>
          </a:xfrm>
        </p:grpSpPr>
        <p:grpSp>
          <p:nvGrpSpPr>
            <p:cNvPr id="799" name="Google Shape;799;g7fe483e800_3_0"/>
            <p:cNvGrpSpPr/>
            <p:nvPr/>
          </p:nvGrpSpPr>
          <p:grpSpPr>
            <a:xfrm>
              <a:off x="1004228" y="1602264"/>
              <a:ext cx="4363058" cy="1164496"/>
              <a:chOff x="0" y="0"/>
              <a:chExt cx="5623222" cy="1325400"/>
            </a:xfrm>
          </p:grpSpPr>
          <p:pic>
            <p:nvPicPr>
              <p:cNvPr descr="Google Shape;184;p18" id="800" name="Google Shape;800;g7fe483e800_3_0"/>
              <p:cNvPicPr preferRelativeResize="0"/>
              <p:nvPr/>
            </p:nvPicPr>
            <p:blipFill rotWithShape="1">
              <a:blip r:embed="rId6">
                <a:alphaModFix/>
              </a:blip>
              <a:srcRect b="0" l="0" r="0" t="0"/>
              <a:stretch/>
            </p:blipFill>
            <p:spPr>
              <a:xfrm>
                <a:off x="4628477" y="385390"/>
                <a:ext cx="889740" cy="728392"/>
              </a:xfrm>
              <a:prstGeom prst="rect">
                <a:avLst/>
              </a:prstGeom>
              <a:noFill/>
              <a:ln>
                <a:noFill/>
              </a:ln>
            </p:spPr>
          </p:pic>
          <p:grpSp>
            <p:nvGrpSpPr>
              <p:cNvPr id="801" name="Google Shape;801;g7fe483e800_3_0"/>
              <p:cNvGrpSpPr/>
              <p:nvPr/>
            </p:nvGrpSpPr>
            <p:grpSpPr>
              <a:xfrm>
                <a:off x="0" y="0"/>
                <a:ext cx="5623222" cy="1325400"/>
                <a:chOff x="0" y="0"/>
                <a:chExt cx="5623222" cy="1325400"/>
              </a:xfrm>
            </p:grpSpPr>
            <p:grpSp>
              <p:nvGrpSpPr>
                <p:cNvPr id="802" name="Google Shape;802;g7fe483e800_3_0"/>
                <p:cNvGrpSpPr/>
                <p:nvPr/>
              </p:nvGrpSpPr>
              <p:grpSpPr>
                <a:xfrm>
                  <a:off x="0" y="0"/>
                  <a:ext cx="5623222" cy="1325400"/>
                  <a:chOff x="0" y="0"/>
                  <a:chExt cx="5623222" cy="1325400"/>
                </a:xfrm>
              </p:grpSpPr>
              <p:pic>
                <p:nvPicPr>
                  <p:cNvPr descr="Google Shape;187;p18" id="803" name="Google Shape;803;g7fe483e800_3_0"/>
                  <p:cNvPicPr preferRelativeResize="0"/>
                  <p:nvPr/>
                </p:nvPicPr>
                <p:blipFill rotWithShape="1">
                  <a:blip r:embed="rId7">
                    <a:alphaModFix/>
                  </a:blip>
                  <a:srcRect b="0" l="0" r="0" t="0"/>
                  <a:stretch/>
                </p:blipFill>
                <p:spPr>
                  <a:xfrm>
                    <a:off x="2095127" y="77800"/>
                    <a:ext cx="783218" cy="461087"/>
                  </a:xfrm>
                  <a:prstGeom prst="rect">
                    <a:avLst/>
                  </a:prstGeom>
                  <a:noFill/>
                  <a:ln>
                    <a:noFill/>
                  </a:ln>
                </p:spPr>
              </p:pic>
              <p:pic>
                <p:nvPicPr>
                  <p:cNvPr descr="Google Shape;188;p18" id="804" name="Google Shape;804;g7fe483e800_3_0"/>
                  <p:cNvPicPr preferRelativeResize="0"/>
                  <p:nvPr/>
                </p:nvPicPr>
                <p:blipFill rotWithShape="1">
                  <a:blip r:embed="rId8">
                    <a:alphaModFix/>
                  </a:blip>
                  <a:srcRect b="32364" l="0" r="0" t="32058"/>
                  <a:stretch/>
                </p:blipFill>
                <p:spPr>
                  <a:xfrm>
                    <a:off x="0" y="890082"/>
                    <a:ext cx="1311424" cy="348146"/>
                  </a:xfrm>
                  <a:prstGeom prst="rect">
                    <a:avLst/>
                  </a:prstGeom>
                  <a:noFill/>
                  <a:ln>
                    <a:noFill/>
                  </a:ln>
                </p:spPr>
              </p:pic>
              <p:pic>
                <p:nvPicPr>
                  <p:cNvPr descr="Google Shape;189;p18" id="805" name="Google Shape;805;g7fe483e800_3_0"/>
                  <p:cNvPicPr preferRelativeResize="0"/>
                  <p:nvPr/>
                </p:nvPicPr>
                <p:blipFill rotWithShape="1">
                  <a:blip r:embed="rId9">
                    <a:alphaModFix/>
                  </a:blip>
                  <a:srcRect b="0" l="0" r="0" t="0"/>
                  <a:stretch/>
                </p:blipFill>
                <p:spPr>
                  <a:xfrm>
                    <a:off x="3553553" y="781748"/>
                    <a:ext cx="906632" cy="504891"/>
                  </a:xfrm>
                  <a:prstGeom prst="rect">
                    <a:avLst/>
                  </a:prstGeom>
                  <a:noFill/>
                  <a:ln>
                    <a:noFill/>
                  </a:ln>
                </p:spPr>
              </p:pic>
              <p:sp>
                <p:nvSpPr>
                  <p:cNvPr id="806" name="Google Shape;806;g7fe483e800_3_0"/>
                  <p:cNvSpPr/>
                  <p:nvPr/>
                </p:nvSpPr>
                <p:spPr>
                  <a:xfrm>
                    <a:off x="3622" y="0"/>
                    <a:ext cx="5619600" cy="1325400"/>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191;p18" id="807" name="Google Shape;807;g7fe483e800_3_0"/>
                  <p:cNvPicPr preferRelativeResize="0"/>
                  <p:nvPr/>
                </p:nvPicPr>
                <p:blipFill rotWithShape="1">
                  <a:blip r:embed="rId10">
                    <a:alphaModFix/>
                  </a:blip>
                  <a:srcRect b="0" l="0" r="0" t="0"/>
                  <a:stretch/>
                </p:blipFill>
                <p:spPr>
                  <a:xfrm>
                    <a:off x="1267323" y="839096"/>
                    <a:ext cx="1246288" cy="390283"/>
                  </a:xfrm>
                  <a:prstGeom prst="rect">
                    <a:avLst/>
                  </a:prstGeom>
                  <a:noFill/>
                  <a:ln>
                    <a:noFill/>
                  </a:ln>
                </p:spPr>
              </p:pic>
              <p:pic>
                <p:nvPicPr>
                  <p:cNvPr descr="Google Shape;192;p18" id="808" name="Google Shape;808;g7fe483e800_3_0"/>
                  <p:cNvPicPr preferRelativeResize="0"/>
                  <p:nvPr/>
                </p:nvPicPr>
                <p:blipFill rotWithShape="1">
                  <a:blip r:embed="rId11">
                    <a:alphaModFix/>
                  </a:blip>
                  <a:srcRect b="0" l="0" r="0" t="17239"/>
                  <a:stretch/>
                </p:blipFill>
                <p:spPr>
                  <a:xfrm>
                    <a:off x="2388457" y="896035"/>
                    <a:ext cx="997905" cy="336335"/>
                  </a:xfrm>
                  <a:prstGeom prst="rect">
                    <a:avLst/>
                  </a:prstGeom>
                  <a:noFill/>
                  <a:ln>
                    <a:noFill/>
                  </a:ln>
                </p:spPr>
              </p:pic>
            </p:grpSp>
            <p:pic>
              <p:nvPicPr>
                <p:cNvPr descr="Google Shape;193;p18" id="809" name="Google Shape;809;g7fe483e800_3_0"/>
                <p:cNvPicPr preferRelativeResize="0"/>
                <p:nvPr/>
              </p:nvPicPr>
              <p:blipFill rotWithShape="1">
                <a:blip r:embed="rId12">
                  <a:alphaModFix/>
                </a:blip>
                <a:srcRect b="0" l="0" r="0" t="0"/>
                <a:stretch/>
              </p:blipFill>
              <p:spPr>
                <a:xfrm>
                  <a:off x="11681" y="109585"/>
                  <a:ext cx="1177883" cy="586688"/>
                </a:xfrm>
                <a:prstGeom prst="rect">
                  <a:avLst/>
                </a:prstGeom>
                <a:noFill/>
                <a:ln>
                  <a:noFill/>
                </a:ln>
              </p:spPr>
            </p:pic>
            <p:pic>
              <p:nvPicPr>
                <p:cNvPr descr="Google Shape;194;p18" id="810" name="Google Shape;810;g7fe483e800_3_0"/>
                <p:cNvPicPr preferRelativeResize="0"/>
                <p:nvPr/>
              </p:nvPicPr>
              <p:blipFill rotWithShape="1">
                <a:blip r:embed="rId13">
                  <a:alphaModFix/>
                </a:blip>
                <a:srcRect b="0" l="0" r="0" t="0"/>
                <a:stretch/>
              </p:blipFill>
              <p:spPr>
                <a:xfrm>
                  <a:off x="1269564" y="288091"/>
                  <a:ext cx="626221" cy="245817"/>
                </a:xfrm>
                <a:prstGeom prst="rect">
                  <a:avLst/>
                </a:prstGeom>
                <a:noFill/>
                <a:ln>
                  <a:noFill/>
                </a:ln>
              </p:spPr>
            </p:pic>
          </p:grpSp>
        </p:grpSp>
        <p:grpSp>
          <p:nvGrpSpPr>
            <p:cNvPr id="811" name="Google Shape;811;g7fe483e800_3_0"/>
            <p:cNvGrpSpPr/>
            <p:nvPr/>
          </p:nvGrpSpPr>
          <p:grpSpPr>
            <a:xfrm>
              <a:off x="2622865" y="2887184"/>
              <a:ext cx="2744400" cy="945000"/>
              <a:chOff x="0" y="0"/>
              <a:chExt cx="2744400" cy="945000"/>
            </a:xfrm>
          </p:grpSpPr>
          <p:pic>
            <p:nvPicPr>
              <p:cNvPr descr="Google Shape;197;p18" id="812" name="Google Shape;812;g7fe483e800_3_0"/>
              <p:cNvPicPr preferRelativeResize="0"/>
              <p:nvPr/>
            </p:nvPicPr>
            <p:blipFill rotWithShape="1">
              <a:blip r:embed="rId14">
                <a:alphaModFix/>
              </a:blip>
              <a:srcRect b="0" l="0" r="0" t="0"/>
              <a:stretch/>
            </p:blipFill>
            <p:spPr>
              <a:xfrm>
                <a:off x="43099" y="236482"/>
                <a:ext cx="1304014" cy="510765"/>
              </a:xfrm>
              <a:prstGeom prst="rect">
                <a:avLst/>
              </a:prstGeom>
              <a:noFill/>
              <a:ln>
                <a:noFill/>
              </a:ln>
            </p:spPr>
          </p:pic>
          <p:pic>
            <p:nvPicPr>
              <p:cNvPr descr="Google Shape;198;p18" id="813" name="Google Shape;813;g7fe483e800_3_0"/>
              <p:cNvPicPr preferRelativeResize="0"/>
              <p:nvPr/>
            </p:nvPicPr>
            <p:blipFill rotWithShape="1">
              <a:blip r:embed="rId15">
                <a:alphaModFix/>
              </a:blip>
              <a:srcRect b="0" l="0" r="0" t="0"/>
              <a:stretch/>
            </p:blipFill>
            <p:spPr>
              <a:xfrm>
                <a:off x="1442194" y="220537"/>
                <a:ext cx="1208382" cy="542655"/>
              </a:xfrm>
              <a:prstGeom prst="rect">
                <a:avLst/>
              </a:prstGeom>
              <a:noFill/>
              <a:ln>
                <a:noFill/>
              </a:ln>
            </p:spPr>
          </p:pic>
          <p:sp>
            <p:nvSpPr>
              <p:cNvPr id="814" name="Google Shape;814;g7fe483e800_3_0"/>
              <p:cNvSpPr/>
              <p:nvPr/>
            </p:nvSpPr>
            <p:spPr>
              <a:xfrm>
                <a:off x="0" y="0"/>
                <a:ext cx="2744400" cy="945000"/>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g7fe483e800_3_0"/>
            <p:cNvGrpSpPr/>
            <p:nvPr/>
          </p:nvGrpSpPr>
          <p:grpSpPr>
            <a:xfrm>
              <a:off x="2622878" y="4035206"/>
              <a:ext cx="2350029" cy="945000"/>
              <a:chOff x="-1" y="0"/>
              <a:chExt cx="2691900" cy="945000"/>
            </a:xfrm>
          </p:grpSpPr>
          <p:pic>
            <p:nvPicPr>
              <p:cNvPr descr="Google Shape;202;p18" id="816" name="Google Shape;816;g7fe483e800_3_0"/>
              <p:cNvPicPr preferRelativeResize="0"/>
              <p:nvPr/>
            </p:nvPicPr>
            <p:blipFill rotWithShape="1">
              <a:blip r:embed="rId16">
                <a:alphaModFix/>
              </a:blip>
              <a:srcRect b="0" l="0" r="0" t="0"/>
              <a:stretch/>
            </p:blipFill>
            <p:spPr>
              <a:xfrm>
                <a:off x="129518" y="108910"/>
                <a:ext cx="1107884" cy="727220"/>
              </a:xfrm>
              <a:prstGeom prst="rect">
                <a:avLst/>
              </a:prstGeom>
              <a:noFill/>
              <a:ln>
                <a:noFill/>
              </a:ln>
            </p:spPr>
          </p:pic>
          <p:pic>
            <p:nvPicPr>
              <p:cNvPr descr="Google Shape;203;p18" id="817" name="Google Shape;817;g7fe483e800_3_0"/>
              <p:cNvPicPr preferRelativeResize="0"/>
              <p:nvPr/>
            </p:nvPicPr>
            <p:blipFill rotWithShape="1">
              <a:blip r:embed="rId17">
                <a:alphaModFix/>
              </a:blip>
              <a:srcRect b="0" l="12653" r="11439" t="0"/>
              <a:stretch/>
            </p:blipFill>
            <p:spPr>
              <a:xfrm>
                <a:off x="1403786" y="101640"/>
                <a:ext cx="1238043" cy="741749"/>
              </a:xfrm>
              <a:prstGeom prst="rect">
                <a:avLst/>
              </a:prstGeom>
              <a:noFill/>
              <a:ln>
                <a:noFill/>
              </a:ln>
            </p:spPr>
          </p:pic>
          <p:sp>
            <p:nvSpPr>
              <p:cNvPr id="818" name="Google Shape;818;g7fe483e800_3_0"/>
              <p:cNvSpPr/>
              <p:nvPr/>
            </p:nvSpPr>
            <p:spPr>
              <a:xfrm>
                <a:off x="-1" y="0"/>
                <a:ext cx="2691900" cy="945000"/>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9" name="Google Shape;819;g7fe483e800_3_0"/>
            <p:cNvSpPr txBox="1"/>
            <p:nvPr/>
          </p:nvSpPr>
          <p:spPr>
            <a:xfrm>
              <a:off x="1004216" y="1206500"/>
              <a:ext cx="3968100" cy="297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600"/>
                <a:buFont typeface="Verdana"/>
                <a:buNone/>
              </a:pPr>
              <a:r>
                <a:rPr b="1" lang="en-US" sz="1800">
                  <a:highlight>
                    <a:srgbClr val="FFE599"/>
                  </a:highlight>
                  <a:latin typeface="Verdana"/>
                  <a:ea typeface="Verdana"/>
                  <a:cs typeface="Verdana"/>
                  <a:sym typeface="Verdana"/>
                </a:rPr>
                <a:t>MODEL</a:t>
              </a:r>
              <a:r>
                <a:rPr lang="en-US" sz="1600">
                  <a:latin typeface="Verdana"/>
                  <a:ea typeface="Verdana"/>
                  <a:cs typeface="Verdana"/>
                  <a:sym typeface="Verdana"/>
                </a:rPr>
                <a:t>: Python Library</a:t>
              </a:r>
              <a:endParaRPr/>
            </a:p>
          </p:txBody>
        </p:sp>
        <p:sp>
          <p:nvSpPr>
            <p:cNvPr id="820" name="Google Shape;820;g7fe483e800_3_0"/>
            <p:cNvSpPr txBox="1"/>
            <p:nvPr/>
          </p:nvSpPr>
          <p:spPr>
            <a:xfrm>
              <a:off x="1004225" y="2887163"/>
              <a:ext cx="817200" cy="297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600"/>
                <a:buFont typeface="Verdana"/>
                <a:buNone/>
              </a:pPr>
              <a:r>
                <a:rPr b="1" lang="en-US" sz="1800">
                  <a:highlight>
                    <a:srgbClr val="FFE599"/>
                  </a:highlight>
                  <a:latin typeface="Verdana"/>
                  <a:ea typeface="Verdana"/>
                  <a:cs typeface="Verdana"/>
                  <a:sym typeface="Verdana"/>
                </a:rPr>
                <a:t>VIEW</a:t>
              </a:r>
              <a:endParaRPr b="1" sz="1800"/>
            </a:p>
          </p:txBody>
        </p:sp>
        <p:sp>
          <p:nvSpPr>
            <p:cNvPr id="821" name="Google Shape;821;g7fe483e800_3_0"/>
            <p:cNvSpPr txBox="1"/>
            <p:nvPr/>
          </p:nvSpPr>
          <p:spPr>
            <a:xfrm>
              <a:off x="1004225" y="4035200"/>
              <a:ext cx="1470900" cy="297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600"/>
                <a:buFont typeface="Verdana"/>
                <a:buNone/>
              </a:pPr>
              <a:r>
                <a:rPr b="1" lang="en-US" sz="1800">
                  <a:highlight>
                    <a:srgbClr val="FFE599"/>
                  </a:highlight>
                  <a:latin typeface="Verdana"/>
                  <a:ea typeface="Verdana"/>
                  <a:cs typeface="Verdana"/>
                  <a:sym typeface="Verdana"/>
                </a:rPr>
                <a:t>DATABASE</a:t>
              </a:r>
              <a:endParaRPr b="1" sz="1800"/>
            </a:p>
          </p:txBody>
        </p:sp>
      </p:grpSp>
      <p:cxnSp>
        <p:nvCxnSpPr>
          <p:cNvPr id="822" name="Google Shape;822;g7fe483e800_3_0"/>
          <p:cNvCxnSpPr/>
          <p:nvPr/>
        </p:nvCxnSpPr>
        <p:spPr>
          <a:xfrm>
            <a:off x="4333675" y="1366200"/>
            <a:ext cx="0" cy="3444000"/>
          </a:xfrm>
          <a:prstGeom prst="straightConnector1">
            <a:avLst/>
          </a:prstGeom>
          <a:noFill/>
          <a:ln cap="flat" cmpd="sng" w="19050">
            <a:solidFill>
              <a:srgbClr val="666666"/>
            </a:solidFill>
            <a:prstDash val="dot"/>
            <a:round/>
            <a:headEnd len="med" w="med" type="none"/>
            <a:tailEnd len="med" w="med" type="none"/>
          </a:ln>
        </p:spPr>
      </p:cxnSp>
      <p:grpSp>
        <p:nvGrpSpPr>
          <p:cNvPr id="823" name="Google Shape;823;g7fe483e800_3_0"/>
          <p:cNvGrpSpPr/>
          <p:nvPr/>
        </p:nvGrpSpPr>
        <p:grpSpPr>
          <a:xfrm>
            <a:off x="944749" y="1188648"/>
            <a:ext cx="3234276" cy="3742139"/>
            <a:chOff x="5723274" y="1304486"/>
            <a:chExt cx="3234276" cy="3742139"/>
          </a:xfrm>
        </p:grpSpPr>
        <p:sp>
          <p:nvSpPr>
            <p:cNvPr id="824" name="Google Shape;824;g7fe483e800_3_0"/>
            <p:cNvSpPr/>
            <p:nvPr/>
          </p:nvSpPr>
          <p:spPr>
            <a:xfrm>
              <a:off x="6590496" y="2421294"/>
              <a:ext cx="1951500" cy="300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7fe483e800_3_0"/>
            <p:cNvSpPr/>
            <p:nvPr/>
          </p:nvSpPr>
          <p:spPr>
            <a:xfrm>
              <a:off x="5723274" y="3066675"/>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MODEL</a:t>
              </a:r>
              <a:endParaRPr b="1" i="0" sz="1800" u="none" cap="none" strike="noStrike">
                <a:solidFill>
                  <a:srgbClr val="FFFFFF"/>
                </a:solidFill>
              </a:endParaRPr>
            </a:p>
          </p:txBody>
        </p:sp>
        <p:sp>
          <p:nvSpPr>
            <p:cNvPr id="826" name="Google Shape;826;g7fe483e800_3_0"/>
            <p:cNvSpPr/>
            <p:nvPr/>
          </p:nvSpPr>
          <p:spPr>
            <a:xfrm>
              <a:off x="7726174" y="1727938"/>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VIEW</a:t>
              </a:r>
              <a:endParaRPr b="1" i="0" sz="1800" u="none" cap="none" strike="noStrike">
                <a:solidFill>
                  <a:srgbClr val="FFFFFF"/>
                </a:solidFill>
              </a:endParaRPr>
            </a:p>
          </p:txBody>
        </p:sp>
        <p:sp>
          <p:nvSpPr>
            <p:cNvPr id="827" name="Google Shape;827;g7fe483e800_3_0"/>
            <p:cNvSpPr/>
            <p:nvPr/>
          </p:nvSpPr>
          <p:spPr>
            <a:xfrm>
              <a:off x="7615626" y="3065488"/>
              <a:ext cx="13419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DATABASE</a:t>
              </a:r>
              <a:endParaRPr b="1" i="0" sz="1800" u="none" cap="none" strike="noStrike">
                <a:solidFill>
                  <a:srgbClr val="FFFFFF"/>
                </a:solidFill>
              </a:endParaRPr>
            </a:p>
          </p:txBody>
        </p:sp>
        <p:pic>
          <p:nvPicPr>
            <p:cNvPr descr="Google Shape;100;p16" id="828" name="Google Shape;828;g7fe483e800_3_0"/>
            <p:cNvPicPr preferRelativeResize="0"/>
            <p:nvPr/>
          </p:nvPicPr>
          <p:blipFill rotWithShape="1">
            <a:blip r:embed="rId18">
              <a:alphaModFix/>
            </a:blip>
            <a:srcRect b="0" l="0" r="0" t="0"/>
            <a:stretch/>
          </p:blipFill>
          <p:spPr>
            <a:xfrm>
              <a:off x="8292400" y="3645662"/>
              <a:ext cx="665150" cy="665150"/>
            </a:xfrm>
            <a:prstGeom prst="rect">
              <a:avLst/>
            </a:prstGeom>
            <a:noFill/>
            <a:ln>
              <a:noFill/>
            </a:ln>
          </p:spPr>
        </p:pic>
        <p:cxnSp>
          <p:nvCxnSpPr>
            <p:cNvPr id="829" name="Google Shape;829;g7fe483e800_3_0"/>
            <p:cNvCxnSpPr>
              <a:stCxn id="827" idx="0"/>
              <a:endCxn id="826" idx="2"/>
            </p:cNvCxnSpPr>
            <p:nvPr/>
          </p:nvCxnSpPr>
          <p:spPr>
            <a:xfrm rot="10800000">
              <a:off x="8286576" y="2270188"/>
              <a:ext cx="0" cy="795300"/>
            </a:xfrm>
            <a:prstGeom prst="straightConnector1">
              <a:avLst/>
            </a:prstGeom>
            <a:noFill/>
            <a:ln cap="flat" cmpd="sng" w="19050">
              <a:solidFill>
                <a:srgbClr val="000000"/>
              </a:solidFill>
              <a:prstDash val="solid"/>
              <a:round/>
              <a:headEnd len="med" w="med" type="triangle"/>
              <a:tailEnd len="med" w="med" type="none"/>
            </a:ln>
          </p:spPr>
        </p:cxnSp>
        <p:cxnSp>
          <p:nvCxnSpPr>
            <p:cNvPr id="830" name="Google Shape;830;g7fe483e800_3_0"/>
            <p:cNvCxnSpPr>
              <a:stCxn id="827" idx="1"/>
              <a:endCxn id="825" idx="3"/>
            </p:cNvCxnSpPr>
            <p:nvPr/>
          </p:nvCxnSpPr>
          <p:spPr>
            <a:xfrm flipH="1">
              <a:off x="6844026" y="3336538"/>
              <a:ext cx="771600" cy="1200"/>
            </a:xfrm>
            <a:prstGeom prst="straightConnector1">
              <a:avLst/>
            </a:prstGeom>
            <a:noFill/>
            <a:ln cap="flat" cmpd="sng" w="19050">
              <a:solidFill>
                <a:srgbClr val="000000"/>
              </a:solidFill>
              <a:prstDash val="solid"/>
              <a:round/>
              <a:headEnd len="med" w="med" type="triangle"/>
              <a:tailEnd len="med" w="med" type="none"/>
            </a:ln>
          </p:spPr>
        </p:cxnSp>
        <p:pic>
          <p:nvPicPr>
            <p:cNvPr descr="Google Shape;197;p18" id="831" name="Google Shape;831;g7fe483e800_3_0"/>
            <p:cNvPicPr preferRelativeResize="0"/>
            <p:nvPr/>
          </p:nvPicPr>
          <p:blipFill rotWithShape="1">
            <a:blip r:embed="rId14">
              <a:alphaModFix/>
            </a:blip>
            <a:srcRect b="0" l="0" r="0" t="0"/>
            <a:stretch/>
          </p:blipFill>
          <p:spPr>
            <a:xfrm>
              <a:off x="7780673" y="1304486"/>
              <a:ext cx="1011796" cy="396300"/>
            </a:xfrm>
            <a:prstGeom prst="rect">
              <a:avLst/>
            </a:prstGeom>
            <a:noFill/>
            <a:ln>
              <a:noFill/>
            </a:ln>
          </p:spPr>
        </p:pic>
        <p:pic>
          <p:nvPicPr>
            <p:cNvPr descr="Google Shape;78;p15" id="832" name="Google Shape;832;g7fe483e800_3_0"/>
            <p:cNvPicPr preferRelativeResize="0"/>
            <p:nvPr/>
          </p:nvPicPr>
          <p:blipFill rotWithShape="1">
            <a:blip r:embed="rId4">
              <a:alphaModFix/>
            </a:blip>
            <a:srcRect b="0" l="0" r="0" t="0"/>
            <a:stretch/>
          </p:blipFill>
          <p:spPr>
            <a:xfrm>
              <a:off x="5951089" y="3608780"/>
              <a:ext cx="665156" cy="814787"/>
            </a:xfrm>
            <a:prstGeom prst="rect">
              <a:avLst/>
            </a:prstGeom>
            <a:noFill/>
            <a:ln>
              <a:noFill/>
            </a:ln>
          </p:spPr>
        </p:pic>
        <p:pic>
          <p:nvPicPr>
            <p:cNvPr descr="Google Shape;202;p18" id="833" name="Google Shape;833;g7fe483e800_3_0"/>
            <p:cNvPicPr preferRelativeResize="0"/>
            <p:nvPr/>
          </p:nvPicPr>
          <p:blipFill rotWithShape="1">
            <a:blip r:embed="rId16">
              <a:alphaModFix/>
            </a:blip>
            <a:srcRect b="0" l="0" r="0" t="0"/>
            <a:stretch/>
          </p:blipFill>
          <p:spPr>
            <a:xfrm>
              <a:off x="7687349" y="3691046"/>
              <a:ext cx="560595" cy="421500"/>
            </a:xfrm>
            <a:prstGeom prst="rect">
              <a:avLst/>
            </a:prstGeom>
            <a:noFill/>
            <a:ln>
              <a:noFill/>
            </a:ln>
          </p:spPr>
        </p:pic>
        <p:pic>
          <p:nvPicPr>
            <p:cNvPr descr="Google Shape;203;p18" id="834" name="Google Shape;834;g7fe483e800_3_0"/>
            <p:cNvPicPr preferRelativeResize="0"/>
            <p:nvPr/>
          </p:nvPicPr>
          <p:blipFill rotWithShape="1">
            <a:blip r:embed="rId17">
              <a:alphaModFix/>
            </a:blip>
            <a:srcRect b="0" l="12653" r="11439" t="0"/>
            <a:stretch/>
          </p:blipFill>
          <p:spPr>
            <a:xfrm>
              <a:off x="7855439" y="4405649"/>
              <a:ext cx="933975" cy="640975"/>
            </a:xfrm>
            <a:prstGeom prst="rect">
              <a:avLst/>
            </a:prstGeom>
            <a:noFill/>
            <a:ln>
              <a:noFill/>
            </a:ln>
          </p:spPr>
        </p:pic>
      </p:grpSp>
      <p:sp>
        <p:nvSpPr>
          <p:cNvPr id="835" name="Google Shape;835;g7fe483e800_3_0"/>
          <p:cNvSpPr/>
          <p:nvPr/>
        </p:nvSpPr>
        <p:spPr>
          <a:xfrm>
            <a:off x="944749" y="1604600"/>
            <a:ext cx="1120800" cy="542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800">
                <a:solidFill>
                  <a:srgbClr val="FFFFFF"/>
                </a:solidFill>
              </a:rPr>
              <a:t>USER</a:t>
            </a:r>
            <a:endParaRPr b="1" i="0" sz="1800" u="none" cap="none" strike="noStrike">
              <a:solidFill>
                <a:srgbClr val="FFFFFF"/>
              </a:solidFill>
            </a:endParaRPr>
          </a:p>
        </p:txBody>
      </p:sp>
      <p:cxnSp>
        <p:nvCxnSpPr>
          <p:cNvPr id="836" name="Google Shape;836;g7fe483e800_3_0"/>
          <p:cNvCxnSpPr>
            <a:stCxn id="826" idx="1"/>
            <a:endCxn id="835" idx="3"/>
          </p:cNvCxnSpPr>
          <p:nvPr/>
        </p:nvCxnSpPr>
        <p:spPr>
          <a:xfrm rot="10800000">
            <a:off x="2065649" y="1875650"/>
            <a:ext cx="882000" cy="7500"/>
          </a:xfrm>
          <a:prstGeom prst="straightConnector1">
            <a:avLst/>
          </a:prstGeom>
          <a:noFill/>
          <a:ln cap="flat" cmpd="sng" w="19050">
            <a:solidFill>
              <a:srgbClr val="000000"/>
            </a:solidFill>
            <a:prstDash val="solid"/>
            <a:round/>
            <a:headEnd len="med" w="med" type="triangl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Screen Shot 2020-04-18 at 9.09.13 PM.png" id="109" name="Google Shape;109;g7fe483e800_1_168"/>
          <p:cNvPicPr preferRelativeResize="0"/>
          <p:nvPr/>
        </p:nvPicPr>
        <p:blipFill rotWithShape="1">
          <a:blip r:embed="rId3">
            <a:alphaModFix/>
          </a:blip>
          <a:srcRect b="0" l="0" r="0" t="0"/>
          <a:stretch/>
        </p:blipFill>
        <p:spPr>
          <a:xfrm>
            <a:off x="0" y="-36271"/>
            <a:ext cx="9143999" cy="5142743"/>
          </a:xfrm>
          <a:prstGeom prst="rect">
            <a:avLst/>
          </a:prstGeom>
          <a:noFill/>
          <a:ln>
            <a:noFill/>
          </a:ln>
        </p:spPr>
      </p:pic>
      <p:pic>
        <p:nvPicPr>
          <p:cNvPr descr="Google Shape;77;p15" id="110" name="Google Shape;110;g7fe483e800_1_168"/>
          <p:cNvPicPr preferRelativeResize="0"/>
          <p:nvPr/>
        </p:nvPicPr>
        <p:blipFill rotWithShape="1">
          <a:blip r:embed="rId4">
            <a:alphaModFix/>
          </a:blip>
          <a:srcRect b="0" l="0" r="0" t="0"/>
          <a:stretch/>
        </p:blipFill>
        <p:spPr>
          <a:xfrm>
            <a:off x="0" y="0"/>
            <a:ext cx="9144000" cy="5143501"/>
          </a:xfrm>
          <a:prstGeom prst="rect">
            <a:avLst/>
          </a:prstGeom>
          <a:noFill/>
          <a:ln>
            <a:noFill/>
          </a:ln>
        </p:spPr>
      </p:pic>
      <p:pic>
        <p:nvPicPr>
          <p:cNvPr descr="Screen Shot 2020-04-18 at 9.20.08 PM.png" id="111" name="Google Shape;111;g7fe483e800_1_168"/>
          <p:cNvPicPr preferRelativeResize="0"/>
          <p:nvPr/>
        </p:nvPicPr>
        <p:blipFill rotWithShape="1">
          <a:blip r:embed="rId5">
            <a:alphaModFix/>
          </a:blip>
          <a:srcRect b="0" l="0" r="0" t="0"/>
          <a:stretch/>
        </p:blipFill>
        <p:spPr>
          <a:xfrm>
            <a:off x="-134332" y="-36284"/>
            <a:ext cx="9279175" cy="5216068"/>
          </a:xfrm>
          <a:prstGeom prst="rect">
            <a:avLst/>
          </a:prstGeom>
          <a:noFill/>
          <a:ln>
            <a:noFill/>
          </a:ln>
        </p:spPr>
      </p:pic>
      <p:pic>
        <p:nvPicPr>
          <p:cNvPr descr="Google Shape;78;p15" id="112" name="Google Shape;112;g7fe483e800_1_168"/>
          <p:cNvPicPr preferRelativeResize="0"/>
          <p:nvPr/>
        </p:nvPicPr>
        <p:blipFill rotWithShape="1">
          <a:blip r:embed="rId6">
            <a:alphaModFix/>
          </a:blip>
          <a:srcRect b="0" l="0" r="0" t="0"/>
          <a:stretch/>
        </p:blipFill>
        <p:spPr>
          <a:xfrm>
            <a:off x="66689" y="93330"/>
            <a:ext cx="665156" cy="814787"/>
          </a:xfrm>
          <a:prstGeom prst="rect">
            <a:avLst/>
          </a:prstGeom>
          <a:noFill/>
          <a:ln>
            <a:noFill/>
          </a:ln>
        </p:spPr>
      </p:pic>
      <p:pic>
        <p:nvPicPr>
          <p:cNvPr descr="Google Shape;81;p15" id="113" name="Google Shape;113;g7fe483e800_1_168"/>
          <p:cNvPicPr preferRelativeResize="0"/>
          <p:nvPr/>
        </p:nvPicPr>
        <p:blipFill rotWithShape="1">
          <a:blip r:embed="rId7">
            <a:alphaModFix/>
          </a:blip>
          <a:srcRect b="0" l="0" r="0" t="0"/>
          <a:stretch/>
        </p:blipFill>
        <p:spPr>
          <a:xfrm>
            <a:off x="-9411" y="4730264"/>
            <a:ext cx="817316" cy="413239"/>
          </a:xfrm>
          <a:prstGeom prst="rect">
            <a:avLst/>
          </a:prstGeom>
          <a:noFill/>
          <a:ln>
            <a:noFill/>
          </a:ln>
        </p:spPr>
      </p:pic>
      <p:sp>
        <p:nvSpPr>
          <p:cNvPr id="114" name="Google Shape;114;g7fe483e800_1_168"/>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Goal</a:t>
            </a:r>
            <a:endParaRPr>
              <a:solidFill>
                <a:srgbClr val="C00000"/>
              </a:solidFill>
            </a:endParaRPr>
          </a:p>
        </p:txBody>
      </p:sp>
      <p:sp>
        <p:nvSpPr>
          <p:cNvPr id="115" name="Google Shape;115;g7fe483e800_1_168"/>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116" name="Google Shape;116;g7fe483e800_1_168"/>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117" name="Google Shape;117;g7fe483e800_1_168"/>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118" name="Google Shape;118;g7fe483e800_1_168"/>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119" name="Google Shape;119;g7fe483e800_1_168"/>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120" name="Google Shape;120;g7fe483e800_1_168"/>
          <p:cNvSpPr txBox="1"/>
          <p:nvPr/>
        </p:nvSpPr>
        <p:spPr>
          <a:xfrm>
            <a:off x="790950" y="1420250"/>
            <a:ext cx="8520600" cy="34164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To enhance the Simple Wikipedia priority</a:t>
            </a:r>
            <a:endParaRPr sz="1800">
              <a:solidFill>
                <a:srgbClr val="595959"/>
              </a:solidFill>
              <a:latin typeface="Verdana"/>
              <a:ea typeface="Verdana"/>
              <a:cs typeface="Verdana"/>
              <a:sym typeface="Verdana"/>
            </a:endParaRPr>
          </a:p>
          <a:p>
            <a:pPr indent="-342900" lvl="0" marL="914400" rtl="0" algn="l">
              <a:lnSpc>
                <a:spcPct val="115000"/>
              </a:lnSpc>
              <a:spcBef>
                <a:spcPts val="160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Highlight the important related links on an article</a:t>
            </a:r>
            <a:endParaRPr sz="1800">
              <a:solidFill>
                <a:srgbClr val="595959"/>
              </a:solidFill>
              <a:latin typeface="Verdana"/>
              <a:ea typeface="Verdana"/>
              <a:cs typeface="Verdana"/>
              <a:sym typeface="Verdana"/>
            </a:endParaRPr>
          </a:p>
          <a:p>
            <a:pPr indent="-342900" lvl="0" marL="914400" rtl="0" algn="l">
              <a:lnSpc>
                <a:spcPct val="115000"/>
              </a:lnSpc>
              <a:spcBef>
                <a:spcPts val="160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Find similar articles from the same field, or from other disciplines -- for context</a:t>
            </a:r>
            <a:endParaRPr sz="1800">
              <a:solidFill>
                <a:srgbClr val="595959"/>
              </a:solidFill>
              <a:latin typeface="Verdana"/>
              <a:ea typeface="Verdana"/>
              <a:cs typeface="Verdana"/>
              <a:sym typeface="Verdana"/>
            </a:endParaRPr>
          </a:p>
          <a:p>
            <a:pPr indent="0" lvl="0" marL="914400" rtl="0" algn="l">
              <a:lnSpc>
                <a:spcPct val="115000"/>
              </a:lnSpc>
              <a:spcBef>
                <a:spcPts val="1600"/>
              </a:spcBef>
              <a:spcAft>
                <a:spcPts val="0"/>
              </a:spcAft>
              <a:buNone/>
            </a:pPr>
            <a:r>
              <a:t/>
            </a:r>
            <a:endParaRPr sz="1800">
              <a:solidFill>
                <a:srgbClr val="595959"/>
              </a:solidFill>
              <a:latin typeface="Verdana"/>
              <a:ea typeface="Verdana"/>
              <a:cs typeface="Verdana"/>
              <a:sym typeface="Verdana"/>
            </a:endParaRPr>
          </a:p>
          <a:p>
            <a:pPr indent="0" lvl="0" marL="0" rtl="0" algn="l">
              <a:lnSpc>
                <a:spcPct val="150000"/>
              </a:lnSpc>
              <a:spcBef>
                <a:spcPts val="1600"/>
              </a:spcBef>
              <a:spcAft>
                <a:spcPts val="0"/>
              </a:spcAft>
              <a:buNone/>
            </a:pPr>
            <a:r>
              <a:t/>
            </a:r>
            <a:endParaRPr sz="1800">
              <a:solidFill>
                <a:srgbClr val="595959"/>
              </a:solidFill>
              <a:latin typeface="Verdana"/>
              <a:ea typeface="Verdana"/>
              <a:cs typeface="Verdana"/>
              <a:sym typeface="Verdana"/>
            </a:endParaRPr>
          </a:p>
          <a:p>
            <a:pPr indent="0" lvl="0" marL="457200" rtl="0" algn="l">
              <a:lnSpc>
                <a:spcPct val="150000"/>
              </a:lnSpc>
              <a:spcBef>
                <a:spcPts val="1600"/>
              </a:spcBef>
              <a:spcAft>
                <a:spcPts val="1600"/>
              </a:spcAft>
              <a:buNone/>
            </a:pPr>
            <a:r>
              <a:t/>
            </a:r>
            <a:endParaRPr sz="1800">
              <a:solidFill>
                <a:srgbClr val="595959"/>
              </a:solidFill>
              <a:latin typeface="Verdana"/>
              <a:ea typeface="Verdana"/>
              <a:cs typeface="Verdana"/>
              <a:sym typeface="Verdana"/>
            </a:endParaRPr>
          </a:p>
        </p:txBody>
      </p:sp>
      <p:sp>
        <p:nvSpPr>
          <p:cNvPr id="121" name="Google Shape;121;g7fe483e800_1_168"/>
          <p:cNvSpPr/>
          <p:nvPr/>
        </p:nvSpPr>
        <p:spPr>
          <a:xfrm>
            <a:off x="837300" y="614175"/>
            <a:ext cx="83067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7fe483e800_1_168"/>
          <p:cNvSpPr txBox="1"/>
          <p:nvPr/>
        </p:nvSpPr>
        <p:spPr>
          <a:xfrm>
            <a:off x="1087334" y="631575"/>
            <a:ext cx="61164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What are we trying to do?</a:t>
            </a:r>
            <a:endParaRPr>
              <a:solidFill>
                <a:srgbClr val="FFFFFF"/>
              </a:solidFill>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123" name="Google Shape;123;g7fe483e800_1_168"/>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124" name="Google Shape;124;g7fe483e800_1_168"/>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descr="Screen Shot 2020-04-18 at 9.09.13 PM.png" id="129" name="Google Shape;129;g7fe483e800_1_231"/>
          <p:cNvPicPr preferRelativeResize="0"/>
          <p:nvPr/>
        </p:nvPicPr>
        <p:blipFill rotWithShape="1">
          <a:blip r:embed="rId3">
            <a:alphaModFix/>
          </a:blip>
          <a:srcRect b="0" l="0" r="0" t="0"/>
          <a:stretch/>
        </p:blipFill>
        <p:spPr>
          <a:xfrm>
            <a:off x="0" y="-36271"/>
            <a:ext cx="9143999" cy="5142743"/>
          </a:xfrm>
          <a:prstGeom prst="rect">
            <a:avLst/>
          </a:prstGeom>
          <a:noFill/>
          <a:ln>
            <a:noFill/>
          </a:ln>
        </p:spPr>
      </p:pic>
      <p:pic>
        <p:nvPicPr>
          <p:cNvPr descr="Google Shape;77;p15" id="130" name="Google Shape;130;g7fe483e800_1_231"/>
          <p:cNvPicPr preferRelativeResize="0"/>
          <p:nvPr/>
        </p:nvPicPr>
        <p:blipFill rotWithShape="1">
          <a:blip r:embed="rId4">
            <a:alphaModFix/>
          </a:blip>
          <a:srcRect b="0" l="0" r="0" t="0"/>
          <a:stretch/>
        </p:blipFill>
        <p:spPr>
          <a:xfrm>
            <a:off x="0" y="0"/>
            <a:ext cx="9144000" cy="5143501"/>
          </a:xfrm>
          <a:prstGeom prst="rect">
            <a:avLst/>
          </a:prstGeom>
          <a:noFill/>
          <a:ln>
            <a:noFill/>
          </a:ln>
        </p:spPr>
      </p:pic>
      <p:pic>
        <p:nvPicPr>
          <p:cNvPr descr="Screen Shot 2020-04-18 at 9.20.08 PM.png" id="131" name="Google Shape;131;g7fe483e800_1_231"/>
          <p:cNvPicPr preferRelativeResize="0"/>
          <p:nvPr/>
        </p:nvPicPr>
        <p:blipFill rotWithShape="1">
          <a:blip r:embed="rId5">
            <a:alphaModFix/>
          </a:blip>
          <a:srcRect b="0" l="0" r="0" t="0"/>
          <a:stretch/>
        </p:blipFill>
        <p:spPr>
          <a:xfrm>
            <a:off x="-134332" y="-36284"/>
            <a:ext cx="9279175" cy="5216068"/>
          </a:xfrm>
          <a:prstGeom prst="rect">
            <a:avLst/>
          </a:prstGeom>
          <a:noFill/>
          <a:ln>
            <a:noFill/>
          </a:ln>
        </p:spPr>
      </p:pic>
      <p:pic>
        <p:nvPicPr>
          <p:cNvPr descr="Google Shape;78;p15" id="132" name="Google Shape;132;g7fe483e800_1_231"/>
          <p:cNvPicPr preferRelativeResize="0"/>
          <p:nvPr/>
        </p:nvPicPr>
        <p:blipFill rotWithShape="1">
          <a:blip r:embed="rId6">
            <a:alphaModFix/>
          </a:blip>
          <a:srcRect b="0" l="0" r="0" t="0"/>
          <a:stretch/>
        </p:blipFill>
        <p:spPr>
          <a:xfrm>
            <a:off x="66689" y="93330"/>
            <a:ext cx="665156" cy="814787"/>
          </a:xfrm>
          <a:prstGeom prst="rect">
            <a:avLst/>
          </a:prstGeom>
          <a:noFill/>
          <a:ln>
            <a:noFill/>
          </a:ln>
        </p:spPr>
      </p:pic>
      <p:pic>
        <p:nvPicPr>
          <p:cNvPr descr="Google Shape;81;p15" id="133" name="Google Shape;133;g7fe483e800_1_231"/>
          <p:cNvPicPr preferRelativeResize="0"/>
          <p:nvPr/>
        </p:nvPicPr>
        <p:blipFill rotWithShape="1">
          <a:blip r:embed="rId7">
            <a:alphaModFix/>
          </a:blip>
          <a:srcRect b="0" l="0" r="0" t="0"/>
          <a:stretch/>
        </p:blipFill>
        <p:spPr>
          <a:xfrm>
            <a:off x="-9411" y="4730264"/>
            <a:ext cx="817316" cy="413239"/>
          </a:xfrm>
          <a:prstGeom prst="rect">
            <a:avLst/>
          </a:prstGeom>
          <a:noFill/>
          <a:ln>
            <a:noFill/>
          </a:ln>
        </p:spPr>
      </p:pic>
      <p:sp>
        <p:nvSpPr>
          <p:cNvPr id="134" name="Google Shape;134;g7fe483e800_1_231"/>
          <p:cNvSpPr txBox="1"/>
          <p:nvPr/>
        </p:nvSpPr>
        <p:spPr>
          <a:xfrm>
            <a:off x="15386" y="1206500"/>
            <a:ext cx="4107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Goal</a:t>
            </a:r>
            <a:endParaRPr>
              <a:solidFill>
                <a:srgbClr val="C00000"/>
              </a:solidFill>
            </a:endParaRPr>
          </a:p>
        </p:txBody>
      </p:sp>
      <p:sp>
        <p:nvSpPr>
          <p:cNvPr id="135" name="Google Shape;135;g7fe483e800_1_231"/>
          <p:cNvSpPr txBox="1"/>
          <p:nvPr/>
        </p:nvSpPr>
        <p:spPr>
          <a:xfrm>
            <a:off x="14271" y="1459781"/>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136" name="Google Shape;136;g7fe483e800_1_231"/>
          <p:cNvSpPr txBox="1"/>
          <p:nvPr/>
        </p:nvSpPr>
        <p:spPr>
          <a:xfrm>
            <a:off x="14896"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137" name="Google Shape;137;g7fe483e800_1_231"/>
          <p:cNvSpPr txBox="1"/>
          <p:nvPr/>
        </p:nvSpPr>
        <p:spPr>
          <a:xfrm>
            <a:off x="10589"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138" name="Google Shape;138;g7fe483e800_1_231"/>
          <p:cNvSpPr txBox="1"/>
          <p:nvPr/>
        </p:nvSpPr>
        <p:spPr>
          <a:xfrm>
            <a:off x="4978"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139" name="Google Shape;139;g7fe483e800_1_231"/>
          <p:cNvSpPr txBox="1"/>
          <p:nvPr/>
        </p:nvSpPr>
        <p:spPr>
          <a:xfrm>
            <a:off x="8601"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140" name="Google Shape;140;g7fe483e800_1_231"/>
          <p:cNvSpPr txBox="1"/>
          <p:nvPr/>
        </p:nvSpPr>
        <p:spPr>
          <a:xfrm>
            <a:off x="790950" y="1420250"/>
            <a:ext cx="8520600" cy="34164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To enhance the Simple Wikipedia priority</a:t>
            </a:r>
            <a:endParaRPr sz="1800">
              <a:solidFill>
                <a:srgbClr val="595959"/>
              </a:solidFill>
              <a:latin typeface="Verdana"/>
              <a:ea typeface="Verdana"/>
              <a:cs typeface="Verdana"/>
              <a:sym typeface="Verdana"/>
            </a:endParaRPr>
          </a:p>
          <a:p>
            <a:pPr indent="-342900" lvl="0" marL="914400" rtl="0" algn="l">
              <a:lnSpc>
                <a:spcPct val="115000"/>
              </a:lnSpc>
              <a:spcBef>
                <a:spcPts val="160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Highlight the important related links on an article</a:t>
            </a:r>
            <a:endParaRPr sz="1800">
              <a:solidFill>
                <a:srgbClr val="595959"/>
              </a:solidFill>
              <a:latin typeface="Verdana"/>
              <a:ea typeface="Verdana"/>
              <a:cs typeface="Verdana"/>
              <a:sym typeface="Verdana"/>
            </a:endParaRPr>
          </a:p>
          <a:p>
            <a:pPr indent="-342900" lvl="0" marL="914400" rtl="0" algn="l">
              <a:lnSpc>
                <a:spcPct val="115000"/>
              </a:lnSpc>
              <a:spcBef>
                <a:spcPts val="160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Find similar articles from the same field, or from other disciplines -- for context</a:t>
            </a:r>
            <a:endParaRPr sz="1800">
              <a:solidFill>
                <a:srgbClr val="595959"/>
              </a:solidFill>
              <a:latin typeface="Verdana"/>
              <a:ea typeface="Verdana"/>
              <a:cs typeface="Verdana"/>
              <a:sym typeface="Verdana"/>
            </a:endParaRPr>
          </a:p>
          <a:p>
            <a:pPr indent="-342900" lvl="0" marL="914400" rtl="0" algn="l">
              <a:lnSpc>
                <a:spcPct val="115000"/>
              </a:lnSpc>
              <a:spcBef>
                <a:spcPts val="1600"/>
              </a:spcBef>
              <a:spcAft>
                <a:spcPts val="0"/>
              </a:spcAft>
              <a:buClr>
                <a:srgbClr val="595959"/>
              </a:buClr>
              <a:buSzPts val="1800"/>
              <a:buFont typeface="Verdana"/>
              <a:buChar char="●"/>
            </a:pPr>
            <a:r>
              <a:rPr lang="en-US" sz="1800">
                <a:solidFill>
                  <a:srgbClr val="595959"/>
                </a:solidFill>
                <a:latin typeface="Verdana"/>
                <a:ea typeface="Verdana"/>
                <a:cs typeface="Verdana"/>
                <a:sym typeface="Verdana"/>
              </a:rPr>
              <a:t>Improve read time estimates for complicated topics</a:t>
            </a:r>
            <a:endParaRPr sz="1800">
              <a:solidFill>
                <a:srgbClr val="595959"/>
              </a:solidFill>
              <a:latin typeface="Verdana"/>
              <a:ea typeface="Verdana"/>
              <a:cs typeface="Verdana"/>
              <a:sym typeface="Verdana"/>
            </a:endParaRPr>
          </a:p>
          <a:p>
            <a:pPr indent="0" lvl="0" marL="914400" rtl="0" algn="l">
              <a:lnSpc>
                <a:spcPct val="115000"/>
              </a:lnSpc>
              <a:spcBef>
                <a:spcPts val="1600"/>
              </a:spcBef>
              <a:spcAft>
                <a:spcPts val="0"/>
              </a:spcAft>
              <a:buNone/>
            </a:pPr>
            <a:r>
              <a:t/>
            </a:r>
            <a:endParaRPr sz="1800">
              <a:solidFill>
                <a:srgbClr val="595959"/>
              </a:solidFill>
              <a:latin typeface="Verdana"/>
              <a:ea typeface="Verdana"/>
              <a:cs typeface="Verdana"/>
              <a:sym typeface="Verdana"/>
            </a:endParaRPr>
          </a:p>
          <a:p>
            <a:pPr indent="0" lvl="0" marL="0" rtl="0" algn="l">
              <a:lnSpc>
                <a:spcPct val="150000"/>
              </a:lnSpc>
              <a:spcBef>
                <a:spcPts val="1600"/>
              </a:spcBef>
              <a:spcAft>
                <a:spcPts val="0"/>
              </a:spcAft>
              <a:buNone/>
            </a:pPr>
            <a:r>
              <a:t/>
            </a:r>
            <a:endParaRPr sz="1800">
              <a:solidFill>
                <a:srgbClr val="595959"/>
              </a:solidFill>
              <a:latin typeface="Verdana"/>
              <a:ea typeface="Verdana"/>
              <a:cs typeface="Verdana"/>
              <a:sym typeface="Verdana"/>
            </a:endParaRPr>
          </a:p>
          <a:p>
            <a:pPr indent="0" lvl="0" marL="457200" rtl="0" algn="l">
              <a:lnSpc>
                <a:spcPct val="150000"/>
              </a:lnSpc>
              <a:spcBef>
                <a:spcPts val="1600"/>
              </a:spcBef>
              <a:spcAft>
                <a:spcPts val="1600"/>
              </a:spcAft>
              <a:buNone/>
            </a:pPr>
            <a:r>
              <a:t/>
            </a:r>
            <a:endParaRPr sz="1800">
              <a:solidFill>
                <a:srgbClr val="595959"/>
              </a:solidFill>
              <a:latin typeface="Verdana"/>
              <a:ea typeface="Verdana"/>
              <a:cs typeface="Verdana"/>
              <a:sym typeface="Verdana"/>
            </a:endParaRPr>
          </a:p>
        </p:txBody>
      </p:sp>
      <p:sp>
        <p:nvSpPr>
          <p:cNvPr id="141" name="Google Shape;141;g7fe483e800_1_231"/>
          <p:cNvSpPr/>
          <p:nvPr/>
        </p:nvSpPr>
        <p:spPr>
          <a:xfrm>
            <a:off x="837300" y="614175"/>
            <a:ext cx="83067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7fe483e800_1_231"/>
          <p:cNvSpPr txBox="1"/>
          <p:nvPr/>
        </p:nvSpPr>
        <p:spPr>
          <a:xfrm>
            <a:off x="1087334" y="631575"/>
            <a:ext cx="61164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What are we trying to do?</a:t>
            </a:r>
            <a:endParaRPr>
              <a:solidFill>
                <a:srgbClr val="FFFFFF"/>
              </a:solidFill>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143" name="Google Shape;143;g7fe483e800_1_231"/>
          <p:cNvSpPr txBox="1"/>
          <p:nvPr/>
        </p:nvSpPr>
        <p:spPr>
          <a:xfrm>
            <a:off x="-250"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144" name="Google Shape;144;g7fe483e800_1_231"/>
          <p:cNvSpPr txBox="1"/>
          <p:nvPr/>
        </p:nvSpPr>
        <p:spPr>
          <a:xfrm>
            <a:off x="4953"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descr="Screen Shot 2020-04-18 at 9.20.08 PM.png" id="149" name="Google Shape;149;p3"/>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150" name="Google Shape;150;p3"/>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sp>
        <p:nvSpPr>
          <p:cNvPr id="151" name="Google Shape;151;p3"/>
          <p:cNvSpPr/>
          <p:nvPr/>
        </p:nvSpPr>
        <p:spPr>
          <a:xfrm>
            <a:off x="5204461" y="1859368"/>
            <a:ext cx="3412200" cy="2744760"/>
          </a:xfrm>
          <a:prstGeom prst="rect">
            <a:avLst/>
          </a:prstGeom>
          <a:solidFill>
            <a:srgbClr val="FFFFFF"/>
          </a:solidFill>
          <a:ln cap="flat" cmpd="sng" w="19050">
            <a:solidFill>
              <a:srgbClr val="99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Verdana"/>
              <a:buNone/>
            </a:pPr>
            <a:r>
              <a:t/>
            </a:r>
            <a:endParaRPr b="0" i="0" sz="2200" u="none" cap="none" strike="noStrike">
              <a:solidFill>
                <a:srgbClr val="FFFFFF"/>
              </a:solidFill>
              <a:latin typeface="Verdana"/>
              <a:ea typeface="Verdana"/>
              <a:cs typeface="Verdana"/>
              <a:sym typeface="Verdana"/>
            </a:endParaRPr>
          </a:p>
        </p:txBody>
      </p:sp>
      <p:sp>
        <p:nvSpPr>
          <p:cNvPr id="152" name="Google Shape;152;p3"/>
          <p:cNvSpPr txBox="1"/>
          <p:nvPr/>
        </p:nvSpPr>
        <p:spPr>
          <a:xfrm>
            <a:off x="5204461" y="1908422"/>
            <a:ext cx="3412200" cy="2646651"/>
          </a:xfrm>
          <a:prstGeom prst="rect">
            <a:avLst/>
          </a:prstGeom>
          <a:noFill/>
          <a:ln>
            <a:noFill/>
          </a:ln>
        </p:spPr>
        <p:txBody>
          <a:bodyPr anchorCtr="0" anchor="ctr"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2200"/>
              <a:buFont typeface="Verdana"/>
              <a:buNone/>
            </a:pPr>
            <a:r>
              <a:rPr b="0" i="0" lang="en-US" sz="2200" u="none" cap="none" strike="noStrike">
                <a:solidFill>
                  <a:srgbClr val="000000"/>
                </a:solidFill>
                <a:latin typeface="Verdana"/>
                <a:ea typeface="Verdana"/>
                <a:cs typeface="Verdana"/>
                <a:sym typeface="Verdana"/>
              </a:rPr>
              <a:t>Can we </a:t>
            </a:r>
            <a:r>
              <a:rPr b="1" i="0" lang="en-US" sz="2200" u="none" cap="none" strike="noStrike">
                <a:solidFill>
                  <a:srgbClr val="000000"/>
                </a:solidFill>
                <a:latin typeface="Verdana"/>
                <a:ea typeface="Verdana"/>
                <a:cs typeface="Verdana"/>
                <a:sym typeface="Verdana"/>
              </a:rPr>
              <a:t>deploy </a:t>
            </a:r>
            <a:r>
              <a:rPr b="0" i="0" lang="en-US" sz="2200" u="none" cap="none" strike="noStrike">
                <a:solidFill>
                  <a:srgbClr val="000000"/>
                </a:solidFill>
                <a:latin typeface="Verdana"/>
                <a:ea typeface="Verdana"/>
                <a:cs typeface="Verdana"/>
                <a:sym typeface="Verdana"/>
              </a:rPr>
              <a:t>our model into a user’s browser while they are reading Wikipedia?</a:t>
            </a:r>
            <a:endParaRPr/>
          </a:p>
          <a:p>
            <a:pPr indent="0" lvl="0" marL="0" marR="0" rtl="0" algn="ctr">
              <a:lnSpc>
                <a:spcPct val="100000"/>
              </a:lnSpc>
              <a:spcBef>
                <a:spcPts val="1600"/>
              </a:spcBef>
              <a:spcAft>
                <a:spcPts val="0"/>
              </a:spcAft>
              <a:buClr>
                <a:srgbClr val="000000"/>
              </a:buClr>
              <a:buSzPts val="2200"/>
              <a:buFont typeface="Arial"/>
              <a:buNone/>
            </a:pPr>
            <a:r>
              <a:t/>
            </a:r>
            <a:endParaRPr b="0" i="0" sz="2200" u="none" cap="none" strike="noStrike">
              <a:solidFill>
                <a:srgbClr val="000000"/>
              </a:solidFill>
              <a:latin typeface="Verdana"/>
              <a:ea typeface="Verdana"/>
              <a:cs typeface="Verdana"/>
              <a:sym typeface="Verdana"/>
            </a:endParaRPr>
          </a:p>
        </p:txBody>
      </p:sp>
      <p:pic>
        <p:nvPicPr>
          <p:cNvPr descr="Google Shape;81;p15" id="153" name="Google Shape;153;p3"/>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154" name="Google Shape;154;p3"/>
          <p:cNvSpPr txBox="1"/>
          <p:nvPr/>
        </p:nvSpPr>
        <p:spPr>
          <a:xfrm>
            <a:off x="1464481" y="611644"/>
            <a:ext cx="1681792" cy="3962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Our Goal</a:t>
            </a:r>
            <a:endParaRPr/>
          </a:p>
        </p:txBody>
      </p:sp>
      <p:cxnSp>
        <p:nvCxnSpPr>
          <p:cNvPr id="155" name="Google Shape;155;p3"/>
          <p:cNvCxnSpPr/>
          <p:nvPr/>
        </p:nvCxnSpPr>
        <p:spPr>
          <a:xfrm>
            <a:off x="1485897" y="1045274"/>
            <a:ext cx="7130700" cy="0"/>
          </a:xfrm>
          <a:prstGeom prst="straightConnector1">
            <a:avLst/>
          </a:prstGeom>
          <a:noFill/>
          <a:ln cap="flat" cmpd="sng" w="9525">
            <a:solidFill>
              <a:srgbClr val="000000"/>
            </a:solidFill>
            <a:prstDash val="solid"/>
            <a:round/>
            <a:headEnd len="sm" w="sm" type="none"/>
            <a:tailEnd len="sm" w="sm" type="none"/>
          </a:ln>
        </p:spPr>
      </p:cxnSp>
      <p:sp>
        <p:nvSpPr>
          <p:cNvPr id="156" name="Google Shape;156;p3"/>
          <p:cNvSpPr/>
          <p:nvPr/>
        </p:nvSpPr>
        <p:spPr>
          <a:xfrm>
            <a:off x="1485897" y="1852367"/>
            <a:ext cx="3412201" cy="2758761"/>
          </a:xfrm>
          <a:prstGeom prst="rect">
            <a:avLst/>
          </a:prstGeom>
          <a:solidFill>
            <a:srgbClr val="FFFFFF"/>
          </a:solidFill>
          <a:ln cap="flat" cmpd="sng" w="19050">
            <a:solidFill>
              <a:srgbClr val="99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50000"/>
              </a:lnSpc>
              <a:spcBef>
                <a:spcPts val="0"/>
              </a:spcBef>
              <a:spcAft>
                <a:spcPts val="0"/>
              </a:spcAft>
              <a:buClr>
                <a:srgbClr val="000000"/>
              </a:buClr>
              <a:buSzPts val="2300"/>
              <a:buFont typeface="Verdana"/>
              <a:buNone/>
            </a:pPr>
            <a:r>
              <a:t/>
            </a:r>
            <a:endParaRPr b="0" i="0" sz="2300" u="none" cap="none" strike="noStrike">
              <a:solidFill>
                <a:srgbClr val="000000"/>
              </a:solidFill>
              <a:latin typeface="Verdana"/>
              <a:ea typeface="Verdana"/>
              <a:cs typeface="Verdana"/>
              <a:sym typeface="Verdana"/>
            </a:endParaRPr>
          </a:p>
        </p:txBody>
      </p:sp>
      <p:sp>
        <p:nvSpPr>
          <p:cNvPr id="157" name="Google Shape;157;p3"/>
          <p:cNvSpPr txBox="1"/>
          <p:nvPr/>
        </p:nvSpPr>
        <p:spPr>
          <a:xfrm>
            <a:off x="1485897" y="2149722"/>
            <a:ext cx="3412201" cy="2164051"/>
          </a:xfrm>
          <a:prstGeom prst="rect">
            <a:avLst/>
          </a:prstGeom>
          <a:noFill/>
          <a:ln>
            <a:noFill/>
          </a:ln>
        </p:spPr>
        <p:txBody>
          <a:bodyPr anchorCtr="0" anchor="ctr"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2200"/>
              <a:buFont typeface="Verdana"/>
              <a:buNone/>
            </a:pPr>
            <a:r>
              <a:rPr b="0" i="0" lang="en-US" sz="2200" u="none" cap="none" strike="noStrike">
                <a:solidFill>
                  <a:srgbClr val="000000"/>
                </a:solidFill>
                <a:latin typeface="Verdana"/>
                <a:ea typeface="Verdana"/>
                <a:cs typeface="Verdana"/>
                <a:sym typeface="Verdana"/>
              </a:rPr>
              <a:t>What makes an article </a:t>
            </a:r>
            <a:r>
              <a:rPr b="1" i="0" lang="en-US" sz="2200" u="none" cap="none" strike="noStrike">
                <a:solidFill>
                  <a:srgbClr val="000000"/>
                </a:solidFill>
                <a:latin typeface="Verdana"/>
                <a:ea typeface="Verdana"/>
                <a:cs typeface="Verdana"/>
                <a:sym typeface="Verdana"/>
              </a:rPr>
              <a:t>difficult</a:t>
            </a:r>
            <a:r>
              <a:rPr b="0" i="0" lang="en-US" sz="2200" u="none" cap="none" strike="noStrike">
                <a:solidFill>
                  <a:srgbClr val="000000"/>
                </a:solidFill>
                <a:latin typeface="Verdana"/>
                <a:ea typeface="Verdana"/>
                <a:cs typeface="Verdana"/>
                <a:sym typeface="Verdana"/>
              </a:rPr>
              <a:t>?</a:t>
            </a:r>
            <a:endParaRPr/>
          </a:p>
          <a:p>
            <a:pPr indent="0" lvl="0" marL="0" marR="0" rtl="0" algn="ctr">
              <a:lnSpc>
                <a:spcPct val="150000"/>
              </a:lnSpc>
              <a:spcBef>
                <a:spcPts val="1600"/>
              </a:spcBef>
              <a:spcAft>
                <a:spcPts val="0"/>
              </a:spcAft>
              <a:buClr>
                <a:srgbClr val="000000"/>
              </a:buClr>
              <a:buSzPts val="2300"/>
              <a:buFont typeface="Arial"/>
              <a:buNone/>
            </a:pPr>
            <a:r>
              <a:t/>
            </a:r>
            <a:endParaRPr b="0" i="0" sz="2300" u="none" cap="none" strike="noStrike">
              <a:solidFill>
                <a:srgbClr val="000000"/>
              </a:solidFill>
              <a:latin typeface="Verdana"/>
              <a:ea typeface="Verdana"/>
              <a:cs typeface="Verdana"/>
              <a:sym typeface="Verdana"/>
            </a:endParaRPr>
          </a:p>
        </p:txBody>
      </p:sp>
      <p:pic>
        <p:nvPicPr>
          <p:cNvPr descr="Google Shape;87;p15" id="158" name="Google Shape;158;p3"/>
          <p:cNvPicPr preferRelativeResize="0"/>
          <p:nvPr/>
        </p:nvPicPr>
        <p:blipFill rotWithShape="1">
          <a:blip r:embed="rId6">
            <a:alphaModFix/>
          </a:blip>
          <a:srcRect b="0" l="0" r="0" t="0"/>
          <a:stretch/>
        </p:blipFill>
        <p:spPr>
          <a:xfrm>
            <a:off x="2676118" y="3332852"/>
            <a:ext cx="1043149" cy="814607"/>
          </a:xfrm>
          <a:prstGeom prst="rect">
            <a:avLst/>
          </a:prstGeom>
          <a:noFill/>
          <a:ln>
            <a:noFill/>
          </a:ln>
        </p:spPr>
      </p:pic>
      <p:pic>
        <p:nvPicPr>
          <p:cNvPr descr="Google Shape;88;p15" id="159" name="Google Shape;159;p3"/>
          <p:cNvPicPr preferRelativeResize="0"/>
          <p:nvPr/>
        </p:nvPicPr>
        <p:blipFill rotWithShape="1">
          <a:blip r:embed="rId7">
            <a:alphaModFix/>
          </a:blip>
          <a:srcRect b="0" l="0" r="0" t="0"/>
          <a:stretch/>
        </p:blipFill>
        <p:spPr>
          <a:xfrm>
            <a:off x="6177134" y="3417371"/>
            <a:ext cx="1466854" cy="1138215"/>
          </a:xfrm>
          <a:prstGeom prst="rect">
            <a:avLst/>
          </a:prstGeom>
          <a:noFill/>
          <a:ln>
            <a:noFill/>
          </a:ln>
        </p:spPr>
      </p:pic>
      <p:sp>
        <p:nvSpPr>
          <p:cNvPr id="160" name="Google Shape;160;p3"/>
          <p:cNvSpPr txBox="1"/>
          <p:nvPr/>
        </p:nvSpPr>
        <p:spPr>
          <a:xfrm>
            <a:off x="15386" y="1206500"/>
            <a:ext cx="4107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Goal</a:t>
            </a:r>
            <a:endParaRPr>
              <a:solidFill>
                <a:srgbClr val="C00000"/>
              </a:solidFill>
            </a:endParaRPr>
          </a:p>
        </p:txBody>
      </p:sp>
      <p:sp>
        <p:nvSpPr>
          <p:cNvPr id="161" name="Google Shape;161;p3"/>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162" name="Google Shape;162;p3"/>
          <p:cNvSpPr txBox="1"/>
          <p:nvPr/>
        </p:nvSpPr>
        <p:spPr>
          <a:xfrm>
            <a:off x="-237" y="1717813"/>
            <a:ext cx="7503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163" name="Google Shape;163;p3"/>
          <p:cNvSpPr txBox="1"/>
          <p:nvPr/>
        </p:nvSpPr>
        <p:spPr>
          <a:xfrm>
            <a:off x="14909" y="1974313"/>
            <a:ext cx="720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164" name="Google Shape;164;p3"/>
          <p:cNvSpPr txBox="1"/>
          <p:nvPr/>
        </p:nvSpPr>
        <p:spPr>
          <a:xfrm>
            <a:off x="10601" y="2482313"/>
            <a:ext cx="782400" cy="421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165" name="Google Shape;165;p3"/>
          <p:cNvSpPr txBox="1"/>
          <p:nvPr/>
        </p:nvSpPr>
        <p:spPr>
          <a:xfrm>
            <a:off x="4991" y="2888713"/>
            <a:ext cx="7938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166" name="Google Shape;166;p3"/>
          <p:cNvSpPr txBox="1"/>
          <p:nvPr/>
        </p:nvSpPr>
        <p:spPr>
          <a:xfrm>
            <a:off x="8614" y="2228313"/>
            <a:ext cx="654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167" name="Google Shape;167;p3"/>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txBox="1"/>
          <p:nvPr/>
        </p:nvSpPr>
        <p:spPr>
          <a:xfrm>
            <a:off x="1087335" y="631575"/>
            <a:ext cx="60204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What are we trying to understand?</a:t>
            </a:r>
            <a:endParaRPr>
              <a:solidFill>
                <a:srgbClr val="FFFFFF"/>
              </a:solidFill>
            </a:endParaRPr>
          </a:p>
        </p:txBody>
      </p:sp>
      <p:sp>
        <p:nvSpPr>
          <p:cNvPr id="169" name="Google Shape;169;p3"/>
          <p:cNvSpPr/>
          <p:nvPr/>
        </p:nvSpPr>
        <p:spPr>
          <a:xfrm>
            <a:off x="1453950" y="1374600"/>
            <a:ext cx="3444300" cy="386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700">
                <a:solidFill>
                  <a:srgbClr val="FFFFFF"/>
                </a:solidFill>
                <a:latin typeface="Verdana"/>
                <a:ea typeface="Verdana"/>
                <a:cs typeface="Verdana"/>
                <a:sym typeface="Verdana"/>
              </a:rPr>
              <a:t>1</a:t>
            </a:r>
            <a:endParaRPr b="1" i="0" sz="1700" u="none" cap="none" strike="noStrike">
              <a:solidFill>
                <a:srgbClr val="FFFFFF"/>
              </a:solidFill>
              <a:latin typeface="Verdana"/>
              <a:ea typeface="Verdana"/>
              <a:cs typeface="Verdana"/>
              <a:sym typeface="Verdana"/>
            </a:endParaRPr>
          </a:p>
        </p:txBody>
      </p:sp>
      <p:sp>
        <p:nvSpPr>
          <p:cNvPr id="170" name="Google Shape;170;p3"/>
          <p:cNvSpPr/>
          <p:nvPr/>
        </p:nvSpPr>
        <p:spPr>
          <a:xfrm>
            <a:off x="5172288" y="1374600"/>
            <a:ext cx="3444300" cy="38610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Arial"/>
              <a:buNone/>
            </a:pPr>
            <a:r>
              <a:rPr b="1" lang="en-US" sz="1700">
                <a:solidFill>
                  <a:srgbClr val="FFFFFF"/>
                </a:solidFill>
                <a:latin typeface="Verdana"/>
                <a:ea typeface="Verdana"/>
                <a:cs typeface="Verdana"/>
                <a:sym typeface="Verdana"/>
              </a:rPr>
              <a:t>2</a:t>
            </a:r>
            <a:endParaRPr b="1" i="0" sz="1700" u="none" cap="none" strike="noStrike">
              <a:solidFill>
                <a:srgbClr val="FFFFFF"/>
              </a:solidFill>
              <a:latin typeface="Verdana"/>
              <a:ea typeface="Verdana"/>
              <a:cs typeface="Verdana"/>
              <a:sym typeface="Verdana"/>
            </a:endParaRPr>
          </a:p>
        </p:txBody>
      </p:sp>
      <p:sp>
        <p:nvSpPr>
          <p:cNvPr id="171" name="Google Shape;171;p3"/>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Screen Shot 2020-04-18 at 9.20.08 PM.png" id="176" name="Google Shape;176;p4"/>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177" name="Google Shape;177;p4"/>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178" name="Google Shape;178;p4"/>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pic>
        <p:nvPicPr>
          <p:cNvPr descr="Google Shape;100;p16" id="179" name="Google Shape;179;p4"/>
          <p:cNvPicPr preferRelativeResize="0"/>
          <p:nvPr/>
        </p:nvPicPr>
        <p:blipFill rotWithShape="1">
          <a:blip r:embed="rId6">
            <a:alphaModFix/>
          </a:blip>
          <a:srcRect b="0" l="0" r="0" t="0"/>
          <a:stretch/>
        </p:blipFill>
        <p:spPr>
          <a:xfrm>
            <a:off x="3813551" y="2693989"/>
            <a:ext cx="1084197" cy="1084197"/>
          </a:xfrm>
          <a:prstGeom prst="rect">
            <a:avLst/>
          </a:prstGeom>
          <a:noFill/>
          <a:ln>
            <a:noFill/>
          </a:ln>
        </p:spPr>
      </p:pic>
      <p:pic>
        <p:nvPicPr>
          <p:cNvPr descr="Google Shape;101;p16" id="180" name="Google Shape;180;p4"/>
          <p:cNvPicPr preferRelativeResize="0"/>
          <p:nvPr/>
        </p:nvPicPr>
        <p:blipFill rotWithShape="1">
          <a:blip r:embed="rId6">
            <a:alphaModFix/>
          </a:blip>
          <a:srcRect b="0" l="0" r="0" t="0"/>
          <a:stretch/>
        </p:blipFill>
        <p:spPr>
          <a:xfrm>
            <a:off x="1100094" y="2226511"/>
            <a:ext cx="2249627" cy="2249627"/>
          </a:xfrm>
          <a:prstGeom prst="rect">
            <a:avLst/>
          </a:prstGeom>
          <a:noFill/>
          <a:ln>
            <a:noFill/>
          </a:ln>
        </p:spPr>
      </p:pic>
      <p:sp>
        <p:nvSpPr>
          <p:cNvPr id="181" name="Google Shape;181;p4"/>
          <p:cNvSpPr/>
          <p:nvPr/>
        </p:nvSpPr>
        <p:spPr>
          <a:xfrm>
            <a:off x="3868749" y="2131580"/>
            <a:ext cx="948690" cy="542129"/>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2" name="Google Shape;182;p4"/>
          <p:cNvSpPr txBox="1"/>
          <p:nvPr/>
        </p:nvSpPr>
        <p:spPr>
          <a:xfrm>
            <a:off x="3940940" y="2141045"/>
            <a:ext cx="804310" cy="5232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Article </a:t>
            </a:r>
            <a:r>
              <a:rPr b="0" i="0" lang="en-US" sz="1400" u="none" cap="none" strike="noStrike">
                <a:solidFill>
                  <a:srgbClr val="000000"/>
                </a:solidFill>
                <a:latin typeface="Verdana"/>
                <a:ea typeface="Verdana"/>
                <a:cs typeface="Verdana"/>
                <a:sym typeface="Verdana"/>
              </a:rPr>
              <a:t>Text</a:t>
            </a:r>
            <a:endParaRPr/>
          </a:p>
        </p:txBody>
      </p:sp>
      <p:sp>
        <p:nvSpPr>
          <p:cNvPr id="183" name="Google Shape;183;p4"/>
          <p:cNvSpPr/>
          <p:nvPr/>
        </p:nvSpPr>
        <p:spPr>
          <a:xfrm>
            <a:off x="1485897" y="1685294"/>
            <a:ext cx="1451529" cy="542130"/>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4" name="Google Shape;184;p4"/>
          <p:cNvSpPr txBox="1"/>
          <p:nvPr/>
        </p:nvSpPr>
        <p:spPr>
          <a:xfrm>
            <a:off x="1558087" y="1694759"/>
            <a:ext cx="1307149" cy="5232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Wikipedia </a:t>
            </a:r>
            <a:r>
              <a:rPr b="0" i="0" lang="en-US" sz="1400" u="none" cap="none" strike="noStrike">
                <a:solidFill>
                  <a:srgbClr val="000000"/>
                </a:solidFill>
                <a:latin typeface="Verdana"/>
                <a:ea typeface="Verdana"/>
                <a:cs typeface="Verdana"/>
                <a:sym typeface="Verdana"/>
              </a:rPr>
              <a:t>Dataset</a:t>
            </a:r>
            <a:endParaRPr/>
          </a:p>
        </p:txBody>
      </p:sp>
      <p:sp>
        <p:nvSpPr>
          <p:cNvPr id="185" name="Google Shape;185;p4"/>
          <p:cNvSpPr/>
          <p:nvPr/>
        </p:nvSpPr>
        <p:spPr>
          <a:xfrm>
            <a:off x="5547171" y="2131580"/>
            <a:ext cx="1424941" cy="542129"/>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6" name="Google Shape;186;p4"/>
          <p:cNvSpPr txBox="1"/>
          <p:nvPr/>
        </p:nvSpPr>
        <p:spPr>
          <a:xfrm>
            <a:off x="5619361" y="2141045"/>
            <a:ext cx="1280561" cy="5232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Clickstream </a:t>
            </a:r>
            <a:r>
              <a:rPr b="0" i="0" lang="en-US" sz="1400" u="none" cap="none" strike="noStrike">
                <a:solidFill>
                  <a:srgbClr val="000000"/>
                </a:solidFill>
                <a:latin typeface="Verdana"/>
                <a:ea typeface="Verdana"/>
                <a:cs typeface="Verdana"/>
                <a:sym typeface="Verdana"/>
              </a:rPr>
              <a:t>Text</a:t>
            </a:r>
            <a:endParaRPr/>
          </a:p>
        </p:txBody>
      </p:sp>
      <p:sp>
        <p:nvSpPr>
          <p:cNvPr id="187" name="Google Shape;187;p4"/>
          <p:cNvSpPr/>
          <p:nvPr/>
        </p:nvSpPr>
        <p:spPr>
          <a:xfrm>
            <a:off x="7489882" y="2131580"/>
            <a:ext cx="1240418" cy="542129"/>
          </a:xfrm>
          <a:prstGeom prst="roundRect">
            <a:avLst>
              <a:gd fmla="val 16667" name="adj"/>
            </a:avLst>
          </a:prstGeom>
          <a:solidFill>
            <a:srgbClr val="99ABB4"/>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8" name="Google Shape;188;p4"/>
          <p:cNvSpPr txBox="1"/>
          <p:nvPr/>
        </p:nvSpPr>
        <p:spPr>
          <a:xfrm>
            <a:off x="7562072" y="2141045"/>
            <a:ext cx="1096038" cy="5232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Wikipedia </a:t>
            </a:r>
            <a:r>
              <a:rPr b="0" i="0" lang="en-US" sz="1400" u="none" cap="none" strike="noStrike">
                <a:solidFill>
                  <a:srgbClr val="000000"/>
                </a:solidFill>
                <a:latin typeface="Verdana"/>
                <a:ea typeface="Verdana"/>
                <a:cs typeface="Verdana"/>
                <a:sym typeface="Verdana"/>
              </a:rPr>
              <a:t>Data</a:t>
            </a:r>
            <a:endParaRPr/>
          </a:p>
        </p:txBody>
      </p:sp>
      <p:sp>
        <p:nvSpPr>
          <p:cNvPr id="189" name="Google Shape;189;p4"/>
          <p:cNvSpPr/>
          <p:nvPr/>
        </p:nvSpPr>
        <p:spPr>
          <a:xfrm>
            <a:off x="2997892" y="1691778"/>
            <a:ext cx="404002" cy="2122231"/>
          </a:xfrm>
          <a:custGeom>
            <a:rect b="b" l="l" r="r" t="t"/>
            <a:pathLst>
              <a:path extrusionOk="0" h="21600" w="21600">
                <a:moveTo>
                  <a:pt x="0" y="20572"/>
                </a:moveTo>
                <a:lnTo>
                  <a:pt x="13598" y="20572"/>
                </a:lnTo>
                <a:lnTo>
                  <a:pt x="13598" y="1028"/>
                </a:lnTo>
                <a:lnTo>
                  <a:pt x="10996" y="1028"/>
                </a:lnTo>
                <a:lnTo>
                  <a:pt x="16298" y="0"/>
                </a:lnTo>
                <a:lnTo>
                  <a:pt x="21600" y="1028"/>
                </a:lnTo>
                <a:lnTo>
                  <a:pt x="18998" y="1028"/>
                </a:lnTo>
                <a:lnTo>
                  <a:pt x="18998" y="21600"/>
                </a:lnTo>
                <a:lnTo>
                  <a:pt x="0" y="21600"/>
                </a:lnTo>
                <a:close/>
              </a:path>
            </a:pathLst>
          </a:custGeom>
          <a:solidFill>
            <a:srgbClr val="EEEEEE"/>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flipH="1" rot="10800000">
            <a:off x="3268981" y="1541268"/>
            <a:ext cx="1236307" cy="483183"/>
          </a:xfrm>
          <a:custGeom>
            <a:rect b="b" l="l" r="r" t="t"/>
            <a:pathLst>
              <a:path extrusionOk="0" h="21600" w="21600">
                <a:moveTo>
                  <a:pt x="0" y="16200"/>
                </a:moveTo>
                <a:lnTo>
                  <a:pt x="18473" y="16200"/>
                </a:lnTo>
                <a:lnTo>
                  <a:pt x="18473" y="5400"/>
                </a:lnTo>
                <a:lnTo>
                  <a:pt x="17456" y="5400"/>
                </a:lnTo>
                <a:lnTo>
                  <a:pt x="19528" y="0"/>
                </a:lnTo>
                <a:lnTo>
                  <a:pt x="21600" y="5400"/>
                </a:lnTo>
                <a:lnTo>
                  <a:pt x="20583" y="5400"/>
                </a:lnTo>
                <a:lnTo>
                  <a:pt x="20583" y="21600"/>
                </a:lnTo>
                <a:lnTo>
                  <a:pt x="0" y="21600"/>
                </a:lnTo>
                <a:close/>
              </a:path>
            </a:pathLst>
          </a:custGeom>
          <a:solidFill>
            <a:srgbClr val="EEEEEE"/>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flipH="1" rot="10800000">
            <a:off x="4505287" y="1541266"/>
            <a:ext cx="1891877" cy="483187"/>
          </a:xfrm>
          <a:custGeom>
            <a:rect b="b" l="l" r="r" t="t"/>
            <a:pathLst>
              <a:path extrusionOk="0" h="21600" w="21600">
                <a:moveTo>
                  <a:pt x="0" y="16200"/>
                </a:moveTo>
                <a:lnTo>
                  <a:pt x="19556" y="16200"/>
                </a:lnTo>
                <a:lnTo>
                  <a:pt x="19556" y="5400"/>
                </a:lnTo>
                <a:lnTo>
                  <a:pt x="18892" y="5400"/>
                </a:lnTo>
                <a:lnTo>
                  <a:pt x="20246" y="0"/>
                </a:lnTo>
                <a:lnTo>
                  <a:pt x="21600" y="5400"/>
                </a:lnTo>
                <a:lnTo>
                  <a:pt x="20935" y="5400"/>
                </a:lnTo>
                <a:lnTo>
                  <a:pt x="20935" y="21600"/>
                </a:lnTo>
                <a:lnTo>
                  <a:pt x="0" y="21600"/>
                </a:lnTo>
                <a:close/>
              </a:path>
            </a:pathLst>
          </a:custGeom>
          <a:solidFill>
            <a:srgbClr val="EEEEEE"/>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flipH="1" rot="10800000">
            <a:off x="6408768" y="1541262"/>
            <a:ext cx="1799749" cy="508268"/>
          </a:xfrm>
          <a:custGeom>
            <a:rect b="b" l="l" r="r" t="t"/>
            <a:pathLst>
              <a:path extrusionOk="0" h="21600" w="21600">
                <a:moveTo>
                  <a:pt x="0" y="16200"/>
                </a:moveTo>
                <a:lnTo>
                  <a:pt x="19340" y="16200"/>
                </a:lnTo>
                <a:lnTo>
                  <a:pt x="19340" y="5400"/>
                </a:lnTo>
                <a:lnTo>
                  <a:pt x="18605" y="5400"/>
                </a:lnTo>
                <a:lnTo>
                  <a:pt x="20103" y="0"/>
                </a:lnTo>
                <a:lnTo>
                  <a:pt x="21600" y="5400"/>
                </a:lnTo>
                <a:lnTo>
                  <a:pt x="20865" y="5400"/>
                </a:lnTo>
                <a:lnTo>
                  <a:pt x="20865" y="21600"/>
                </a:lnTo>
                <a:lnTo>
                  <a:pt x="0" y="21600"/>
                </a:lnTo>
                <a:close/>
              </a:path>
            </a:pathLst>
          </a:custGeom>
          <a:solidFill>
            <a:srgbClr val="EEEEEE"/>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
          <p:cNvSpPr txBox="1"/>
          <p:nvPr/>
        </p:nvSpPr>
        <p:spPr>
          <a:xfrm>
            <a:off x="7384325" y="3696550"/>
            <a:ext cx="1543500" cy="380100"/>
          </a:xfrm>
          <a:prstGeom prst="rect">
            <a:avLst/>
          </a:prstGeom>
          <a:noFill/>
          <a:ln>
            <a:noFill/>
          </a:ln>
        </p:spPr>
        <p:txBody>
          <a:bodyPr anchorCtr="0" anchor="t" bIns="91400" lIns="91400" spcFirstLastPara="1" rIns="91400" wrap="square" tIns="91400">
            <a:spAutoFit/>
          </a:bodyPr>
          <a:lstStyle/>
          <a:p>
            <a:pPr indent="-171450" lvl="0" marL="1714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Wikipedia API</a:t>
            </a:r>
            <a:endParaRPr/>
          </a:p>
        </p:txBody>
      </p:sp>
      <p:sp>
        <p:nvSpPr>
          <p:cNvPr id="194" name="Google Shape;194;p4"/>
          <p:cNvSpPr txBox="1"/>
          <p:nvPr/>
        </p:nvSpPr>
        <p:spPr>
          <a:xfrm>
            <a:off x="5437262" y="3755252"/>
            <a:ext cx="1644759" cy="695184"/>
          </a:xfrm>
          <a:prstGeom prst="rect">
            <a:avLst/>
          </a:prstGeom>
          <a:noFill/>
          <a:ln>
            <a:noFill/>
          </a:ln>
        </p:spPr>
        <p:txBody>
          <a:bodyPr anchorCtr="0" anchor="t" bIns="45675" lIns="45675" spcFirstLastPara="1" rIns="45675" wrap="square" tIns="45675">
            <a:spAutoFit/>
          </a:bodyPr>
          <a:lstStyle/>
          <a:p>
            <a:pPr indent="-140368" lvl="0" marL="140368" marR="0" rtl="0" algn="l">
              <a:lnSpc>
                <a:spcPct val="100000"/>
              </a:lnSpc>
              <a:spcBef>
                <a:spcPts val="0"/>
              </a:spcBef>
              <a:spcAft>
                <a:spcPts val="0"/>
              </a:spcAft>
              <a:buClr>
                <a:srgbClr val="000000"/>
              </a:buClr>
              <a:buSzPts val="1400"/>
              <a:buFont typeface="Arial"/>
              <a:buChar char="•"/>
            </a:pPr>
            <a:r>
              <a:rPr b="0" i="0" lang="en-US" sz="1400" u="sng" cap="none" strike="noStrike">
                <a:solidFill>
                  <a:srgbClr val="000000"/>
                </a:solidFill>
                <a:latin typeface="Arial"/>
                <a:ea typeface="Arial"/>
                <a:cs typeface="Arial"/>
                <a:sym typeface="Arial"/>
              </a:rPr>
              <a:t>Monthly</a:t>
            </a:r>
            <a:r>
              <a:rPr b="0" i="0" lang="en-US" sz="1400" u="none" cap="none" strike="noStrike">
                <a:solidFill>
                  <a:srgbClr val="000000"/>
                </a:solidFill>
                <a:latin typeface="Arial"/>
                <a:ea typeface="Arial"/>
                <a:cs typeface="Arial"/>
                <a:sym typeface="Arial"/>
              </a:rPr>
              <a:t> snapshot</a:t>
            </a:r>
            <a:endParaRPr/>
          </a:p>
          <a:p>
            <a:pPr indent="-140368" lvl="0" marL="14036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33 million rows each month</a:t>
            </a:r>
            <a:endParaRPr/>
          </a:p>
        </p:txBody>
      </p:sp>
      <p:sp>
        <p:nvSpPr>
          <p:cNvPr id="195" name="Google Shape;195;p4"/>
          <p:cNvSpPr txBox="1"/>
          <p:nvPr/>
        </p:nvSpPr>
        <p:spPr>
          <a:xfrm>
            <a:off x="3533270" y="3755252"/>
            <a:ext cx="1644759" cy="491984"/>
          </a:xfrm>
          <a:prstGeom prst="rect">
            <a:avLst/>
          </a:prstGeom>
          <a:noFill/>
          <a:ln>
            <a:noFill/>
          </a:ln>
        </p:spPr>
        <p:txBody>
          <a:bodyPr anchorCtr="0" anchor="t" bIns="45675" lIns="45675" spcFirstLastPara="1" rIns="45675" wrap="square" tIns="45675">
            <a:spAutoFit/>
          </a:bodyPr>
          <a:lstStyle/>
          <a:p>
            <a:pPr indent="-140368" lvl="0" marL="14036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Millions of </a:t>
            </a:r>
            <a:r>
              <a:rPr b="0" i="0" lang="en-US" sz="1400" u="sng" cap="none" strike="noStrike">
                <a:solidFill>
                  <a:srgbClr val="000000"/>
                </a:solidFill>
                <a:latin typeface="Arial"/>
                <a:ea typeface="Arial"/>
                <a:cs typeface="Arial"/>
                <a:sym typeface="Arial"/>
              </a:rPr>
              <a:t>text</a:t>
            </a:r>
            <a:r>
              <a:rPr b="0" i="0" lang="en-US" sz="1400"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for each article</a:t>
            </a:r>
            <a:endParaRPr/>
          </a:p>
        </p:txBody>
      </p:sp>
      <p:pic>
        <p:nvPicPr>
          <p:cNvPr descr="Google Shape;100;p16" id="196" name="Google Shape;196;p4"/>
          <p:cNvPicPr preferRelativeResize="0"/>
          <p:nvPr/>
        </p:nvPicPr>
        <p:blipFill rotWithShape="1">
          <a:blip r:embed="rId6">
            <a:alphaModFix/>
          </a:blip>
          <a:srcRect b="0" l="0" r="0" t="0"/>
          <a:stretch/>
        </p:blipFill>
        <p:spPr>
          <a:xfrm>
            <a:off x="5717544" y="2693989"/>
            <a:ext cx="1084197" cy="1084197"/>
          </a:xfrm>
          <a:prstGeom prst="rect">
            <a:avLst/>
          </a:prstGeom>
          <a:noFill/>
          <a:ln>
            <a:noFill/>
          </a:ln>
        </p:spPr>
      </p:pic>
      <p:pic>
        <p:nvPicPr>
          <p:cNvPr descr="Google Shape;100;p16" id="197" name="Google Shape;197;p4"/>
          <p:cNvPicPr preferRelativeResize="0"/>
          <p:nvPr/>
        </p:nvPicPr>
        <p:blipFill rotWithShape="1">
          <a:blip r:embed="rId6">
            <a:alphaModFix/>
          </a:blip>
          <a:srcRect b="0" l="0" r="0" t="0"/>
          <a:stretch/>
        </p:blipFill>
        <p:spPr>
          <a:xfrm>
            <a:off x="7567993" y="2693989"/>
            <a:ext cx="1084197" cy="1084197"/>
          </a:xfrm>
          <a:prstGeom prst="rect">
            <a:avLst/>
          </a:prstGeom>
          <a:noFill/>
          <a:ln>
            <a:noFill/>
          </a:ln>
        </p:spPr>
      </p:pic>
      <p:sp>
        <p:nvSpPr>
          <p:cNvPr id="198" name="Google Shape;198;p4"/>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199" name="Google Shape;199;p4"/>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Datasets</a:t>
            </a:r>
            <a:endParaRPr>
              <a:solidFill>
                <a:srgbClr val="C00000"/>
              </a:solidFill>
            </a:endParaRPr>
          </a:p>
        </p:txBody>
      </p:sp>
      <p:sp>
        <p:nvSpPr>
          <p:cNvPr id="200" name="Google Shape;200;p4"/>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
          <p:cNvSpPr txBox="1"/>
          <p:nvPr/>
        </p:nvSpPr>
        <p:spPr>
          <a:xfrm>
            <a:off x="1087346" y="631575"/>
            <a:ext cx="28536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Datasets / API</a:t>
            </a:r>
            <a:endParaRPr>
              <a:solidFill>
                <a:srgbClr val="FFFFFF"/>
              </a:solidFill>
            </a:endParaRPr>
          </a:p>
        </p:txBody>
      </p:sp>
      <p:sp>
        <p:nvSpPr>
          <p:cNvPr id="202" name="Google Shape;202;p4"/>
          <p:cNvSpPr txBox="1"/>
          <p:nvPr/>
        </p:nvSpPr>
        <p:spPr>
          <a:xfrm>
            <a:off x="-237"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203" name="Google Shape;203;p4"/>
          <p:cNvSpPr txBox="1"/>
          <p:nvPr/>
        </p:nvSpPr>
        <p:spPr>
          <a:xfrm>
            <a:off x="14909" y="1974313"/>
            <a:ext cx="720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204" name="Google Shape;204;p4"/>
          <p:cNvSpPr txBox="1"/>
          <p:nvPr/>
        </p:nvSpPr>
        <p:spPr>
          <a:xfrm>
            <a:off x="10601" y="2482313"/>
            <a:ext cx="782400" cy="421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205" name="Google Shape;205;p4"/>
          <p:cNvSpPr txBox="1"/>
          <p:nvPr/>
        </p:nvSpPr>
        <p:spPr>
          <a:xfrm>
            <a:off x="4991" y="2888713"/>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206" name="Google Shape;206;p4"/>
          <p:cNvSpPr txBox="1"/>
          <p:nvPr/>
        </p:nvSpPr>
        <p:spPr>
          <a:xfrm>
            <a:off x="8614" y="2228313"/>
            <a:ext cx="6540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207" name="Google Shape;207;p4"/>
          <p:cNvSpPr txBox="1"/>
          <p:nvPr/>
        </p:nvSpPr>
        <p:spPr>
          <a:xfrm>
            <a:off x="4966"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descr="Screen Shot 2020-04-18 at 9.20.08 PM.png" id="212" name="Google Shape;212;p5"/>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213" name="Google Shape;213;p5"/>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214" name="Google Shape;214;p5"/>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sp>
        <p:nvSpPr>
          <p:cNvPr id="215" name="Google Shape;215;p5"/>
          <p:cNvSpPr txBox="1"/>
          <p:nvPr/>
        </p:nvSpPr>
        <p:spPr>
          <a:xfrm>
            <a:off x="1505625" y="1537850"/>
            <a:ext cx="3177300" cy="611700"/>
          </a:xfrm>
          <a:prstGeom prst="rect">
            <a:avLst/>
          </a:prstGeom>
          <a:noFill/>
          <a:ln>
            <a:noFill/>
          </a:ln>
        </p:spPr>
        <p:txBody>
          <a:bodyPr anchorCtr="0" anchor="t" bIns="91400" lIns="91400" spcFirstLastPara="1" rIns="91400" wrap="square" tIns="91400">
            <a:spAutoFit/>
          </a:bodyPr>
          <a:lstStyle/>
          <a:p>
            <a:pPr indent="457200" lvl="0" marL="0" marR="0" rtl="0" algn="l">
              <a:lnSpc>
                <a:spcPct val="100000"/>
              </a:lnSpc>
              <a:spcBef>
                <a:spcPts val="0"/>
              </a:spcBef>
              <a:spcAft>
                <a:spcPts val="0"/>
              </a:spcAft>
              <a:buClr>
                <a:srgbClr val="585858"/>
              </a:buClr>
              <a:buSzPts val="1500"/>
              <a:buFont typeface="Verdana"/>
              <a:buNone/>
            </a:pPr>
            <a:r>
              <a:rPr b="0" i="0" lang="en-US" sz="1500" u="none" cap="none" strike="noStrike">
                <a:solidFill>
                  <a:srgbClr val="585858"/>
                </a:solidFill>
                <a:latin typeface="Verdana"/>
                <a:ea typeface="Verdana"/>
                <a:cs typeface="Verdana"/>
                <a:sym typeface="Verdana"/>
              </a:rPr>
              <a:t>Docker + Jenkins</a:t>
            </a:r>
            <a:endParaRPr b="0" i="0" sz="1500" u="none" cap="none" strike="noStrike">
              <a:solidFill>
                <a:srgbClr val="585858"/>
              </a:solidFill>
              <a:latin typeface="Verdana"/>
              <a:ea typeface="Verdana"/>
              <a:cs typeface="Verdana"/>
              <a:sym typeface="Verdana"/>
            </a:endParaRPr>
          </a:p>
          <a:p>
            <a:pPr indent="457200" lvl="0" marL="0" marR="0" rtl="0" algn="l">
              <a:lnSpc>
                <a:spcPct val="100000"/>
              </a:lnSpc>
              <a:spcBef>
                <a:spcPts val="0"/>
              </a:spcBef>
              <a:spcAft>
                <a:spcPts val="0"/>
              </a:spcAft>
              <a:buClr>
                <a:srgbClr val="585858"/>
              </a:buClr>
              <a:buSzPts val="1500"/>
              <a:buFont typeface="Verdana"/>
              <a:buNone/>
            </a:pPr>
            <a:r>
              <a:rPr lang="en-US" sz="1500">
                <a:solidFill>
                  <a:srgbClr val="585858"/>
                </a:solidFill>
                <a:latin typeface="Verdana"/>
                <a:ea typeface="Verdana"/>
                <a:cs typeface="Verdana"/>
                <a:sym typeface="Verdana"/>
              </a:rPr>
              <a:t>(</a:t>
            </a:r>
            <a:r>
              <a:rPr b="1" lang="en-US" sz="1500">
                <a:solidFill>
                  <a:srgbClr val="585858"/>
                </a:solidFill>
                <a:latin typeface="Verdana"/>
                <a:ea typeface="Verdana"/>
                <a:cs typeface="Verdana"/>
                <a:sym typeface="Verdana"/>
              </a:rPr>
              <a:t>Master-Slave Design</a:t>
            </a:r>
            <a:r>
              <a:rPr lang="en-US" sz="1500">
                <a:solidFill>
                  <a:srgbClr val="585858"/>
                </a:solidFill>
                <a:latin typeface="Verdana"/>
                <a:ea typeface="Verdana"/>
                <a:cs typeface="Verdana"/>
                <a:sym typeface="Verdana"/>
              </a:rPr>
              <a:t>)</a:t>
            </a:r>
            <a:endParaRPr sz="1500">
              <a:solidFill>
                <a:srgbClr val="585858"/>
              </a:solidFill>
              <a:latin typeface="Verdana"/>
              <a:ea typeface="Verdana"/>
              <a:cs typeface="Verdana"/>
              <a:sym typeface="Verdana"/>
            </a:endParaRPr>
          </a:p>
        </p:txBody>
      </p:sp>
      <p:sp>
        <p:nvSpPr>
          <p:cNvPr id="216" name="Google Shape;216;p5"/>
          <p:cNvSpPr/>
          <p:nvPr/>
        </p:nvSpPr>
        <p:spPr>
          <a:xfrm flipH="1">
            <a:off x="3142189" y="2864625"/>
            <a:ext cx="13716" cy="814806"/>
          </a:xfrm>
          <a:custGeom>
            <a:rect b="b" l="l" r="r" t="t"/>
            <a:pathLst>
              <a:path extrusionOk="0" h="21600" w="21600">
                <a:moveTo>
                  <a:pt x="0" y="0"/>
                </a:moveTo>
                <a:lnTo>
                  <a:pt x="21600" y="21600"/>
                </a:lnTo>
              </a:path>
            </a:pathLst>
          </a:custGeom>
          <a:noFill/>
          <a:ln cap="flat" cmpd="sng" w="9525">
            <a:solidFill>
              <a:srgbClr val="202020"/>
            </a:solidFill>
            <a:prstDash val="dash"/>
            <a:round/>
            <a:headEnd len="med" w="med" type="oval"/>
            <a:tailEnd len="med" w="med" type="ova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 name="Google Shape;217;p5"/>
          <p:cNvGrpSpPr/>
          <p:nvPr/>
        </p:nvGrpSpPr>
        <p:grpSpPr>
          <a:xfrm>
            <a:off x="5350359" y="1657897"/>
            <a:ext cx="3414239" cy="324264"/>
            <a:chOff x="0" y="0"/>
            <a:chExt cx="3414237" cy="324262"/>
          </a:xfrm>
        </p:grpSpPr>
        <p:grpSp>
          <p:nvGrpSpPr>
            <p:cNvPr id="218" name="Google Shape;218;p5"/>
            <p:cNvGrpSpPr/>
            <p:nvPr/>
          </p:nvGrpSpPr>
          <p:grpSpPr>
            <a:xfrm>
              <a:off x="2651" y="0"/>
              <a:ext cx="3411586" cy="324262"/>
              <a:chOff x="0" y="0"/>
              <a:chExt cx="3411585" cy="324261"/>
            </a:xfrm>
          </p:grpSpPr>
          <p:sp>
            <p:nvSpPr>
              <p:cNvPr id="219" name="Google Shape;219;p5"/>
              <p:cNvSpPr/>
              <p:nvPr/>
            </p:nvSpPr>
            <p:spPr>
              <a:xfrm>
                <a:off x="0" y="0"/>
                <a:ext cx="3411585" cy="324261"/>
              </a:xfrm>
              <a:prstGeom prst="roundRect">
                <a:avLst>
                  <a:gd fmla="val 16667" name="adj"/>
                </a:avLst>
              </a:prstGeom>
              <a:solidFill>
                <a:srgbClr val="FFFFFF"/>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txBox="1"/>
              <p:nvPr/>
            </p:nvSpPr>
            <p:spPr>
              <a:xfrm>
                <a:off x="61475" y="15085"/>
                <a:ext cx="3288634" cy="294091"/>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   Data </a:t>
                </a:r>
                <a:r>
                  <a:rPr b="1" i="0" lang="en-US" sz="1300" u="none" cap="none" strike="noStrike">
                    <a:solidFill>
                      <a:srgbClr val="000000"/>
                    </a:solidFill>
                    <a:latin typeface="Verdana"/>
                    <a:ea typeface="Verdana"/>
                    <a:cs typeface="Verdana"/>
                    <a:sym typeface="Verdana"/>
                  </a:rPr>
                  <a:t>Download</a:t>
                </a:r>
                <a:endParaRPr/>
              </a:p>
            </p:txBody>
          </p:sp>
        </p:grpSp>
        <p:grpSp>
          <p:nvGrpSpPr>
            <p:cNvPr id="221" name="Google Shape;221;p5"/>
            <p:cNvGrpSpPr/>
            <p:nvPr/>
          </p:nvGrpSpPr>
          <p:grpSpPr>
            <a:xfrm>
              <a:off x="0" y="5497"/>
              <a:ext cx="263394" cy="318765"/>
              <a:chOff x="0" y="0"/>
              <a:chExt cx="263393" cy="318764"/>
            </a:xfrm>
          </p:grpSpPr>
          <p:sp>
            <p:nvSpPr>
              <p:cNvPr id="222" name="Google Shape;222;p5"/>
              <p:cNvSpPr/>
              <p:nvPr/>
            </p:nvSpPr>
            <p:spPr>
              <a:xfrm>
                <a:off x="0" y="0"/>
                <a:ext cx="263393" cy="318764"/>
              </a:xfrm>
              <a:prstGeom prst="roundRect">
                <a:avLst>
                  <a:gd fmla="val 16667" name="adj"/>
                </a:avLst>
              </a:prstGeom>
              <a:solidFill>
                <a:srgbClr val="C99554"/>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300"/>
                  <a:buFont typeface="Verdana"/>
                  <a:buNone/>
                </a:pPr>
                <a:r>
                  <a:t/>
                </a:r>
                <a:endParaRPr b="1" i="0" sz="1300" u="none" cap="none" strike="noStrike">
                  <a:solidFill>
                    <a:srgbClr val="FFFFFF"/>
                  </a:solidFill>
                  <a:latin typeface="Verdana"/>
                  <a:ea typeface="Verdana"/>
                  <a:cs typeface="Verdana"/>
                  <a:sym typeface="Verdana"/>
                </a:endParaRPr>
              </a:p>
            </p:txBody>
          </p:sp>
          <p:sp>
            <p:nvSpPr>
              <p:cNvPr id="223" name="Google Shape;223;p5"/>
              <p:cNvSpPr txBox="1"/>
              <p:nvPr/>
            </p:nvSpPr>
            <p:spPr>
              <a:xfrm>
                <a:off x="40714" y="33524"/>
                <a:ext cx="181964" cy="25171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FFFFFF"/>
                  </a:buClr>
                  <a:buSzPts val="1100"/>
                  <a:buFont typeface="Verdana"/>
                  <a:buNone/>
                </a:pPr>
                <a:r>
                  <a:rPr b="1" i="0" lang="en-US" sz="1100" u="none" cap="none" strike="noStrike">
                    <a:solidFill>
                      <a:srgbClr val="FFFFFF"/>
                    </a:solidFill>
                    <a:latin typeface="Verdana"/>
                    <a:ea typeface="Verdana"/>
                    <a:cs typeface="Verdana"/>
                    <a:sym typeface="Verdana"/>
                  </a:rPr>
                  <a:t>1</a:t>
                </a:r>
                <a:endParaRPr/>
              </a:p>
            </p:txBody>
          </p:sp>
        </p:grpSp>
      </p:grpSp>
      <p:sp>
        <p:nvSpPr>
          <p:cNvPr id="224" name="Google Shape;224;p5"/>
          <p:cNvSpPr/>
          <p:nvPr/>
        </p:nvSpPr>
        <p:spPr>
          <a:xfrm>
            <a:off x="2338322" y="3127763"/>
            <a:ext cx="1607798" cy="392374"/>
          </a:xfrm>
          <a:prstGeom prst="roundRect">
            <a:avLst>
              <a:gd fmla="val 16667" name="adj"/>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5" name="Google Shape;225;p5"/>
          <p:cNvSpPr txBox="1"/>
          <p:nvPr/>
        </p:nvSpPr>
        <p:spPr>
          <a:xfrm>
            <a:off x="2403200" y="3176650"/>
            <a:ext cx="1478042" cy="2946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300"/>
              <a:buFont typeface="Verdana"/>
              <a:buNone/>
            </a:pPr>
            <a:r>
              <a:rPr b="1" i="0" lang="en-US" sz="1300" u="none" cap="none" strike="noStrike">
                <a:solidFill>
                  <a:srgbClr val="FFFFFF"/>
                </a:solidFill>
                <a:latin typeface="Verdana"/>
                <a:ea typeface="Verdana"/>
                <a:cs typeface="Verdana"/>
                <a:sym typeface="Verdana"/>
              </a:rPr>
              <a:t>Jenkins Server</a:t>
            </a:r>
            <a:endParaRPr>
              <a:solidFill>
                <a:srgbClr val="FFFFFF"/>
              </a:solidFill>
            </a:endParaRPr>
          </a:p>
        </p:txBody>
      </p:sp>
      <p:grpSp>
        <p:nvGrpSpPr>
          <p:cNvPr id="226" name="Google Shape;226;p5"/>
          <p:cNvGrpSpPr/>
          <p:nvPr/>
        </p:nvGrpSpPr>
        <p:grpSpPr>
          <a:xfrm>
            <a:off x="2338321" y="3675981"/>
            <a:ext cx="1607800" cy="491608"/>
            <a:chOff x="0" y="0"/>
            <a:chExt cx="1607798" cy="491606"/>
          </a:xfrm>
        </p:grpSpPr>
        <p:sp>
          <p:nvSpPr>
            <p:cNvPr id="227" name="Google Shape;227;p5"/>
            <p:cNvSpPr/>
            <p:nvPr/>
          </p:nvSpPr>
          <p:spPr>
            <a:xfrm>
              <a:off x="0" y="0"/>
              <a:ext cx="1607798" cy="491606"/>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Verdana"/>
                <a:buNone/>
              </a:pPr>
              <a:r>
                <a:t/>
              </a:r>
              <a:endParaRPr b="0" i="0" sz="1100" u="none" cap="none" strike="noStrike">
                <a:solidFill>
                  <a:srgbClr val="000000"/>
                </a:solidFill>
                <a:latin typeface="Verdana"/>
                <a:ea typeface="Verdana"/>
                <a:cs typeface="Verdana"/>
                <a:sym typeface="Verdana"/>
              </a:endParaRPr>
            </a:p>
          </p:txBody>
        </p:sp>
        <p:pic>
          <p:nvPicPr>
            <p:cNvPr descr="Google Shape;159;p17" id="228" name="Google Shape;228;p5"/>
            <p:cNvPicPr preferRelativeResize="0"/>
            <p:nvPr/>
          </p:nvPicPr>
          <p:blipFill rotWithShape="1">
            <a:blip r:embed="rId6">
              <a:alphaModFix/>
            </a:blip>
            <a:srcRect b="0" l="0" r="0" t="0"/>
            <a:stretch/>
          </p:blipFill>
          <p:spPr>
            <a:xfrm>
              <a:off x="470335" y="55624"/>
              <a:ext cx="667128" cy="380358"/>
            </a:xfrm>
            <a:prstGeom prst="rect">
              <a:avLst/>
            </a:prstGeom>
            <a:noFill/>
            <a:ln>
              <a:noFill/>
            </a:ln>
          </p:spPr>
        </p:pic>
      </p:grpSp>
      <p:sp>
        <p:nvSpPr>
          <p:cNvPr id="229" name="Google Shape;229;p5"/>
          <p:cNvSpPr/>
          <p:nvPr/>
        </p:nvSpPr>
        <p:spPr>
          <a:xfrm>
            <a:off x="5347856" y="1228138"/>
            <a:ext cx="3417511" cy="324826"/>
          </a:xfrm>
          <a:prstGeom prst="roundRect">
            <a:avLst>
              <a:gd fmla="val 16667" name="adj"/>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0" name="Google Shape;230;p5"/>
          <p:cNvSpPr txBox="1"/>
          <p:nvPr/>
        </p:nvSpPr>
        <p:spPr>
          <a:xfrm>
            <a:off x="5409438" y="1243250"/>
            <a:ext cx="3294347" cy="2946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300"/>
              <a:buFont typeface="Verdana"/>
              <a:buNone/>
            </a:pPr>
            <a:r>
              <a:rPr b="1" i="0" lang="en-US" sz="1300" u="none" cap="none" strike="noStrike">
                <a:solidFill>
                  <a:srgbClr val="F3F3F3"/>
                </a:solidFill>
                <a:latin typeface="Verdana"/>
                <a:ea typeface="Verdana"/>
                <a:cs typeface="Verdana"/>
                <a:sym typeface="Verdana"/>
              </a:rPr>
              <a:t>Jenkins Job Lists</a:t>
            </a:r>
            <a:endParaRPr>
              <a:solidFill>
                <a:srgbClr val="F3F3F3"/>
              </a:solidFill>
            </a:endParaRPr>
          </a:p>
        </p:txBody>
      </p:sp>
      <p:grpSp>
        <p:nvGrpSpPr>
          <p:cNvPr id="231" name="Google Shape;231;p5"/>
          <p:cNvGrpSpPr/>
          <p:nvPr/>
        </p:nvGrpSpPr>
        <p:grpSpPr>
          <a:xfrm>
            <a:off x="1276558" y="1699265"/>
            <a:ext cx="3049132" cy="1139210"/>
            <a:chOff x="0" y="-1"/>
            <a:chExt cx="3049131" cy="1139209"/>
          </a:xfrm>
        </p:grpSpPr>
        <p:pic>
          <p:nvPicPr>
            <p:cNvPr descr="Google Shape;162;p17" id="232" name="Google Shape;232;p5"/>
            <p:cNvPicPr preferRelativeResize="0"/>
            <p:nvPr/>
          </p:nvPicPr>
          <p:blipFill rotWithShape="1">
            <a:blip r:embed="rId7">
              <a:alphaModFix/>
            </a:blip>
            <a:srcRect b="0" l="0" r="0" t="0"/>
            <a:stretch/>
          </p:blipFill>
          <p:spPr>
            <a:xfrm>
              <a:off x="0" y="-1"/>
              <a:ext cx="627612" cy="659545"/>
            </a:xfrm>
            <a:prstGeom prst="rect">
              <a:avLst/>
            </a:prstGeom>
            <a:noFill/>
            <a:ln>
              <a:noFill/>
            </a:ln>
          </p:spPr>
        </p:pic>
        <p:pic>
          <p:nvPicPr>
            <p:cNvPr descr="Google Shape;163;p17" id="233" name="Google Shape;233;p5"/>
            <p:cNvPicPr preferRelativeResize="0"/>
            <p:nvPr/>
          </p:nvPicPr>
          <p:blipFill rotWithShape="1">
            <a:blip r:embed="rId6">
              <a:alphaModFix/>
            </a:blip>
            <a:srcRect b="0" l="0" r="0" t="0"/>
            <a:stretch/>
          </p:blipFill>
          <p:spPr>
            <a:xfrm>
              <a:off x="708474" y="607737"/>
              <a:ext cx="706578" cy="412722"/>
            </a:xfrm>
            <a:prstGeom prst="rect">
              <a:avLst/>
            </a:prstGeom>
            <a:noFill/>
            <a:ln>
              <a:noFill/>
            </a:ln>
          </p:spPr>
        </p:pic>
        <p:sp>
          <p:nvSpPr>
            <p:cNvPr id="234" name="Google Shape;234;p5"/>
            <p:cNvSpPr/>
            <p:nvPr/>
          </p:nvSpPr>
          <p:spPr>
            <a:xfrm>
              <a:off x="686172" y="499700"/>
              <a:ext cx="2362959" cy="639508"/>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oogle Shape;164;p17" id="235" name="Google Shape;235;p5"/>
            <p:cNvPicPr preferRelativeResize="0"/>
            <p:nvPr/>
          </p:nvPicPr>
          <p:blipFill rotWithShape="1">
            <a:blip r:embed="rId8">
              <a:alphaModFix/>
            </a:blip>
            <a:srcRect b="30328" l="0" r="0" t="30603"/>
            <a:stretch/>
          </p:blipFill>
          <p:spPr>
            <a:xfrm>
              <a:off x="1495914" y="737837"/>
              <a:ext cx="623708" cy="228106"/>
            </a:xfrm>
            <a:prstGeom prst="rect">
              <a:avLst/>
            </a:prstGeom>
            <a:noFill/>
            <a:ln>
              <a:noFill/>
            </a:ln>
          </p:spPr>
        </p:pic>
        <p:pic>
          <p:nvPicPr>
            <p:cNvPr descr="Google Shape;165;p17" id="236" name="Google Shape;236;p5"/>
            <p:cNvPicPr preferRelativeResize="0"/>
            <p:nvPr/>
          </p:nvPicPr>
          <p:blipFill rotWithShape="1">
            <a:blip r:embed="rId9">
              <a:alphaModFix/>
            </a:blip>
            <a:srcRect b="0" l="0" r="0" t="0"/>
            <a:stretch/>
          </p:blipFill>
          <p:spPr>
            <a:xfrm>
              <a:off x="2184665" y="698766"/>
              <a:ext cx="810869" cy="306347"/>
            </a:xfrm>
            <a:prstGeom prst="rect">
              <a:avLst/>
            </a:prstGeom>
            <a:noFill/>
            <a:ln>
              <a:noFill/>
            </a:ln>
          </p:spPr>
        </p:pic>
      </p:grpSp>
      <p:sp>
        <p:nvSpPr>
          <p:cNvPr id="237" name="Google Shape;237;p5"/>
          <p:cNvSpPr txBox="1"/>
          <p:nvPr/>
        </p:nvSpPr>
        <p:spPr>
          <a:xfrm>
            <a:off x="2197231" y="4213793"/>
            <a:ext cx="2557275" cy="472401"/>
          </a:xfrm>
          <a:prstGeom prst="rect">
            <a:avLst/>
          </a:prstGeom>
          <a:noFill/>
          <a:ln>
            <a:noFill/>
          </a:ln>
        </p:spPr>
        <p:txBody>
          <a:bodyPr anchorCtr="0" anchor="t" bIns="45675" lIns="45675" spcFirstLastPara="1" rIns="45675" wrap="square" tIns="45675">
            <a:spAutoFit/>
          </a:bodyPr>
          <a:lstStyle/>
          <a:p>
            <a:pPr indent="-171450" lvl="0" marL="171450" marR="0" rtl="0" algn="l">
              <a:lnSpc>
                <a:spcPct val="100000"/>
              </a:lnSpc>
              <a:spcBef>
                <a:spcPts val="0"/>
              </a:spcBef>
              <a:spcAft>
                <a:spcPts val="0"/>
              </a:spcAft>
              <a:buClr>
                <a:schemeClr val="accent5"/>
              </a:buClr>
              <a:buSzPts val="1200"/>
              <a:buFont typeface="Arial"/>
              <a:buChar char="•"/>
            </a:pPr>
            <a:r>
              <a:rPr b="0" i="0" lang="en-US" sz="1200" u="sng" cap="none" strike="noStrike">
                <a:solidFill>
                  <a:schemeClr val="accent5"/>
                </a:solidFill>
                <a:latin typeface="Verdana"/>
                <a:ea typeface="Verdana"/>
                <a:cs typeface="Verdana"/>
                <a:sym typeface="Verdana"/>
                <a:hlinkClick r:id="rId10"/>
              </a:rPr>
              <a:t>Continuous Integration</a:t>
            </a:r>
            <a:endParaRPr/>
          </a:p>
          <a:p>
            <a:pPr indent="-171450" lvl="0" marL="171450" marR="0" rtl="0" algn="l">
              <a:lnSpc>
                <a:spcPct val="100000"/>
              </a:lnSpc>
              <a:spcBef>
                <a:spcPts val="0"/>
              </a:spcBef>
              <a:spcAft>
                <a:spcPts val="0"/>
              </a:spcAft>
              <a:buClr>
                <a:schemeClr val="accent5"/>
              </a:buClr>
              <a:buSzPts val="1200"/>
              <a:buFont typeface="Arial"/>
              <a:buChar char="•"/>
            </a:pPr>
            <a:r>
              <a:rPr b="0" i="0" lang="en-US" sz="1200" u="sng" cap="none" strike="noStrike">
                <a:solidFill>
                  <a:schemeClr val="accent5"/>
                </a:solidFill>
                <a:latin typeface="Verdana"/>
                <a:ea typeface="Verdana"/>
                <a:cs typeface="Verdana"/>
                <a:sym typeface="Verdana"/>
                <a:hlinkClick r:id="rId11"/>
              </a:rPr>
              <a:t>Continuous Delivery</a:t>
            </a:r>
            <a:r>
              <a:rPr b="0" i="0" lang="en-US" sz="1200" u="none" cap="none" strike="noStrike">
                <a:solidFill>
                  <a:srgbClr val="000000"/>
                </a:solidFill>
                <a:latin typeface="Verdana"/>
                <a:ea typeface="Verdana"/>
                <a:cs typeface="Verdana"/>
                <a:sym typeface="Verdana"/>
              </a:rPr>
              <a:t> (</a:t>
            </a:r>
            <a:r>
              <a:rPr b="0" i="0" lang="en-US" sz="1200" u="sng" cap="none" strike="noStrike">
                <a:solidFill>
                  <a:schemeClr val="accent5"/>
                </a:solidFill>
                <a:latin typeface="Verdana"/>
                <a:ea typeface="Verdana"/>
                <a:cs typeface="Verdana"/>
                <a:sym typeface="Verdana"/>
                <a:hlinkClick r:id="rId12"/>
              </a:rPr>
              <a:t>CI/CD</a:t>
            </a:r>
            <a:r>
              <a:rPr b="0" i="0" lang="en-US" sz="1200" u="none" cap="none" strike="noStrike">
                <a:solidFill>
                  <a:srgbClr val="000000"/>
                </a:solidFill>
                <a:latin typeface="Verdana"/>
                <a:ea typeface="Verdana"/>
                <a:cs typeface="Verdana"/>
                <a:sym typeface="Verdana"/>
              </a:rPr>
              <a:t>)</a:t>
            </a:r>
            <a:endParaRPr/>
          </a:p>
        </p:txBody>
      </p:sp>
      <p:sp>
        <p:nvSpPr>
          <p:cNvPr id="238" name="Google Shape;238;p5"/>
          <p:cNvSpPr/>
          <p:nvPr/>
        </p:nvSpPr>
        <p:spPr>
          <a:xfrm>
            <a:off x="1154813" y="1365600"/>
            <a:ext cx="3528000" cy="3387000"/>
          </a:xfrm>
          <a:prstGeom prst="rect">
            <a:avLst/>
          </a:prstGeom>
          <a:no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p5"/>
          <p:cNvGrpSpPr/>
          <p:nvPr/>
        </p:nvGrpSpPr>
        <p:grpSpPr>
          <a:xfrm>
            <a:off x="1329220" y="1204100"/>
            <a:ext cx="1676268" cy="446505"/>
            <a:chOff x="-1" y="-142373"/>
            <a:chExt cx="1609784" cy="446505"/>
          </a:xfrm>
        </p:grpSpPr>
        <p:sp>
          <p:nvSpPr>
            <p:cNvPr id="240" name="Google Shape;240;p5"/>
            <p:cNvSpPr/>
            <p:nvPr/>
          </p:nvSpPr>
          <p:spPr>
            <a:xfrm>
              <a:off x="-1" y="0"/>
              <a:ext cx="1543987" cy="304132"/>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Verdana"/>
                <a:buNone/>
              </a:pPr>
              <a:r>
                <a:t/>
              </a:r>
              <a:endParaRPr b="1" i="0" sz="1600" u="none" cap="none" strike="noStrike">
                <a:solidFill>
                  <a:srgbClr val="000000"/>
                </a:solidFill>
                <a:latin typeface="Verdana"/>
                <a:ea typeface="Verdana"/>
                <a:cs typeface="Verdana"/>
                <a:sym typeface="Verdana"/>
              </a:endParaRPr>
            </a:p>
          </p:txBody>
        </p:sp>
        <p:sp>
          <p:nvSpPr>
            <p:cNvPr id="241" name="Google Shape;241;p5"/>
            <p:cNvSpPr txBox="1"/>
            <p:nvPr/>
          </p:nvSpPr>
          <p:spPr>
            <a:xfrm>
              <a:off x="41083" y="-142373"/>
              <a:ext cx="1568700" cy="2988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600"/>
                <a:buFont typeface="Verdana"/>
                <a:buNone/>
              </a:pPr>
              <a:r>
                <a:rPr b="1" i="0" lang="en-US" sz="1600" u="none" cap="none" strike="noStrike">
                  <a:solidFill>
                    <a:srgbClr val="000000"/>
                  </a:solidFill>
                  <a:latin typeface="Verdana"/>
                  <a:ea typeface="Verdana"/>
                  <a:cs typeface="Verdana"/>
                  <a:sym typeface="Verdana"/>
                </a:rPr>
                <a:t>Data Pipeline</a:t>
              </a:r>
              <a:endParaRPr b="1"/>
            </a:p>
          </p:txBody>
        </p:sp>
      </p:grpSp>
      <p:sp>
        <p:nvSpPr>
          <p:cNvPr id="242" name="Google Shape;242;p5"/>
          <p:cNvSpPr/>
          <p:nvPr/>
        </p:nvSpPr>
        <p:spPr>
          <a:xfrm>
            <a:off x="4801998" y="2901127"/>
            <a:ext cx="447001" cy="447001"/>
          </a:xfrm>
          <a:prstGeom prst="rightArrow">
            <a:avLst>
              <a:gd fmla="val 42711" name="adj1"/>
              <a:gd fmla="val 63369" name="adj2"/>
            </a:avLst>
          </a:prstGeom>
          <a:solidFill>
            <a:srgbClr val="FFFFFF"/>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
          <p:cNvSpPr/>
          <p:nvPr/>
        </p:nvSpPr>
        <p:spPr>
          <a:xfrm rot="5400000">
            <a:off x="6990291" y="2033228"/>
            <a:ext cx="134832" cy="134832"/>
          </a:xfrm>
          <a:prstGeom prst="rightArrow">
            <a:avLst>
              <a:gd fmla="val 42711" name="adj1"/>
              <a:gd fmla="val 63369" name="adj2"/>
            </a:avLst>
          </a:prstGeom>
          <a:solidFill>
            <a:srgbClr val="FFFFFF"/>
          </a:solidFill>
          <a:ln cap="flat" cmpd="sng" w="25400">
            <a:solidFill>
              <a:schemeClr val="accent1"/>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
          <p:cNvSpPr/>
          <p:nvPr/>
        </p:nvSpPr>
        <p:spPr>
          <a:xfrm rot="5400000">
            <a:off x="6990291" y="2585915"/>
            <a:ext cx="134832" cy="134832"/>
          </a:xfrm>
          <a:prstGeom prst="rightArrow">
            <a:avLst>
              <a:gd fmla="val 42711" name="adj1"/>
              <a:gd fmla="val 63369" name="adj2"/>
            </a:avLst>
          </a:prstGeom>
          <a:solidFill>
            <a:srgbClr val="FFFFFF"/>
          </a:solidFill>
          <a:ln cap="flat" cmpd="sng" w="25400">
            <a:solidFill>
              <a:schemeClr val="accent1"/>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
          <p:cNvSpPr/>
          <p:nvPr/>
        </p:nvSpPr>
        <p:spPr>
          <a:xfrm rot="5400000">
            <a:off x="6990291" y="3133653"/>
            <a:ext cx="134832" cy="134831"/>
          </a:xfrm>
          <a:prstGeom prst="rightArrow">
            <a:avLst>
              <a:gd fmla="val 42711" name="adj1"/>
              <a:gd fmla="val 63369" name="adj2"/>
            </a:avLst>
          </a:prstGeom>
          <a:solidFill>
            <a:srgbClr val="FFFFFF"/>
          </a:solidFill>
          <a:ln cap="flat" cmpd="sng" w="25400">
            <a:solidFill>
              <a:schemeClr val="accent1"/>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
          <p:cNvSpPr/>
          <p:nvPr/>
        </p:nvSpPr>
        <p:spPr>
          <a:xfrm rot="5400000">
            <a:off x="6990291" y="3688331"/>
            <a:ext cx="134832" cy="134832"/>
          </a:xfrm>
          <a:prstGeom prst="rightArrow">
            <a:avLst>
              <a:gd fmla="val 42711" name="adj1"/>
              <a:gd fmla="val 63369" name="adj2"/>
            </a:avLst>
          </a:prstGeom>
          <a:solidFill>
            <a:srgbClr val="FFFFFF"/>
          </a:solidFill>
          <a:ln cap="flat" cmpd="sng" w="25400">
            <a:solidFill>
              <a:schemeClr val="accent1"/>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
          <p:cNvSpPr/>
          <p:nvPr/>
        </p:nvSpPr>
        <p:spPr>
          <a:xfrm rot="5400000">
            <a:off x="6990291" y="4239193"/>
            <a:ext cx="134832" cy="134832"/>
          </a:xfrm>
          <a:prstGeom prst="rightArrow">
            <a:avLst>
              <a:gd fmla="val 42711" name="adj1"/>
              <a:gd fmla="val 63369" name="adj2"/>
            </a:avLst>
          </a:prstGeom>
          <a:solidFill>
            <a:srgbClr val="FFFFFF"/>
          </a:solidFill>
          <a:ln cap="flat" cmpd="sng" w="25400">
            <a:solidFill>
              <a:schemeClr val="accent1"/>
            </a:solidFill>
            <a:prstDash val="solid"/>
            <a:miter lim="4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5"/>
          <p:cNvGrpSpPr/>
          <p:nvPr/>
        </p:nvGrpSpPr>
        <p:grpSpPr>
          <a:xfrm>
            <a:off x="5350359" y="2217695"/>
            <a:ext cx="3414239" cy="324264"/>
            <a:chOff x="0" y="0"/>
            <a:chExt cx="3414237" cy="324262"/>
          </a:xfrm>
        </p:grpSpPr>
        <p:grpSp>
          <p:nvGrpSpPr>
            <p:cNvPr id="249" name="Google Shape;249;p5"/>
            <p:cNvGrpSpPr/>
            <p:nvPr/>
          </p:nvGrpSpPr>
          <p:grpSpPr>
            <a:xfrm>
              <a:off x="2651" y="0"/>
              <a:ext cx="3411586" cy="324262"/>
              <a:chOff x="0" y="0"/>
              <a:chExt cx="3411585" cy="324261"/>
            </a:xfrm>
          </p:grpSpPr>
          <p:sp>
            <p:nvSpPr>
              <p:cNvPr id="250" name="Google Shape;250;p5"/>
              <p:cNvSpPr/>
              <p:nvPr/>
            </p:nvSpPr>
            <p:spPr>
              <a:xfrm>
                <a:off x="0" y="0"/>
                <a:ext cx="3411585" cy="324261"/>
              </a:xfrm>
              <a:prstGeom prst="roundRect">
                <a:avLst>
                  <a:gd fmla="val 16667" name="adj"/>
                </a:avLst>
              </a:prstGeom>
              <a:solidFill>
                <a:srgbClr val="FFFFFF"/>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
              <p:cNvSpPr txBox="1"/>
              <p:nvPr/>
            </p:nvSpPr>
            <p:spPr>
              <a:xfrm>
                <a:off x="61475" y="15085"/>
                <a:ext cx="3288634" cy="294091"/>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Data </a:t>
                </a:r>
                <a:r>
                  <a:rPr b="1" i="0" lang="en-US" sz="1300" u="none" cap="none" strike="noStrike">
                    <a:solidFill>
                      <a:srgbClr val="000000"/>
                    </a:solidFill>
                    <a:latin typeface="Verdana"/>
                    <a:ea typeface="Verdana"/>
                    <a:cs typeface="Verdana"/>
                    <a:sym typeface="Verdana"/>
                  </a:rPr>
                  <a:t>Preprocessing</a:t>
                </a:r>
                <a:endParaRPr/>
              </a:p>
            </p:txBody>
          </p:sp>
        </p:grpSp>
        <p:grpSp>
          <p:nvGrpSpPr>
            <p:cNvPr id="252" name="Google Shape;252;p5"/>
            <p:cNvGrpSpPr/>
            <p:nvPr/>
          </p:nvGrpSpPr>
          <p:grpSpPr>
            <a:xfrm>
              <a:off x="0" y="5497"/>
              <a:ext cx="263394" cy="318765"/>
              <a:chOff x="0" y="0"/>
              <a:chExt cx="263393" cy="318764"/>
            </a:xfrm>
          </p:grpSpPr>
          <p:sp>
            <p:nvSpPr>
              <p:cNvPr id="253" name="Google Shape;253;p5"/>
              <p:cNvSpPr/>
              <p:nvPr/>
            </p:nvSpPr>
            <p:spPr>
              <a:xfrm>
                <a:off x="0" y="0"/>
                <a:ext cx="263393" cy="318764"/>
              </a:xfrm>
              <a:prstGeom prst="roundRect">
                <a:avLst>
                  <a:gd fmla="val 16667" name="adj"/>
                </a:avLst>
              </a:prstGeom>
              <a:solidFill>
                <a:srgbClr val="C99554"/>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300"/>
                  <a:buFont typeface="Verdana"/>
                  <a:buNone/>
                </a:pPr>
                <a:r>
                  <a:t/>
                </a:r>
                <a:endParaRPr b="1" i="0" sz="1300" u="none" cap="none" strike="noStrike">
                  <a:solidFill>
                    <a:srgbClr val="FFFFFF"/>
                  </a:solidFill>
                  <a:latin typeface="Verdana"/>
                  <a:ea typeface="Verdana"/>
                  <a:cs typeface="Verdana"/>
                  <a:sym typeface="Verdana"/>
                </a:endParaRPr>
              </a:p>
            </p:txBody>
          </p:sp>
          <p:sp>
            <p:nvSpPr>
              <p:cNvPr id="254" name="Google Shape;254;p5"/>
              <p:cNvSpPr txBox="1"/>
              <p:nvPr/>
            </p:nvSpPr>
            <p:spPr>
              <a:xfrm>
                <a:off x="40714" y="33524"/>
                <a:ext cx="181964" cy="25171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FFFFFF"/>
                  </a:buClr>
                  <a:buSzPts val="1100"/>
                  <a:buFont typeface="Verdana"/>
                  <a:buNone/>
                </a:pPr>
                <a:r>
                  <a:rPr b="1" i="0" lang="en-US" sz="1100" u="none" cap="none" strike="noStrike">
                    <a:solidFill>
                      <a:srgbClr val="FFFFFF"/>
                    </a:solidFill>
                    <a:latin typeface="Verdana"/>
                    <a:ea typeface="Verdana"/>
                    <a:cs typeface="Verdana"/>
                    <a:sym typeface="Verdana"/>
                  </a:rPr>
                  <a:t>2</a:t>
                </a:r>
                <a:endParaRPr/>
              </a:p>
            </p:txBody>
          </p:sp>
        </p:grpSp>
      </p:grpSp>
      <p:grpSp>
        <p:nvGrpSpPr>
          <p:cNvPr id="255" name="Google Shape;255;p5"/>
          <p:cNvGrpSpPr/>
          <p:nvPr/>
        </p:nvGrpSpPr>
        <p:grpSpPr>
          <a:xfrm>
            <a:off x="5347856" y="2766919"/>
            <a:ext cx="3414238" cy="324264"/>
            <a:chOff x="0" y="0"/>
            <a:chExt cx="3414237" cy="324262"/>
          </a:xfrm>
        </p:grpSpPr>
        <p:grpSp>
          <p:nvGrpSpPr>
            <p:cNvPr id="256" name="Google Shape;256;p5"/>
            <p:cNvGrpSpPr/>
            <p:nvPr/>
          </p:nvGrpSpPr>
          <p:grpSpPr>
            <a:xfrm>
              <a:off x="2651" y="0"/>
              <a:ext cx="3411586" cy="324262"/>
              <a:chOff x="0" y="0"/>
              <a:chExt cx="3411585" cy="324261"/>
            </a:xfrm>
          </p:grpSpPr>
          <p:sp>
            <p:nvSpPr>
              <p:cNvPr id="257" name="Google Shape;257;p5"/>
              <p:cNvSpPr/>
              <p:nvPr/>
            </p:nvSpPr>
            <p:spPr>
              <a:xfrm>
                <a:off x="0" y="0"/>
                <a:ext cx="3411585" cy="324261"/>
              </a:xfrm>
              <a:prstGeom prst="roundRect">
                <a:avLst>
                  <a:gd fmla="val 16667" name="adj"/>
                </a:avLst>
              </a:prstGeom>
              <a:solidFill>
                <a:srgbClr val="FFFFFF"/>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
              <p:cNvSpPr txBox="1"/>
              <p:nvPr/>
            </p:nvSpPr>
            <p:spPr>
              <a:xfrm>
                <a:off x="61475" y="15085"/>
                <a:ext cx="3288634" cy="294091"/>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   </a:t>
                </a:r>
                <a:r>
                  <a:rPr b="1" i="0" lang="en-US" sz="1300" u="none" cap="none" strike="noStrike">
                    <a:solidFill>
                      <a:srgbClr val="000000"/>
                    </a:solidFill>
                    <a:latin typeface="Verdana"/>
                    <a:ea typeface="Verdana"/>
                    <a:cs typeface="Verdana"/>
                    <a:sym typeface="Verdana"/>
                  </a:rPr>
                  <a:t>Text Metric</a:t>
                </a:r>
                <a:r>
                  <a:rPr b="0" i="0" lang="en-US" sz="1300" u="none" cap="none" strike="noStrike">
                    <a:solidFill>
                      <a:srgbClr val="000000"/>
                    </a:solidFill>
                    <a:latin typeface="Verdana"/>
                    <a:ea typeface="Verdana"/>
                    <a:cs typeface="Verdana"/>
                    <a:sym typeface="Verdana"/>
                  </a:rPr>
                  <a:t> Calculations</a:t>
                </a:r>
                <a:endParaRPr/>
              </a:p>
            </p:txBody>
          </p:sp>
        </p:grpSp>
        <p:grpSp>
          <p:nvGrpSpPr>
            <p:cNvPr id="259" name="Google Shape;259;p5"/>
            <p:cNvGrpSpPr/>
            <p:nvPr/>
          </p:nvGrpSpPr>
          <p:grpSpPr>
            <a:xfrm>
              <a:off x="0" y="5497"/>
              <a:ext cx="263394" cy="318765"/>
              <a:chOff x="0" y="0"/>
              <a:chExt cx="263393" cy="318764"/>
            </a:xfrm>
          </p:grpSpPr>
          <p:sp>
            <p:nvSpPr>
              <p:cNvPr id="260" name="Google Shape;260;p5"/>
              <p:cNvSpPr/>
              <p:nvPr/>
            </p:nvSpPr>
            <p:spPr>
              <a:xfrm>
                <a:off x="0" y="0"/>
                <a:ext cx="263393" cy="318764"/>
              </a:xfrm>
              <a:prstGeom prst="roundRect">
                <a:avLst>
                  <a:gd fmla="val 16667" name="adj"/>
                </a:avLst>
              </a:prstGeom>
              <a:solidFill>
                <a:srgbClr val="C99554"/>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300"/>
                  <a:buFont typeface="Verdana"/>
                  <a:buNone/>
                </a:pPr>
                <a:r>
                  <a:t/>
                </a:r>
                <a:endParaRPr b="1" i="0" sz="1300" u="none" cap="none" strike="noStrike">
                  <a:solidFill>
                    <a:srgbClr val="FFFFFF"/>
                  </a:solidFill>
                  <a:latin typeface="Verdana"/>
                  <a:ea typeface="Verdana"/>
                  <a:cs typeface="Verdana"/>
                  <a:sym typeface="Verdana"/>
                </a:endParaRPr>
              </a:p>
            </p:txBody>
          </p:sp>
          <p:sp>
            <p:nvSpPr>
              <p:cNvPr id="261" name="Google Shape;261;p5"/>
              <p:cNvSpPr txBox="1"/>
              <p:nvPr/>
            </p:nvSpPr>
            <p:spPr>
              <a:xfrm>
                <a:off x="40714" y="33524"/>
                <a:ext cx="181964" cy="25171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FFFFFF"/>
                  </a:buClr>
                  <a:buSzPts val="1100"/>
                  <a:buFont typeface="Verdana"/>
                  <a:buNone/>
                </a:pPr>
                <a:r>
                  <a:rPr b="1" i="0" lang="en-US" sz="1100" u="none" cap="none" strike="noStrike">
                    <a:solidFill>
                      <a:srgbClr val="FFFFFF"/>
                    </a:solidFill>
                    <a:latin typeface="Verdana"/>
                    <a:ea typeface="Verdana"/>
                    <a:cs typeface="Verdana"/>
                    <a:sym typeface="Verdana"/>
                  </a:rPr>
                  <a:t>3</a:t>
                </a:r>
                <a:endParaRPr/>
              </a:p>
            </p:txBody>
          </p:sp>
        </p:grpSp>
      </p:grpSp>
      <p:grpSp>
        <p:nvGrpSpPr>
          <p:cNvPr id="262" name="Google Shape;262;p5"/>
          <p:cNvGrpSpPr/>
          <p:nvPr/>
        </p:nvGrpSpPr>
        <p:grpSpPr>
          <a:xfrm>
            <a:off x="5350359" y="3316374"/>
            <a:ext cx="3414239" cy="324264"/>
            <a:chOff x="0" y="0"/>
            <a:chExt cx="3414237" cy="324262"/>
          </a:xfrm>
        </p:grpSpPr>
        <p:grpSp>
          <p:nvGrpSpPr>
            <p:cNvPr id="263" name="Google Shape;263;p5"/>
            <p:cNvGrpSpPr/>
            <p:nvPr/>
          </p:nvGrpSpPr>
          <p:grpSpPr>
            <a:xfrm>
              <a:off x="2651" y="0"/>
              <a:ext cx="3411586" cy="324262"/>
              <a:chOff x="0" y="0"/>
              <a:chExt cx="3411585" cy="324261"/>
            </a:xfrm>
          </p:grpSpPr>
          <p:sp>
            <p:nvSpPr>
              <p:cNvPr id="264" name="Google Shape;264;p5"/>
              <p:cNvSpPr/>
              <p:nvPr/>
            </p:nvSpPr>
            <p:spPr>
              <a:xfrm>
                <a:off x="0" y="0"/>
                <a:ext cx="3411585" cy="324261"/>
              </a:xfrm>
              <a:prstGeom prst="roundRect">
                <a:avLst>
                  <a:gd fmla="val 16667" name="adj"/>
                </a:avLst>
              </a:prstGeom>
              <a:solidFill>
                <a:srgbClr val="FFFFFF"/>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
              <p:cNvSpPr txBox="1"/>
              <p:nvPr/>
            </p:nvSpPr>
            <p:spPr>
              <a:xfrm>
                <a:off x="61475" y="15085"/>
                <a:ext cx="3288634" cy="294091"/>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   Cached Complexity </a:t>
                </a:r>
                <a:r>
                  <a:rPr b="1" i="0" lang="en-US" sz="1300" u="none" cap="none" strike="noStrike">
                    <a:solidFill>
                      <a:srgbClr val="000000"/>
                    </a:solidFill>
                    <a:latin typeface="Verdana"/>
                    <a:ea typeface="Verdana"/>
                    <a:cs typeface="Verdana"/>
                    <a:sym typeface="Verdana"/>
                  </a:rPr>
                  <a:t>Model</a:t>
                </a:r>
                <a:endParaRPr/>
              </a:p>
            </p:txBody>
          </p:sp>
        </p:grpSp>
        <p:grpSp>
          <p:nvGrpSpPr>
            <p:cNvPr id="266" name="Google Shape;266;p5"/>
            <p:cNvGrpSpPr/>
            <p:nvPr/>
          </p:nvGrpSpPr>
          <p:grpSpPr>
            <a:xfrm>
              <a:off x="0" y="5497"/>
              <a:ext cx="263394" cy="318765"/>
              <a:chOff x="0" y="0"/>
              <a:chExt cx="263393" cy="318764"/>
            </a:xfrm>
          </p:grpSpPr>
          <p:sp>
            <p:nvSpPr>
              <p:cNvPr id="267" name="Google Shape;267;p5"/>
              <p:cNvSpPr/>
              <p:nvPr/>
            </p:nvSpPr>
            <p:spPr>
              <a:xfrm>
                <a:off x="0" y="0"/>
                <a:ext cx="263393" cy="318764"/>
              </a:xfrm>
              <a:prstGeom prst="roundRect">
                <a:avLst>
                  <a:gd fmla="val 16667" name="adj"/>
                </a:avLst>
              </a:prstGeom>
              <a:solidFill>
                <a:srgbClr val="C99554"/>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300"/>
                  <a:buFont typeface="Verdana"/>
                  <a:buNone/>
                </a:pPr>
                <a:r>
                  <a:t/>
                </a:r>
                <a:endParaRPr b="1" i="0" sz="1300" u="none" cap="none" strike="noStrike">
                  <a:solidFill>
                    <a:srgbClr val="FFFFFF"/>
                  </a:solidFill>
                  <a:latin typeface="Verdana"/>
                  <a:ea typeface="Verdana"/>
                  <a:cs typeface="Verdana"/>
                  <a:sym typeface="Verdana"/>
                </a:endParaRPr>
              </a:p>
            </p:txBody>
          </p:sp>
          <p:sp>
            <p:nvSpPr>
              <p:cNvPr id="268" name="Google Shape;268;p5"/>
              <p:cNvSpPr txBox="1"/>
              <p:nvPr/>
            </p:nvSpPr>
            <p:spPr>
              <a:xfrm>
                <a:off x="40714" y="33524"/>
                <a:ext cx="181964" cy="25171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FFFFFF"/>
                  </a:buClr>
                  <a:buSzPts val="1100"/>
                  <a:buFont typeface="Verdana"/>
                  <a:buNone/>
                </a:pPr>
                <a:r>
                  <a:rPr b="1" i="0" lang="en-US" sz="1100" u="none" cap="none" strike="noStrike">
                    <a:solidFill>
                      <a:srgbClr val="FFFFFF"/>
                    </a:solidFill>
                    <a:latin typeface="Verdana"/>
                    <a:ea typeface="Verdana"/>
                    <a:cs typeface="Verdana"/>
                    <a:sym typeface="Verdana"/>
                  </a:rPr>
                  <a:t>4</a:t>
                </a:r>
                <a:endParaRPr/>
              </a:p>
            </p:txBody>
          </p:sp>
        </p:grpSp>
      </p:grpSp>
      <p:grpSp>
        <p:nvGrpSpPr>
          <p:cNvPr id="269" name="Google Shape;269;p5"/>
          <p:cNvGrpSpPr/>
          <p:nvPr/>
        </p:nvGrpSpPr>
        <p:grpSpPr>
          <a:xfrm>
            <a:off x="5350359" y="3868773"/>
            <a:ext cx="3414239" cy="324264"/>
            <a:chOff x="0" y="0"/>
            <a:chExt cx="3414237" cy="324262"/>
          </a:xfrm>
        </p:grpSpPr>
        <p:grpSp>
          <p:nvGrpSpPr>
            <p:cNvPr id="270" name="Google Shape;270;p5"/>
            <p:cNvGrpSpPr/>
            <p:nvPr/>
          </p:nvGrpSpPr>
          <p:grpSpPr>
            <a:xfrm>
              <a:off x="2651" y="0"/>
              <a:ext cx="3411586" cy="324262"/>
              <a:chOff x="0" y="0"/>
              <a:chExt cx="3411585" cy="324261"/>
            </a:xfrm>
          </p:grpSpPr>
          <p:sp>
            <p:nvSpPr>
              <p:cNvPr id="271" name="Google Shape;271;p5"/>
              <p:cNvSpPr/>
              <p:nvPr/>
            </p:nvSpPr>
            <p:spPr>
              <a:xfrm>
                <a:off x="0" y="0"/>
                <a:ext cx="3411585" cy="324261"/>
              </a:xfrm>
              <a:prstGeom prst="roundRect">
                <a:avLst>
                  <a:gd fmla="val 16667" name="adj"/>
                </a:avLst>
              </a:prstGeom>
              <a:solidFill>
                <a:srgbClr val="FFFFFF"/>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
              <p:cNvSpPr txBox="1"/>
              <p:nvPr/>
            </p:nvSpPr>
            <p:spPr>
              <a:xfrm>
                <a:off x="61475" y="15085"/>
                <a:ext cx="3288634" cy="294091"/>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300"/>
                  <a:buFont typeface="Verdana"/>
                  <a:buNone/>
                </a:pPr>
                <a:r>
                  <a:rPr b="0" i="0" lang="en-US" sz="1300" u="none" cap="none" strike="noStrike">
                    <a:solidFill>
                      <a:srgbClr val="000000"/>
                    </a:solidFill>
                    <a:latin typeface="Verdana"/>
                    <a:ea typeface="Verdana"/>
                    <a:cs typeface="Verdana"/>
                    <a:sym typeface="Verdana"/>
                  </a:rPr>
                  <a:t>   Upload dataset to </a:t>
                </a:r>
                <a:r>
                  <a:rPr b="1" i="0" lang="en-US" sz="1300" u="none" cap="none" strike="noStrike">
                    <a:solidFill>
                      <a:srgbClr val="000000"/>
                    </a:solidFill>
                    <a:latin typeface="Verdana"/>
                    <a:ea typeface="Verdana"/>
                    <a:cs typeface="Verdana"/>
                    <a:sym typeface="Verdana"/>
                  </a:rPr>
                  <a:t>MySQL</a:t>
                </a:r>
                <a:r>
                  <a:rPr b="0" i="0" lang="en-US" sz="1300" u="none" cap="none" strike="noStrike">
                    <a:solidFill>
                      <a:srgbClr val="000000"/>
                    </a:solidFill>
                    <a:latin typeface="Verdana"/>
                    <a:ea typeface="Verdana"/>
                    <a:cs typeface="Verdana"/>
                    <a:sym typeface="Verdana"/>
                  </a:rPr>
                  <a:t> database</a:t>
                </a:r>
                <a:endParaRPr/>
              </a:p>
            </p:txBody>
          </p:sp>
        </p:grpSp>
        <p:grpSp>
          <p:nvGrpSpPr>
            <p:cNvPr id="273" name="Google Shape;273;p5"/>
            <p:cNvGrpSpPr/>
            <p:nvPr/>
          </p:nvGrpSpPr>
          <p:grpSpPr>
            <a:xfrm>
              <a:off x="0" y="5497"/>
              <a:ext cx="263394" cy="318765"/>
              <a:chOff x="0" y="0"/>
              <a:chExt cx="263393" cy="318764"/>
            </a:xfrm>
          </p:grpSpPr>
          <p:sp>
            <p:nvSpPr>
              <p:cNvPr id="274" name="Google Shape;274;p5"/>
              <p:cNvSpPr/>
              <p:nvPr/>
            </p:nvSpPr>
            <p:spPr>
              <a:xfrm>
                <a:off x="0" y="0"/>
                <a:ext cx="263393" cy="318764"/>
              </a:xfrm>
              <a:prstGeom prst="roundRect">
                <a:avLst>
                  <a:gd fmla="val 16667" name="adj"/>
                </a:avLst>
              </a:prstGeom>
              <a:solidFill>
                <a:srgbClr val="C99554"/>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300"/>
                  <a:buFont typeface="Verdana"/>
                  <a:buNone/>
                </a:pPr>
                <a:r>
                  <a:t/>
                </a:r>
                <a:endParaRPr b="1" i="0" sz="1300" u="none" cap="none" strike="noStrike">
                  <a:solidFill>
                    <a:srgbClr val="FFFFFF"/>
                  </a:solidFill>
                  <a:latin typeface="Verdana"/>
                  <a:ea typeface="Verdana"/>
                  <a:cs typeface="Verdana"/>
                  <a:sym typeface="Verdana"/>
                </a:endParaRPr>
              </a:p>
            </p:txBody>
          </p:sp>
          <p:sp>
            <p:nvSpPr>
              <p:cNvPr id="275" name="Google Shape;275;p5"/>
              <p:cNvSpPr txBox="1"/>
              <p:nvPr/>
            </p:nvSpPr>
            <p:spPr>
              <a:xfrm>
                <a:off x="40714" y="33524"/>
                <a:ext cx="181964" cy="25171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FFFFFF"/>
                  </a:buClr>
                  <a:buSzPts val="1100"/>
                  <a:buFont typeface="Verdana"/>
                  <a:buNone/>
                </a:pPr>
                <a:r>
                  <a:rPr b="1" i="0" lang="en-US" sz="1100" u="none" cap="none" strike="noStrike">
                    <a:solidFill>
                      <a:srgbClr val="FFFFFF"/>
                    </a:solidFill>
                    <a:latin typeface="Verdana"/>
                    <a:ea typeface="Verdana"/>
                    <a:cs typeface="Verdana"/>
                    <a:sym typeface="Verdana"/>
                  </a:rPr>
                  <a:t>5</a:t>
                </a:r>
                <a:endParaRPr/>
              </a:p>
            </p:txBody>
          </p:sp>
        </p:grpSp>
      </p:grpSp>
      <p:grpSp>
        <p:nvGrpSpPr>
          <p:cNvPr id="276" name="Google Shape;276;p5"/>
          <p:cNvGrpSpPr/>
          <p:nvPr/>
        </p:nvGrpSpPr>
        <p:grpSpPr>
          <a:xfrm>
            <a:off x="5349494" y="4427987"/>
            <a:ext cx="3415969" cy="324619"/>
            <a:chOff x="0" y="0"/>
            <a:chExt cx="3415967" cy="324618"/>
          </a:xfrm>
        </p:grpSpPr>
        <p:grpSp>
          <p:nvGrpSpPr>
            <p:cNvPr id="277" name="Google Shape;277;p5"/>
            <p:cNvGrpSpPr/>
            <p:nvPr/>
          </p:nvGrpSpPr>
          <p:grpSpPr>
            <a:xfrm>
              <a:off x="2651" y="0"/>
              <a:ext cx="3413316" cy="324618"/>
              <a:chOff x="0" y="0"/>
              <a:chExt cx="3413315" cy="324617"/>
            </a:xfrm>
          </p:grpSpPr>
          <p:sp>
            <p:nvSpPr>
              <p:cNvPr id="278" name="Google Shape;278;p5"/>
              <p:cNvSpPr/>
              <p:nvPr/>
            </p:nvSpPr>
            <p:spPr>
              <a:xfrm>
                <a:off x="0" y="0"/>
                <a:ext cx="3413315" cy="324617"/>
              </a:xfrm>
              <a:prstGeom prst="roundRect">
                <a:avLst>
                  <a:gd fmla="val 16657" name="adj"/>
                </a:avLst>
              </a:prstGeom>
              <a:solidFill>
                <a:srgbClr val="FFFFFF"/>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
              <p:cNvSpPr txBox="1"/>
              <p:nvPr/>
            </p:nvSpPr>
            <p:spPr>
              <a:xfrm>
                <a:off x="272848" y="15085"/>
                <a:ext cx="3095203" cy="303666"/>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300"/>
                  <a:buFont typeface="Verdana"/>
                  <a:buNone/>
                </a:pPr>
                <a:r>
                  <a:rPr b="1" i="0" lang="en-US" sz="1300" u="none" cap="none" strike="noStrike">
                    <a:solidFill>
                      <a:srgbClr val="000000"/>
                    </a:solidFill>
                    <a:latin typeface="Verdana"/>
                    <a:ea typeface="Verdana"/>
                    <a:cs typeface="Verdana"/>
                    <a:sym typeface="Verdana"/>
                  </a:rPr>
                  <a:t>Merge files </a:t>
                </a:r>
                <a:r>
                  <a:rPr b="0" i="0" lang="en-US" sz="1300" u="none" cap="none" strike="noStrike">
                    <a:solidFill>
                      <a:srgbClr val="000000"/>
                    </a:solidFill>
                    <a:latin typeface="Verdana"/>
                    <a:ea typeface="Verdana"/>
                    <a:cs typeface="Verdana"/>
                    <a:sym typeface="Verdana"/>
                  </a:rPr>
                  <a:t>for </a:t>
                </a:r>
                <a:r>
                  <a:rPr b="0" i="0" lang="en-US" sz="1300" u="none" cap="none" strike="noStrike">
                    <a:solidFill>
                      <a:srgbClr val="C00000"/>
                    </a:solidFill>
                    <a:latin typeface="Verdana"/>
                    <a:ea typeface="Verdana"/>
                    <a:cs typeface="Verdana"/>
                    <a:sym typeface="Verdana"/>
                  </a:rPr>
                  <a:t>Chrome Extension</a:t>
                </a:r>
                <a:endParaRPr/>
              </a:p>
            </p:txBody>
          </p:sp>
        </p:grpSp>
        <p:grpSp>
          <p:nvGrpSpPr>
            <p:cNvPr id="280" name="Google Shape;280;p5"/>
            <p:cNvGrpSpPr/>
            <p:nvPr/>
          </p:nvGrpSpPr>
          <p:grpSpPr>
            <a:xfrm>
              <a:off x="0" y="5497"/>
              <a:ext cx="263394" cy="318765"/>
              <a:chOff x="0" y="0"/>
              <a:chExt cx="263393" cy="318764"/>
            </a:xfrm>
          </p:grpSpPr>
          <p:sp>
            <p:nvSpPr>
              <p:cNvPr id="281" name="Google Shape;281;p5"/>
              <p:cNvSpPr/>
              <p:nvPr/>
            </p:nvSpPr>
            <p:spPr>
              <a:xfrm>
                <a:off x="0" y="0"/>
                <a:ext cx="263393" cy="318764"/>
              </a:xfrm>
              <a:prstGeom prst="roundRect">
                <a:avLst>
                  <a:gd fmla="val 16667" name="adj"/>
                </a:avLst>
              </a:prstGeom>
              <a:solidFill>
                <a:srgbClr val="C99554"/>
              </a:solidFill>
              <a:ln cap="flat" cmpd="sng" w="25400">
                <a:solidFill>
                  <a:srgbClr val="BA7C2E"/>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300"/>
                  <a:buFont typeface="Verdana"/>
                  <a:buNone/>
                </a:pPr>
                <a:r>
                  <a:t/>
                </a:r>
                <a:endParaRPr b="1" i="0" sz="1300" u="none" cap="none" strike="noStrike">
                  <a:solidFill>
                    <a:srgbClr val="FFFFFF"/>
                  </a:solidFill>
                  <a:latin typeface="Verdana"/>
                  <a:ea typeface="Verdana"/>
                  <a:cs typeface="Verdana"/>
                  <a:sym typeface="Verdana"/>
                </a:endParaRPr>
              </a:p>
            </p:txBody>
          </p:sp>
          <p:sp>
            <p:nvSpPr>
              <p:cNvPr id="282" name="Google Shape;282;p5"/>
              <p:cNvSpPr txBox="1"/>
              <p:nvPr/>
            </p:nvSpPr>
            <p:spPr>
              <a:xfrm>
                <a:off x="40714" y="33524"/>
                <a:ext cx="181964" cy="251715"/>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FFFFFF"/>
                  </a:buClr>
                  <a:buSzPts val="1100"/>
                  <a:buFont typeface="Verdana"/>
                  <a:buNone/>
                </a:pPr>
                <a:r>
                  <a:rPr b="1" i="0" lang="en-US" sz="1100" u="none" cap="none" strike="noStrike">
                    <a:solidFill>
                      <a:srgbClr val="FFFFFF"/>
                    </a:solidFill>
                    <a:latin typeface="Verdana"/>
                    <a:ea typeface="Verdana"/>
                    <a:cs typeface="Verdana"/>
                    <a:sym typeface="Verdana"/>
                  </a:rPr>
                  <a:t>6</a:t>
                </a:r>
                <a:endParaRPr/>
              </a:p>
            </p:txBody>
          </p:sp>
        </p:grpSp>
      </p:grpSp>
      <p:sp>
        <p:nvSpPr>
          <p:cNvPr id="283" name="Google Shape;283;p5"/>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284" name="Google Shape;284;p5"/>
          <p:cNvSpPr txBox="1"/>
          <p:nvPr/>
        </p:nvSpPr>
        <p:spPr>
          <a:xfrm>
            <a:off x="14896" y="1974313"/>
            <a:ext cx="720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Model</a:t>
            </a:r>
            <a:endParaRPr/>
          </a:p>
        </p:txBody>
      </p:sp>
      <p:sp>
        <p:nvSpPr>
          <p:cNvPr id="285" name="Google Shape;285;p5"/>
          <p:cNvSpPr txBox="1"/>
          <p:nvPr/>
        </p:nvSpPr>
        <p:spPr>
          <a:xfrm>
            <a:off x="8601" y="2228313"/>
            <a:ext cx="654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286" name="Google Shape;286;p5"/>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287" name="Google Shape;287;p5"/>
          <p:cNvSpPr txBox="1"/>
          <p:nvPr/>
        </p:nvSpPr>
        <p:spPr>
          <a:xfrm>
            <a:off x="10589" y="2482313"/>
            <a:ext cx="782400" cy="421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288" name="Google Shape;288;p5"/>
          <p:cNvSpPr txBox="1"/>
          <p:nvPr/>
        </p:nvSpPr>
        <p:spPr>
          <a:xfrm>
            <a:off x="4978" y="2888713"/>
            <a:ext cx="7938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289" name="Google Shape;289;p5"/>
          <p:cNvSpPr/>
          <p:nvPr/>
        </p:nvSpPr>
        <p:spPr>
          <a:xfrm>
            <a:off x="837300" y="614175"/>
            <a:ext cx="83067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
          <p:cNvSpPr txBox="1"/>
          <p:nvPr/>
        </p:nvSpPr>
        <p:spPr>
          <a:xfrm>
            <a:off x="1087356" y="631569"/>
            <a:ext cx="1681800" cy="3963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2000"/>
              <a:buFont typeface="Verdana"/>
              <a:buNone/>
            </a:pPr>
            <a:r>
              <a:rPr b="1" lang="en-US" sz="2000">
                <a:solidFill>
                  <a:srgbClr val="FFFFFF"/>
                </a:solidFill>
                <a:latin typeface="Verdana"/>
                <a:ea typeface="Verdana"/>
                <a:cs typeface="Verdana"/>
                <a:sym typeface="Verdana"/>
              </a:rPr>
              <a:t>Workflow</a:t>
            </a:r>
            <a:endParaRPr>
              <a:solidFill>
                <a:srgbClr val="FFFFFF"/>
              </a:solidFill>
            </a:endParaRPr>
          </a:p>
        </p:txBody>
      </p:sp>
      <p:sp>
        <p:nvSpPr>
          <p:cNvPr id="291" name="Google Shape;291;p5"/>
          <p:cNvSpPr txBox="1"/>
          <p:nvPr/>
        </p:nvSpPr>
        <p:spPr>
          <a:xfrm>
            <a:off x="-250"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C00000"/>
                </a:solidFill>
                <a:latin typeface="Verdana"/>
                <a:ea typeface="Verdana"/>
                <a:cs typeface="Verdana"/>
                <a:sym typeface="Verdana"/>
              </a:rPr>
              <a:t>Workflow</a:t>
            </a:r>
            <a:endParaRPr>
              <a:solidFill>
                <a:srgbClr val="C00000"/>
              </a:solidFill>
            </a:endParaRPr>
          </a:p>
        </p:txBody>
      </p:sp>
      <p:sp>
        <p:nvSpPr>
          <p:cNvPr id="292" name="Google Shape;292;p5"/>
          <p:cNvSpPr txBox="1"/>
          <p:nvPr/>
        </p:nvSpPr>
        <p:spPr>
          <a:xfrm>
            <a:off x="4953"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descr="Screen Shot 2020-04-18 at 9.20.08 PM.png" id="297" name="Google Shape;297;p7"/>
          <p:cNvPicPr preferRelativeResize="0"/>
          <p:nvPr/>
        </p:nvPicPr>
        <p:blipFill rotWithShape="1">
          <a:blip r:embed="rId3">
            <a:alphaModFix/>
          </a:blip>
          <a:srcRect b="0" l="0" r="0" t="0"/>
          <a:stretch/>
        </p:blipFill>
        <p:spPr>
          <a:xfrm>
            <a:off x="-134332" y="-36284"/>
            <a:ext cx="9279175" cy="5216068"/>
          </a:xfrm>
          <a:prstGeom prst="rect">
            <a:avLst/>
          </a:prstGeom>
          <a:noFill/>
          <a:ln>
            <a:noFill/>
          </a:ln>
        </p:spPr>
      </p:pic>
      <p:pic>
        <p:nvPicPr>
          <p:cNvPr descr="Google Shape;78;p15" id="298" name="Google Shape;298;p7"/>
          <p:cNvPicPr preferRelativeResize="0"/>
          <p:nvPr/>
        </p:nvPicPr>
        <p:blipFill rotWithShape="1">
          <a:blip r:embed="rId4">
            <a:alphaModFix/>
          </a:blip>
          <a:srcRect b="0" l="0" r="0" t="0"/>
          <a:stretch/>
        </p:blipFill>
        <p:spPr>
          <a:xfrm>
            <a:off x="66689" y="93330"/>
            <a:ext cx="665156" cy="814786"/>
          </a:xfrm>
          <a:prstGeom prst="rect">
            <a:avLst/>
          </a:prstGeom>
          <a:noFill/>
          <a:ln>
            <a:noFill/>
          </a:ln>
        </p:spPr>
      </p:pic>
      <p:pic>
        <p:nvPicPr>
          <p:cNvPr descr="Google Shape;81;p15" id="299" name="Google Shape;299;p7"/>
          <p:cNvPicPr preferRelativeResize="0"/>
          <p:nvPr/>
        </p:nvPicPr>
        <p:blipFill rotWithShape="1">
          <a:blip r:embed="rId5">
            <a:alphaModFix/>
          </a:blip>
          <a:srcRect b="0" l="0" r="0" t="0"/>
          <a:stretch/>
        </p:blipFill>
        <p:spPr>
          <a:xfrm>
            <a:off x="-9411" y="4730264"/>
            <a:ext cx="817316" cy="413239"/>
          </a:xfrm>
          <a:prstGeom prst="rect">
            <a:avLst/>
          </a:prstGeom>
          <a:noFill/>
          <a:ln>
            <a:noFill/>
          </a:ln>
        </p:spPr>
      </p:pic>
      <p:graphicFrame>
        <p:nvGraphicFramePr>
          <p:cNvPr id="300" name="Google Shape;300;p7"/>
          <p:cNvGraphicFramePr/>
          <p:nvPr/>
        </p:nvGraphicFramePr>
        <p:xfrm>
          <a:off x="1274169" y="2596763"/>
          <a:ext cx="3000000" cy="3000000"/>
        </p:xfrm>
        <a:graphic>
          <a:graphicData uri="http://schemas.openxmlformats.org/drawingml/2006/table">
            <a:tbl>
              <a:tblPr>
                <a:noFill/>
                <a:tableStyleId>{C86E2DD3-DB72-4B69-A5F7-D49307572055}</a:tableStyleId>
              </a:tblPr>
              <a:tblGrid>
                <a:gridCol w="303550"/>
                <a:gridCol w="1433100"/>
                <a:gridCol w="5817550"/>
              </a:tblGrid>
              <a:tr h="551750">
                <a:tc>
                  <a:txBody>
                    <a:bodyPr/>
                    <a:lstStyle/>
                    <a:p>
                      <a:pPr indent="0" lvl="0" marL="0" marR="0" rtl="0" algn="ctr">
                        <a:lnSpc>
                          <a:spcPct val="100000"/>
                        </a:lnSpc>
                        <a:spcBef>
                          <a:spcPts val="0"/>
                        </a:spcBef>
                        <a:spcAft>
                          <a:spcPts val="0"/>
                        </a:spcAft>
                        <a:buClr>
                          <a:schemeClr val="dk1"/>
                        </a:buClr>
                        <a:buSzPts val="1400"/>
                        <a:buFont typeface="Verdana"/>
                        <a:buNone/>
                      </a:pPr>
                      <a:r>
                        <a:rPr lang="en-US">
                          <a:latin typeface="Verdana"/>
                          <a:ea typeface="Verdana"/>
                          <a:cs typeface="Verdana"/>
                          <a:sym typeface="Verdana"/>
                        </a:rPr>
                        <a:t>a</a:t>
                      </a:r>
                      <a:endParaRPr/>
                    </a:p>
                  </a:txBody>
                  <a:tcPr marT="91425" marB="91425" marR="91425" marL="91425" anchor="ctr"/>
                </a:tc>
                <a:tc>
                  <a:txBody>
                    <a:bodyPr/>
                    <a:lstStyle/>
                    <a:p>
                      <a:pPr indent="0" lvl="0" marL="0" marR="0" rtl="0" algn="ctr">
                        <a:lnSpc>
                          <a:spcPct val="100000"/>
                        </a:lnSpc>
                        <a:spcBef>
                          <a:spcPts val="0"/>
                        </a:spcBef>
                        <a:spcAft>
                          <a:spcPts val="0"/>
                        </a:spcAft>
                        <a:buClr>
                          <a:srgbClr val="0000FF"/>
                        </a:buClr>
                        <a:buSzPts val="1400"/>
                        <a:buFont typeface="Verdana"/>
                        <a:buNone/>
                      </a:pPr>
                      <a:r>
                        <a:rPr b="1" lang="en-US" sz="1400" u="none" cap="none" strike="noStrike">
                          <a:solidFill>
                            <a:srgbClr val="0000FF"/>
                          </a:solidFill>
                          <a:latin typeface="Verdana"/>
                          <a:ea typeface="Verdana"/>
                          <a:cs typeface="Verdana"/>
                          <a:sym typeface="Verdana"/>
                        </a:rPr>
                        <a:t>Easy</a:t>
                      </a:r>
                      <a:endParaRPr>
                        <a:latin typeface="Verdana"/>
                        <a:ea typeface="Verdana"/>
                        <a:cs typeface="Verdana"/>
                        <a:sym typeface="Verdana"/>
                      </a:endParaRPr>
                    </a:p>
                  </a:txBody>
                  <a:tcPr marT="91425" marB="91425" marR="91425" marL="91425" anchor="ctr">
                    <a:solidFill>
                      <a:srgbClr val="EFEFEF"/>
                    </a:solidFill>
                  </a:tcPr>
                </a:tc>
                <a:tc>
                  <a:txBody>
                    <a:bodyPr/>
                    <a:lstStyle/>
                    <a:p>
                      <a:pPr indent="0" lvl="0" marL="0" marR="0" rtl="0" algn="l">
                        <a:lnSpc>
                          <a:spcPct val="115000"/>
                        </a:lnSpc>
                        <a:spcBef>
                          <a:spcPts val="0"/>
                        </a:spcBef>
                        <a:spcAft>
                          <a:spcPts val="0"/>
                        </a:spcAft>
                        <a:buClr>
                          <a:srgbClr val="585858"/>
                        </a:buClr>
                        <a:buSzPts val="1300"/>
                        <a:buFont typeface="Verdana"/>
                        <a:buNone/>
                      </a:pPr>
                      <a:r>
                        <a:rPr lang="en-US" sz="1300" u="none" cap="none" strike="noStrike">
                          <a:solidFill>
                            <a:srgbClr val="666666"/>
                          </a:solidFill>
                          <a:latin typeface="Verdana"/>
                          <a:ea typeface="Verdana"/>
                          <a:cs typeface="Verdana"/>
                          <a:sym typeface="Verdana"/>
                        </a:rPr>
                        <a:t>The article is completely </a:t>
                      </a:r>
                      <a:r>
                        <a:rPr b="1" lang="en-US" sz="1300" u="sng" cap="none" strike="noStrike">
                          <a:latin typeface="Verdana"/>
                          <a:ea typeface="Verdana"/>
                          <a:cs typeface="Verdana"/>
                          <a:sym typeface="Verdana"/>
                        </a:rPr>
                        <a:t>easy to understand</a:t>
                      </a:r>
                      <a:r>
                        <a:rPr lang="en-US" sz="1300" u="none" cap="none" strike="noStrike">
                          <a:solidFill>
                            <a:srgbClr val="666666"/>
                          </a:solidFill>
                          <a:latin typeface="Verdana"/>
                          <a:ea typeface="Verdana"/>
                          <a:cs typeface="Verdana"/>
                          <a:sym typeface="Verdana"/>
                        </a:rPr>
                        <a:t>, and I could write a summary of the overall concept in a few sentences or less.</a:t>
                      </a:r>
                      <a:endParaRPr>
                        <a:solidFill>
                          <a:srgbClr val="666666"/>
                        </a:solidFill>
                        <a:latin typeface="Verdana"/>
                        <a:ea typeface="Verdana"/>
                        <a:cs typeface="Verdana"/>
                        <a:sym typeface="Verdana"/>
                      </a:endParaRPr>
                    </a:p>
                  </a:txBody>
                  <a:tcPr marT="91425" marB="91425" marR="91425" marL="91425"/>
                </a:tc>
              </a:tr>
              <a:tr h="754975">
                <a:tc>
                  <a:txBody>
                    <a:bodyPr/>
                    <a:lstStyle/>
                    <a:p>
                      <a:pPr indent="0" lvl="0" marL="0" marR="0" rtl="0" algn="ctr">
                        <a:lnSpc>
                          <a:spcPct val="100000"/>
                        </a:lnSpc>
                        <a:spcBef>
                          <a:spcPts val="0"/>
                        </a:spcBef>
                        <a:spcAft>
                          <a:spcPts val="0"/>
                        </a:spcAft>
                        <a:buClr>
                          <a:schemeClr val="dk1"/>
                        </a:buClr>
                        <a:buSzPts val="1400"/>
                        <a:buFont typeface="Verdana"/>
                        <a:buNone/>
                      </a:pPr>
                      <a:r>
                        <a:rPr lang="en-US">
                          <a:latin typeface="Verdana"/>
                          <a:ea typeface="Verdana"/>
                          <a:cs typeface="Verdana"/>
                          <a:sym typeface="Verdana"/>
                        </a:rPr>
                        <a:t>b</a:t>
                      </a:r>
                      <a:endParaRPr/>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400"/>
                        <a:buFont typeface="Verdana"/>
                        <a:buNone/>
                      </a:pPr>
                      <a:r>
                        <a:rPr b="1" lang="en-US" sz="1400" u="none" cap="none" strike="noStrike">
                          <a:latin typeface="Verdana"/>
                          <a:ea typeface="Verdana"/>
                          <a:cs typeface="Verdana"/>
                          <a:sym typeface="Verdana"/>
                        </a:rPr>
                        <a:t>Normal</a:t>
                      </a:r>
                      <a:endParaRPr>
                        <a:latin typeface="Verdana"/>
                        <a:ea typeface="Verdana"/>
                        <a:cs typeface="Verdana"/>
                        <a:sym typeface="Verdana"/>
                      </a:endParaRPr>
                    </a:p>
                  </a:txBody>
                  <a:tcPr marT="91425" marB="91425" marR="91425" marL="91425" anchor="ctr">
                    <a:solidFill>
                      <a:srgbClr val="EFEFEF"/>
                    </a:solidFill>
                  </a:tcPr>
                </a:tc>
                <a:tc>
                  <a:txBody>
                    <a:bodyPr/>
                    <a:lstStyle/>
                    <a:p>
                      <a:pPr indent="0" lvl="0" marL="0" marR="0" rtl="0" algn="l">
                        <a:lnSpc>
                          <a:spcPct val="115000"/>
                        </a:lnSpc>
                        <a:spcBef>
                          <a:spcPts val="0"/>
                        </a:spcBef>
                        <a:spcAft>
                          <a:spcPts val="0"/>
                        </a:spcAft>
                        <a:buClr>
                          <a:srgbClr val="585858"/>
                        </a:buClr>
                        <a:buSzPts val="1300"/>
                        <a:buFont typeface="Verdana"/>
                        <a:buNone/>
                      </a:pPr>
                      <a:r>
                        <a:rPr lang="en-US" sz="1300" u="none" cap="none" strike="noStrike">
                          <a:solidFill>
                            <a:srgbClr val="666666"/>
                          </a:solidFill>
                          <a:latin typeface="Verdana"/>
                          <a:ea typeface="Verdana"/>
                          <a:cs typeface="Verdana"/>
                          <a:sym typeface="Verdana"/>
                        </a:rPr>
                        <a:t>I wasn't able to finish the article </a:t>
                      </a:r>
                      <a:r>
                        <a:rPr b="1" lang="en-US" sz="1300" u="sng" cap="none" strike="noStrike">
                          <a:latin typeface="Verdana"/>
                          <a:ea typeface="Verdana"/>
                          <a:cs typeface="Verdana"/>
                          <a:sym typeface="Verdana"/>
                        </a:rPr>
                        <a:t>within 2 minutes</a:t>
                      </a:r>
                      <a:r>
                        <a:rPr lang="en-US" sz="1300" u="none" cap="none" strike="noStrike">
                          <a:solidFill>
                            <a:srgbClr val="666666"/>
                          </a:solidFill>
                          <a:latin typeface="Verdana"/>
                          <a:ea typeface="Verdana"/>
                          <a:cs typeface="Verdana"/>
                          <a:sym typeface="Verdana"/>
                        </a:rPr>
                        <a:t>, and I think I could understand it. But I'd need to click some related links, and/or spend more time to understand it.</a:t>
                      </a:r>
                      <a:endParaRPr>
                        <a:solidFill>
                          <a:srgbClr val="666666"/>
                        </a:solidFill>
                        <a:latin typeface="Verdana"/>
                        <a:ea typeface="Verdana"/>
                        <a:cs typeface="Verdana"/>
                        <a:sym typeface="Verdana"/>
                      </a:endParaRPr>
                    </a:p>
                  </a:txBody>
                  <a:tcPr marT="91425" marB="91425" marR="91425" marL="91425"/>
                </a:tc>
              </a:tr>
              <a:tr h="754975">
                <a:tc>
                  <a:txBody>
                    <a:bodyPr/>
                    <a:lstStyle/>
                    <a:p>
                      <a:pPr indent="0" lvl="0" marL="0" marR="0" rtl="0" algn="ctr">
                        <a:lnSpc>
                          <a:spcPct val="100000"/>
                        </a:lnSpc>
                        <a:spcBef>
                          <a:spcPts val="0"/>
                        </a:spcBef>
                        <a:spcAft>
                          <a:spcPts val="0"/>
                        </a:spcAft>
                        <a:buClr>
                          <a:schemeClr val="dk1"/>
                        </a:buClr>
                        <a:buSzPts val="1400"/>
                        <a:buFont typeface="Verdana"/>
                        <a:buNone/>
                      </a:pPr>
                      <a:r>
                        <a:rPr lang="en-US">
                          <a:latin typeface="Verdana"/>
                          <a:ea typeface="Verdana"/>
                          <a:cs typeface="Verdana"/>
                          <a:sym typeface="Verdana"/>
                        </a:rPr>
                        <a:t>c</a:t>
                      </a:r>
                      <a:endParaRPr/>
                    </a:p>
                  </a:txBody>
                  <a:tcPr marT="91425" marB="91425" marR="91425" marL="91425" anchor="ctr"/>
                </a:tc>
                <a:tc>
                  <a:txBody>
                    <a:bodyPr/>
                    <a:lstStyle/>
                    <a:p>
                      <a:pPr indent="0" lvl="0" marL="0" marR="0" rtl="0" algn="ctr">
                        <a:lnSpc>
                          <a:spcPct val="100000"/>
                        </a:lnSpc>
                        <a:spcBef>
                          <a:spcPts val="0"/>
                        </a:spcBef>
                        <a:spcAft>
                          <a:spcPts val="0"/>
                        </a:spcAft>
                        <a:buClr>
                          <a:srgbClr val="FF0000"/>
                        </a:buClr>
                        <a:buSzPts val="1400"/>
                        <a:buFont typeface="Verdana"/>
                        <a:buNone/>
                      </a:pPr>
                      <a:r>
                        <a:rPr b="1" lang="en-US" sz="1400" u="none" cap="none" strike="noStrike">
                          <a:solidFill>
                            <a:srgbClr val="FF0000"/>
                          </a:solidFill>
                          <a:latin typeface="Verdana"/>
                          <a:ea typeface="Verdana"/>
                          <a:cs typeface="Verdana"/>
                          <a:sym typeface="Verdana"/>
                        </a:rPr>
                        <a:t>Complicated</a:t>
                      </a:r>
                      <a:endParaRPr>
                        <a:latin typeface="Verdana"/>
                        <a:ea typeface="Verdana"/>
                        <a:cs typeface="Verdana"/>
                        <a:sym typeface="Verdana"/>
                      </a:endParaRPr>
                    </a:p>
                  </a:txBody>
                  <a:tcPr marT="91425" marB="91425" marR="91425" marL="91425" anchor="ctr">
                    <a:solidFill>
                      <a:srgbClr val="EFEFEF"/>
                    </a:solidFill>
                  </a:tcPr>
                </a:tc>
                <a:tc>
                  <a:txBody>
                    <a:bodyPr/>
                    <a:lstStyle/>
                    <a:p>
                      <a:pPr indent="0" lvl="0" marL="0" marR="0" rtl="0" algn="l">
                        <a:lnSpc>
                          <a:spcPct val="115000"/>
                        </a:lnSpc>
                        <a:spcBef>
                          <a:spcPts val="0"/>
                        </a:spcBef>
                        <a:spcAft>
                          <a:spcPts val="0"/>
                        </a:spcAft>
                        <a:buClr>
                          <a:srgbClr val="585858"/>
                        </a:buClr>
                        <a:buSzPts val="1300"/>
                        <a:buFont typeface="Verdana"/>
                        <a:buNone/>
                      </a:pPr>
                      <a:r>
                        <a:rPr lang="en-US" sz="1300" u="none" cap="none" strike="noStrike">
                          <a:solidFill>
                            <a:srgbClr val="666666"/>
                          </a:solidFill>
                          <a:latin typeface="Verdana"/>
                          <a:ea typeface="Verdana"/>
                          <a:cs typeface="Verdana"/>
                          <a:sym typeface="Verdana"/>
                        </a:rPr>
                        <a:t>This article is </a:t>
                      </a:r>
                      <a:r>
                        <a:rPr b="1" lang="en-US" sz="1300" u="sng" cap="none" strike="noStrike">
                          <a:latin typeface="Verdana"/>
                          <a:ea typeface="Verdana"/>
                          <a:cs typeface="Verdana"/>
                          <a:sym typeface="Verdana"/>
                        </a:rPr>
                        <a:t>complicated</a:t>
                      </a:r>
                      <a:r>
                        <a:rPr lang="en-US" sz="1300" u="none" cap="none" strike="noStrike">
                          <a:solidFill>
                            <a:srgbClr val="666666"/>
                          </a:solidFill>
                          <a:latin typeface="Verdana"/>
                          <a:ea typeface="Verdana"/>
                          <a:cs typeface="Verdana"/>
                          <a:sym typeface="Verdana"/>
                        </a:rPr>
                        <a:t>, and probably even after spending another </a:t>
                      </a:r>
                      <a:r>
                        <a:rPr b="1" lang="en-US" sz="1300" u="sng" cap="none" strike="noStrike">
                          <a:latin typeface="Verdana"/>
                          <a:ea typeface="Verdana"/>
                          <a:cs typeface="Verdana"/>
                          <a:sym typeface="Verdana"/>
                        </a:rPr>
                        <a:t>20-30 minutes</a:t>
                      </a:r>
                      <a:r>
                        <a:rPr lang="en-US" sz="1300" u="none" cap="none" strike="noStrike">
                          <a:solidFill>
                            <a:srgbClr val="666666"/>
                          </a:solidFill>
                          <a:latin typeface="Verdana"/>
                          <a:ea typeface="Verdana"/>
                          <a:cs typeface="Verdana"/>
                          <a:sym typeface="Verdana"/>
                        </a:rPr>
                        <a:t> on it, and/or related links, I still wouldn't be able to confidently write a summary about it.</a:t>
                      </a:r>
                      <a:endParaRPr>
                        <a:solidFill>
                          <a:srgbClr val="666666"/>
                        </a:solidFill>
                        <a:latin typeface="Verdana"/>
                        <a:ea typeface="Verdana"/>
                        <a:cs typeface="Verdana"/>
                        <a:sym typeface="Verdana"/>
                      </a:endParaRPr>
                    </a:p>
                  </a:txBody>
                  <a:tcPr marT="91425" marB="91425" marR="91425" marL="91425"/>
                </a:tc>
              </a:tr>
            </a:tbl>
          </a:graphicData>
        </a:graphic>
      </p:graphicFrame>
      <p:sp>
        <p:nvSpPr>
          <p:cNvPr id="301" name="Google Shape;301;p7"/>
          <p:cNvSpPr/>
          <p:nvPr/>
        </p:nvSpPr>
        <p:spPr>
          <a:xfrm>
            <a:off x="1427979" y="1203646"/>
            <a:ext cx="1487597" cy="747691"/>
          </a:xfrm>
          <a:prstGeom prst="roundRect">
            <a:avLst>
              <a:gd fmla="val 16667" name="adj"/>
            </a:avLst>
          </a:prstGeom>
          <a:solidFill>
            <a:schemeClr val="accent3"/>
          </a:solidFill>
          <a:ln cap="flat" cmpd="sng" w="3810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2" name="Google Shape;302;p7"/>
          <p:cNvSpPr txBox="1"/>
          <p:nvPr/>
        </p:nvSpPr>
        <p:spPr>
          <a:xfrm>
            <a:off x="1510202" y="1423841"/>
            <a:ext cx="1323149" cy="3073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FFFFFF"/>
                </a:solidFill>
                <a:latin typeface="Verdana"/>
                <a:ea typeface="Verdana"/>
                <a:cs typeface="Verdana"/>
                <a:sym typeface="Verdana"/>
              </a:rPr>
              <a:t>Sampling</a:t>
            </a:r>
            <a:endParaRPr b="1">
              <a:solidFill>
                <a:srgbClr val="FFFFFF"/>
              </a:solidFill>
            </a:endParaRPr>
          </a:p>
        </p:txBody>
      </p:sp>
      <p:sp>
        <p:nvSpPr>
          <p:cNvPr id="303" name="Google Shape;303;p7"/>
          <p:cNvSpPr/>
          <p:nvPr/>
        </p:nvSpPr>
        <p:spPr>
          <a:xfrm>
            <a:off x="1432907" y="1108639"/>
            <a:ext cx="378300" cy="266100"/>
          </a:xfrm>
          <a:prstGeom prst="roundRect">
            <a:avLst>
              <a:gd fmla="val 16667" name="adj"/>
            </a:avLst>
          </a:prstGeom>
          <a:solidFill>
            <a:srgbClr val="BBC7CD"/>
          </a:solidFill>
          <a:ln cap="flat" cmpd="sng" w="12700">
            <a:solidFill>
              <a:schemeClr val="accent3"/>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4" name="Google Shape;304;p7"/>
          <p:cNvSpPr txBox="1"/>
          <p:nvPr/>
        </p:nvSpPr>
        <p:spPr>
          <a:xfrm>
            <a:off x="1491619" y="1088009"/>
            <a:ext cx="260700" cy="307200"/>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1</a:t>
            </a:r>
            <a:endParaRPr/>
          </a:p>
        </p:txBody>
      </p:sp>
      <p:sp>
        <p:nvSpPr>
          <p:cNvPr id="305" name="Google Shape;305;p7"/>
          <p:cNvSpPr/>
          <p:nvPr/>
        </p:nvSpPr>
        <p:spPr>
          <a:xfrm>
            <a:off x="4223482" y="1203645"/>
            <a:ext cx="1487597" cy="747691"/>
          </a:xfrm>
          <a:prstGeom prst="roundRect">
            <a:avLst>
              <a:gd fmla="val 16667" name="adj"/>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6" name="Google Shape;306;p7"/>
          <p:cNvSpPr txBox="1"/>
          <p:nvPr/>
        </p:nvSpPr>
        <p:spPr>
          <a:xfrm>
            <a:off x="4305706" y="1423840"/>
            <a:ext cx="1323000" cy="307200"/>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FFFFFF"/>
                </a:solidFill>
                <a:latin typeface="Verdana"/>
                <a:ea typeface="Verdana"/>
                <a:cs typeface="Verdana"/>
                <a:sym typeface="Verdana"/>
              </a:rPr>
              <a:t>Read </a:t>
            </a:r>
            <a:r>
              <a:rPr b="1" lang="en-US">
                <a:solidFill>
                  <a:srgbClr val="FFFFFF"/>
                </a:solidFill>
                <a:latin typeface="Verdana"/>
                <a:ea typeface="Verdana"/>
                <a:cs typeface="Verdana"/>
                <a:sym typeface="Verdana"/>
              </a:rPr>
              <a:t>Article</a:t>
            </a:r>
            <a:endParaRPr b="1">
              <a:solidFill>
                <a:srgbClr val="FFFFFF"/>
              </a:solidFill>
            </a:endParaRPr>
          </a:p>
        </p:txBody>
      </p:sp>
      <p:sp>
        <p:nvSpPr>
          <p:cNvPr id="307" name="Google Shape;307;p7"/>
          <p:cNvSpPr/>
          <p:nvPr/>
        </p:nvSpPr>
        <p:spPr>
          <a:xfrm>
            <a:off x="4223482" y="1115831"/>
            <a:ext cx="378300" cy="266100"/>
          </a:xfrm>
          <a:prstGeom prst="roundRect">
            <a:avLst>
              <a:gd fmla="val 16667" name="adj"/>
            </a:avLst>
          </a:prstGeom>
          <a:solidFill>
            <a:srgbClr val="BBC7CD"/>
          </a:solidFill>
          <a:ln cap="flat" cmpd="sng" w="12700">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08" name="Google Shape;308;p7"/>
          <p:cNvSpPr txBox="1"/>
          <p:nvPr/>
        </p:nvSpPr>
        <p:spPr>
          <a:xfrm>
            <a:off x="4282194" y="1095201"/>
            <a:ext cx="260700" cy="307200"/>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2</a:t>
            </a:r>
            <a:endParaRPr/>
          </a:p>
        </p:txBody>
      </p:sp>
      <p:sp>
        <p:nvSpPr>
          <p:cNvPr id="309" name="Google Shape;309;p7"/>
          <p:cNvSpPr/>
          <p:nvPr/>
        </p:nvSpPr>
        <p:spPr>
          <a:xfrm>
            <a:off x="6815815" y="1206778"/>
            <a:ext cx="1800846" cy="747691"/>
          </a:xfrm>
          <a:prstGeom prst="roundRect">
            <a:avLst>
              <a:gd fmla="val 16667" name="adj"/>
            </a:avLst>
          </a:prstGeom>
          <a:solidFill>
            <a:schemeClr val="accent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10" name="Google Shape;310;p7"/>
          <p:cNvSpPr txBox="1"/>
          <p:nvPr/>
        </p:nvSpPr>
        <p:spPr>
          <a:xfrm>
            <a:off x="6898039" y="1319023"/>
            <a:ext cx="1636397" cy="523201"/>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FFFFFF"/>
                </a:solidFill>
                <a:latin typeface="Verdana"/>
                <a:ea typeface="Verdana"/>
                <a:cs typeface="Verdana"/>
                <a:sym typeface="Verdana"/>
              </a:rPr>
              <a:t>Give 'Difficulty' Score</a:t>
            </a:r>
            <a:endParaRPr b="1">
              <a:solidFill>
                <a:srgbClr val="FFFFFF"/>
              </a:solidFill>
            </a:endParaRPr>
          </a:p>
        </p:txBody>
      </p:sp>
      <p:sp>
        <p:nvSpPr>
          <p:cNvPr id="311" name="Google Shape;311;p7"/>
          <p:cNvSpPr/>
          <p:nvPr/>
        </p:nvSpPr>
        <p:spPr>
          <a:xfrm>
            <a:off x="6812125" y="1115831"/>
            <a:ext cx="378300" cy="266100"/>
          </a:xfrm>
          <a:prstGeom prst="roundRect">
            <a:avLst>
              <a:gd fmla="val 16667" name="adj"/>
            </a:avLst>
          </a:prstGeom>
          <a:solidFill>
            <a:srgbClr val="BBC7CD"/>
          </a:solidFill>
          <a:ln cap="flat" cmpd="sng" w="12700">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12" name="Google Shape;312;p7"/>
          <p:cNvSpPr txBox="1"/>
          <p:nvPr/>
        </p:nvSpPr>
        <p:spPr>
          <a:xfrm>
            <a:off x="6870837" y="1095201"/>
            <a:ext cx="260700" cy="307200"/>
          </a:xfrm>
          <a:prstGeom prst="rect">
            <a:avLst/>
          </a:prstGeom>
          <a:noFill/>
          <a:ln>
            <a:noFill/>
          </a:ln>
        </p:spPr>
        <p:txBody>
          <a:bodyPr anchorCtr="0" anchor="ctr" bIns="45675" lIns="45675" spcFirstLastPara="1" rIns="45675" wrap="square" tIns="45675">
            <a:noAutofit/>
          </a:bodyPr>
          <a:lstStyle/>
          <a:p>
            <a:pPr indent="0" lvl="0" marL="0" marR="0" rtl="0" algn="ctr">
              <a:lnSpc>
                <a:spcPct val="100000"/>
              </a:lnSpc>
              <a:spcBef>
                <a:spcPts val="0"/>
              </a:spcBef>
              <a:spcAft>
                <a:spcPts val="0"/>
              </a:spcAft>
              <a:buClr>
                <a:srgbClr val="000000"/>
              </a:buClr>
              <a:buSzPts val="1400"/>
              <a:buFont typeface="Verdana"/>
              <a:buNone/>
            </a:pPr>
            <a:r>
              <a:rPr b="1" i="0" lang="en-US" sz="1400" u="none" cap="none" strike="noStrike">
                <a:solidFill>
                  <a:srgbClr val="000000"/>
                </a:solidFill>
                <a:latin typeface="Verdana"/>
                <a:ea typeface="Verdana"/>
                <a:cs typeface="Verdana"/>
                <a:sym typeface="Verdana"/>
              </a:rPr>
              <a:t>3</a:t>
            </a:r>
            <a:endParaRPr/>
          </a:p>
        </p:txBody>
      </p:sp>
      <p:sp>
        <p:nvSpPr>
          <p:cNvPr id="313" name="Google Shape;313;p7"/>
          <p:cNvSpPr txBox="1"/>
          <p:nvPr/>
        </p:nvSpPr>
        <p:spPr>
          <a:xfrm>
            <a:off x="15386" y="1206500"/>
            <a:ext cx="410612"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Goal</a:t>
            </a:r>
            <a:endParaRPr/>
          </a:p>
        </p:txBody>
      </p:sp>
      <p:sp>
        <p:nvSpPr>
          <p:cNvPr id="314" name="Google Shape;314;p7"/>
          <p:cNvSpPr txBox="1"/>
          <p:nvPr/>
        </p:nvSpPr>
        <p:spPr>
          <a:xfrm>
            <a:off x="14896" y="1974313"/>
            <a:ext cx="720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9C3032"/>
              </a:buClr>
              <a:buSzPts val="1100"/>
              <a:buFont typeface="Verdana"/>
              <a:buNone/>
            </a:pPr>
            <a:r>
              <a:rPr b="0" i="0" lang="en-US" sz="1100" u="none" cap="none" strike="noStrike">
                <a:solidFill>
                  <a:srgbClr val="C00000"/>
                </a:solidFill>
                <a:latin typeface="Verdana"/>
                <a:ea typeface="Verdana"/>
                <a:cs typeface="Verdana"/>
                <a:sym typeface="Verdana"/>
              </a:rPr>
              <a:t>Model</a:t>
            </a:r>
            <a:endParaRPr>
              <a:solidFill>
                <a:srgbClr val="C00000"/>
              </a:solidFill>
            </a:endParaRPr>
          </a:p>
        </p:txBody>
      </p:sp>
      <p:sp>
        <p:nvSpPr>
          <p:cNvPr id="315" name="Google Shape;315;p7"/>
          <p:cNvSpPr txBox="1"/>
          <p:nvPr/>
        </p:nvSpPr>
        <p:spPr>
          <a:xfrm>
            <a:off x="8601" y="2228313"/>
            <a:ext cx="6540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Results</a:t>
            </a:r>
            <a:endParaRPr/>
          </a:p>
        </p:txBody>
      </p:sp>
      <p:sp>
        <p:nvSpPr>
          <p:cNvPr id="316" name="Google Shape;316;p7"/>
          <p:cNvSpPr txBox="1"/>
          <p:nvPr/>
        </p:nvSpPr>
        <p:spPr>
          <a:xfrm>
            <a:off x="14271" y="1459781"/>
            <a:ext cx="719993" cy="2565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Datasets</a:t>
            </a:r>
            <a:endParaRPr/>
          </a:p>
        </p:txBody>
      </p:sp>
      <p:sp>
        <p:nvSpPr>
          <p:cNvPr id="317" name="Google Shape;317;p7"/>
          <p:cNvSpPr txBox="1"/>
          <p:nvPr/>
        </p:nvSpPr>
        <p:spPr>
          <a:xfrm>
            <a:off x="10589" y="2482313"/>
            <a:ext cx="782400" cy="421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Chrome</a:t>
            </a:r>
            <a:endParaRPr/>
          </a:p>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Plugin</a:t>
            </a:r>
            <a:endParaRPr/>
          </a:p>
        </p:txBody>
      </p:sp>
      <p:sp>
        <p:nvSpPr>
          <p:cNvPr id="318" name="Google Shape;318;p7"/>
          <p:cNvSpPr txBox="1"/>
          <p:nvPr/>
        </p:nvSpPr>
        <p:spPr>
          <a:xfrm>
            <a:off x="4978" y="2888713"/>
            <a:ext cx="793800" cy="2565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Website</a:t>
            </a:r>
            <a:endParaRPr/>
          </a:p>
        </p:txBody>
      </p:sp>
      <p:sp>
        <p:nvSpPr>
          <p:cNvPr id="319" name="Google Shape;319;p7"/>
          <p:cNvSpPr/>
          <p:nvPr/>
        </p:nvSpPr>
        <p:spPr>
          <a:xfrm>
            <a:off x="837300" y="614175"/>
            <a:ext cx="8307600" cy="431100"/>
          </a:xfrm>
          <a:prstGeom prst="rect">
            <a:avLst/>
          </a:prstGeom>
          <a:solidFill>
            <a:srgbClr val="990000"/>
          </a:solidFill>
          <a:ln cap="flat" cmpd="sng" w="9525">
            <a:solidFill>
              <a:srgbClr val="585858"/>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txBox="1"/>
          <p:nvPr/>
        </p:nvSpPr>
        <p:spPr>
          <a:xfrm>
            <a:off x="1087340" y="631575"/>
            <a:ext cx="4504500" cy="396300"/>
          </a:xfrm>
          <a:prstGeom prst="rect">
            <a:avLst/>
          </a:prstGeom>
          <a:noFill/>
          <a:ln>
            <a:noFill/>
          </a:ln>
        </p:spPr>
        <p:txBody>
          <a:bodyPr anchorCtr="0" anchor="t" bIns="45675" lIns="45675" spcFirstLastPara="1" rIns="45675" wrap="square" tIns="45675">
            <a:noAutofit/>
          </a:bodyPr>
          <a:lstStyle/>
          <a:p>
            <a:pPr indent="0" lvl="0" marL="0" rtl="0" algn="l">
              <a:spcBef>
                <a:spcPts val="0"/>
              </a:spcBef>
              <a:spcAft>
                <a:spcPts val="0"/>
              </a:spcAft>
              <a:buClr>
                <a:schemeClr val="dk1"/>
              </a:buClr>
              <a:buSzPts val="2000"/>
              <a:buFont typeface="Verdana"/>
              <a:buNone/>
            </a:pPr>
            <a:r>
              <a:rPr b="1" lang="en-US" sz="2000">
                <a:solidFill>
                  <a:srgbClr val="FFFFFF"/>
                </a:solidFill>
                <a:latin typeface="Verdana"/>
                <a:ea typeface="Verdana"/>
                <a:cs typeface="Verdana"/>
                <a:sym typeface="Verdana"/>
              </a:rPr>
              <a:t>‘Difficulty’ Model</a:t>
            </a:r>
            <a:endParaRPr>
              <a:solidFill>
                <a:srgbClr val="FFFFFF"/>
              </a:solidFill>
            </a:endParaRPr>
          </a:p>
          <a:p>
            <a:pPr indent="0" lvl="0" marL="0" marR="0" rtl="0" algn="l">
              <a:lnSpc>
                <a:spcPct val="100000"/>
              </a:lnSpc>
              <a:spcBef>
                <a:spcPts val="0"/>
              </a:spcBef>
              <a:spcAft>
                <a:spcPts val="0"/>
              </a:spcAft>
              <a:buClr>
                <a:srgbClr val="000000"/>
              </a:buClr>
              <a:buSzPts val="2000"/>
              <a:buFont typeface="Verdana"/>
              <a:buNone/>
            </a:pPr>
            <a:r>
              <a:t/>
            </a:r>
            <a:endParaRPr b="1" sz="2000">
              <a:solidFill>
                <a:srgbClr val="FFFFFF"/>
              </a:solidFill>
              <a:latin typeface="Verdana"/>
              <a:ea typeface="Verdana"/>
              <a:cs typeface="Verdana"/>
              <a:sym typeface="Verdana"/>
            </a:endParaRPr>
          </a:p>
        </p:txBody>
      </p:sp>
      <p:sp>
        <p:nvSpPr>
          <p:cNvPr id="321" name="Google Shape;321;p7"/>
          <p:cNvSpPr txBox="1"/>
          <p:nvPr/>
        </p:nvSpPr>
        <p:spPr>
          <a:xfrm>
            <a:off x="-250" y="1717813"/>
            <a:ext cx="7503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b="0" i="0" lang="en-US" sz="1100" u="none" cap="none" strike="noStrike">
                <a:solidFill>
                  <a:srgbClr val="3C85C0"/>
                </a:solidFill>
                <a:latin typeface="Verdana"/>
                <a:ea typeface="Verdana"/>
                <a:cs typeface="Verdana"/>
                <a:sym typeface="Verdana"/>
              </a:rPr>
              <a:t>Workflow</a:t>
            </a:r>
            <a:endParaRPr/>
          </a:p>
        </p:txBody>
      </p:sp>
      <p:sp>
        <p:nvSpPr>
          <p:cNvPr id="322" name="Google Shape;322;p7"/>
          <p:cNvSpPr txBox="1"/>
          <p:nvPr/>
        </p:nvSpPr>
        <p:spPr>
          <a:xfrm>
            <a:off x="4953" y="3169188"/>
            <a:ext cx="793800" cy="256500"/>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3C85C0"/>
              </a:buClr>
              <a:buSzPts val="1100"/>
              <a:buFont typeface="Verdana"/>
              <a:buNone/>
            </a:pPr>
            <a:r>
              <a:rPr lang="en-US" sz="1100">
                <a:solidFill>
                  <a:srgbClr val="3C85C0"/>
                </a:solidFill>
                <a:latin typeface="Verdana"/>
                <a:ea typeface="Verdana"/>
                <a:cs typeface="Verdana"/>
                <a:sym typeface="Verdana"/>
              </a:rPr>
              <a:t>Summary</a:t>
            </a:r>
            <a:endParaRPr/>
          </a:p>
        </p:txBody>
      </p:sp>
      <p:sp>
        <p:nvSpPr>
          <p:cNvPr id="323" name="Google Shape;323;p7"/>
          <p:cNvSpPr txBox="1"/>
          <p:nvPr/>
        </p:nvSpPr>
        <p:spPr>
          <a:xfrm>
            <a:off x="1412925" y="1975550"/>
            <a:ext cx="1517700" cy="59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200">
                <a:solidFill>
                  <a:srgbClr val="595959"/>
                </a:solidFill>
                <a:latin typeface="Verdana"/>
                <a:ea typeface="Verdana"/>
                <a:cs typeface="Verdana"/>
                <a:sym typeface="Verdana"/>
              </a:rPr>
              <a:t>300</a:t>
            </a:r>
            <a:r>
              <a:rPr lang="en-US" sz="1200">
                <a:solidFill>
                  <a:srgbClr val="595959"/>
                </a:solidFill>
                <a:latin typeface="Verdana"/>
                <a:ea typeface="Verdana"/>
                <a:cs typeface="Verdana"/>
                <a:sym typeface="Verdana"/>
              </a:rPr>
              <a:t> articles </a:t>
            </a:r>
            <a:endParaRPr sz="1200">
              <a:solidFill>
                <a:srgbClr val="595959"/>
              </a:solidFill>
              <a:latin typeface="Verdana"/>
              <a:ea typeface="Verdana"/>
              <a:cs typeface="Verdana"/>
              <a:sym typeface="Verdana"/>
            </a:endParaRPr>
          </a:p>
          <a:p>
            <a:pPr indent="0" lvl="0" marL="0" rtl="0" algn="ctr">
              <a:lnSpc>
                <a:spcPct val="115000"/>
              </a:lnSpc>
              <a:spcBef>
                <a:spcPts val="0"/>
              </a:spcBef>
              <a:spcAft>
                <a:spcPts val="0"/>
              </a:spcAft>
              <a:buNone/>
            </a:pPr>
            <a:r>
              <a:rPr lang="en-US" sz="1200">
                <a:solidFill>
                  <a:srgbClr val="595959"/>
                </a:solidFill>
                <a:latin typeface="Verdana"/>
                <a:ea typeface="Verdana"/>
                <a:cs typeface="Verdana"/>
                <a:sym typeface="Verdana"/>
              </a:rPr>
              <a:t>from Wikipedia</a:t>
            </a:r>
            <a:endParaRPr sz="1200"/>
          </a:p>
        </p:txBody>
      </p:sp>
      <p:sp>
        <p:nvSpPr>
          <p:cNvPr id="324" name="Google Shape;324;p7"/>
          <p:cNvSpPr txBox="1"/>
          <p:nvPr/>
        </p:nvSpPr>
        <p:spPr>
          <a:xfrm>
            <a:off x="4242475" y="2067063"/>
            <a:ext cx="1449600" cy="3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595959"/>
                </a:solidFill>
                <a:latin typeface="Verdana"/>
                <a:ea typeface="Verdana"/>
                <a:cs typeface="Verdana"/>
                <a:sym typeface="Verdana"/>
              </a:rPr>
              <a:t>up to 2 minutes</a:t>
            </a:r>
            <a:endParaRPr sz="1200"/>
          </a:p>
        </p:txBody>
      </p:sp>
      <p:sp>
        <p:nvSpPr>
          <p:cNvPr id="325" name="Google Shape;325;p7"/>
          <p:cNvSpPr txBox="1"/>
          <p:nvPr/>
        </p:nvSpPr>
        <p:spPr>
          <a:xfrm>
            <a:off x="6604588" y="2045788"/>
            <a:ext cx="2223300" cy="3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595959"/>
                </a:solidFill>
                <a:latin typeface="Verdana"/>
                <a:ea typeface="Verdana"/>
                <a:cs typeface="Verdana"/>
                <a:sym typeface="Verdana"/>
              </a:rPr>
              <a:t>based on a 3-point scale</a:t>
            </a:r>
            <a:endParaRPr sz="1200">
              <a:latin typeface="Verdana"/>
              <a:ea typeface="Verdana"/>
              <a:cs typeface="Verdana"/>
              <a:sym typeface="Verdana"/>
            </a:endParaRPr>
          </a:p>
        </p:txBody>
      </p:sp>
      <p:cxnSp>
        <p:nvCxnSpPr>
          <p:cNvPr id="326" name="Google Shape;326;p7"/>
          <p:cNvCxnSpPr/>
          <p:nvPr/>
        </p:nvCxnSpPr>
        <p:spPr>
          <a:xfrm>
            <a:off x="3017229" y="1586516"/>
            <a:ext cx="1104600" cy="3000"/>
          </a:xfrm>
          <a:prstGeom prst="straightConnector1">
            <a:avLst/>
          </a:prstGeom>
          <a:noFill/>
          <a:ln cap="flat" cmpd="sng" w="19050">
            <a:solidFill>
              <a:srgbClr val="585858"/>
            </a:solidFill>
            <a:prstDash val="solid"/>
            <a:round/>
            <a:headEnd len="sm" w="sm" type="none"/>
            <a:tailEnd len="med" w="med" type="triangle"/>
          </a:ln>
        </p:spPr>
      </p:cxnSp>
      <p:cxnSp>
        <p:nvCxnSpPr>
          <p:cNvPr id="327" name="Google Shape;327;p7"/>
          <p:cNvCxnSpPr/>
          <p:nvPr/>
        </p:nvCxnSpPr>
        <p:spPr>
          <a:xfrm>
            <a:off x="5839254" y="1589516"/>
            <a:ext cx="930600" cy="15000"/>
          </a:xfrm>
          <a:prstGeom prst="straightConnector1">
            <a:avLst/>
          </a:prstGeom>
          <a:noFill/>
          <a:ln cap="flat" cmpd="sng" w="19050">
            <a:solidFill>
              <a:srgbClr val="585858"/>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