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23"/>
  </p:notesMasterIdLst>
  <p:handoutMasterIdLst>
    <p:handoutMasterId r:id="rId24"/>
  </p:handoutMasterIdLst>
  <p:sldIdLst>
    <p:sldId id="663" r:id="rId3"/>
    <p:sldId id="619" r:id="rId4"/>
    <p:sldId id="618" r:id="rId5"/>
    <p:sldId id="656" r:id="rId6"/>
    <p:sldId id="620" r:id="rId7"/>
    <p:sldId id="623" r:id="rId8"/>
    <p:sldId id="624" r:id="rId9"/>
    <p:sldId id="627" r:id="rId10"/>
    <p:sldId id="628" r:id="rId11"/>
    <p:sldId id="657" r:id="rId12"/>
    <p:sldId id="629" r:id="rId13"/>
    <p:sldId id="630" r:id="rId14"/>
    <p:sldId id="631" r:id="rId15"/>
    <p:sldId id="658" r:id="rId16"/>
    <p:sldId id="632" r:id="rId17"/>
    <p:sldId id="633" r:id="rId18"/>
    <p:sldId id="659" r:id="rId19"/>
    <p:sldId id="660" r:id="rId20"/>
    <p:sldId id="661" r:id="rId21"/>
    <p:sldId id="662" r:id="rId22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FF0000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0" autoAdjust="0"/>
  </p:normalViewPr>
  <p:slideViewPr>
    <p:cSldViewPr>
      <p:cViewPr varScale="1">
        <p:scale>
          <a:sx n="99" d="100"/>
          <a:sy n="99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922" y="-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283968" y="5635511"/>
            <a:ext cx="4172000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kumimoji="1" lang="en-US" altLang="ko-KR" sz="1600" b="1" kern="12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Dept. of </a:t>
            </a:r>
            <a:r>
              <a:rPr lang="en-US" altLang="ko-KR" sz="1600" dirty="0" smtClean="0">
                <a:latin typeface="+mj-lt"/>
              </a:rPr>
              <a:t>Computer Science &amp; Engineering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1pPr>
            <a:lvl2pPr marL="800100" indent="-3429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3pPr>
            <a:lvl4pPr marL="1600200" indent="-2286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sz="2000"/>
            </a:lvl1pPr>
            <a:lvl2pPr marL="800100" indent="-342900"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sz="16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sz="1200"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325" y="0"/>
            <a:ext cx="8067675" cy="809625"/>
          </a:xfrm>
        </p:spPr>
        <p:txBody>
          <a:bodyPr>
            <a:normAutofit/>
          </a:bodyPr>
          <a:lstStyle>
            <a:lvl1pPr>
              <a:defRPr sz="3200" b="1">
                <a:latin typeface="맑은 고딕 (제목)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5" y="1085851"/>
            <a:ext cx="8639175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b="1">
                <a:latin typeface="+mn-ea"/>
                <a:ea typeface="+mn-ea"/>
              </a:defRPr>
            </a:lvl1pPr>
            <a:lvl2pPr marL="6858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b="1">
                <a:latin typeface="+mn-ea"/>
                <a:ea typeface="+mn-ea"/>
              </a:defRPr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b="1">
                <a:latin typeface="+mn-ea"/>
                <a:ea typeface="+mn-ea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텍스트를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2014 Embedded System Lab. 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6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283968" y="5635511"/>
            <a:ext cx="4172000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kumimoji="1" lang="en-US" altLang="ko-KR" sz="1600" b="1" kern="12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Dept. of </a:t>
            </a:r>
            <a:r>
              <a:rPr lang="en-US" altLang="ko-KR" sz="1600" dirty="0" smtClean="0">
                <a:latin typeface="+mj-lt"/>
              </a:rPr>
              <a:t>Computer Science</a:t>
            </a:r>
            <a:r>
              <a:rPr lang="en-US" altLang="ko-KR" sz="1600" baseline="0" dirty="0" smtClean="0">
                <a:latin typeface="+mj-lt"/>
              </a:rPr>
              <a:t> &amp; </a:t>
            </a:r>
            <a:r>
              <a:rPr lang="en-US" altLang="ko-KR" sz="1600" dirty="0" smtClean="0">
                <a:latin typeface="+mj-lt"/>
              </a:rPr>
              <a:t>Engineering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  <p:sldLayoutId id="2147484134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60000"/>
        <a:buFont typeface="Wingdings" panose="05000000000000000000" pitchFamily="2" charset="2"/>
        <a:buChar char="u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50000"/>
        <a:buFont typeface="Wingdings" panose="05000000000000000000" pitchFamily="2" charset="2"/>
        <a:buChar char="u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676060"/>
          </a:xfrm>
        </p:spPr>
        <p:txBody>
          <a:bodyPr/>
          <a:lstStyle/>
          <a:p>
            <a:r>
              <a:rPr lang="en-US" altLang="ko-KR" dirty="0" smtClean="0"/>
              <a:t>Explicit </a:t>
            </a:r>
            <a:r>
              <a:rPr lang="ko-KR" altLang="en-US" dirty="0" smtClean="0"/>
              <a:t>참고용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222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Explicit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자료구조</a:t>
            </a:r>
            <a:endParaRPr lang="en-US" altLang="ko-KR" sz="2000" dirty="0"/>
          </a:p>
          <a:p>
            <a:pPr lvl="1"/>
            <a:r>
              <a:rPr lang="en-US" altLang="ko-KR" sz="1200" dirty="0" smtClean="0"/>
              <a:t>&lt;Allocated block&gt;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en-US" altLang="ko-KR" sz="1200" dirty="0" smtClean="0"/>
              <a:t>&lt;Free block&gt;</a:t>
            </a:r>
          </a:p>
          <a:p>
            <a:pPr lvl="1"/>
            <a:endParaRPr lang="ko-KR" altLang="en-US" sz="1600" dirty="0"/>
          </a:p>
          <a:p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3581"/>
            <a:ext cx="7306745" cy="122144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61" y="4293096"/>
            <a:ext cx="7306745" cy="12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21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Explicit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논리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논리상으로는 각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블록들이 순서대로 연결된 형태로 되어있다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실제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연결 링크는 메모리 블록의 순서와 무관하다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91" y="2452276"/>
            <a:ext cx="6468417" cy="97544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79" y="4384227"/>
            <a:ext cx="7228640" cy="19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973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Explicit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Explicit</a:t>
            </a:r>
            <a:r>
              <a:rPr lang="ko-KR" altLang="en-US" dirty="0" smtClean="0"/>
              <a:t>의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할당 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할당 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61" y="2132856"/>
            <a:ext cx="3552915" cy="19996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556533"/>
            <a:ext cx="4596782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483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</a:t>
            </a:r>
            <a:r>
              <a:rPr lang="en-US" altLang="ko-KR" dirty="0" smtClean="0"/>
              <a:t>– Explicit</a:t>
            </a:r>
            <a:r>
              <a:rPr lang="ko-KR" altLang="en-US" dirty="0"/>
              <a:t> </a:t>
            </a:r>
            <a:r>
              <a:rPr lang="ko-KR" altLang="en-US" dirty="0" smtClean="0"/>
              <a:t>사용 매크로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7200800" cy="44044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87624" y="2348880"/>
            <a:ext cx="7200800" cy="38284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27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</a:t>
            </a:r>
            <a:r>
              <a:rPr lang="en-US" altLang="ko-KR" dirty="0" smtClean="0"/>
              <a:t>– Explicit</a:t>
            </a:r>
            <a:r>
              <a:rPr lang="ko-KR" altLang="en-US" dirty="0"/>
              <a:t> </a:t>
            </a:r>
            <a:r>
              <a:rPr lang="ko-KR" altLang="en-US" dirty="0" smtClean="0"/>
              <a:t>사용 매크로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78" y="1969217"/>
            <a:ext cx="7341451" cy="39276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937277" y="1969217"/>
            <a:ext cx="7341451" cy="34032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35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- </a:t>
            </a:r>
            <a:r>
              <a:rPr lang="en-US" altLang="ko-KR" dirty="0" smtClean="0"/>
              <a:t>Explicit</a:t>
            </a:r>
            <a:r>
              <a:rPr lang="ko-KR" altLang="en-US" dirty="0" smtClean="0"/>
              <a:t>의 </a:t>
            </a:r>
            <a:r>
              <a:rPr lang="ko-KR" altLang="en-US" dirty="0"/>
              <a:t>함수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08911" cy="4824536"/>
          </a:xfrm>
        </p:spPr>
        <p:txBody>
          <a:bodyPr/>
          <a:lstStyle/>
          <a:p>
            <a:r>
              <a:rPr lang="en-US" altLang="ko-KR" dirty="0" err="1" smtClean="0"/>
              <a:t>mm_init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69" y="2037820"/>
            <a:ext cx="7141659" cy="44516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1190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</a:t>
            </a:r>
            <a:r>
              <a:rPr lang="en-US" altLang="ko-KR" dirty="0" smtClean="0"/>
              <a:t>– Explicit</a:t>
            </a:r>
            <a:r>
              <a:rPr lang="ko-KR" altLang="en-US" dirty="0" smtClean="0"/>
              <a:t>의 함수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mm_init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</a:t>
            </a:r>
          </a:p>
          <a:p>
            <a:pPr lvl="1">
              <a:buSzPct val="80000"/>
              <a:buFont typeface="+mj-lt"/>
              <a:buAutoNum type="arabicParenR"/>
            </a:pPr>
            <a:r>
              <a:rPr lang="ko-KR" altLang="en-US" dirty="0" smtClean="0"/>
              <a:t>초기 </a:t>
            </a:r>
            <a:r>
              <a:rPr lang="en-US" altLang="ko-KR" dirty="0" smtClean="0"/>
              <a:t>empty heap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lvl="1">
              <a:buSzPct val="80000"/>
              <a:buFont typeface="+mj-lt"/>
              <a:buAutoNum type="arabicParenR"/>
            </a:pPr>
            <a:endParaRPr lang="en-US" altLang="ko-KR" dirty="0"/>
          </a:p>
          <a:p>
            <a:pPr lvl="1">
              <a:buSzPct val="80000"/>
              <a:buFont typeface="+mj-lt"/>
              <a:buAutoNum type="arabicParenR"/>
            </a:pPr>
            <a:endParaRPr lang="en-US" altLang="ko-KR" dirty="0" smtClean="0"/>
          </a:p>
          <a:p>
            <a:pPr lvl="1">
              <a:buSzPct val="80000"/>
              <a:buFont typeface="+mj-lt"/>
              <a:buAutoNum type="arabicParenR"/>
            </a:pPr>
            <a:endParaRPr lang="en-US" altLang="ko-KR" dirty="0"/>
          </a:p>
          <a:p>
            <a:pPr lvl="1">
              <a:buSzPct val="80000"/>
              <a:buFont typeface="+mj-lt"/>
              <a:buAutoNum type="arabicParenR"/>
            </a:pPr>
            <a:endParaRPr lang="en-US" altLang="ko-KR" dirty="0" smtClean="0"/>
          </a:p>
          <a:p>
            <a:pPr lvl="1">
              <a:buSzPct val="80000"/>
              <a:buFont typeface="+mj-lt"/>
              <a:buAutoNum type="arabicParenR"/>
            </a:pPr>
            <a:endParaRPr lang="en-US" altLang="ko-KR" dirty="0"/>
          </a:p>
          <a:p>
            <a:pPr lvl="1">
              <a:buSzPct val="80000"/>
              <a:buFont typeface="+mj-lt"/>
              <a:buAutoNum type="arabicParenR"/>
            </a:pPr>
            <a:r>
              <a:rPr lang="en-US" altLang="ko-KR" dirty="0" smtClean="0"/>
              <a:t>Root free block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prev</a:t>
            </a:r>
            <a:r>
              <a:rPr lang="ko-KR" altLang="en-US" dirty="0" smtClean="0"/>
              <a:t>를 생성하고</a:t>
            </a:r>
            <a:r>
              <a:rPr lang="en-US" altLang="ko-KR" dirty="0" smtClean="0"/>
              <a:t>, padding block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prologue, epilogue</a:t>
            </a:r>
            <a:r>
              <a:rPr lang="ko-KR" altLang="en-US" dirty="0" smtClean="0"/>
              <a:t>를 할당한다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6145993" y="4028153"/>
            <a:ext cx="1459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bg1"/>
                </a:solidFill>
              </a:rPr>
              <a:t>trace01.txt</a:t>
            </a:r>
            <a:endParaRPr lang="ko-KR" altLang="en-US" sz="2000" kern="0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0" y="2276872"/>
            <a:ext cx="7949873" cy="12497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0" y="4293096"/>
            <a:ext cx="808399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4611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</a:t>
            </a:r>
            <a:r>
              <a:rPr lang="en-US" altLang="ko-KR" dirty="0" smtClean="0"/>
              <a:t>– Explicit</a:t>
            </a:r>
            <a:r>
              <a:rPr lang="ko-KR" altLang="en-US" dirty="0" smtClean="0"/>
              <a:t>의 함수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mm_init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</a:t>
            </a:r>
          </a:p>
          <a:p>
            <a:pPr lvl="1">
              <a:buSzPct val="80000"/>
              <a:buFont typeface="+mj-lt"/>
              <a:buAutoNum type="arabicParenR" startAt="3"/>
            </a:pPr>
            <a:r>
              <a:rPr lang="en-US" altLang="ko-KR" dirty="0" smtClean="0"/>
              <a:t>Heap pointer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footer </a:t>
            </a:r>
            <a:r>
              <a:rPr lang="ko-KR" altLang="en-US" dirty="0" smtClean="0"/>
              <a:t>위치로 이동시킨다</a:t>
            </a:r>
            <a:r>
              <a:rPr lang="en-US" altLang="ko-KR" dirty="0" smtClean="0"/>
              <a:t>.</a:t>
            </a:r>
          </a:p>
          <a:p>
            <a:pPr lvl="1">
              <a:buSzPct val="80000"/>
              <a:buFont typeface="+mj-lt"/>
              <a:buAutoNum type="arabicParenR" startAt="3"/>
            </a:pPr>
            <a:r>
              <a:rPr lang="en-US" altLang="ko-KR" dirty="0" smtClean="0"/>
              <a:t>epilogue</a:t>
            </a:r>
            <a:r>
              <a:rPr lang="ko-KR" altLang="en-US" dirty="0" smtClean="0"/>
              <a:t>를 초기화 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>
              <a:buSzPct val="80000"/>
              <a:buFont typeface="+mj-lt"/>
              <a:buAutoNum type="arabicParenR" startAt="3"/>
            </a:pPr>
            <a:endParaRPr lang="en-US" altLang="ko-KR" dirty="0" smtClean="0"/>
          </a:p>
          <a:p>
            <a:pPr lvl="1">
              <a:buSzPct val="80000"/>
              <a:buFont typeface="+mj-lt"/>
              <a:buAutoNum type="arabicParenR" startAt="3"/>
            </a:pPr>
            <a:endParaRPr lang="en-US" altLang="ko-KR" dirty="0"/>
          </a:p>
          <a:p>
            <a:pPr lvl="1">
              <a:buSzPct val="80000"/>
              <a:buFont typeface="+mj-lt"/>
              <a:buAutoNum type="arabicParenR" startAt="3"/>
            </a:pPr>
            <a:endParaRPr lang="en-US" altLang="ko-KR" dirty="0" smtClean="0"/>
          </a:p>
          <a:p>
            <a:pPr lvl="1">
              <a:buSzPct val="80000"/>
              <a:buFont typeface="+mj-lt"/>
              <a:buAutoNum type="arabicParenR" startAt="3"/>
            </a:pPr>
            <a:endParaRPr lang="en-US" altLang="ko-KR" dirty="0"/>
          </a:p>
          <a:p>
            <a:pPr lvl="1">
              <a:buSzPct val="80000"/>
              <a:buFont typeface="+mj-lt"/>
              <a:buAutoNum type="arabicParenR" startAt="3"/>
            </a:pPr>
            <a:endParaRPr lang="en-US" altLang="ko-KR" dirty="0" smtClean="0"/>
          </a:p>
          <a:p>
            <a:pPr lvl="1">
              <a:buSzPct val="80000"/>
              <a:buFont typeface="+mj-lt"/>
              <a:buAutoNum type="arabicParenR" startAt="3"/>
            </a:pPr>
            <a:endParaRPr lang="en-US" altLang="ko-KR" dirty="0"/>
          </a:p>
          <a:p>
            <a:pPr lvl="1">
              <a:buSzPct val="80000"/>
              <a:buFont typeface="+mj-lt"/>
              <a:buAutoNum type="arabicParenR" startAt="3"/>
            </a:pPr>
            <a:r>
              <a:rPr lang="ko-KR" altLang="en-US" dirty="0" smtClean="0"/>
              <a:t>사용할 최대 크기의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을 미리 할당한다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6145993" y="4028153"/>
            <a:ext cx="1459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bg1"/>
                </a:solidFill>
              </a:rPr>
              <a:t>trace01.txt</a:t>
            </a:r>
            <a:endParaRPr lang="ko-KR" altLang="en-US" sz="2000" kern="0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33" y="2564904"/>
            <a:ext cx="6614733" cy="1621677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22" y="4699022"/>
            <a:ext cx="5416554" cy="19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75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- </a:t>
            </a:r>
            <a:r>
              <a:rPr lang="en-US" altLang="ko-KR" dirty="0" smtClean="0"/>
              <a:t>Explicit</a:t>
            </a:r>
            <a:r>
              <a:rPr lang="ko-KR" altLang="en-US" dirty="0" smtClean="0"/>
              <a:t>의 </a:t>
            </a:r>
            <a:r>
              <a:rPr lang="ko-KR" altLang="en-US" dirty="0"/>
              <a:t>함수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08911" cy="4824536"/>
          </a:xfrm>
        </p:spPr>
        <p:txBody>
          <a:bodyPr/>
          <a:lstStyle/>
          <a:p>
            <a:r>
              <a:rPr lang="en-US" altLang="ko-KR" dirty="0" err="1" smtClean="0"/>
              <a:t>extend_heap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072771" cy="4051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096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</a:t>
            </a:r>
            <a:r>
              <a:rPr lang="en-US" altLang="ko-KR" dirty="0" smtClean="0"/>
              <a:t>– Explicit</a:t>
            </a:r>
            <a:r>
              <a:rPr lang="ko-KR" altLang="en-US" dirty="0" smtClean="0"/>
              <a:t>의 함수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extend_heap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extend_heap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함수가 호출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요청된 크기만큼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을 늘리고 이전 블록의 </a:t>
            </a:r>
            <a:r>
              <a:rPr lang="en-US" altLang="ko-KR" dirty="0" smtClean="0"/>
              <a:t>epilogue</a:t>
            </a:r>
            <a:r>
              <a:rPr lang="ko-KR" altLang="en-US" dirty="0" smtClean="0"/>
              <a:t>가 다음 블록의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블록이 </a:t>
            </a:r>
            <a:r>
              <a:rPr lang="ko-KR" altLang="en-US" dirty="0" err="1" smtClean="0"/>
              <a:t>할당되었으므로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블록을 통합하는 </a:t>
            </a:r>
            <a:r>
              <a:rPr lang="en-US" altLang="ko-KR" dirty="0" smtClean="0"/>
              <a:t>coalesce() </a:t>
            </a:r>
            <a:r>
              <a:rPr lang="ko-KR" altLang="en-US" dirty="0" smtClean="0"/>
              <a:t>함수를 호출하도록 되어있다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LIFO </a:t>
            </a:r>
            <a:r>
              <a:rPr lang="ko-KR" altLang="en-US" dirty="0" smtClean="0">
                <a:solidFill>
                  <a:srgbClr val="C00000"/>
                </a:solidFill>
              </a:rPr>
              <a:t>정책의 </a:t>
            </a:r>
            <a:r>
              <a:rPr lang="en-US" altLang="ko-KR" dirty="0" smtClean="0">
                <a:solidFill>
                  <a:srgbClr val="C00000"/>
                </a:solidFill>
              </a:rPr>
              <a:t>free </a:t>
            </a:r>
            <a:r>
              <a:rPr lang="ko-KR" altLang="en-US" dirty="0" smtClean="0">
                <a:solidFill>
                  <a:srgbClr val="C00000"/>
                </a:solidFill>
              </a:rPr>
              <a:t>과정과 동일하게 </a:t>
            </a:r>
            <a:r>
              <a:rPr lang="en-US" altLang="ko-KR" dirty="0" smtClean="0">
                <a:solidFill>
                  <a:srgbClr val="C00000"/>
                </a:solidFill>
              </a:rPr>
              <a:t>free </a:t>
            </a:r>
            <a:r>
              <a:rPr lang="ko-KR" altLang="en-US" dirty="0" smtClean="0">
                <a:solidFill>
                  <a:srgbClr val="C00000"/>
                </a:solidFill>
              </a:rPr>
              <a:t>블록을 통합하도록 함수 작성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free() </a:t>
            </a:r>
            <a:r>
              <a:rPr lang="ko-KR" altLang="en-US" dirty="0" smtClean="0">
                <a:solidFill>
                  <a:srgbClr val="C00000"/>
                </a:solidFill>
              </a:rPr>
              <a:t>함수 내부에서도 호출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145993" y="4028153"/>
            <a:ext cx="1459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bg1"/>
                </a:solidFill>
              </a:rPr>
              <a:t>trace01.txt</a:t>
            </a:r>
            <a:endParaRPr lang="ko-KR" altLang="en-US" sz="2000" kern="0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60" y="2636912"/>
            <a:ext cx="6902534" cy="239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812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 Lab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언어로 </a:t>
            </a:r>
            <a:r>
              <a:rPr lang="en-US" altLang="ko-KR" dirty="0" smtClean="0"/>
              <a:t>dynamic storage allocator</a:t>
            </a:r>
            <a:r>
              <a:rPr lang="ko-KR" altLang="en-US" dirty="0" smtClean="0"/>
              <a:t>를 구현하게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이를 통해 각자의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, free,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알고리즘을 구현해야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공간의 생성 디자인을 고려하면서 정확하고 효율이 좋은 빠른 </a:t>
            </a:r>
            <a:r>
              <a:rPr lang="en-US" altLang="ko-KR" dirty="0" smtClean="0"/>
              <a:t>allocator</a:t>
            </a:r>
            <a:r>
              <a:rPr lang="ko-KR" altLang="en-US" dirty="0" smtClean="0"/>
              <a:t>를 구현해야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 Lab</a:t>
            </a:r>
            <a:r>
              <a:rPr lang="ko-KR" altLang="en-US" dirty="0" smtClean="0"/>
              <a:t>은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가지의 방식으로 진행된다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Naive</a:t>
            </a:r>
          </a:p>
          <a:p>
            <a:pPr lvl="1"/>
            <a:r>
              <a:rPr lang="en-US" altLang="ko-KR" dirty="0" smtClean="0"/>
              <a:t>Implicit</a:t>
            </a:r>
          </a:p>
          <a:p>
            <a:pPr lvl="1"/>
            <a:r>
              <a:rPr lang="en-US" altLang="ko-KR" dirty="0" smtClean="0"/>
              <a:t>Explicit</a:t>
            </a:r>
          </a:p>
          <a:p>
            <a:pPr lvl="1"/>
            <a:r>
              <a:rPr lang="en-US" altLang="ko-KR" dirty="0" smtClean="0"/>
              <a:t>Segregated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Segregated</a:t>
            </a:r>
            <a:r>
              <a:rPr lang="ko-KR" altLang="en-US" dirty="0" smtClean="0">
                <a:solidFill>
                  <a:srgbClr val="C00000"/>
                </a:solidFill>
              </a:rPr>
              <a:t>는 실습 일정상 진행하지 않음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161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- </a:t>
            </a:r>
            <a:r>
              <a:rPr lang="en-US" altLang="ko-KR" dirty="0" smtClean="0"/>
              <a:t>Explicit</a:t>
            </a:r>
            <a:r>
              <a:rPr lang="ko-KR" altLang="en-US" dirty="0" smtClean="0"/>
              <a:t>의 </a:t>
            </a:r>
            <a:r>
              <a:rPr lang="ko-KR" altLang="en-US" dirty="0"/>
              <a:t>함수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08911" cy="4824536"/>
          </a:xfrm>
        </p:spPr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주석 부분을 채워야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free list</a:t>
            </a:r>
            <a:r>
              <a:rPr lang="ko-KR" altLang="en-US" dirty="0" smtClean="0"/>
              <a:t>를 검색하는 </a:t>
            </a:r>
            <a:r>
              <a:rPr lang="en-US" altLang="ko-KR" dirty="0" err="1" smtClean="0"/>
              <a:t>find_fit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작성해야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free </a:t>
            </a:r>
            <a:r>
              <a:rPr lang="ko-KR" altLang="en-US" dirty="0" smtClean="0"/>
              <a:t>블록에 할당하는 함수인 </a:t>
            </a:r>
            <a:r>
              <a:rPr lang="en-US" altLang="ko-KR" dirty="0" smtClean="0"/>
              <a:t>place() </a:t>
            </a:r>
            <a:r>
              <a:rPr lang="ko-KR" altLang="en-US" dirty="0" smtClean="0"/>
              <a:t>함수를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LIFO </a:t>
            </a:r>
            <a:r>
              <a:rPr lang="ko-KR" altLang="en-US" dirty="0" smtClean="0"/>
              <a:t>정책의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과정을 </a:t>
            </a:r>
            <a:r>
              <a:rPr lang="en-US" altLang="ko-KR" dirty="0" smtClean="0"/>
              <a:t>coalesce() </a:t>
            </a:r>
            <a:r>
              <a:rPr lang="ko-KR" altLang="en-US" dirty="0" smtClean="0"/>
              <a:t>함수에 작성한다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243264"/>
            <a:ext cx="5652629" cy="32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59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Free Block </a:t>
            </a:r>
            <a:r>
              <a:rPr lang="ko-KR" altLang="en-US" dirty="0" smtClean="0"/>
              <a:t>추가 알고리즘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Explicit 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Free block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형식으로 관리하는 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Free block</a:t>
            </a:r>
            <a:r>
              <a:rPr lang="ko-KR" altLang="en-US" dirty="0" smtClean="0"/>
              <a:t>들이 새로 추가되는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을 어느 위치에 추가하는지에 따라 성능이 좌우된다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Free block</a:t>
            </a:r>
            <a:r>
              <a:rPr lang="ko-KR" altLang="en-US" dirty="0" smtClean="0"/>
              <a:t>을 추가하기 위한 알고리즘은 다음과 같다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z="1800" dirty="0" smtClean="0"/>
              <a:t>LIFO(Last In First Out) </a:t>
            </a:r>
            <a:r>
              <a:rPr lang="ko-KR" altLang="en-US" sz="1800" dirty="0" smtClean="0"/>
              <a:t>정책</a:t>
            </a:r>
            <a:endParaRPr lang="en-US" altLang="ko-KR" sz="1800" dirty="0" smtClean="0"/>
          </a:p>
          <a:p>
            <a:pPr lvl="2"/>
            <a:r>
              <a:rPr lang="en-US" altLang="ko-KR" dirty="0" smtClean="0"/>
              <a:t>Free Block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맨 앞에 끼워 넣는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간단하고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상수시간</a:t>
            </a:r>
            <a:r>
              <a:rPr lang="ko-KR" altLang="en-US" dirty="0" smtClean="0"/>
              <a:t> 소요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단편화가 </a:t>
            </a:r>
            <a:r>
              <a:rPr lang="en-US" altLang="ko-KR" dirty="0" smtClean="0"/>
              <a:t>Address-ordered </a:t>
            </a:r>
            <a:r>
              <a:rPr lang="ko-KR" altLang="en-US" dirty="0" smtClean="0"/>
              <a:t>정책보다 나쁨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주소 정렬</a:t>
            </a:r>
            <a:r>
              <a:rPr lang="en-US" altLang="ko-KR" dirty="0" smtClean="0"/>
              <a:t>(Address-ordered) </a:t>
            </a:r>
            <a:r>
              <a:rPr lang="ko-KR" altLang="en-US" dirty="0" smtClean="0"/>
              <a:t>정책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Free Block 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순서를 유지하면서 삽입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ex)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pred</a:t>
            </a:r>
            <a:r>
              <a:rPr lang="en-US" altLang="ko-KR" dirty="0" smtClean="0"/>
              <a:t>) &lt;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) &lt;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(next)</a:t>
            </a:r>
          </a:p>
          <a:p>
            <a:pPr lvl="2"/>
            <a:r>
              <a:rPr lang="ko-KR" altLang="en-US" dirty="0" smtClean="0"/>
              <a:t>장점</a:t>
            </a:r>
            <a:r>
              <a:rPr lang="en-US" altLang="ko-KR" dirty="0" smtClean="0"/>
              <a:t>: LIFO </a:t>
            </a:r>
            <a:r>
              <a:rPr lang="ko-KR" altLang="en-US" dirty="0" smtClean="0"/>
              <a:t>정책보다 단편화 성능이 우수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단점</a:t>
            </a:r>
            <a:r>
              <a:rPr lang="en-US" altLang="ko-KR" dirty="0" smtClean="0"/>
              <a:t>: List </a:t>
            </a:r>
            <a:r>
              <a:rPr lang="ko-KR" altLang="en-US" dirty="0" smtClean="0"/>
              <a:t>탐색 후 삽입해야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7046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Free Block </a:t>
            </a:r>
            <a:r>
              <a:rPr lang="ko-KR" altLang="en-US" dirty="0" smtClean="0"/>
              <a:t>추가 알고리즘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7544" y="1412776"/>
            <a:ext cx="8281167" cy="48245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LIFO </a:t>
            </a:r>
            <a:r>
              <a:rPr lang="ko-KR" altLang="en-US" dirty="0" smtClean="0"/>
              <a:t>정책의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304561" y="1268760"/>
            <a:ext cx="8875951" cy="5406598"/>
            <a:chOff x="304561" y="1334770"/>
            <a:chExt cx="8875951" cy="5406598"/>
          </a:xfrm>
        </p:grpSpPr>
        <p:sp>
          <p:nvSpPr>
            <p:cNvPr id="8" name="자유형 7"/>
            <p:cNvSpPr/>
            <p:nvPr/>
          </p:nvSpPr>
          <p:spPr>
            <a:xfrm flipH="1">
              <a:off x="5935568" y="5755375"/>
              <a:ext cx="45719" cy="717409"/>
            </a:xfrm>
            <a:custGeom>
              <a:avLst/>
              <a:gdLst>
                <a:gd name="connsiteX0" fmla="*/ 0 w 0"/>
                <a:gd name="connsiteY0" fmla="*/ 0 h 349623"/>
                <a:gd name="connsiteX1" fmla="*/ 0 w 0"/>
                <a:gd name="connsiteY1" fmla="*/ 349623 h 34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9623">
                  <a:moveTo>
                    <a:pt x="0" y="0"/>
                  </a:moveTo>
                  <a:lnTo>
                    <a:pt x="0" y="349623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H="1">
              <a:off x="6131239" y="5848347"/>
              <a:ext cx="45719" cy="722002"/>
            </a:xfrm>
            <a:custGeom>
              <a:avLst/>
              <a:gdLst>
                <a:gd name="connsiteX0" fmla="*/ 0 w 0"/>
                <a:gd name="connsiteY0" fmla="*/ 340659 h 340659"/>
                <a:gd name="connsiteX1" fmla="*/ 0 w 0"/>
                <a:gd name="connsiteY1" fmla="*/ 0 h 34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659">
                  <a:moveTo>
                    <a:pt x="0" y="340659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flipH="1">
              <a:off x="7346414" y="5768996"/>
              <a:ext cx="45719" cy="700647"/>
            </a:xfrm>
            <a:custGeom>
              <a:avLst/>
              <a:gdLst>
                <a:gd name="connsiteX0" fmla="*/ 0 w 0"/>
                <a:gd name="connsiteY0" fmla="*/ 0 h 349623"/>
                <a:gd name="connsiteX1" fmla="*/ 0 w 0"/>
                <a:gd name="connsiteY1" fmla="*/ 349623 h 34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9623">
                  <a:moveTo>
                    <a:pt x="0" y="0"/>
                  </a:moveTo>
                  <a:lnTo>
                    <a:pt x="0" y="349623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H="1">
              <a:off x="7533120" y="5853172"/>
              <a:ext cx="45719" cy="721833"/>
            </a:xfrm>
            <a:custGeom>
              <a:avLst/>
              <a:gdLst>
                <a:gd name="connsiteX0" fmla="*/ 0 w 0"/>
                <a:gd name="connsiteY0" fmla="*/ 340659 h 340659"/>
                <a:gd name="connsiteX1" fmla="*/ 0 w 0"/>
                <a:gd name="connsiteY1" fmla="*/ 0 h 34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659">
                  <a:moveTo>
                    <a:pt x="0" y="340659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flipH="1">
              <a:off x="2878996" y="5772203"/>
              <a:ext cx="45719" cy="717408"/>
            </a:xfrm>
            <a:custGeom>
              <a:avLst/>
              <a:gdLst>
                <a:gd name="connsiteX0" fmla="*/ 0 w 0"/>
                <a:gd name="connsiteY0" fmla="*/ 0 h 349623"/>
                <a:gd name="connsiteX1" fmla="*/ 0 w 0"/>
                <a:gd name="connsiteY1" fmla="*/ 349623 h 34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9623">
                  <a:moveTo>
                    <a:pt x="0" y="0"/>
                  </a:moveTo>
                  <a:lnTo>
                    <a:pt x="0" y="349623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 flipH="1">
              <a:off x="3065702" y="5853172"/>
              <a:ext cx="45719" cy="734005"/>
            </a:xfrm>
            <a:custGeom>
              <a:avLst/>
              <a:gdLst>
                <a:gd name="connsiteX0" fmla="*/ 0 w 0"/>
                <a:gd name="connsiteY0" fmla="*/ 340659 h 340659"/>
                <a:gd name="connsiteX1" fmla="*/ 0 w 0"/>
                <a:gd name="connsiteY1" fmla="*/ 0 h 34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659">
                  <a:moveTo>
                    <a:pt x="0" y="340659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149985" y="3182445"/>
              <a:ext cx="0" cy="733476"/>
            </a:xfrm>
            <a:custGeom>
              <a:avLst/>
              <a:gdLst>
                <a:gd name="connsiteX0" fmla="*/ 0 w 0"/>
                <a:gd name="connsiteY0" fmla="*/ 806823 h 806823"/>
                <a:gd name="connsiteX1" fmla="*/ 0 w 0"/>
                <a:gd name="connsiteY1" fmla="*/ 0 h 80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06823">
                  <a:moveTo>
                    <a:pt x="0" y="806823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954392" y="3072337"/>
              <a:ext cx="0" cy="733476"/>
            </a:xfrm>
            <a:custGeom>
              <a:avLst/>
              <a:gdLst>
                <a:gd name="connsiteX0" fmla="*/ 0 w 0"/>
                <a:gd name="connsiteY0" fmla="*/ 0 h 806823"/>
                <a:gd name="connsiteX1" fmla="*/ 0 w 0"/>
                <a:gd name="connsiteY1" fmla="*/ 806823 h 80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06823">
                  <a:moveTo>
                    <a:pt x="0" y="0"/>
                  </a:moveTo>
                  <a:lnTo>
                    <a:pt x="0" y="806823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47254" y="2586607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free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408174" y="2283676"/>
              <a:ext cx="901675" cy="29739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2767" y="2634574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free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873687" y="2331642"/>
              <a:ext cx="901675" cy="297395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29521" y="2389885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27522" y="2389885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528522" y="2389885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26523" y="2389885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21945" y="2389885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22945" y="2389885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25524" y="2389884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20946" y="2389886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18947" y="2389886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19947" y="2389885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21763" y="238936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89200" y="238988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87201" y="238988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88201" y="238988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86202" y="238988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5475" y="2389886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Root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3592369" y="2483007"/>
              <a:ext cx="467841" cy="233478"/>
            </a:xfrm>
            <a:custGeom>
              <a:avLst/>
              <a:gdLst>
                <a:gd name="connsiteX0" fmla="*/ 3637 w 514625"/>
                <a:gd name="connsiteY0" fmla="*/ 0 h 256826"/>
                <a:gd name="connsiteX1" fmla="*/ 75354 w 514625"/>
                <a:gd name="connsiteY1" fmla="*/ 224117 h 256826"/>
                <a:gd name="connsiteX2" fmla="*/ 514625 w 514625"/>
                <a:gd name="connsiteY2" fmla="*/ 251011 h 25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625" h="256826">
                  <a:moveTo>
                    <a:pt x="3637" y="0"/>
                  </a:moveTo>
                  <a:cubicBezTo>
                    <a:pt x="-3087" y="91141"/>
                    <a:pt x="-9811" y="182282"/>
                    <a:pt x="75354" y="224117"/>
                  </a:cubicBezTo>
                  <a:cubicBezTo>
                    <a:pt x="160519" y="265952"/>
                    <a:pt x="337572" y="258481"/>
                    <a:pt x="514625" y="251011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3747084" y="2447142"/>
              <a:ext cx="84395" cy="7672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86810" y="2381947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331102" y="3455750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29103" y="3455750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530103" y="3455750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28104" y="3455750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23526" y="3455750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24526" y="3455750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27105" y="345574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22527" y="3455751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20528" y="3455751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21528" y="3455750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23344" y="345523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490781" y="345575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88782" y="345575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89782" y="345575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87783" y="345575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7056" y="3455751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Root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3588700" y="3547372"/>
              <a:ext cx="467841" cy="233478"/>
            </a:xfrm>
            <a:custGeom>
              <a:avLst/>
              <a:gdLst>
                <a:gd name="connsiteX0" fmla="*/ 3637 w 514625"/>
                <a:gd name="connsiteY0" fmla="*/ 0 h 256826"/>
                <a:gd name="connsiteX1" fmla="*/ 75354 w 514625"/>
                <a:gd name="connsiteY1" fmla="*/ 224117 h 256826"/>
                <a:gd name="connsiteX2" fmla="*/ 514625 w 514625"/>
                <a:gd name="connsiteY2" fmla="*/ 251011 h 25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625" h="256826">
                  <a:moveTo>
                    <a:pt x="3637" y="0"/>
                  </a:moveTo>
                  <a:cubicBezTo>
                    <a:pt x="-3087" y="91141"/>
                    <a:pt x="-9811" y="182282"/>
                    <a:pt x="75354" y="224117"/>
                  </a:cubicBezTo>
                  <a:cubicBezTo>
                    <a:pt x="160519" y="265952"/>
                    <a:pt x="337572" y="258481"/>
                    <a:pt x="514625" y="251011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2634007" y="3539222"/>
              <a:ext cx="1166302" cy="311555"/>
            </a:xfrm>
            <a:custGeom>
              <a:avLst/>
              <a:gdLst>
                <a:gd name="connsiteX0" fmla="*/ 1281953 w 1282932"/>
                <a:gd name="connsiteY0" fmla="*/ 0 h 342711"/>
                <a:gd name="connsiteX1" fmla="*/ 1075765 w 1282932"/>
                <a:gd name="connsiteY1" fmla="*/ 340659 h 342711"/>
                <a:gd name="connsiteX2" fmla="*/ 0 w 1282932"/>
                <a:gd name="connsiteY2" fmla="*/ 116541 h 34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2932" h="342711">
                  <a:moveTo>
                    <a:pt x="1281953" y="0"/>
                  </a:moveTo>
                  <a:cubicBezTo>
                    <a:pt x="1285688" y="160618"/>
                    <a:pt x="1289424" y="321236"/>
                    <a:pt x="1075765" y="340659"/>
                  </a:cubicBezTo>
                  <a:cubicBezTo>
                    <a:pt x="862106" y="360082"/>
                    <a:pt x="431053" y="238311"/>
                    <a:pt x="0" y="11654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184407" y="3513007"/>
              <a:ext cx="84395" cy="7672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86810" y="3126918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860618" y="2341918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258619" y="2341918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059619" y="2341918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7620" y="2341918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052226" y="2341918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853226" y="2341918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656620" y="2341917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251227" y="2341919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49228" y="2341919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50228" y="2341918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618" y="193961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258619" y="193961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59619" y="193961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258620" y="274496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059619" y="2744960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358119" y="1876891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58119" y="2677916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269077" y="234191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12789" y="2342439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Root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47606" y="234243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445607" y="234243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46607" y="234243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644608" y="234243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750095" y="2276159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256524" y="3403048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858523" y="3403048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057524" y="3403048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5525" y="3403048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050947" y="3403048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851947" y="3403048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654526" y="3403048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249948" y="3403049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647949" y="3403049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448949" y="3403048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858523" y="300074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256524" y="300074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057524" y="300074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858523" y="380609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256525" y="380609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057524" y="3806090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356024" y="2938021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356024" y="3739046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266982" y="340304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810694" y="3403569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Root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045511" y="340356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443512" y="340356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244512" y="340356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642513" y="340356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748001" y="3337289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 107"/>
            <p:cNvSpPr/>
            <p:nvPr/>
          </p:nvSpPr>
          <p:spPr>
            <a:xfrm>
              <a:off x="5954392" y="2027553"/>
              <a:ext cx="0" cy="317839"/>
            </a:xfrm>
            <a:custGeom>
              <a:avLst/>
              <a:gdLst>
                <a:gd name="connsiteX0" fmla="*/ 0 w 0"/>
                <a:gd name="connsiteY0" fmla="*/ 0 h 349623"/>
                <a:gd name="connsiteX1" fmla="*/ 0 w 0"/>
                <a:gd name="connsiteY1" fmla="*/ 349623 h 34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9623">
                  <a:moveTo>
                    <a:pt x="0" y="0"/>
                  </a:moveTo>
                  <a:lnTo>
                    <a:pt x="0" y="349623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자유형 108"/>
            <p:cNvSpPr/>
            <p:nvPr/>
          </p:nvSpPr>
          <p:spPr>
            <a:xfrm>
              <a:off x="5954392" y="2443189"/>
              <a:ext cx="8149" cy="301540"/>
            </a:xfrm>
            <a:custGeom>
              <a:avLst/>
              <a:gdLst>
                <a:gd name="connsiteX0" fmla="*/ 0 w 8964"/>
                <a:gd name="connsiteY0" fmla="*/ 0 h 331694"/>
                <a:gd name="connsiteX1" fmla="*/ 8964 w 8964"/>
                <a:gd name="connsiteY1" fmla="*/ 331694 h 33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64" h="331694">
                  <a:moveTo>
                    <a:pt x="0" y="0"/>
                  </a:moveTo>
                  <a:lnTo>
                    <a:pt x="8964" y="331694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 109"/>
            <p:cNvSpPr/>
            <p:nvPr/>
          </p:nvSpPr>
          <p:spPr>
            <a:xfrm>
              <a:off x="6158135" y="2532837"/>
              <a:ext cx="0" cy="309690"/>
            </a:xfrm>
            <a:custGeom>
              <a:avLst/>
              <a:gdLst>
                <a:gd name="connsiteX0" fmla="*/ 0 w 0"/>
                <a:gd name="connsiteY0" fmla="*/ 340659 h 340659"/>
                <a:gd name="connsiteX1" fmla="*/ 0 w 0"/>
                <a:gd name="connsiteY1" fmla="*/ 0 h 34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659">
                  <a:moveTo>
                    <a:pt x="0" y="340659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자유형 110"/>
            <p:cNvSpPr/>
            <p:nvPr/>
          </p:nvSpPr>
          <p:spPr>
            <a:xfrm>
              <a:off x="6149985" y="2125349"/>
              <a:ext cx="0" cy="301541"/>
            </a:xfrm>
            <a:custGeom>
              <a:avLst/>
              <a:gdLst>
                <a:gd name="connsiteX0" fmla="*/ 0 w 0"/>
                <a:gd name="connsiteY0" fmla="*/ 331695 h 331695"/>
                <a:gd name="connsiteX1" fmla="*/ 0 w 0"/>
                <a:gd name="connsiteY1" fmla="*/ 0 h 33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31695">
                  <a:moveTo>
                    <a:pt x="0" y="331695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5359461" y="2164308"/>
              <a:ext cx="2787208" cy="278881"/>
            </a:xfrm>
            <a:custGeom>
              <a:avLst/>
              <a:gdLst>
                <a:gd name="connsiteX0" fmla="*/ 0 w 3065929"/>
                <a:gd name="connsiteY0" fmla="*/ 306769 h 306769"/>
                <a:gd name="connsiteX1" fmla="*/ 1595718 w 3065929"/>
                <a:gd name="connsiteY1" fmla="*/ 1969 h 306769"/>
                <a:gd name="connsiteX2" fmla="*/ 3065929 w 3065929"/>
                <a:gd name="connsiteY2" fmla="*/ 199192 h 3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5929" h="306769">
                  <a:moveTo>
                    <a:pt x="0" y="306769"/>
                  </a:moveTo>
                  <a:cubicBezTo>
                    <a:pt x="542365" y="163333"/>
                    <a:pt x="1084730" y="19898"/>
                    <a:pt x="1595718" y="1969"/>
                  </a:cubicBezTo>
                  <a:cubicBezTo>
                    <a:pt x="2106706" y="-15960"/>
                    <a:pt x="2586317" y="91616"/>
                    <a:pt x="3065929" y="199192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8133270" y="2435039"/>
              <a:ext cx="551283" cy="274046"/>
            </a:xfrm>
            <a:custGeom>
              <a:avLst/>
              <a:gdLst>
                <a:gd name="connsiteX0" fmla="*/ 5776 w 606411"/>
                <a:gd name="connsiteY0" fmla="*/ 0 h 301451"/>
                <a:gd name="connsiteX1" fmla="*/ 86458 w 606411"/>
                <a:gd name="connsiteY1" fmla="*/ 268941 h 301451"/>
                <a:gd name="connsiteX2" fmla="*/ 606411 w 606411"/>
                <a:gd name="connsiteY2" fmla="*/ 286871 h 30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411" h="301451">
                  <a:moveTo>
                    <a:pt x="5776" y="0"/>
                  </a:moveTo>
                  <a:cubicBezTo>
                    <a:pt x="-3936" y="110564"/>
                    <a:pt x="-13648" y="221129"/>
                    <a:pt x="86458" y="268941"/>
                  </a:cubicBezTo>
                  <a:cubicBezTo>
                    <a:pt x="186564" y="316753"/>
                    <a:pt x="396487" y="301812"/>
                    <a:pt x="606411" y="286871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자유형 113"/>
            <p:cNvSpPr/>
            <p:nvPr/>
          </p:nvSpPr>
          <p:spPr>
            <a:xfrm>
              <a:off x="5375760" y="3322624"/>
              <a:ext cx="497134" cy="165350"/>
            </a:xfrm>
            <a:custGeom>
              <a:avLst/>
              <a:gdLst>
                <a:gd name="connsiteX0" fmla="*/ 0 w 546847"/>
                <a:gd name="connsiteY0" fmla="*/ 181885 h 181885"/>
                <a:gd name="connsiteX1" fmla="*/ 224118 w 546847"/>
                <a:gd name="connsiteY1" fmla="*/ 2591 h 181885"/>
                <a:gd name="connsiteX2" fmla="*/ 546847 w 546847"/>
                <a:gd name="connsiteY2" fmla="*/ 92238 h 18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847" h="181885">
                  <a:moveTo>
                    <a:pt x="0" y="181885"/>
                  </a:moveTo>
                  <a:cubicBezTo>
                    <a:pt x="66488" y="99708"/>
                    <a:pt x="132977" y="17532"/>
                    <a:pt x="224118" y="2591"/>
                  </a:cubicBezTo>
                  <a:cubicBezTo>
                    <a:pt x="315259" y="-12350"/>
                    <a:pt x="431053" y="39944"/>
                    <a:pt x="546847" y="92238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자유형 114"/>
            <p:cNvSpPr/>
            <p:nvPr/>
          </p:nvSpPr>
          <p:spPr>
            <a:xfrm>
              <a:off x="5938092" y="3254121"/>
              <a:ext cx="2233027" cy="242003"/>
            </a:xfrm>
            <a:custGeom>
              <a:avLst/>
              <a:gdLst>
                <a:gd name="connsiteX0" fmla="*/ 0 w 2456330"/>
                <a:gd name="connsiteY0" fmla="*/ 266203 h 266203"/>
                <a:gd name="connsiteX1" fmla="*/ 591671 w 2456330"/>
                <a:gd name="connsiteY1" fmla="*/ 15191 h 266203"/>
                <a:gd name="connsiteX2" fmla="*/ 2142565 w 2456330"/>
                <a:gd name="connsiteY2" fmla="*/ 42085 h 266203"/>
                <a:gd name="connsiteX3" fmla="*/ 2456330 w 2456330"/>
                <a:gd name="connsiteY3" fmla="*/ 158626 h 26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6330" h="266203">
                  <a:moveTo>
                    <a:pt x="0" y="266203"/>
                  </a:moveTo>
                  <a:cubicBezTo>
                    <a:pt x="117288" y="159373"/>
                    <a:pt x="234577" y="52544"/>
                    <a:pt x="591671" y="15191"/>
                  </a:cubicBezTo>
                  <a:cubicBezTo>
                    <a:pt x="948765" y="-22162"/>
                    <a:pt x="1831789" y="18179"/>
                    <a:pt x="2142565" y="42085"/>
                  </a:cubicBezTo>
                  <a:cubicBezTo>
                    <a:pt x="2453341" y="65991"/>
                    <a:pt x="2454835" y="112308"/>
                    <a:pt x="2456330" y="158626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 115"/>
            <p:cNvSpPr/>
            <p:nvPr/>
          </p:nvSpPr>
          <p:spPr>
            <a:xfrm>
              <a:off x="8145011" y="3487974"/>
              <a:ext cx="551283" cy="274046"/>
            </a:xfrm>
            <a:custGeom>
              <a:avLst/>
              <a:gdLst>
                <a:gd name="connsiteX0" fmla="*/ 5776 w 606411"/>
                <a:gd name="connsiteY0" fmla="*/ 0 h 301451"/>
                <a:gd name="connsiteX1" fmla="*/ 86458 w 606411"/>
                <a:gd name="connsiteY1" fmla="*/ 268941 h 301451"/>
                <a:gd name="connsiteX2" fmla="*/ 606411 w 606411"/>
                <a:gd name="connsiteY2" fmla="*/ 286871 h 30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411" h="301451">
                  <a:moveTo>
                    <a:pt x="5776" y="0"/>
                  </a:moveTo>
                  <a:cubicBezTo>
                    <a:pt x="-3936" y="110564"/>
                    <a:pt x="-13648" y="221129"/>
                    <a:pt x="86458" y="268941"/>
                  </a:cubicBezTo>
                  <a:cubicBezTo>
                    <a:pt x="186564" y="316753"/>
                    <a:pt x="396487" y="301812"/>
                    <a:pt x="606411" y="286871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자유형 116"/>
            <p:cNvSpPr/>
            <p:nvPr/>
          </p:nvSpPr>
          <p:spPr>
            <a:xfrm>
              <a:off x="7136103" y="3483848"/>
              <a:ext cx="1206160" cy="263615"/>
            </a:xfrm>
            <a:custGeom>
              <a:avLst/>
              <a:gdLst>
                <a:gd name="connsiteX0" fmla="*/ 1326776 w 1326776"/>
                <a:gd name="connsiteY0" fmla="*/ 0 h 289977"/>
                <a:gd name="connsiteX1" fmla="*/ 1030941 w 1326776"/>
                <a:gd name="connsiteY1" fmla="*/ 277906 h 289977"/>
                <a:gd name="connsiteX2" fmla="*/ 179294 w 1326776"/>
                <a:gd name="connsiteY2" fmla="*/ 224118 h 289977"/>
                <a:gd name="connsiteX3" fmla="*/ 0 w 1326776"/>
                <a:gd name="connsiteY3" fmla="*/ 80682 h 28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6776" h="289977">
                  <a:moveTo>
                    <a:pt x="1326776" y="0"/>
                  </a:moveTo>
                  <a:cubicBezTo>
                    <a:pt x="1274482" y="120276"/>
                    <a:pt x="1222188" y="240553"/>
                    <a:pt x="1030941" y="277906"/>
                  </a:cubicBezTo>
                  <a:cubicBezTo>
                    <a:pt x="839694" y="315259"/>
                    <a:pt x="351117" y="256989"/>
                    <a:pt x="179294" y="224118"/>
                  </a:cubicBezTo>
                  <a:cubicBezTo>
                    <a:pt x="7471" y="191247"/>
                    <a:pt x="3735" y="135964"/>
                    <a:pt x="0" y="80682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8303909" y="2403535"/>
              <a:ext cx="84395" cy="7672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114826" y="3457762"/>
              <a:ext cx="84395" cy="7672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665184" y="5192411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free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6426104" y="4889479"/>
              <a:ext cx="901675" cy="297395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878548" y="494772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276549" y="4947722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077549" y="494772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475550" y="494772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7070156" y="494772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71156" y="494772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674550" y="4947721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269157" y="4947723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667158" y="4947723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7468158" y="4947722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878548" y="454541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276549" y="454541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077549" y="454541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878548" y="5350764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6276550" y="5350764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077549" y="5350764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6376049" y="4482694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376049" y="5283719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287007" y="4947723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30719" y="4948243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Root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065536" y="4948243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8463537" y="4948243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8264537" y="4948243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8662538" y="4948243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자유형 145"/>
            <p:cNvSpPr/>
            <p:nvPr/>
          </p:nvSpPr>
          <p:spPr>
            <a:xfrm>
              <a:off x="5972322" y="4633356"/>
              <a:ext cx="0" cy="317839"/>
            </a:xfrm>
            <a:custGeom>
              <a:avLst/>
              <a:gdLst>
                <a:gd name="connsiteX0" fmla="*/ 0 w 0"/>
                <a:gd name="connsiteY0" fmla="*/ 0 h 349623"/>
                <a:gd name="connsiteX1" fmla="*/ 0 w 0"/>
                <a:gd name="connsiteY1" fmla="*/ 349623 h 34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9623">
                  <a:moveTo>
                    <a:pt x="0" y="0"/>
                  </a:moveTo>
                  <a:lnTo>
                    <a:pt x="0" y="349623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 146"/>
            <p:cNvSpPr/>
            <p:nvPr/>
          </p:nvSpPr>
          <p:spPr>
            <a:xfrm>
              <a:off x="5972322" y="5048993"/>
              <a:ext cx="8149" cy="301540"/>
            </a:xfrm>
            <a:custGeom>
              <a:avLst/>
              <a:gdLst>
                <a:gd name="connsiteX0" fmla="*/ 0 w 8964"/>
                <a:gd name="connsiteY0" fmla="*/ 0 h 331694"/>
                <a:gd name="connsiteX1" fmla="*/ 8964 w 8964"/>
                <a:gd name="connsiteY1" fmla="*/ 331694 h 33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64" h="331694">
                  <a:moveTo>
                    <a:pt x="0" y="0"/>
                  </a:moveTo>
                  <a:lnTo>
                    <a:pt x="8964" y="331694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 147"/>
            <p:cNvSpPr/>
            <p:nvPr/>
          </p:nvSpPr>
          <p:spPr>
            <a:xfrm>
              <a:off x="6176065" y="5138640"/>
              <a:ext cx="0" cy="309690"/>
            </a:xfrm>
            <a:custGeom>
              <a:avLst/>
              <a:gdLst>
                <a:gd name="connsiteX0" fmla="*/ 0 w 0"/>
                <a:gd name="connsiteY0" fmla="*/ 340659 h 340659"/>
                <a:gd name="connsiteX1" fmla="*/ 0 w 0"/>
                <a:gd name="connsiteY1" fmla="*/ 0 h 34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659">
                  <a:moveTo>
                    <a:pt x="0" y="340659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자유형 148"/>
            <p:cNvSpPr/>
            <p:nvPr/>
          </p:nvSpPr>
          <p:spPr>
            <a:xfrm>
              <a:off x="6167915" y="4731153"/>
              <a:ext cx="0" cy="301541"/>
            </a:xfrm>
            <a:custGeom>
              <a:avLst/>
              <a:gdLst>
                <a:gd name="connsiteX0" fmla="*/ 0 w 0"/>
                <a:gd name="connsiteY0" fmla="*/ 331695 h 331695"/>
                <a:gd name="connsiteX1" fmla="*/ 0 w 0"/>
                <a:gd name="connsiteY1" fmla="*/ 0 h 33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31695">
                  <a:moveTo>
                    <a:pt x="0" y="331695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자유형 149"/>
            <p:cNvSpPr/>
            <p:nvPr/>
          </p:nvSpPr>
          <p:spPr>
            <a:xfrm>
              <a:off x="5377391" y="4770112"/>
              <a:ext cx="2787208" cy="278881"/>
            </a:xfrm>
            <a:custGeom>
              <a:avLst/>
              <a:gdLst>
                <a:gd name="connsiteX0" fmla="*/ 0 w 3065929"/>
                <a:gd name="connsiteY0" fmla="*/ 306769 h 306769"/>
                <a:gd name="connsiteX1" fmla="*/ 1595718 w 3065929"/>
                <a:gd name="connsiteY1" fmla="*/ 1969 h 306769"/>
                <a:gd name="connsiteX2" fmla="*/ 3065929 w 3065929"/>
                <a:gd name="connsiteY2" fmla="*/ 199192 h 3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5929" h="306769">
                  <a:moveTo>
                    <a:pt x="0" y="306769"/>
                  </a:moveTo>
                  <a:cubicBezTo>
                    <a:pt x="542365" y="163333"/>
                    <a:pt x="1084730" y="19898"/>
                    <a:pt x="1595718" y="1969"/>
                  </a:cubicBezTo>
                  <a:cubicBezTo>
                    <a:pt x="2106706" y="-15960"/>
                    <a:pt x="2586317" y="91616"/>
                    <a:pt x="3065929" y="199192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 150"/>
            <p:cNvSpPr/>
            <p:nvPr/>
          </p:nvSpPr>
          <p:spPr>
            <a:xfrm>
              <a:off x="8151200" y="5040843"/>
              <a:ext cx="551283" cy="274046"/>
            </a:xfrm>
            <a:custGeom>
              <a:avLst/>
              <a:gdLst>
                <a:gd name="connsiteX0" fmla="*/ 5776 w 606411"/>
                <a:gd name="connsiteY0" fmla="*/ 0 h 301451"/>
                <a:gd name="connsiteX1" fmla="*/ 86458 w 606411"/>
                <a:gd name="connsiteY1" fmla="*/ 268941 h 301451"/>
                <a:gd name="connsiteX2" fmla="*/ 606411 w 606411"/>
                <a:gd name="connsiteY2" fmla="*/ 286871 h 30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411" h="301451">
                  <a:moveTo>
                    <a:pt x="5776" y="0"/>
                  </a:moveTo>
                  <a:cubicBezTo>
                    <a:pt x="-3936" y="110564"/>
                    <a:pt x="-13648" y="221129"/>
                    <a:pt x="86458" y="268941"/>
                  </a:cubicBezTo>
                  <a:cubicBezTo>
                    <a:pt x="186564" y="316753"/>
                    <a:pt x="396487" y="301812"/>
                    <a:pt x="606411" y="286871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321839" y="4999814"/>
              <a:ext cx="84395" cy="7672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878548" y="6069741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6276549" y="606974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6077549" y="6069741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6475550" y="6069741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070156" y="6069741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6871156" y="6069741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6674550" y="6069740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269157" y="6069742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667158" y="6069742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468158" y="6069741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878548" y="5667438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6276549" y="5667438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6077549" y="5667438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878548" y="6472784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6276550" y="6472784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077549" y="6472783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376049" y="5604714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376049" y="6405738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287007" y="606974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30719" y="6070262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Root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8065536" y="607026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8463537" y="607026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8264537" y="607026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8662538" y="607026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자유형 176"/>
            <p:cNvSpPr/>
            <p:nvPr/>
          </p:nvSpPr>
          <p:spPr>
            <a:xfrm>
              <a:off x="8151200" y="6162862"/>
              <a:ext cx="551283" cy="274046"/>
            </a:xfrm>
            <a:custGeom>
              <a:avLst/>
              <a:gdLst>
                <a:gd name="connsiteX0" fmla="*/ 5776 w 606411"/>
                <a:gd name="connsiteY0" fmla="*/ 0 h 301451"/>
                <a:gd name="connsiteX1" fmla="*/ 86458 w 606411"/>
                <a:gd name="connsiteY1" fmla="*/ 268941 h 301451"/>
                <a:gd name="connsiteX2" fmla="*/ 606411 w 606411"/>
                <a:gd name="connsiteY2" fmla="*/ 286871 h 30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411" h="301451">
                  <a:moveTo>
                    <a:pt x="5776" y="0"/>
                  </a:moveTo>
                  <a:cubicBezTo>
                    <a:pt x="-3936" y="110564"/>
                    <a:pt x="-13648" y="221129"/>
                    <a:pt x="86458" y="268941"/>
                  </a:cubicBezTo>
                  <a:cubicBezTo>
                    <a:pt x="186564" y="316753"/>
                    <a:pt x="396487" y="301812"/>
                    <a:pt x="606411" y="286871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6134744" y="6121942"/>
              <a:ext cx="84395" cy="7672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209448" y="5218964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free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1970368" y="4916032"/>
              <a:ext cx="901675" cy="297395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420554" y="497149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818555" y="497149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619555" y="497149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017556" y="497149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612163" y="497149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413163" y="497149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2216557" y="4971491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811164" y="4971493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209164" y="4971493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010164" y="4971492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819156" y="456115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217157" y="456115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3018157" y="456115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819156" y="536650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217158" y="536650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3018157" y="536650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3316657" y="4498431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316657" y="5299456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29013" y="4971493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72725" y="4972013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Root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607542" y="4972013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005543" y="4972013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3806543" y="4972013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204544" y="4972013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자유형 204"/>
            <p:cNvSpPr/>
            <p:nvPr/>
          </p:nvSpPr>
          <p:spPr>
            <a:xfrm>
              <a:off x="2912930" y="4649093"/>
              <a:ext cx="0" cy="317839"/>
            </a:xfrm>
            <a:custGeom>
              <a:avLst/>
              <a:gdLst>
                <a:gd name="connsiteX0" fmla="*/ 0 w 0"/>
                <a:gd name="connsiteY0" fmla="*/ 0 h 349623"/>
                <a:gd name="connsiteX1" fmla="*/ 0 w 0"/>
                <a:gd name="connsiteY1" fmla="*/ 349623 h 34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9623">
                  <a:moveTo>
                    <a:pt x="0" y="0"/>
                  </a:moveTo>
                  <a:lnTo>
                    <a:pt x="0" y="349623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 205"/>
            <p:cNvSpPr/>
            <p:nvPr/>
          </p:nvSpPr>
          <p:spPr>
            <a:xfrm>
              <a:off x="2912930" y="5064730"/>
              <a:ext cx="8149" cy="301540"/>
            </a:xfrm>
            <a:custGeom>
              <a:avLst/>
              <a:gdLst>
                <a:gd name="connsiteX0" fmla="*/ 0 w 8964"/>
                <a:gd name="connsiteY0" fmla="*/ 0 h 331694"/>
                <a:gd name="connsiteX1" fmla="*/ 8964 w 8964"/>
                <a:gd name="connsiteY1" fmla="*/ 331694 h 33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64" h="331694">
                  <a:moveTo>
                    <a:pt x="0" y="0"/>
                  </a:moveTo>
                  <a:lnTo>
                    <a:pt x="8964" y="331694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 206"/>
            <p:cNvSpPr/>
            <p:nvPr/>
          </p:nvSpPr>
          <p:spPr>
            <a:xfrm>
              <a:off x="3116673" y="5154377"/>
              <a:ext cx="0" cy="309690"/>
            </a:xfrm>
            <a:custGeom>
              <a:avLst/>
              <a:gdLst>
                <a:gd name="connsiteX0" fmla="*/ 0 w 0"/>
                <a:gd name="connsiteY0" fmla="*/ 340659 h 340659"/>
                <a:gd name="connsiteX1" fmla="*/ 0 w 0"/>
                <a:gd name="connsiteY1" fmla="*/ 0 h 34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659">
                  <a:moveTo>
                    <a:pt x="0" y="340659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 207"/>
            <p:cNvSpPr/>
            <p:nvPr/>
          </p:nvSpPr>
          <p:spPr>
            <a:xfrm>
              <a:off x="3108523" y="4746890"/>
              <a:ext cx="0" cy="301541"/>
            </a:xfrm>
            <a:custGeom>
              <a:avLst/>
              <a:gdLst>
                <a:gd name="connsiteX0" fmla="*/ 0 w 0"/>
                <a:gd name="connsiteY0" fmla="*/ 331695 h 331695"/>
                <a:gd name="connsiteX1" fmla="*/ 0 w 0"/>
                <a:gd name="connsiteY1" fmla="*/ 0 h 33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31695">
                  <a:moveTo>
                    <a:pt x="0" y="331695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 208"/>
            <p:cNvSpPr/>
            <p:nvPr/>
          </p:nvSpPr>
          <p:spPr>
            <a:xfrm>
              <a:off x="3693206" y="5064613"/>
              <a:ext cx="551283" cy="274046"/>
            </a:xfrm>
            <a:custGeom>
              <a:avLst/>
              <a:gdLst>
                <a:gd name="connsiteX0" fmla="*/ 5776 w 606411"/>
                <a:gd name="connsiteY0" fmla="*/ 0 h 301451"/>
                <a:gd name="connsiteX1" fmla="*/ 86458 w 606411"/>
                <a:gd name="connsiteY1" fmla="*/ 268941 h 301451"/>
                <a:gd name="connsiteX2" fmla="*/ 606411 w 606411"/>
                <a:gd name="connsiteY2" fmla="*/ 286871 h 30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411" h="301451">
                  <a:moveTo>
                    <a:pt x="5776" y="0"/>
                  </a:moveTo>
                  <a:cubicBezTo>
                    <a:pt x="-3936" y="110564"/>
                    <a:pt x="-13648" y="221129"/>
                    <a:pt x="86458" y="268941"/>
                  </a:cubicBezTo>
                  <a:cubicBezTo>
                    <a:pt x="186564" y="316753"/>
                    <a:pt x="396487" y="301812"/>
                    <a:pt x="606411" y="286871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3863845" y="5023584"/>
              <a:ext cx="84395" cy="7672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829013" y="609351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72725" y="6094032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Root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607542" y="609403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005543" y="609403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3806543" y="609403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204544" y="609403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자유형 216"/>
            <p:cNvSpPr/>
            <p:nvPr/>
          </p:nvSpPr>
          <p:spPr>
            <a:xfrm>
              <a:off x="3693206" y="6186632"/>
              <a:ext cx="551283" cy="274046"/>
            </a:xfrm>
            <a:custGeom>
              <a:avLst/>
              <a:gdLst>
                <a:gd name="connsiteX0" fmla="*/ 5776 w 606411"/>
                <a:gd name="connsiteY0" fmla="*/ 0 h 301451"/>
                <a:gd name="connsiteX1" fmla="*/ 86458 w 606411"/>
                <a:gd name="connsiteY1" fmla="*/ 268941 h 301451"/>
                <a:gd name="connsiteX2" fmla="*/ 606411 w 606411"/>
                <a:gd name="connsiteY2" fmla="*/ 286871 h 30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411" h="301451">
                  <a:moveTo>
                    <a:pt x="5776" y="0"/>
                  </a:moveTo>
                  <a:cubicBezTo>
                    <a:pt x="-3936" y="110564"/>
                    <a:pt x="-13648" y="221129"/>
                    <a:pt x="86458" y="268941"/>
                  </a:cubicBezTo>
                  <a:cubicBezTo>
                    <a:pt x="186564" y="316753"/>
                    <a:pt x="396487" y="301812"/>
                    <a:pt x="606411" y="286871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/>
            <p:cNvSpPr/>
            <p:nvPr/>
          </p:nvSpPr>
          <p:spPr>
            <a:xfrm>
              <a:off x="2274943" y="6154568"/>
              <a:ext cx="84395" cy="7672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1423374" y="609460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1821375" y="609460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1622375" y="6094602"/>
              <a:ext cx="199001" cy="180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2020376" y="609460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2614983" y="609460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2415983" y="609460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2219377" y="609460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2813984" y="6094603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3211984" y="6094603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012984" y="6094602"/>
              <a:ext cx="199001" cy="180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2821976" y="568426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219977" y="568426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3020977" y="5684266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2821976" y="648961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219978" y="648961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3020977" y="6489611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3319477" y="5621541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319477" y="6422566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자유형 236"/>
            <p:cNvSpPr/>
            <p:nvPr/>
          </p:nvSpPr>
          <p:spPr>
            <a:xfrm>
              <a:off x="909751" y="4778852"/>
              <a:ext cx="2779059" cy="260888"/>
            </a:xfrm>
            <a:custGeom>
              <a:avLst/>
              <a:gdLst>
                <a:gd name="connsiteX0" fmla="*/ 0 w 2779059"/>
                <a:gd name="connsiteY0" fmla="*/ 260888 h 260888"/>
                <a:gd name="connsiteX1" fmla="*/ 1102659 w 2779059"/>
                <a:gd name="connsiteY1" fmla="*/ 911 h 260888"/>
                <a:gd name="connsiteX2" fmla="*/ 2779059 w 2779059"/>
                <a:gd name="connsiteY2" fmla="*/ 180205 h 26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9059" h="260888">
                  <a:moveTo>
                    <a:pt x="0" y="260888"/>
                  </a:moveTo>
                  <a:cubicBezTo>
                    <a:pt x="319741" y="137623"/>
                    <a:pt x="639483" y="14358"/>
                    <a:pt x="1102659" y="911"/>
                  </a:cubicBezTo>
                  <a:cubicBezTo>
                    <a:pt x="1565835" y="-12536"/>
                    <a:pt x="2502647" y="126417"/>
                    <a:pt x="2779059" y="180205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자유형 237"/>
            <p:cNvSpPr/>
            <p:nvPr/>
          </p:nvSpPr>
          <p:spPr>
            <a:xfrm>
              <a:off x="927681" y="5934834"/>
              <a:ext cx="1183341" cy="243423"/>
            </a:xfrm>
            <a:custGeom>
              <a:avLst/>
              <a:gdLst>
                <a:gd name="connsiteX0" fmla="*/ 0 w 1183341"/>
                <a:gd name="connsiteY0" fmla="*/ 243423 h 243423"/>
                <a:gd name="connsiteX1" fmla="*/ 753035 w 1183341"/>
                <a:gd name="connsiteY1" fmla="*/ 1376 h 243423"/>
                <a:gd name="connsiteX2" fmla="*/ 1183341 w 1183341"/>
                <a:gd name="connsiteY2" fmla="*/ 162741 h 24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3341" h="243423">
                  <a:moveTo>
                    <a:pt x="0" y="243423"/>
                  </a:moveTo>
                  <a:cubicBezTo>
                    <a:pt x="277906" y="129123"/>
                    <a:pt x="555812" y="14823"/>
                    <a:pt x="753035" y="1376"/>
                  </a:cubicBezTo>
                  <a:cubicBezTo>
                    <a:pt x="950259" y="-12071"/>
                    <a:pt x="1066800" y="75335"/>
                    <a:pt x="1183341" y="162741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자유형 238"/>
            <p:cNvSpPr/>
            <p:nvPr/>
          </p:nvSpPr>
          <p:spPr>
            <a:xfrm>
              <a:off x="2111021" y="5961077"/>
              <a:ext cx="1550895" cy="217180"/>
            </a:xfrm>
            <a:custGeom>
              <a:avLst/>
              <a:gdLst>
                <a:gd name="connsiteX0" fmla="*/ 0 w 1550895"/>
                <a:gd name="connsiteY0" fmla="*/ 217180 h 217180"/>
                <a:gd name="connsiteX1" fmla="*/ 726142 w 1550895"/>
                <a:gd name="connsiteY1" fmla="*/ 2027 h 217180"/>
                <a:gd name="connsiteX2" fmla="*/ 1550895 w 1550895"/>
                <a:gd name="connsiteY2" fmla="*/ 127533 h 21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0895" h="217180">
                  <a:moveTo>
                    <a:pt x="0" y="217180"/>
                  </a:moveTo>
                  <a:cubicBezTo>
                    <a:pt x="233830" y="117074"/>
                    <a:pt x="467660" y="16968"/>
                    <a:pt x="726142" y="2027"/>
                  </a:cubicBezTo>
                  <a:cubicBezTo>
                    <a:pt x="984624" y="-12914"/>
                    <a:pt x="1267759" y="57309"/>
                    <a:pt x="1550895" y="127533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자유형 239"/>
            <p:cNvSpPr/>
            <p:nvPr/>
          </p:nvSpPr>
          <p:spPr>
            <a:xfrm>
              <a:off x="3384010" y="6196187"/>
              <a:ext cx="519953" cy="297196"/>
            </a:xfrm>
            <a:custGeom>
              <a:avLst/>
              <a:gdLst>
                <a:gd name="connsiteX0" fmla="*/ 519953 w 519953"/>
                <a:gd name="connsiteY0" fmla="*/ 0 h 297196"/>
                <a:gd name="connsiteX1" fmla="*/ 242047 w 519953"/>
                <a:gd name="connsiteY1" fmla="*/ 295835 h 297196"/>
                <a:gd name="connsiteX2" fmla="*/ 0 w 519953"/>
                <a:gd name="connsiteY2" fmla="*/ 89647 h 2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953" h="297196">
                  <a:moveTo>
                    <a:pt x="519953" y="0"/>
                  </a:moveTo>
                  <a:cubicBezTo>
                    <a:pt x="424329" y="140447"/>
                    <a:pt x="328706" y="280894"/>
                    <a:pt x="242047" y="295835"/>
                  </a:cubicBezTo>
                  <a:cubicBezTo>
                    <a:pt x="155388" y="310776"/>
                    <a:pt x="77694" y="200211"/>
                    <a:pt x="0" y="89647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7280429" y="4551640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7678430" y="4551640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7479430" y="4551640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7280429" y="5356985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7678431" y="5356985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7479430" y="5356985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7777930" y="4488915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7777930" y="5289940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자유형 248"/>
            <p:cNvSpPr/>
            <p:nvPr/>
          </p:nvSpPr>
          <p:spPr>
            <a:xfrm>
              <a:off x="7374203" y="4639577"/>
              <a:ext cx="0" cy="317839"/>
            </a:xfrm>
            <a:custGeom>
              <a:avLst/>
              <a:gdLst>
                <a:gd name="connsiteX0" fmla="*/ 0 w 0"/>
                <a:gd name="connsiteY0" fmla="*/ 0 h 349623"/>
                <a:gd name="connsiteX1" fmla="*/ 0 w 0"/>
                <a:gd name="connsiteY1" fmla="*/ 349623 h 34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9623">
                  <a:moveTo>
                    <a:pt x="0" y="0"/>
                  </a:moveTo>
                  <a:lnTo>
                    <a:pt x="0" y="349623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자유형 249"/>
            <p:cNvSpPr/>
            <p:nvPr/>
          </p:nvSpPr>
          <p:spPr>
            <a:xfrm>
              <a:off x="7374203" y="5055214"/>
              <a:ext cx="8149" cy="301540"/>
            </a:xfrm>
            <a:custGeom>
              <a:avLst/>
              <a:gdLst>
                <a:gd name="connsiteX0" fmla="*/ 0 w 8964"/>
                <a:gd name="connsiteY0" fmla="*/ 0 h 331694"/>
                <a:gd name="connsiteX1" fmla="*/ 8964 w 8964"/>
                <a:gd name="connsiteY1" fmla="*/ 331694 h 33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64" h="331694">
                  <a:moveTo>
                    <a:pt x="0" y="0"/>
                  </a:moveTo>
                  <a:lnTo>
                    <a:pt x="8964" y="331694"/>
                  </a:ln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자유형 250"/>
            <p:cNvSpPr/>
            <p:nvPr/>
          </p:nvSpPr>
          <p:spPr>
            <a:xfrm>
              <a:off x="7577946" y="5144861"/>
              <a:ext cx="0" cy="309690"/>
            </a:xfrm>
            <a:custGeom>
              <a:avLst/>
              <a:gdLst>
                <a:gd name="connsiteX0" fmla="*/ 0 w 0"/>
                <a:gd name="connsiteY0" fmla="*/ 340659 h 340659"/>
                <a:gd name="connsiteX1" fmla="*/ 0 w 0"/>
                <a:gd name="connsiteY1" fmla="*/ 0 h 34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659">
                  <a:moveTo>
                    <a:pt x="0" y="340659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자유형 251"/>
            <p:cNvSpPr/>
            <p:nvPr/>
          </p:nvSpPr>
          <p:spPr>
            <a:xfrm>
              <a:off x="7569796" y="4737374"/>
              <a:ext cx="0" cy="301541"/>
            </a:xfrm>
            <a:custGeom>
              <a:avLst/>
              <a:gdLst>
                <a:gd name="connsiteX0" fmla="*/ 0 w 0"/>
                <a:gd name="connsiteY0" fmla="*/ 331695 h 331695"/>
                <a:gd name="connsiteX1" fmla="*/ 0 w 0"/>
                <a:gd name="connsiteY1" fmla="*/ 0 h 33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31695">
                  <a:moveTo>
                    <a:pt x="0" y="331695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280429" y="5672094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7678430" y="5672094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479430" y="5672094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280429" y="647743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7678431" y="647743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7479430" y="6477439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7777930" y="5609369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7777930" y="6410394"/>
              <a:ext cx="199001" cy="318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/>
            <p:cNvSpPr/>
            <p:nvPr/>
          </p:nvSpPr>
          <p:spPr>
            <a:xfrm>
              <a:off x="3065702" y="4619470"/>
              <a:ext cx="84395" cy="76723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/>
            <p:cNvSpPr/>
            <p:nvPr/>
          </p:nvSpPr>
          <p:spPr>
            <a:xfrm>
              <a:off x="3074475" y="5730408"/>
              <a:ext cx="84395" cy="76723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>
              <a:off x="2877431" y="5416248"/>
              <a:ext cx="84395" cy="76723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/>
            <p:cNvSpPr/>
            <p:nvPr/>
          </p:nvSpPr>
          <p:spPr>
            <a:xfrm>
              <a:off x="2886468" y="6543605"/>
              <a:ext cx="84395" cy="76723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5854891" y="2745582"/>
              <a:ext cx="199001" cy="18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6" name="타원 265"/>
            <p:cNvSpPr/>
            <p:nvPr/>
          </p:nvSpPr>
          <p:spPr>
            <a:xfrm>
              <a:off x="5913166" y="2795329"/>
              <a:ext cx="84395" cy="76723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5913166" y="3860085"/>
              <a:ext cx="84395" cy="76723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/>
            <p:cNvSpPr/>
            <p:nvPr/>
          </p:nvSpPr>
          <p:spPr>
            <a:xfrm>
              <a:off x="6116921" y="3052838"/>
              <a:ext cx="84395" cy="76723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/>
            <p:cNvSpPr/>
            <p:nvPr/>
          </p:nvSpPr>
          <p:spPr>
            <a:xfrm>
              <a:off x="6116921" y="1997930"/>
              <a:ext cx="84395" cy="7672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5930124" y="5402856"/>
              <a:ext cx="84395" cy="76723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>
              <a:off x="5930124" y="6528384"/>
              <a:ext cx="84395" cy="76723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>
              <a:off x="7345709" y="6537349"/>
              <a:ext cx="84395" cy="76723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/>
            <p:cNvSpPr/>
            <p:nvPr/>
          </p:nvSpPr>
          <p:spPr>
            <a:xfrm>
              <a:off x="7341762" y="5409077"/>
              <a:ext cx="84395" cy="76723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자유형 273"/>
            <p:cNvSpPr/>
            <p:nvPr/>
          </p:nvSpPr>
          <p:spPr>
            <a:xfrm>
              <a:off x="909751" y="2160838"/>
              <a:ext cx="2680447" cy="323957"/>
            </a:xfrm>
            <a:custGeom>
              <a:avLst/>
              <a:gdLst>
                <a:gd name="connsiteX0" fmla="*/ 0 w 2680447"/>
                <a:gd name="connsiteY0" fmla="*/ 323957 h 323957"/>
                <a:gd name="connsiteX1" fmla="*/ 1407459 w 2680447"/>
                <a:gd name="connsiteY1" fmla="*/ 1227 h 323957"/>
                <a:gd name="connsiteX2" fmla="*/ 2680447 w 2680447"/>
                <a:gd name="connsiteY2" fmla="*/ 234310 h 32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0447" h="323957">
                  <a:moveTo>
                    <a:pt x="0" y="323957"/>
                  </a:moveTo>
                  <a:cubicBezTo>
                    <a:pt x="480359" y="170062"/>
                    <a:pt x="960718" y="16168"/>
                    <a:pt x="1407459" y="1227"/>
                  </a:cubicBezTo>
                  <a:cubicBezTo>
                    <a:pt x="1854200" y="-13714"/>
                    <a:pt x="2267323" y="110298"/>
                    <a:pt x="2680447" y="23431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자유형 274"/>
            <p:cNvSpPr/>
            <p:nvPr/>
          </p:nvSpPr>
          <p:spPr>
            <a:xfrm>
              <a:off x="918716" y="3325461"/>
              <a:ext cx="1084729" cy="217180"/>
            </a:xfrm>
            <a:custGeom>
              <a:avLst/>
              <a:gdLst>
                <a:gd name="connsiteX0" fmla="*/ 0 w 1084729"/>
                <a:gd name="connsiteY0" fmla="*/ 217180 h 217180"/>
                <a:gd name="connsiteX1" fmla="*/ 609600 w 1084729"/>
                <a:gd name="connsiteY1" fmla="*/ 2027 h 217180"/>
                <a:gd name="connsiteX2" fmla="*/ 1084729 w 1084729"/>
                <a:gd name="connsiteY2" fmla="*/ 127533 h 21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4729" h="217180">
                  <a:moveTo>
                    <a:pt x="0" y="217180"/>
                  </a:moveTo>
                  <a:cubicBezTo>
                    <a:pt x="214406" y="117074"/>
                    <a:pt x="428812" y="16968"/>
                    <a:pt x="609600" y="2027"/>
                  </a:cubicBezTo>
                  <a:cubicBezTo>
                    <a:pt x="790388" y="-12914"/>
                    <a:pt x="937558" y="57309"/>
                    <a:pt x="1084729" y="127533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자유형 275"/>
            <p:cNvSpPr/>
            <p:nvPr/>
          </p:nvSpPr>
          <p:spPr>
            <a:xfrm>
              <a:off x="2030339" y="3263266"/>
              <a:ext cx="1550894" cy="279374"/>
            </a:xfrm>
            <a:custGeom>
              <a:avLst/>
              <a:gdLst>
                <a:gd name="connsiteX0" fmla="*/ 0 w 1550894"/>
                <a:gd name="connsiteY0" fmla="*/ 279374 h 279374"/>
                <a:gd name="connsiteX1" fmla="*/ 959224 w 1550894"/>
                <a:gd name="connsiteY1" fmla="*/ 1468 h 279374"/>
                <a:gd name="connsiteX2" fmla="*/ 1550894 w 1550894"/>
                <a:gd name="connsiteY2" fmla="*/ 189727 h 27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0894" h="279374">
                  <a:moveTo>
                    <a:pt x="0" y="279374"/>
                  </a:moveTo>
                  <a:cubicBezTo>
                    <a:pt x="350371" y="147891"/>
                    <a:pt x="700742" y="16409"/>
                    <a:pt x="959224" y="1468"/>
                  </a:cubicBezTo>
                  <a:cubicBezTo>
                    <a:pt x="1217706" y="-13473"/>
                    <a:pt x="1384300" y="88127"/>
                    <a:pt x="1550894" y="18972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6134851" y="4594994"/>
              <a:ext cx="84395" cy="76723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6134851" y="5724186"/>
              <a:ext cx="84395" cy="76723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7535748" y="4612923"/>
              <a:ext cx="84395" cy="76723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7540763" y="5733841"/>
              <a:ext cx="84395" cy="76723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자유형 280"/>
            <p:cNvSpPr/>
            <p:nvPr/>
          </p:nvSpPr>
          <p:spPr>
            <a:xfrm>
              <a:off x="7794645" y="6151363"/>
              <a:ext cx="573741" cy="253536"/>
            </a:xfrm>
            <a:custGeom>
              <a:avLst/>
              <a:gdLst>
                <a:gd name="connsiteX0" fmla="*/ 573741 w 573741"/>
                <a:gd name="connsiteY0" fmla="*/ 0 h 253536"/>
                <a:gd name="connsiteX1" fmla="*/ 259977 w 573741"/>
                <a:gd name="connsiteY1" fmla="*/ 251012 h 253536"/>
                <a:gd name="connsiteX2" fmla="*/ 0 w 573741"/>
                <a:gd name="connsiteY2" fmla="*/ 107577 h 25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741" h="253536">
                  <a:moveTo>
                    <a:pt x="573741" y="0"/>
                  </a:moveTo>
                  <a:cubicBezTo>
                    <a:pt x="464670" y="116541"/>
                    <a:pt x="355600" y="233083"/>
                    <a:pt x="259977" y="251012"/>
                  </a:cubicBezTo>
                  <a:cubicBezTo>
                    <a:pt x="164354" y="268941"/>
                    <a:pt x="82177" y="188259"/>
                    <a:pt x="0" y="107577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 281"/>
            <p:cNvSpPr/>
            <p:nvPr/>
          </p:nvSpPr>
          <p:spPr>
            <a:xfrm>
              <a:off x="5974810" y="5916452"/>
              <a:ext cx="2160494" cy="234911"/>
            </a:xfrm>
            <a:custGeom>
              <a:avLst/>
              <a:gdLst>
                <a:gd name="connsiteX0" fmla="*/ 0 w 2160494"/>
                <a:gd name="connsiteY0" fmla="*/ 234911 h 234911"/>
                <a:gd name="connsiteX1" fmla="*/ 977153 w 2160494"/>
                <a:gd name="connsiteY1" fmla="*/ 1828 h 234911"/>
                <a:gd name="connsiteX2" fmla="*/ 2160494 w 2160494"/>
                <a:gd name="connsiteY2" fmla="*/ 145263 h 2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494" h="234911">
                  <a:moveTo>
                    <a:pt x="0" y="234911"/>
                  </a:moveTo>
                  <a:cubicBezTo>
                    <a:pt x="308535" y="125840"/>
                    <a:pt x="617071" y="16769"/>
                    <a:pt x="977153" y="1828"/>
                  </a:cubicBezTo>
                  <a:cubicBezTo>
                    <a:pt x="1337235" y="-13113"/>
                    <a:pt x="1748864" y="66075"/>
                    <a:pt x="2160494" y="145263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 282"/>
            <p:cNvSpPr/>
            <p:nvPr/>
          </p:nvSpPr>
          <p:spPr>
            <a:xfrm>
              <a:off x="5356245" y="5934617"/>
              <a:ext cx="528918" cy="216746"/>
            </a:xfrm>
            <a:custGeom>
              <a:avLst/>
              <a:gdLst>
                <a:gd name="connsiteX0" fmla="*/ 0 w 528918"/>
                <a:gd name="connsiteY0" fmla="*/ 216746 h 216746"/>
                <a:gd name="connsiteX1" fmla="*/ 277906 w 528918"/>
                <a:gd name="connsiteY1" fmla="*/ 1593 h 216746"/>
                <a:gd name="connsiteX2" fmla="*/ 528918 w 528918"/>
                <a:gd name="connsiteY2" fmla="*/ 136063 h 21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918" h="216746">
                  <a:moveTo>
                    <a:pt x="0" y="216746"/>
                  </a:moveTo>
                  <a:cubicBezTo>
                    <a:pt x="94876" y="115893"/>
                    <a:pt x="189753" y="15040"/>
                    <a:pt x="277906" y="1593"/>
                  </a:cubicBezTo>
                  <a:cubicBezTo>
                    <a:pt x="366059" y="-11854"/>
                    <a:pt x="447488" y="62104"/>
                    <a:pt x="528918" y="136063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04561" y="1939616"/>
              <a:ext cx="744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Before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12942" y="1887916"/>
              <a:ext cx="744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Before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04561" y="4517828"/>
              <a:ext cx="744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Before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812941" y="4517828"/>
              <a:ext cx="744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Before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812941" y="5579952"/>
              <a:ext cx="620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After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812941" y="2955489"/>
              <a:ext cx="620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After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08022" y="2983068"/>
              <a:ext cx="620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After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66724" y="5694458"/>
              <a:ext cx="620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After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92" name="타원 291"/>
            <p:cNvSpPr/>
            <p:nvPr/>
          </p:nvSpPr>
          <p:spPr>
            <a:xfrm>
              <a:off x="7603536" y="1400413"/>
              <a:ext cx="84395" cy="7672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3" name="직선 화살표 연결선 292"/>
            <p:cNvCxnSpPr/>
            <p:nvPr/>
          </p:nvCxnSpPr>
          <p:spPr>
            <a:xfrm>
              <a:off x="7411274" y="1658265"/>
              <a:ext cx="55839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/>
            <p:cNvCxnSpPr/>
            <p:nvPr/>
          </p:nvCxnSpPr>
          <p:spPr>
            <a:xfrm>
              <a:off x="7419397" y="1869746"/>
              <a:ext cx="55839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/>
            <p:cNvSpPr txBox="1"/>
            <p:nvPr/>
          </p:nvSpPr>
          <p:spPr>
            <a:xfrm>
              <a:off x="8008649" y="1334770"/>
              <a:ext cx="117186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Top</a:t>
              </a:r>
            </a:p>
            <a:p>
              <a:r>
                <a:rPr lang="en-US" altLang="ko-KR" sz="1100" dirty="0" err="1" smtClean="0">
                  <a:solidFill>
                    <a:schemeClr val="tx1"/>
                  </a:solidFill>
                </a:rPr>
                <a:t>Prev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free Block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Next free Block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68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</a:t>
            </a:r>
            <a:r>
              <a:rPr lang="ko-KR" altLang="en-US" dirty="0" smtClean="0"/>
              <a:t>설치 및 빌드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 Lab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C00000"/>
                </a:solidFill>
              </a:rPr>
              <a:t>각 </a:t>
            </a:r>
            <a:r>
              <a:rPr lang="en-US" altLang="ko-KR" dirty="0" smtClean="0">
                <a:solidFill>
                  <a:srgbClr val="C00000"/>
                </a:solidFill>
              </a:rPr>
              <a:t>allocation </a:t>
            </a:r>
            <a:r>
              <a:rPr lang="ko-KR" altLang="en-US" dirty="0" smtClean="0">
                <a:solidFill>
                  <a:srgbClr val="C00000"/>
                </a:solidFill>
              </a:rPr>
              <a:t>방식에 맞게 설정 후 빌드</a:t>
            </a:r>
            <a:r>
              <a:rPr lang="ko-KR" altLang="en-US" dirty="0" smtClean="0"/>
              <a:t>를 해주어야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아래는 각 </a:t>
            </a:r>
            <a:r>
              <a:rPr lang="en-US" altLang="ko-KR" dirty="0" smtClean="0"/>
              <a:t>allocation </a:t>
            </a:r>
            <a:r>
              <a:rPr lang="ko-KR" altLang="en-US" dirty="0" smtClean="0"/>
              <a:t>방식 설정 방법이다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설정 후에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C00000"/>
                </a:solidFill>
              </a:rPr>
              <a:t>make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명령을 입력하여 컴파일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sz="20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make </a:t>
            </a:r>
            <a:r>
              <a:rPr lang="ko-KR" altLang="en-US" dirty="0" smtClean="0"/>
              <a:t>명령을 통해 각 방식 별로 컴파일 하기 이전에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C00000"/>
                </a:solidFill>
              </a:rPr>
              <a:t>make clean</a:t>
            </a:r>
            <a:r>
              <a:rPr lang="en-US" altLang="ko-KR" dirty="0" smtClean="0"/>
              <a:t>’</a:t>
            </a:r>
            <a:r>
              <a:rPr lang="ko-KR" altLang="en-US" dirty="0"/>
              <a:t> </a:t>
            </a:r>
            <a:r>
              <a:rPr lang="ko-KR" altLang="en-US" dirty="0" smtClean="0"/>
              <a:t>명령을 통해 이전에 컴파일 된 파일들을 제거하고 수행해준다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37345"/>
              </p:ext>
            </p:extLst>
          </p:nvPr>
        </p:nvGraphicFramePr>
        <p:xfrm>
          <a:off x="2195737" y="2564904"/>
          <a:ext cx="4320480" cy="1341120"/>
        </p:xfrm>
        <a:graphic>
          <a:graphicData uri="http://schemas.openxmlformats.org/drawingml/2006/table">
            <a:tbl>
              <a:tblPr firstRow="1" bandRow="1"/>
              <a:tblGrid>
                <a:gridCol w="2068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Allocation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방식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make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Naive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make naive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Implicit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make implicit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Explicit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make explicit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271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</a:t>
            </a:r>
            <a:r>
              <a:rPr lang="ko-KR" altLang="en-US" dirty="0" smtClean="0"/>
              <a:t>설치 및 빌드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Allocation </a:t>
            </a:r>
            <a:r>
              <a:rPr lang="ko-KR" altLang="en-US" dirty="0" smtClean="0"/>
              <a:t>방식 설정 및 빌드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빌드 결과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25" y="2132856"/>
            <a:ext cx="6630962" cy="8709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25" y="4221088"/>
            <a:ext cx="6219825" cy="14382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13365" y="4910725"/>
            <a:ext cx="720080" cy="216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290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</a:t>
            </a:r>
            <a:r>
              <a:rPr lang="ko-KR" altLang="en-US" dirty="0" smtClean="0"/>
              <a:t>필수 사항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각 방식 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소스파일 상단에 학번과 이름을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mm-</a:t>
            </a:r>
            <a:r>
              <a:rPr lang="en-US" altLang="ko-KR" dirty="0" err="1" smtClean="0"/>
              <a:t>explicit.c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해당 파일 외에는 절대 수정을 하지 않는다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mm.h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외부 메모리 관리 라이브러리 및 시스템 콜 사용 불가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같은 전역 자료 구조체의 선언 금지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공간이 많이 필요한 경우 </a:t>
            </a:r>
            <a:r>
              <a:rPr lang="en-US" altLang="ko-KR" dirty="0" err="1" smtClean="0"/>
              <a:t>mem_sbrk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94905"/>
            <a:ext cx="6076950" cy="1638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19672" y="3356992"/>
            <a:ext cx="1008112" cy="3951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1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Explicit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z="2000" dirty="0" smtClean="0"/>
              <a:t>Explicit list </a:t>
            </a:r>
            <a:r>
              <a:rPr lang="ko-KR" altLang="en-US" sz="2000" dirty="0" smtClean="0"/>
              <a:t>방식은 </a:t>
            </a:r>
            <a:r>
              <a:rPr lang="en-US" altLang="ko-KR" sz="2000" dirty="0" smtClean="0"/>
              <a:t>Free block</a:t>
            </a:r>
            <a:r>
              <a:rPr lang="ko-KR" altLang="en-US" sz="2000" dirty="0" smtClean="0"/>
              <a:t>에 저장된 있는 </a:t>
            </a:r>
            <a:r>
              <a:rPr lang="en-US" altLang="ko-KR" sz="2000" dirty="0" smtClean="0"/>
              <a:t>pointer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Free block</a:t>
            </a:r>
            <a:r>
              <a:rPr lang="ko-KR" altLang="en-US" sz="2000" dirty="0" smtClean="0"/>
              <a:t>들을 연결하고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연결된 모든 </a:t>
            </a:r>
            <a:r>
              <a:rPr lang="en-US" altLang="ko-KR" sz="2000" dirty="0" smtClean="0"/>
              <a:t>Free block</a:t>
            </a:r>
            <a:r>
              <a:rPr lang="ko-KR" altLang="en-US" sz="2000" dirty="0" smtClean="0"/>
              <a:t>들을 탐색한다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Free block</a:t>
            </a:r>
            <a:r>
              <a:rPr lang="ko-KR" altLang="en-US" sz="2000" dirty="0" smtClean="0"/>
              <a:t>만 탐색하므로 높은 </a:t>
            </a:r>
            <a:r>
              <a:rPr lang="en-US" altLang="ko-KR" sz="2000" dirty="0" smtClean="0"/>
              <a:t>throughput</a:t>
            </a:r>
            <a:r>
              <a:rPr lang="ko-KR" altLang="en-US" sz="2000" dirty="0" smtClean="0"/>
              <a:t>을 보인다</a:t>
            </a:r>
            <a:r>
              <a:rPr lang="en-US" altLang="ko-KR" sz="2000" dirty="0" smtClean="0"/>
              <a:t>.</a:t>
            </a:r>
          </a:p>
          <a:p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41" y="2420888"/>
            <a:ext cx="559051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55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Explicit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자료구조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lang="ko-KR" altLang="en-US" sz="1200" dirty="0" smtClean="0"/>
              <a:t>할당된 블록의 경우</a:t>
            </a:r>
            <a:r>
              <a:rPr lang="en-US" altLang="ko-KR" sz="1200" dirty="0" smtClean="0"/>
              <a:t>, implicit</a:t>
            </a:r>
            <a:r>
              <a:rPr lang="ko-KR" altLang="en-US" sz="1200" dirty="0" smtClean="0"/>
              <a:t>에서 사용했던 구조를 그대로 이용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Free </a:t>
            </a:r>
            <a:r>
              <a:rPr lang="ko-KR" altLang="en-US" sz="1200" dirty="0" smtClean="0"/>
              <a:t>블록의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 </a:t>
            </a:r>
            <a:r>
              <a:rPr lang="en-US" altLang="ko-KR" sz="1200" dirty="0" smtClean="0"/>
              <a:t>Free </a:t>
            </a:r>
            <a:r>
              <a:rPr lang="ko-KR" altLang="en-US" sz="1200" dirty="0" smtClean="0"/>
              <a:t>블록을 가리키는 </a:t>
            </a:r>
            <a:r>
              <a:rPr lang="en-US" altLang="ko-KR" sz="1200" dirty="0" smtClean="0"/>
              <a:t>next</a:t>
            </a:r>
            <a:r>
              <a:rPr lang="ko-KR" altLang="en-US" sz="1200" dirty="0" smtClean="0"/>
              <a:t>와 이전 </a:t>
            </a:r>
            <a:r>
              <a:rPr lang="en-US" altLang="ko-KR" sz="1200" dirty="0" smtClean="0"/>
              <a:t>Free </a:t>
            </a:r>
            <a:r>
              <a:rPr lang="ko-KR" altLang="en-US" sz="1200" dirty="0" smtClean="0"/>
              <a:t>블록을 가리키는 </a:t>
            </a:r>
            <a:r>
              <a:rPr lang="en-US" altLang="ko-KR" sz="1200" dirty="0" err="1" smtClean="0"/>
              <a:t>prev</a:t>
            </a:r>
            <a:r>
              <a:rPr lang="ko-KR" altLang="en-US" sz="1200" dirty="0" smtClean="0"/>
              <a:t>를 이전 </a:t>
            </a:r>
            <a:r>
              <a:rPr lang="en-US" altLang="ko-KR" sz="1200" dirty="0" smtClean="0"/>
              <a:t>payload </a:t>
            </a:r>
            <a:r>
              <a:rPr lang="ko-KR" altLang="en-US" sz="1200" dirty="0" smtClean="0"/>
              <a:t>영역에 가짐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6491706" cy="28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05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23207</TotalTime>
  <Words>798</Words>
  <Application>Microsoft Office PowerPoint</Application>
  <PresentationFormat>화면 슬라이드 쇼(4:3)</PresentationFormat>
  <Paragraphs>244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HY그래픽M</vt:lpstr>
      <vt:lpstr>HY헤드라인M</vt:lpstr>
      <vt:lpstr>굴림</vt:lpstr>
      <vt:lpstr>맑은 고딕</vt:lpstr>
      <vt:lpstr>맑은 고딕 (제목)</vt:lpstr>
      <vt:lpstr>문체부 돋음체</vt:lpstr>
      <vt:lpstr>Arial</vt:lpstr>
      <vt:lpstr>Tahoma</vt:lpstr>
      <vt:lpstr>Times</vt:lpstr>
      <vt:lpstr>Trebuchet MS</vt:lpstr>
      <vt:lpstr>Wingdings</vt:lpstr>
      <vt:lpstr>작은글씨</vt:lpstr>
      <vt:lpstr>큰글씨</vt:lpstr>
      <vt:lpstr>Explicit 참고용</vt:lpstr>
      <vt:lpstr>Malloc Lab</vt:lpstr>
      <vt:lpstr>Malloc Lab – Free Block 추가 알고리즘</vt:lpstr>
      <vt:lpstr>Malloc Lab – Free Block 추가 알고리즘</vt:lpstr>
      <vt:lpstr>Malloc Lab – 설치 및 빌드</vt:lpstr>
      <vt:lpstr>Malloc Lab – 설치 및 빌드</vt:lpstr>
      <vt:lpstr>Malloc Lab – 필수 사항</vt:lpstr>
      <vt:lpstr>Malloc Lab – Explicit</vt:lpstr>
      <vt:lpstr>Malloc Lab – Explicit</vt:lpstr>
      <vt:lpstr>Malloc Lab – Explicit</vt:lpstr>
      <vt:lpstr>Malloc Lab – Explicit</vt:lpstr>
      <vt:lpstr>Malloc Lab – Explicit</vt:lpstr>
      <vt:lpstr>Malloc Lab – Explicit 사용 매크로</vt:lpstr>
      <vt:lpstr>Malloc Lab – Explicit 사용 매크로</vt:lpstr>
      <vt:lpstr>Malloc Lab - Explicit의 함수</vt:lpstr>
      <vt:lpstr>Malloc Lab – Explicit의 함수</vt:lpstr>
      <vt:lpstr>Malloc Lab – Explicit의 함수</vt:lpstr>
      <vt:lpstr>Malloc Lab - Explicit의 함수</vt:lpstr>
      <vt:lpstr>Malloc Lab – Explicit의 함수</vt:lpstr>
      <vt:lpstr>Malloc Lab - Explicit의 함수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Donghee Ha</cp:lastModifiedBy>
  <cp:revision>2714</cp:revision>
  <dcterms:created xsi:type="dcterms:W3CDTF">2004-07-14T06:37:09Z</dcterms:created>
  <dcterms:modified xsi:type="dcterms:W3CDTF">2018-12-02T03:53:04Z</dcterms:modified>
</cp:coreProperties>
</file>