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45"/>
  </p:notesMasterIdLst>
  <p:handoutMasterIdLst>
    <p:handoutMasterId r:id="rId46"/>
  </p:handoutMasterIdLst>
  <p:sldIdLst>
    <p:sldId id="319" r:id="rId2"/>
    <p:sldId id="310" r:id="rId3"/>
    <p:sldId id="311" r:id="rId4"/>
    <p:sldId id="312" r:id="rId5"/>
    <p:sldId id="330" r:id="rId6"/>
    <p:sldId id="331" r:id="rId7"/>
    <p:sldId id="334" r:id="rId8"/>
    <p:sldId id="333" r:id="rId9"/>
    <p:sldId id="332" r:id="rId10"/>
    <p:sldId id="339" r:id="rId11"/>
    <p:sldId id="344" r:id="rId12"/>
    <p:sldId id="345" r:id="rId13"/>
    <p:sldId id="335" r:id="rId14"/>
    <p:sldId id="315" r:id="rId15"/>
    <p:sldId id="336" r:id="rId16"/>
    <p:sldId id="321" r:id="rId17"/>
    <p:sldId id="337" r:id="rId18"/>
    <p:sldId id="338" r:id="rId19"/>
    <p:sldId id="340" r:id="rId20"/>
    <p:sldId id="341" r:id="rId21"/>
    <p:sldId id="342" r:id="rId22"/>
    <p:sldId id="343" r:id="rId23"/>
    <p:sldId id="347" r:id="rId24"/>
    <p:sldId id="346" r:id="rId25"/>
    <p:sldId id="351" r:id="rId26"/>
    <p:sldId id="350" r:id="rId27"/>
    <p:sldId id="348" r:id="rId28"/>
    <p:sldId id="349" r:id="rId29"/>
    <p:sldId id="352" r:id="rId30"/>
    <p:sldId id="353" r:id="rId31"/>
    <p:sldId id="356" r:id="rId32"/>
    <p:sldId id="355" r:id="rId33"/>
    <p:sldId id="357" r:id="rId34"/>
    <p:sldId id="360" r:id="rId35"/>
    <p:sldId id="358" r:id="rId36"/>
    <p:sldId id="361" r:id="rId37"/>
    <p:sldId id="362" r:id="rId38"/>
    <p:sldId id="367" r:id="rId39"/>
    <p:sldId id="363" r:id="rId40"/>
    <p:sldId id="364" r:id="rId41"/>
    <p:sldId id="365" r:id="rId42"/>
    <p:sldId id="366" r:id="rId43"/>
    <p:sldId id="314" r:id="rId44"/>
  </p:sldIdLst>
  <p:sldSz cx="9144000" cy="6858000" type="screen4x3"/>
  <p:notesSz cx="6858000" cy="9144000"/>
  <p:defaultTextStyle>
    <a:defPPr>
      <a:defRPr lang="zh-CN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BF099C"/>
    <a:srgbClr val="48804B"/>
    <a:srgbClr val="FB13B9"/>
    <a:srgbClr val="FD2211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52" autoAdjust="0"/>
  </p:normalViewPr>
  <p:slideViewPr>
    <p:cSldViewPr>
      <p:cViewPr>
        <p:scale>
          <a:sx n="100" d="100"/>
          <a:sy n="100" d="100"/>
        </p:scale>
        <p:origin x="-27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07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BEB048AF-027E-4E27-9A75-47C9CFAD7C22}" type="datetimeFigureOut">
              <a:rPr lang="zh-CN" altLang="en-US"/>
              <a:pPr>
                <a:defRPr/>
              </a:pPr>
              <a:t>2011-6-1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5E8127FC-6926-4079-A22C-1813169A8A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60E9CF5E-C751-4486-B4D1-6E2E2DBA5D7E}" type="datetimeFigureOut">
              <a:rPr lang="zh-CN" altLang="en-US"/>
              <a:pPr>
                <a:defRPr/>
              </a:pPr>
              <a:t>2011-6-1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7E3A253-918B-4519-860F-1A33BE6612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r>
              <a:rPr lang="zh-CN" altLang="en-US" smtClean="0"/>
              <a:t> 第一部分为工作总结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E3A253-918B-4519-860F-1A33BE6612B5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r>
              <a:rPr lang="zh-CN" altLang="en-US" smtClean="0"/>
              <a:t> 第一部分为工作总结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r>
              <a:rPr lang="zh-CN" altLang="en-US" smtClean="0"/>
              <a:t> 第一部分为工作总结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E3A253-918B-4519-860F-1A33BE6612B5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4E58C-1053-4A15-A4C0-499CA9843528}" type="datetime1">
              <a:rPr lang="zh-CN" altLang="en-US"/>
              <a:pPr>
                <a:defRPr/>
              </a:pPr>
              <a:t>2011-6-1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98B34-AA92-4BAF-A11A-765AC534C5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67D82-F30D-4C01-91EF-7BDB3B9A6EBE}" type="datetime1">
              <a:rPr lang="zh-CN" altLang="en-US"/>
              <a:pPr>
                <a:defRPr/>
              </a:pPr>
              <a:t>2011-6-1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26115-C28A-4BD7-A26E-7B370148B4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51588" y="549275"/>
            <a:ext cx="2057400" cy="5832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549275"/>
            <a:ext cx="6019800" cy="5832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30D9A-E0F7-4F04-9C5B-5CD71BE97E4B}" type="datetime1">
              <a:rPr lang="zh-CN" altLang="en-US"/>
              <a:pPr>
                <a:defRPr/>
              </a:pPr>
              <a:t>2011-6-1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F9A68-2806-4957-B01B-3AFB8DC82B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AA9E9-03FC-471B-B368-CB0E4ED50ED8}" type="datetime1">
              <a:rPr lang="zh-CN" altLang="en-US"/>
              <a:pPr>
                <a:defRPr/>
              </a:pPr>
              <a:t>2011-6-1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2ECCA-3909-4956-A169-F750F07A2D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CEA0E-5D37-4CE1-86E5-E63F69A52711}" type="datetime1">
              <a:rPr lang="zh-CN" altLang="en-US"/>
              <a:pPr>
                <a:defRPr/>
              </a:pPr>
              <a:t>2011-6-1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6C3ED-8DD1-4F85-980F-ECC812ABC2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1844675"/>
            <a:ext cx="4027487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59275" y="1844675"/>
            <a:ext cx="4029075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E74E0-CDEA-42A2-9B12-285C99D83750}" type="datetime1">
              <a:rPr lang="zh-CN" altLang="en-US"/>
              <a:pPr>
                <a:defRPr/>
              </a:pPr>
              <a:t>2011-6-1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C3FC7-EC75-400D-90F7-7AD5064424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85504-B056-474E-B865-C531B8229D22}" type="datetime1">
              <a:rPr lang="zh-CN" altLang="en-US"/>
              <a:pPr>
                <a:defRPr/>
              </a:pPr>
              <a:t>2011-6-1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B1974-21DF-47A7-9644-B1574DC383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8B21C-4B4B-43D9-B61A-7B5B27C016FB}" type="datetime1">
              <a:rPr lang="zh-CN" altLang="en-US"/>
              <a:pPr>
                <a:defRPr/>
              </a:pPr>
              <a:t>2011-6-1</a:t>
            </a:fld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68DBA-8B2C-4CDC-A1EA-81F056A93C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2B174-B8F3-4501-99B0-A204C2020BC5}" type="datetime1">
              <a:rPr lang="zh-CN" altLang="en-US"/>
              <a:pPr>
                <a:defRPr/>
              </a:pPr>
              <a:t>2011-6-1</a:t>
            </a:fld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6C6E8-5BD0-4B77-A243-EDCD91DEBE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8AB09-6206-48A6-A610-C178E0BE373A}" type="datetime1">
              <a:rPr lang="zh-CN" altLang="en-US"/>
              <a:pPr>
                <a:defRPr/>
              </a:pPr>
              <a:t>2011-6-1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4BDB7-8B23-44C0-90A8-52393AC218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1B944-B14C-43DC-B4F4-27857C5B64C0}" type="datetime1">
              <a:rPr lang="zh-CN" altLang="en-US"/>
              <a:pPr>
                <a:defRPr/>
              </a:pPr>
              <a:t>2011-6-1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CC75C-B183-4704-A397-97DE00A945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1-10 PPT模板标准样式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5492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844675"/>
            <a:ext cx="820896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524625"/>
            <a:ext cx="18002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ea typeface="宋体" charset="-122"/>
              </a:defRPr>
            </a:lvl1pPr>
          </a:lstStyle>
          <a:p>
            <a:pPr>
              <a:defRPr/>
            </a:pPr>
            <a:fld id="{96BA887B-84FB-4E35-B3DF-5EFF5BE0CDA9}" type="datetime1">
              <a:rPr lang="zh-CN" altLang="en-US"/>
              <a:pPr>
                <a:defRPr/>
              </a:pPr>
              <a:t>2011-6-1</a:t>
            </a:fld>
            <a:endParaRPr lang="en-US" altLang="zh-CN"/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24625"/>
            <a:ext cx="79216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宋体" charset="-122"/>
              </a:defRPr>
            </a:lvl1pPr>
          </a:lstStyle>
          <a:p>
            <a:pPr>
              <a:defRPr/>
            </a:pPr>
            <a:fld id="{23FC0599-704D-41AD-9365-AF8ACF8D28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115888"/>
            <a:ext cx="187166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7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7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7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/>
      <p:bldP spid="87044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870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04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70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70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870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04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70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70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870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04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70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70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870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04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70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70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870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04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70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70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1-10 PPT模板标准样式DDD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260350"/>
            <a:ext cx="21240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200">
                <a:ea typeface="黑体" pitchFamily="2" charset="-122"/>
              </a:rPr>
              <a:t>中国华录集团北京研发中心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50825" y="1484313"/>
            <a:ext cx="8640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chemeClr val="bg1"/>
                </a:solidFill>
                <a:ea typeface="黑体" pitchFamily="2" charset="-122"/>
              </a:rPr>
              <a:t>北京研发中心技术培训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6381750"/>
            <a:ext cx="914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000">
                <a:ea typeface="黑体" pitchFamily="2" charset="-122"/>
              </a:rPr>
              <a:t>2010</a:t>
            </a:r>
            <a:r>
              <a:rPr lang="zh-CN" altLang="en-US" sz="1000">
                <a:ea typeface="黑体" pitchFamily="2" charset="-122"/>
              </a:rPr>
              <a:t>年</a:t>
            </a:r>
            <a:r>
              <a:rPr lang="en-US" altLang="zh-CN" sz="1000">
                <a:ea typeface="黑体" pitchFamily="2" charset="-122"/>
              </a:rPr>
              <a:t>09</a:t>
            </a:r>
            <a:r>
              <a:rPr lang="zh-CN" altLang="en-US" sz="1000">
                <a:ea typeface="黑体" pitchFamily="2" charset="-122"/>
              </a:rPr>
              <a:t>月</a:t>
            </a:r>
            <a:r>
              <a:rPr lang="en-US" altLang="zh-CN" sz="1000">
                <a:ea typeface="黑体" pitchFamily="2" charset="-122"/>
              </a:rPr>
              <a:t>10</a:t>
            </a:r>
            <a:r>
              <a:rPr lang="zh-CN" altLang="en-US" sz="1000">
                <a:ea typeface="黑体" pitchFamily="2" charset="-122"/>
              </a:rPr>
              <a:t>日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179388" y="2133600"/>
            <a:ext cx="9144000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DVB-S2</a:t>
            </a:r>
            <a:r>
              <a:rPr lang="zh-CN" altLang="en-US" sz="4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相关培训</a:t>
            </a:r>
          </a:p>
          <a:p>
            <a:pPr algn="ctr"/>
            <a:endParaRPr lang="zh-CN" altLang="en-US" sz="3200">
              <a:solidFill>
                <a:schemeClr val="bg1"/>
              </a:solidFill>
              <a:ea typeface="黑体" pitchFamily="2" charset="-122"/>
            </a:endParaRPr>
          </a:p>
          <a:p>
            <a:pPr algn="ctr"/>
            <a:r>
              <a:rPr lang="zh-CN" altLang="en-US" sz="2400" b="1">
                <a:ea typeface="黑体" pitchFamily="2" charset="-122"/>
              </a:rPr>
              <a:t>成战刚</a:t>
            </a:r>
          </a:p>
          <a:p>
            <a:pPr algn="ctr"/>
            <a:r>
              <a:rPr lang="zh-CN" altLang="en-US" sz="2400" b="1">
                <a:ea typeface="黑体" pitchFamily="2" charset="-122"/>
              </a:rPr>
              <a:t>北京研发中心</a:t>
            </a:r>
          </a:p>
          <a:p>
            <a:pPr algn="ctr"/>
            <a:endParaRPr lang="zh-CN" altLang="en-US" sz="2400" b="1">
              <a:ea typeface="黑体" pitchFamily="2" charset="-122"/>
            </a:endParaRPr>
          </a:p>
          <a:p>
            <a:pPr algn="ctr"/>
            <a:endParaRPr lang="zh-CN" altLang="en-US" sz="2400">
              <a:solidFill>
                <a:schemeClr val="bg1"/>
              </a:solidFill>
              <a:ea typeface="黑体" pitchFamily="2" charset="-122"/>
            </a:endParaRPr>
          </a:p>
          <a:p>
            <a:pPr algn="ctr"/>
            <a:endParaRPr lang="zh-CN" altLang="en-US" sz="2400">
              <a:solidFill>
                <a:schemeClr val="bg1"/>
              </a:solidFill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b="1" smtClean="0">
                <a:solidFill>
                  <a:srgbClr val="0070C0"/>
                </a:solidFill>
              </a:rPr>
              <a:t>数字电视系统概述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569325" cy="4681537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中国数字电视标准发展概况</a:t>
            </a:r>
          </a:p>
          <a:p>
            <a:pPr eaLnBrk="1" hangingPunct="1">
              <a:buFont typeface="Wingdings" pitchFamily="2" charset="2"/>
              <a:buChar char="u"/>
            </a:pPr>
            <a:r>
              <a:rPr lang="en-US" altLang="zh-CN" sz="2000" dirty="0" smtClean="0"/>
              <a:t> 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有线电视</a:t>
            </a:r>
            <a:endParaRPr lang="en-US" altLang="zh-CN" sz="2400" b="1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2000" dirty="0" smtClean="0"/>
              <a:t>      </a:t>
            </a:r>
            <a:r>
              <a:rPr lang="en-US" altLang="zh-CN" sz="2000" dirty="0" smtClean="0"/>
              <a:t>DVB-C </a:t>
            </a:r>
            <a:r>
              <a:rPr lang="zh-CN" altLang="en-US" sz="2000" dirty="0" smtClean="0"/>
              <a:t>硬件入网标准成熟，软件无成型标准，各地有线电视运营商各 种定制自己的标准。</a:t>
            </a:r>
            <a:endParaRPr lang="en-US" altLang="zh-CN" sz="2000" dirty="0" smtClean="0"/>
          </a:p>
          <a:p>
            <a:pPr eaLnBrk="1" hangingPunct="1">
              <a:buFont typeface="Wingdings" pitchFamily="2" charset="2"/>
              <a:buChar char="u"/>
            </a:pP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卫星电视</a:t>
            </a:r>
            <a:endParaRPr lang="en-US" altLang="zh-CN" sz="2400" b="1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      </a:t>
            </a:r>
            <a:r>
              <a:rPr lang="zh-CN" altLang="en-US" sz="2000" dirty="0" smtClean="0"/>
              <a:t>中国直播卫星标准：</a:t>
            </a:r>
            <a:r>
              <a:rPr lang="en-US" altLang="zh-CN" sz="2000" dirty="0" smtClean="0"/>
              <a:t>ABS-S</a:t>
            </a:r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      </a:t>
            </a:r>
            <a:r>
              <a:rPr lang="zh-CN" altLang="en-US" sz="2000" dirty="0" smtClean="0"/>
              <a:t>标准不错，政策原因，发展受限，直播星中星九号发射后，黑盒子泛滥。</a:t>
            </a:r>
            <a:endParaRPr lang="en-US" altLang="zh-CN" sz="2000" dirty="0" smtClean="0"/>
          </a:p>
          <a:p>
            <a:pPr eaLnBrk="1" hangingPunct="1">
              <a:buFont typeface="Wingdings" pitchFamily="2" charset="2"/>
              <a:buChar char="u"/>
            </a:pP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地面电视 </a:t>
            </a:r>
            <a:endParaRPr lang="en-US" altLang="zh-CN" sz="2400" b="1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      </a:t>
            </a:r>
            <a:r>
              <a:rPr lang="zh-CN" altLang="en-US" sz="2000" dirty="0" smtClean="0"/>
              <a:t>移动地面电视：</a:t>
            </a:r>
            <a:endParaRPr lang="en-US" altLang="zh-CN" sz="2000" dirty="0" smtClean="0"/>
          </a:p>
          <a:p>
            <a:pPr eaLnBrk="1" hangingPunct="1">
              <a:buFontTx/>
              <a:buNone/>
            </a:pPr>
            <a:r>
              <a:rPr lang="zh-CN" altLang="en-US" sz="2000" dirty="0" smtClean="0"/>
              <a:t>      在网络覆盖不全面，无强大节目内容支撑的情况下从匆匆上线，发展缓 慢。</a:t>
            </a:r>
            <a:endParaRPr lang="en-US" altLang="zh-CN" sz="2000" dirty="0" smtClean="0"/>
          </a:p>
          <a:p>
            <a:pPr eaLnBrk="1" hangingPunct="1">
              <a:buFontTx/>
              <a:buNone/>
            </a:pPr>
            <a:endParaRPr lang="en-US" altLang="zh-CN" sz="2000" dirty="0" smtClean="0"/>
          </a:p>
          <a:p>
            <a:pPr eaLnBrk="1" hangingPunct="1">
              <a:buFontTx/>
              <a:buNone/>
            </a:pPr>
            <a:endParaRPr lang="en-US" altLang="zh-CN" sz="2000" dirty="0" smtClean="0"/>
          </a:p>
          <a:p>
            <a:pPr eaLnBrk="1" hangingPunct="1">
              <a:buFontTx/>
              <a:buNone/>
            </a:pPr>
            <a:endParaRPr lang="en-US" altLang="zh-CN" sz="2000" dirty="0" smtClean="0"/>
          </a:p>
          <a:p>
            <a:pPr eaLnBrk="1" hangingPunct="1">
              <a:buFontTx/>
              <a:buNone/>
            </a:pPr>
            <a:r>
              <a:rPr lang="zh-CN" altLang="en-US" sz="2000" dirty="0" smtClean="0"/>
              <a:t>     </a:t>
            </a: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 </a:t>
            </a:r>
            <a:endParaRPr lang="zh-CN" altLang="en-US" sz="2000" dirty="0" smtClean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b="1" dirty="0" smtClean="0">
                <a:solidFill>
                  <a:srgbClr val="0070C0"/>
                </a:solidFill>
              </a:rPr>
              <a:t>数字电视系统概述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569325" cy="4681537"/>
          </a:xfrm>
        </p:spPr>
        <p:txBody>
          <a:bodyPr/>
          <a:lstStyle/>
          <a:p>
            <a:pPr eaLnBrk="1" hangingPunct="1"/>
            <a:r>
              <a:rPr lang="zh-CN" altLang="en-US" sz="2000" b="1" dirty="0" smtClean="0">
                <a:latin typeface="华文新魏" pitchFamily="2" charset="-122"/>
                <a:ea typeface="华文新魏" pitchFamily="2" charset="-122"/>
              </a:rPr>
              <a:t>无线频率划分表（</a:t>
            </a:r>
            <a:r>
              <a:rPr lang="en-US" altLang="zh-CN" sz="2000" b="1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000" b="1" dirty="0" smtClean="0">
                <a:latin typeface="华文新魏" pitchFamily="2" charset="-122"/>
                <a:ea typeface="华文新魏" pitchFamily="2" charset="-122"/>
              </a:rPr>
              <a:t>）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2060848"/>
            <a:ext cx="748665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b="1" dirty="0" smtClean="0">
                <a:solidFill>
                  <a:srgbClr val="0070C0"/>
                </a:solidFill>
              </a:rPr>
              <a:t>数字电视系统概述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569325" cy="4681537"/>
          </a:xfrm>
        </p:spPr>
        <p:txBody>
          <a:bodyPr/>
          <a:lstStyle/>
          <a:p>
            <a:pPr eaLnBrk="1" hangingPunct="1"/>
            <a:r>
              <a:rPr lang="zh-CN" altLang="en-US" sz="2000" b="1" dirty="0" smtClean="0">
                <a:latin typeface="华文新魏" pitchFamily="2" charset="-122"/>
                <a:ea typeface="华文新魏" pitchFamily="2" charset="-122"/>
              </a:rPr>
              <a:t>无线频率划分表（</a:t>
            </a:r>
            <a:r>
              <a:rPr lang="en-US" altLang="zh-CN" sz="2000" b="1" dirty="0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000" b="1" dirty="0" smtClean="0">
                <a:latin typeface="华文新魏" pitchFamily="2" charset="-122"/>
                <a:ea typeface="华文新魏" pitchFamily="2" charset="-122"/>
              </a:rPr>
              <a:t>）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576" y="1988840"/>
            <a:ext cx="749617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55576" y="5445224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 smtClean="0">
                <a:latin typeface="华文新魏" pitchFamily="2" charset="-122"/>
                <a:ea typeface="华文新魏" pitchFamily="2" charset="-122"/>
              </a:rPr>
              <a:t>卫星信道：超高频</a:t>
            </a:r>
            <a:r>
              <a:rPr lang="en-US" altLang="zh-CN" sz="1600" dirty="0" smtClean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1600" dirty="0" smtClean="0">
                <a:latin typeface="华文新魏" pitchFamily="2" charset="-122"/>
                <a:ea typeface="华文新魏" pitchFamily="2" charset="-122"/>
              </a:rPr>
              <a:t>波段与</a:t>
            </a:r>
            <a:r>
              <a:rPr lang="en-US" altLang="zh-CN" sz="1600" dirty="0" smtClean="0">
                <a:latin typeface="华文新魏" pitchFamily="2" charset="-122"/>
                <a:ea typeface="华文新魏" pitchFamily="2" charset="-122"/>
              </a:rPr>
              <a:t>Ku</a:t>
            </a:r>
            <a:r>
              <a:rPr lang="zh-CN" altLang="en-US" sz="1600" dirty="0" smtClean="0">
                <a:latin typeface="华文新魏" pitchFamily="2" charset="-122"/>
                <a:ea typeface="华文新魏" pitchFamily="2" charset="-122"/>
              </a:rPr>
              <a:t>波段，经高频头输出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第一</a:t>
            </a:r>
            <a:r>
              <a:rPr lang="zh-CN" altLang="en-US" sz="1600" dirty="0" smtClean="0">
                <a:latin typeface="华文新魏" pitchFamily="2" charset="-122"/>
                <a:ea typeface="华文新魏" pitchFamily="2" charset="-122"/>
              </a:rPr>
              <a:t>中频：</a:t>
            </a:r>
            <a:r>
              <a:rPr lang="en-US" altLang="zh-CN" sz="1600" dirty="0" smtClean="0">
                <a:latin typeface="华文新魏" pitchFamily="2" charset="-122"/>
                <a:ea typeface="华文新魏" pitchFamily="2" charset="-122"/>
              </a:rPr>
              <a:t>950-2150MHz</a:t>
            </a:r>
          </a:p>
          <a:p>
            <a:pPr algn="l"/>
            <a:r>
              <a:rPr lang="zh-CN" altLang="en-US" sz="1600" dirty="0" smtClean="0">
                <a:latin typeface="华文新魏" pitchFamily="2" charset="-122"/>
                <a:ea typeface="华文新魏" pitchFamily="2" charset="-122"/>
              </a:rPr>
              <a:t>有线电视：甚高频与特高频频段，高频头实际接收范围</a:t>
            </a:r>
            <a:r>
              <a:rPr lang="en-US" altLang="zh-CN" sz="1600" dirty="0" smtClean="0">
                <a:latin typeface="华文新魏" pitchFamily="2" charset="-122"/>
                <a:ea typeface="华文新魏" pitchFamily="2" charset="-122"/>
              </a:rPr>
              <a:t>51-862MHz</a:t>
            </a:r>
          </a:p>
          <a:p>
            <a:pPr algn="l"/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地面</a:t>
            </a:r>
            <a:r>
              <a:rPr lang="zh-CN" altLang="en-US" sz="1600" dirty="0" smtClean="0">
                <a:latin typeface="华文新魏" pitchFamily="2" charset="-122"/>
                <a:ea typeface="华文新魏" pitchFamily="2" charset="-122"/>
              </a:rPr>
              <a:t>电视：与</a:t>
            </a:r>
            <a:r>
              <a:rPr lang="en-US" altLang="zh-CN" sz="1600" dirty="0" smtClean="0">
                <a:latin typeface="华文新魏" pitchFamily="2" charset="-122"/>
                <a:ea typeface="华文新魏" pitchFamily="2" charset="-122"/>
              </a:rPr>
              <a:t>DVB-C</a:t>
            </a:r>
            <a:r>
              <a:rPr lang="zh-CN" altLang="en-US" sz="1600" dirty="0" smtClean="0">
                <a:latin typeface="华文新魏" pitchFamily="2" charset="-122"/>
                <a:ea typeface="华文新魏" pitchFamily="2" charset="-122"/>
              </a:rPr>
              <a:t>重合，所以</a:t>
            </a:r>
            <a:r>
              <a:rPr lang="en-US" altLang="zh-CN" sz="1600" dirty="0" smtClean="0">
                <a:latin typeface="华文新魏" pitchFamily="2" charset="-122"/>
                <a:ea typeface="华文新魏" pitchFamily="2" charset="-122"/>
              </a:rPr>
              <a:t>-C</a:t>
            </a:r>
            <a:r>
              <a:rPr lang="zh-CN" altLang="en-US" sz="1600" dirty="0" smtClean="0">
                <a:latin typeface="华文新魏" pitchFamily="2" charset="-122"/>
                <a:ea typeface="华文新魏" pitchFamily="2" charset="-122"/>
              </a:rPr>
              <a:t>与</a:t>
            </a:r>
            <a:r>
              <a:rPr lang="en-US" altLang="zh-CN" sz="1600" dirty="0" smtClean="0">
                <a:latin typeface="华文新魏" pitchFamily="2" charset="-122"/>
                <a:ea typeface="华文新魏" pitchFamily="2" charset="-122"/>
              </a:rPr>
              <a:t>-T</a:t>
            </a:r>
            <a:r>
              <a:rPr lang="zh-CN" altLang="en-US" sz="1600" dirty="0" smtClean="0">
                <a:latin typeface="华文新魏" pitchFamily="2" charset="-122"/>
                <a:ea typeface="华文新魏" pitchFamily="2" charset="-122"/>
              </a:rPr>
              <a:t>可一体化接收</a:t>
            </a:r>
            <a:endParaRPr lang="en-US" altLang="zh-CN" sz="1600" dirty="0" smtClean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b="1" smtClean="0">
                <a:solidFill>
                  <a:srgbClr val="0070C0"/>
                </a:solidFill>
              </a:rPr>
              <a:t>数字电视系统概述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569325" cy="4681537"/>
          </a:xfrm>
        </p:spPr>
        <p:txBody>
          <a:bodyPr/>
          <a:lstStyle/>
          <a:p>
            <a:pPr eaLnBrk="1" hangingPunct="1">
              <a:buFont typeface="Wingdings" pitchFamily="2" charset="2"/>
              <a:buChar char="u"/>
            </a:pPr>
            <a:r>
              <a:rPr lang="en-US" altLang="zh-CN" sz="2000" smtClean="0"/>
              <a:t> </a:t>
            </a:r>
            <a:r>
              <a:rPr lang="zh-CN" altLang="en-US" sz="2400" b="1" smtClean="0">
                <a:latin typeface="华文新魏" pitchFamily="2" charset="-122"/>
                <a:ea typeface="华文新魏" pitchFamily="2" charset="-122"/>
              </a:rPr>
              <a:t>数字电视系统框图</a:t>
            </a:r>
            <a:endParaRPr lang="en-US" altLang="zh-CN" sz="2400" b="1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2000" smtClean="0"/>
              <a:t>       </a:t>
            </a:r>
            <a:endParaRPr lang="en-US" altLang="zh-CN" sz="2000" smtClean="0"/>
          </a:p>
          <a:p>
            <a:pPr eaLnBrk="1" hangingPunct="1">
              <a:buFontTx/>
              <a:buNone/>
            </a:pPr>
            <a:endParaRPr lang="en-US" altLang="zh-CN" sz="2000" smtClean="0"/>
          </a:p>
          <a:p>
            <a:pPr eaLnBrk="1" hangingPunct="1">
              <a:buFontTx/>
              <a:buNone/>
            </a:pPr>
            <a:endParaRPr lang="en-US" altLang="zh-CN" sz="2000" smtClean="0"/>
          </a:p>
          <a:p>
            <a:pPr eaLnBrk="1" hangingPunct="1">
              <a:buFontTx/>
              <a:buNone/>
            </a:pPr>
            <a:r>
              <a:rPr lang="zh-CN" altLang="en-US" sz="2000" smtClean="0"/>
              <a:t>     </a:t>
            </a:r>
            <a:endParaRPr lang="en-US" altLang="zh-CN" sz="200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000" smtClean="0">
                <a:latin typeface="华文新魏" pitchFamily="2" charset="-122"/>
                <a:ea typeface="华文新魏" pitchFamily="2" charset="-122"/>
              </a:rPr>
              <a:t> </a:t>
            </a:r>
            <a:endParaRPr lang="zh-CN" altLang="en-US" sz="2000" smtClean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2205038"/>
            <a:ext cx="595312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293" name="直接箭头连接符 5"/>
          <p:cNvCxnSpPr>
            <a:cxnSpLocks noChangeShapeType="1"/>
          </p:cNvCxnSpPr>
          <p:nvPr/>
        </p:nvCxnSpPr>
        <p:spPr bwMode="auto">
          <a:xfrm rot="5400000">
            <a:off x="1871662" y="4903788"/>
            <a:ext cx="360363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294" name="直接箭头连接符 7"/>
          <p:cNvCxnSpPr>
            <a:cxnSpLocks noChangeShapeType="1"/>
          </p:cNvCxnSpPr>
          <p:nvPr/>
        </p:nvCxnSpPr>
        <p:spPr bwMode="auto">
          <a:xfrm rot="5400000">
            <a:off x="2808287" y="4903788"/>
            <a:ext cx="360363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295" name="TextBox 8"/>
          <p:cNvSpPr txBox="1">
            <a:spLocks noChangeArrowheads="1"/>
          </p:cNvSpPr>
          <p:nvPr/>
        </p:nvSpPr>
        <p:spPr bwMode="auto">
          <a:xfrm>
            <a:off x="1619250" y="5084763"/>
            <a:ext cx="7921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tuner</a:t>
            </a:r>
            <a:endParaRPr lang="zh-CN" altLang="en-US"/>
          </a:p>
        </p:txBody>
      </p:sp>
      <p:sp>
        <p:nvSpPr>
          <p:cNvPr id="12296" name="TextBox 10"/>
          <p:cNvSpPr txBox="1">
            <a:spLocks noChangeArrowheads="1"/>
          </p:cNvSpPr>
          <p:nvPr/>
        </p:nvSpPr>
        <p:spPr bwMode="auto">
          <a:xfrm>
            <a:off x="2484438" y="5084763"/>
            <a:ext cx="1008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demod</a:t>
            </a:r>
            <a:endParaRPr lang="zh-CN" altLang="en-US"/>
          </a:p>
        </p:txBody>
      </p:sp>
      <p:cxnSp>
        <p:nvCxnSpPr>
          <p:cNvPr id="12297" name="直接箭头连接符 11"/>
          <p:cNvCxnSpPr>
            <a:cxnSpLocks noChangeShapeType="1"/>
          </p:cNvCxnSpPr>
          <p:nvPr/>
        </p:nvCxnSpPr>
        <p:spPr bwMode="auto">
          <a:xfrm rot="5400000">
            <a:off x="5113337" y="4903788"/>
            <a:ext cx="360363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3" name="TextBox 12"/>
          <p:cNvSpPr txBox="1"/>
          <p:nvPr/>
        </p:nvSpPr>
        <p:spPr>
          <a:xfrm>
            <a:off x="4284663" y="5084763"/>
            <a:ext cx="19431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+mj-lt"/>
              </a:rPr>
              <a:t>media </a:t>
            </a:r>
            <a:r>
              <a:rPr lang="en-US" altLang="zh-CN" dirty="0">
                <a:latin typeface="+mj-lt"/>
              </a:rPr>
              <a:t>processor</a:t>
            </a:r>
            <a:endParaRPr lang="zh-CN" altLang="en-US" dirty="0">
              <a:latin typeface="+mj-lt"/>
            </a:endParaRPr>
          </a:p>
        </p:txBody>
      </p:sp>
      <p:sp>
        <p:nvSpPr>
          <p:cNvPr id="12299" name="左大括号 14"/>
          <p:cNvSpPr>
            <a:spLocks/>
          </p:cNvSpPr>
          <p:nvPr/>
        </p:nvSpPr>
        <p:spPr bwMode="auto">
          <a:xfrm>
            <a:off x="6948488" y="3213100"/>
            <a:ext cx="215900" cy="792163"/>
          </a:xfrm>
          <a:prstGeom prst="leftBrace">
            <a:avLst>
              <a:gd name="adj1" fmla="val 834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0" name="TextBox 15"/>
          <p:cNvSpPr txBox="1">
            <a:spLocks noChangeArrowheads="1"/>
          </p:cNvSpPr>
          <p:nvPr/>
        </p:nvSpPr>
        <p:spPr bwMode="auto">
          <a:xfrm>
            <a:off x="7019925" y="3141663"/>
            <a:ext cx="1152525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同轴电缆</a:t>
            </a:r>
            <a:endParaRPr lang="en-US" altLang="zh-CN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卫星信道</a:t>
            </a:r>
            <a:endParaRPr lang="en-US" altLang="zh-CN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地面有线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ounded Rectangle 6"/>
          <p:cNvSpPr>
            <a:spLocks noChangeArrowheads="1"/>
          </p:cNvSpPr>
          <p:nvPr/>
        </p:nvSpPr>
        <p:spPr bwMode="auto">
          <a:xfrm>
            <a:off x="179388" y="230188"/>
            <a:ext cx="820737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6690" tIns="93345" rIns="186690" bIns="93345" anchor="ctr"/>
          <a:lstStyle/>
          <a:p>
            <a:pPr algn="ctr" defTabSz="1798638">
              <a:lnSpc>
                <a:spcPct val="90000"/>
              </a:lnSpc>
              <a:spcAft>
                <a:spcPct val="35000"/>
              </a:spcAft>
            </a:pP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995738" y="577850"/>
            <a:ext cx="5148262" cy="173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pic>
        <p:nvPicPr>
          <p:cNvPr id="13316" name="Picture 28" descr="Blue_divider"/>
          <p:cNvPicPr>
            <a:picLocks noChangeAspect="1" noChangeArrowheads="1"/>
          </p:cNvPicPr>
          <p:nvPr/>
        </p:nvPicPr>
        <p:blipFill>
          <a:blip r:embed="rId3"/>
          <a:srcRect b="15446"/>
          <a:stretch>
            <a:fillRect/>
          </a:stretch>
        </p:blipFill>
        <p:spPr bwMode="auto">
          <a:xfrm>
            <a:off x="0" y="1295400"/>
            <a:ext cx="9144000" cy="423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Text Box 14"/>
          <p:cNvSpPr txBox="1">
            <a:spLocks noChangeArrowheads="1"/>
          </p:cNvSpPr>
          <p:nvPr/>
        </p:nvSpPr>
        <p:spPr bwMode="auto">
          <a:xfrm>
            <a:off x="250825" y="1960563"/>
            <a:ext cx="1374775" cy="2447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4200" b="1">
                <a:solidFill>
                  <a:schemeClr val="bg1"/>
                </a:solidFill>
                <a:latin typeface="Trebuchet MS" pitchFamily="34" charset="0"/>
              </a:rPr>
              <a:t>2</a:t>
            </a:r>
          </a:p>
        </p:txBody>
      </p:sp>
      <p:sp>
        <p:nvSpPr>
          <p:cNvPr id="13318" name="Text Box 25"/>
          <p:cNvSpPr txBox="1">
            <a:spLocks noChangeArrowheads="1"/>
          </p:cNvSpPr>
          <p:nvPr/>
        </p:nvSpPr>
        <p:spPr bwMode="auto">
          <a:xfrm>
            <a:off x="1547813" y="2651125"/>
            <a:ext cx="6048375" cy="554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ts val="3600"/>
              </a:lnSpc>
              <a:spcAft>
                <a:spcPts val="1200"/>
              </a:spcAft>
            </a:pPr>
            <a:r>
              <a:rPr lang="en-US" altLang="zh-CN" sz="4000" b="1" dirty="0" smtClean="0">
                <a:solidFill>
                  <a:schemeClr val="bg1"/>
                </a:solidFill>
                <a:ea typeface="黑体" pitchFamily="2" charset="-122"/>
              </a:rPr>
              <a:t>DVB-S2</a:t>
            </a:r>
            <a:r>
              <a:rPr lang="zh-CN" altLang="en-US" sz="4000" b="1" dirty="0" smtClean="0">
                <a:solidFill>
                  <a:schemeClr val="bg1"/>
                </a:solidFill>
                <a:ea typeface="黑体" pitchFamily="2" charset="-122"/>
              </a:rPr>
              <a:t>系统概述</a:t>
            </a:r>
            <a:endParaRPr lang="en-US" altLang="zh-CN" sz="4000" b="1" dirty="0">
              <a:solidFill>
                <a:schemeClr val="bg1"/>
              </a:solidFill>
              <a:ea typeface="黑体" pitchFamily="2" charset="-122"/>
            </a:endParaRP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b="1" smtClean="0">
                <a:solidFill>
                  <a:srgbClr val="0070C0"/>
                </a:solidFill>
              </a:rPr>
              <a:t>DVB-S2</a:t>
            </a:r>
            <a:r>
              <a:rPr lang="zh-CN" altLang="en-US" sz="4400" b="1" smtClean="0">
                <a:solidFill>
                  <a:srgbClr val="0070C0"/>
                </a:solidFill>
              </a:rPr>
              <a:t>系统概述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569325" cy="46815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DVB-S/S2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  <a:t>Digital Video Broadcasting for satellite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）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     2005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年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JTC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（联合技术委员会）公布 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DVB-S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第二代版本</a:t>
            </a:r>
            <a:endParaRPr lang="en-US" altLang="zh-CN" sz="2400" b="1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  <a:defRPr/>
            </a:pP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特点（相对于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DVB-S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的改进）：</a:t>
            </a:r>
            <a:endParaRPr lang="en-US" altLang="zh-CN" sz="2400" b="1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 typeface="Wingdings" pitchFamily="2" charset="2"/>
              <a:buChar char="u"/>
              <a:defRPr/>
            </a:pPr>
            <a:r>
              <a:rPr lang="zh-CN" altLang="en-US" sz="2000" b="1" dirty="0" smtClean="0">
                <a:latin typeface="华文新魏" pitchFamily="2" charset="-122"/>
                <a:ea typeface="华文新魏" pitchFamily="2" charset="-122"/>
              </a:rPr>
              <a:t>改良的编码方式：外码</a:t>
            </a:r>
            <a:r>
              <a:rPr lang="en-US" altLang="zh-CN" sz="2000" b="1" dirty="0" smtClean="0">
                <a:latin typeface="华文新魏" pitchFamily="2" charset="-122"/>
                <a:ea typeface="华文新魏" pitchFamily="2" charset="-122"/>
              </a:rPr>
              <a:t>BCH+</a:t>
            </a:r>
            <a:r>
              <a:rPr lang="zh-CN" altLang="en-US" sz="2000" b="1" dirty="0" smtClean="0">
                <a:latin typeface="华文新魏" pitchFamily="2" charset="-122"/>
                <a:ea typeface="华文新魏" pitchFamily="2" charset="-122"/>
              </a:rPr>
              <a:t>内码</a:t>
            </a:r>
            <a:r>
              <a:rPr lang="en-US" altLang="zh-CN" sz="2000" b="1" dirty="0" smtClean="0">
                <a:latin typeface="华文新魏" pitchFamily="2" charset="-122"/>
                <a:ea typeface="华文新魏" pitchFamily="2" charset="-122"/>
              </a:rPr>
              <a:t>LDPC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000" b="1" dirty="0" smtClean="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zh-CN" altLang="en-US" sz="2000" b="1" dirty="0" smtClean="0">
                <a:solidFill>
                  <a:srgbClr val="92D050"/>
                </a:solidFill>
                <a:latin typeface="华文新魏" pitchFamily="2" charset="-122"/>
                <a:ea typeface="华文新魏" pitchFamily="2" charset="-122"/>
              </a:rPr>
              <a:t>更好的误码性能，逼近香农极限</a:t>
            </a:r>
            <a:endParaRPr lang="en-US" altLang="zh-CN" sz="2000" b="1" dirty="0" smtClean="0">
              <a:solidFill>
                <a:srgbClr val="92D050"/>
              </a:solidFill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 typeface="Wingdings" pitchFamily="2" charset="2"/>
              <a:buChar char="u"/>
              <a:defRPr/>
            </a:pPr>
            <a:r>
              <a:rPr lang="zh-CN" altLang="en-US" sz="2000" b="1" dirty="0" smtClean="0">
                <a:latin typeface="华文新魏" pitchFamily="2" charset="-122"/>
                <a:ea typeface="华文新魏" pitchFamily="2" charset="-122"/>
              </a:rPr>
              <a:t>高阶的调制方式：</a:t>
            </a:r>
            <a:r>
              <a:rPr lang="en-US" altLang="zh-CN" sz="2000" b="1" dirty="0" smtClean="0">
                <a:latin typeface="华文新魏" pitchFamily="2" charset="-122"/>
                <a:ea typeface="华文新魏" pitchFamily="2" charset="-122"/>
              </a:rPr>
              <a:t>Q/8PSK</a:t>
            </a:r>
            <a:r>
              <a:rPr lang="zh-CN" altLang="en-US" sz="2000" b="1" dirty="0" smtClean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000" b="1" dirty="0" smtClean="0">
                <a:latin typeface="华文新魏" pitchFamily="2" charset="-122"/>
                <a:ea typeface="华文新魏" pitchFamily="2" charset="-122"/>
              </a:rPr>
              <a:t>16/32APSK</a:t>
            </a:r>
            <a:r>
              <a:rPr lang="zh-CN" altLang="en-US" sz="2000" b="1" dirty="0" smtClean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2000" b="1" dirty="0" smtClean="0">
                <a:latin typeface="华文新魏" pitchFamily="2" charset="-122"/>
                <a:ea typeface="华文新魏" pitchFamily="2" charset="-122"/>
              </a:rPr>
              <a:t>DVB-S</a:t>
            </a:r>
            <a:r>
              <a:rPr lang="zh-CN" altLang="en-US" sz="2000" b="1" dirty="0" smtClean="0">
                <a:latin typeface="华文新魏" pitchFamily="2" charset="-122"/>
                <a:ea typeface="华文新魏" pitchFamily="2" charset="-122"/>
              </a:rPr>
              <a:t>只支持</a:t>
            </a:r>
            <a:r>
              <a:rPr lang="en-US" altLang="zh-CN" sz="2000" b="1" dirty="0" smtClean="0">
                <a:latin typeface="华文新魏" pitchFamily="2" charset="-122"/>
                <a:ea typeface="华文新魏" pitchFamily="2" charset="-122"/>
              </a:rPr>
              <a:t>QPSK</a:t>
            </a:r>
            <a:r>
              <a:rPr lang="zh-CN" altLang="en-US" sz="2000" b="1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en-US" altLang="zh-CN" sz="2000" b="1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sz="2000" b="1" dirty="0" smtClean="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zh-CN" altLang="en-US" sz="2000" b="1" dirty="0" smtClean="0">
                <a:solidFill>
                  <a:srgbClr val="92D050"/>
                </a:solidFill>
                <a:latin typeface="华文新魏" pitchFamily="2" charset="-122"/>
                <a:ea typeface="华文新魏" pitchFamily="2" charset="-122"/>
              </a:rPr>
              <a:t>更高的信道利用率可达</a:t>
            </a:r>
            <a:r>
              <a:rPr lang="en-US" altLang="zh-CN" sz="2000" b="1" dirty="0" smtClean="0">
                <a:solidFill>
                  <a:srgbClr val="92D050"/>
                </a:solidFill>
                <a:latin typeface="华文新魏" pitchFamily="2" charset="-122"/>
                <a:ea typeface="华文新魏" pitchFamily="2" charset="-122"/>
              </a:rPr>
              <a:t>5bit/s/Hz</a:t>
            </a:r>
          </a:p>
          <a:p>
            <a:pPr eaLnBrk="1" hangingPunct="1">
              <a:buFont typeface="Wingdings" pitchFamily="2" charset="2"/>
              <a:buChar char="u"/>
              <a:defRPr/>
            </a:pPr>
            <a:r>
              <a:rPr lang="zh-CN" altLang="en-US" sz="2000" b="1" dirty="0" smtClean="0">
                <a:latin typeface="华文新魏" pitchFamily="2" charset="-122"/>
                <a:ea typeface="华文新魏" pitchFamily="2" charset="-122"/>
              </a:rPr>
              <a:t>混合的输入格式：输入信源可为（</a:t>
            </a:r>
            <a:r>
              <a:rPr lang="en-US" altLang="zh-CN" sz="2000" b="1" dirty="0" smtClean="0">
                <a:latin typeface="华文新魏" pitchFamily="2" charset="-122"/>
                <a:ea typeface="华文新魏" pitchFamily="2" charset="-122"/>
              </a:rPr>
              <a:t>MPEG2</a:t>
            </a:r>
            <a:r>
              <a:rPr lang="zh-CN" altLang="en-US" sz="2000" b="1" dirty="0" smtClean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000" b="1" dirty="0" smtClean="0">
                <a:latin typeface="华文新魏" pitchFamily="2" charset="-122"/>
                <a:ea typeface="华文新魏" pitchFamily="2" charset="-122"/>
              </a:rPr>
              <a:t>H.264</a:t>
            </a:r>
            <a:r>
              <a:rPr lang="zh-CN" altLang="en-US" sz="2000" b="1" dirty="0" smtClean="0">
                <a:latin typeface="华文新魏" pitchFamily="2" charset="-122"/>
                <a:ea typeface="华文新魏" pitchFamily="2" charset="-122"/>
              </a:rPr>
              <a:t>等）</a:t>
            </a:r>
            <a:endParaRPr lang="en-US" altLang="zh-CN" sz="2000" b="1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sz="2000" b="1" dirty="0" smtClean="0"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zh-CN" altLang="en-US" sz="2000" b="1" dirty="0" smtClean="0">
                <a:solidFill>
                  <a:srgbClr val="92D050"/>
                </a:solidFill>
                <a:latin typeface="华文新魏" pitchFamily="2" charset="-122"/>
                <a:ea typeface="华文新魏" pitchFamily="2" charset="-122"/>
              </a:rPr>
              <a:t>不仅适用于数字电视的直播，更适合于数据广播业务</a:t>
            </a:r>
            <a:endParaRPr lang="en-US" altLang="zh-CN" sz="2000" b="1" dirty="0" smtClean="0">
              <a:solidFill>
                <a:srgbClr val="92D050"/>
              </a:solidFill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 typeface="Wingdings" pitchFamily="2" charset="2"/>
              <a:buChar char="u"/>
              <a:defRPr/>
            </a:pPr>
            <a:r>
              <a:rPr lang="zh-CN" altLang="en-US" sz="2000" b="1" dirty="0" smtClean="0">
                <a:latin typeface="华文新魏" pitchFamily="2" charset="-122"/>
                <a:ea typeface="华文新魏" pitchFamily="2" charset="-122"/>
              </a:rPr>
              <a:t>自适应编码调制</a:t>
            </a:r>
            <a:r>
              <a:rPr lang="en-US" altLang="zh-CN" sz="2000" b="1" dirty="0" smtClean="0">
                <a:latin typeface="华文新魏" pitchFamily="2" charset="-122"/>
                <a:ea typeface="华文新魏" pitchFamily="2" charset="-122"/>
              </a:rPr>
              <a:t>ACM</a:t>
            </a:r>
          </a:p>
          <a:p>
            <a:pPr marL="342900" lvl="1" indent="-342900" eaLnBrk="1" hangingPunct="1">
              <a:buFontTx/>
              <a:buNone/>
              <a:defRPr/>
            </a:pPr>
            <a:r>
              <a:rPr lang="zh-CN" altLang="en-US" sz="2000" b="1" dirty="0" smtClean="0">
                <a:latin typeface="华文新魏" pitchFamily="2" charset="-122"/>
                <a:ea typeface="华文新魏" pitchFamily="2" charset="-122"/>
                <a:cs typeface="+mn-cs"/>
              </a:rPr>
              <a:t>     接收机测试</a:t>
            </a:r>
            <a:r>
              <a:rPr lang="en-US" altLang="zh-CN" sz="2000" b="1" dirty="0" smtClean="0">
                <a:latin typeface="华文新魏" pitchFamily="2" charset="-122"/>
                <a:ea typeface="华文新魏" pitchFamily="2" charset="-122"/>
                <a:cs typeface="+mn-cs"/>
              </a:rPr>
              <a:t>C/N</a:t>
            </a:r>
            <a:r>
              <a:rPr lang="zh-CN" altLang="en-US" sz="2000" b="1" dirty="0" smtClean="0">
                <a:latin typeface="华文新魏" pitchFamily="2" charset="-122"/>
                <a:ea typeface="华文新魏" pitchFamily="2" charset="-122"/>
                <a:cs typeface="+mn-cs"/>
              </a:rPr>
              <a:t>信道参数，通过回传通道给中心站，调整相关发射参数</a:t>
            </a:r>
            <a:endParaRPr lang="en-US" altLang="zh-CN" sz="2000" b="1" dirty="0" smtClean="0">
              <a:latin typeface="华文新魏" pitchFamily="2" charset="-122"/>
              <a:ea typeface="华文新魏" pitchFamily="2" charset="-122"/>
              <a:cs typeface="+mn-cs"/>
            </a:endParaRPr>
          </a:p>
          <a:p>
            <a:pPr marL="342900" lvl="1" indent="-342900" eaLnBrk="1" hangingPunct="1">
              <a:buFontTx/>
              <a:buNone/>
              <a:defRPr/>
            </a:pPr>
            <a:r>
              <a:rPr lang="en-US" altLang="zh-CN" sz="2000" b="1" dirty="0" smtClean="0">
                <a:latin typeface="华文新魏" pitchFamily="2" charset="-122"/>
                <a:ea typeface="华文新魏" pitchFamily="2" charset="-122"/>
                <a:cs typeface="+mn-cs"/>
              </a:rPr>
              <a:t>     </a:t>
            </a:r>
            <a:r>
              <a:rPr lang="zh-CN" altLang="en-US" sz="2000" b="1" dirty="0" smtClean="0">
                <a:solidFill>
                  <a:srgbClr val="92D050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提高卫星吞吐量，减少服务成本（例如天气晴朗时可降低卫星发射功率）</a:t>
            </a:r>
            <a:endParaRPr lang="en-US" altLang="zh-CN" sz="2000" b="1" dirty="0" smtClean="0">
              <a:solidFill>
                <a:srgbClr val="92D050"/>
              </a:solidFill>
              <a:latin typeface="华文新魏" pitchFamily="2" charset="-122"/>
              <a:ea typeface="华文新魏" pitchFamily="2" charset="-122"/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altLang="zh-CN" sz="2000" b="1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  <a:defRPr/>
            </a:pPr>
            <a:endParaRPr lang="en-US" altLang="zh-CN" sz="2400" b="1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  <a:defRPr/>
            </a:pPr>
            <a:endParaRPr lang="en-US" altLang="zh-CN" sz="2400" b="1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 typeface="Wingdings" pitchFamily="2" charset="2"/>
              <a:buChar char="u"/>
              <a:defRPr/>
            </a:pPr>
            <a:endParaRPr lang="en-US" altLang="zh-CN" sz="2400" b="1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  <a:defRPr/>
            </a:pP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  <a:defRPr/>
            </a:pPr>
            <a:endParaRPr lang="zh-CN" altLang="en-US" sz="2000" dirty="0" smtClean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400" b="1" smtClean="0">
                <a:solidFill>
                  <a:srgbClr val="0070C0"/>
                </a:solidFill>
              </a:rPr>
              <a:t>DVB-S2</a:t>
            </a:r>
            <a:r>
              <a:rPr lang="zh-CN" altLang="en-US" sz="4400" b="1" smtClean="0">
                <a:solidFill>
                  <a:srgbClr val="0070C0"/>
                </a:solidFill>
              </a:rPr>
              <a:t>系统概述</a:t>
            </a:r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</p:nvPr>
        </p:nvGraphicFramePr>
        <p:xfrm>
          <a:off x="684213" y="1844675"/>
          <a:ext cx="8013576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192"/>
                <a:gridCol w="2671192"/>
                <a:gridCol w="267119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DVB-S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DVB-S2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符号率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Mbaud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45(</a:t>
                      </a:r>
                      <a:r>
                        <a:rPr lang="zh-CN" altLang="en-US" dirty="0" smtClean="0"/>
                        <a:t>滚降系数</a:t>
                      </a:r>
                      <a:r>
                        <a:rPr lang="en-US" altLang="zh-CN" dirty="0" smtClean="0"/>
                        <a:t>0.35)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45(</a:t>
                      </a:r>
                      <a:r>
                        <a:rPr lang="zh-CN" altLang="en-US" dirty="0" smtClean="0"/>
                        <a:t>滚降系数</a:t>
                      </a:r>
                      <a:r>
                        <a:rPr lang="en-US" altLang="zh-CN" dirty="0" smtClean="0"/>
                        <a:t>0.25)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调制方式和码率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QPSK 7/8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8PSK 9/10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可用比特率</a:t>
                      </a:r>
                      <a:r>
                        <a:rPr lang="en-US" altLang="zh-CN" dirty="0" smtClean="0"/>
                        <a:t>/Mbps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78.75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121.5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SDTV</a:t>
                      </a:r>
                      <a:r>
                        <a:rPr lang="zh-CN" altLang="en-US" dirty="0" smtClean="0"/>
                        <a:t>节目数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MPEG-2:20</a:t>
                      </a:r>
                      <a:r>
                        <a:rPr lang="zh-CN" altLang="en-US" dirty="0" smtClean="0"/>
                        <a:t>套，</a:t>
                      </a:r>
                      <a:r>
                        <a:rPr lang="en-US" altLang="zh-CN" dirty="0" smtClean="0"/>
                        <a:t>H.264/AVC:40</a:t>
                      </a:r>
                      <a:r>
                        <a:rPr lang="zh-CN" altLang="en-US" dirty="0" smtClean="0"/>
                        <a:t>套以上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MPEG-2:30</a:t>
                      </a:r>
                      <a:r>
                        <a:rPr lang="zh-CN" altLang="en-US" dirty="0" smtClean="0"/>
                        <a:t>套，</a:t>
                      </a:r>
                      <a:r>
                        <a:rPr lang="en-US" altLang="zh-CN" dirty="0" smtClean="0"/>
                        <a:t>H.264/AVC:60</a:t>
                      </a:r>
                      <a:r>
                        <a:rPr lang="zh-CN" altLang="en-US" dirty="0" smtClean="0"/>
                        <a:t>套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HDTV</a:t>
                      </a:r>
                      <a:r>
                        <a:rPr lang="zh-CN" altLang="en-US" dirty="0" smtClean="0"/>
                        <a:t>节目数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MPEG-2:3-4</a:t>
                      </a:r>
                      <a:r>
                        <a:rPr lang="zh-CN" altLang="en-US" dirty="0" smtClean="0"/>
                        <a:t>套，</a:t>
                      </a:r>
                      <a:r>
                        <a:rPr lang="en-US" altLang="zh-CN" dirty="0" smtClean="0"/>
                        <a:t>H.264/AVC:7-8</a:t>
                      </a:r>
                      <a:r>
                        <a:rPr lang="zh-CN" altLang="en-US" dirty="0" smtClean="0"/>
                        <a:t>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MPEG-2:6</a:t>
                      </a:r>
                      <a:r>
                        <a:rPr lang="zh-CN" altLang="en-US" dirty="0" smtClean="0"/>
                        <a:t>套，</a:t>
                      </a:r>
                      <a:r>
                        <a:rPr lang="en-US" altLang="zh-CN" dirty="0" smtClean="0"/>
                        <a:t>H.264/AVC:12</a:t>
                      </a:r>
                      <a:r>
                        <a:rPr lang="zh-CN" altLang="en-US" dirty="0" smtClean="0"/>
                        <a:t>套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393" name="矩形 4"/>
          <p:cNvSpPr>
            <a:spLocks noChangeArrowheads="1"/>
          </p:cNvSpPr>
          <p:nvPr/>
        </p:nvSpPr>
        <p:spPr bwMode="auto">
          <a:xfrm>
            <a:off x="307975" y="1341438"/>
            <a:ext cx="74945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同等条件的信噪接受能力下</a:t>
            </a:r>
            <a:r>
              <a:rPr lang="en-US" altLang="zh-CN"/>
              <a:t>DVB-S2</a:t>
            </a:r>
            <a:r>
              <a:rPr lang="zh-CN" altLang="en-US"/>
              <a:t>比</a:t>
            </a:r>
            <a:r>
              <a:rPr lang="en-US" altLang="zh-CN"/>
              <a:t>DVB-S</a:t>
            </a:r>
            <a:r>
              <a:rPr lang="zh-CN" altLang="en-US"/>
              <a:t>传输效率提高了</a:t>
            </a:r>
            <a:r>
              <a:rPr lang="en-US" altLang="zh-CN"/>
              <a:t>30%</a:t>
            </a:r>
            <a:r>
              <a:rPr lang="zh-CN" altLang="en-US"/>
              <a:t>以上</a:t>
            </a:r>
          </a:p>
        </p:txBody>
      </p:sp>
      <p:sp>
        <p:nvSpPr>
          <p:cNvPr id="15394" name="TextBox 8"/>
          <p:cNvSpPr txBox="1">
            <a:spLocks noChangeArrowheads="1"/>
          </p:cNvSpPr>
          <p:nvPr/>
        </p:nvSpPr>
        <p:spPr bwMode="auto">
          <a:xfrm>
            <a:off x="755650" y="4797425"/>
            <a:ext cx="78486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/>
              <a:t>符号率</a:t>
            </a:r>
            <a:r>
              <a:rPr lang="en-US" altLang="zh-CN"/>
              <a:t>Rs    = </a:t>
            </a:r>
            <a:r>
              <a:rPr lang="zh-CN" altLang="en-US"/>
              <a:t>带宽</a:t>
            </a:r>
            <a:r>
              <a:rPr lang="en-US" altLang="zh-CN"/>
              <a:t>BW/(1+</a:t>
            </a:r>
            <a:r>
              <a:rPr lang="zh-CN" altLang="en-US"/>
              <a:t>滚降系数</a:t>
            </a:r>
            <a:r>
              <a:rPr lang="en-US" altLang="zh-CN"/>
              <a:t>) </a:t>
            </a:r>
          </a:p>
          <a:p>
            <a:pPr algn="l"/>
            <a:r>
              <a:rPr lang="zh-CN" altLang="en-US"/>
              <a:t>有效比特率 </a:t>
            </a:r>
            <a:r>
              <a:rPr lang="en-US" altLang="zh-CN"/>
              <a:t>= </a:t>
            </a:r>
            <a:r>
              <a:rPr lang="zh-CN" altLang="en-US"/>
              <a:t>符号率</a:t>
            </a:r>
            <a:r>
              <a:rPr lang="en-US" altLang="zh-CN"/>
              <a:t>Rs* log2(</a:t>
            </a:r>
            <a:r>
              <a:rPr lang="zh-CN" altLang="en-US"/>
              <a:t>调制方式</a:t>
            </a:r>
            <a:r>
              <a:rPr lang="en-US" altLang="zh-CN"/>
              <a:t>)*CodeRate</a:t>
            </a:r>
          </a:p>
          <a:p>
            <a:pPr algn="l"/>
            <a:r>
              <a:rPr lang="zh-CN" altLang="en-US"/>
              <a:t>数字标清信号在</a:t>
            </a:r>
            <a:r>
              <a:rPr lang="en-US" altLang="zh-CN"/>
              <a:t>MPEG-2</a:t>
            </a:r>
            <a:r>
              <a:rPr lang="zh-CN" altLang="en-US"/>
              <a:t>编码方式下的平均码率为</a:t>
            </a:r>
            <a:r>
              <a:rPr lang="en-US" altLang="zh-CN"/>
              <a:t>4Mbps</a:t>
            </a:r>
            <a:r>
              <a:rPr lang="zh-CN" altLang="en-US"/>
              <a:t>，采用</a:t>
            </a:r>
            <a:r>
              <a:rPr lang="en-US" altLang="zh-CN"/>
              <a:t>H.264</a:t>
            </a:r>
            <a:r>
              <a:rPr lang="zh-CN" altLang="en-US"/>
              <a:t>编码的平均码率为</a:t>
            </a:r>
            <a:r>
              <a:rPr lang="en-US" altLang="zh-CN"/>
              <a:t>2Mbps</a:t>
            </a:r>
            <a:r>
              <a:rPr lang="zh-CN" altLang="en-US"/>
              <a:t>；高清信号采用</a:t>
            </a:r>
            <a:r>
              <a:rPr lang="en-US" altLang="zh-CN"/>
              <a:t>MPEG-2</a:t>
            </a:r>
            <a:r>
              <a:rPr lang="zh-CN" altLang="en-US"/>
              <a:t>编码的平均码率约</a:t>
            </a:r>
            <a:r>
              <a:rPr lang="en-US" altLang="zh-CN"/>
              <a:t>20Mbps</a:t>
            </a:r>
            <a:r>
              <a:rPr lang="zh-CN" altLang="en-US"/>
              <a:t>，采用</a:t>
            </a:r>
            <a:r>
              <a:rPr lang="en-US" altLang="zh-CN"/>
              <a:t>H.264</a:t>
            </a:r>
            <a:r>
              <a:rPr lang="zh-CN" altLang="en-US"/>
              <a:t>编码的平均码率是</a:t>
            </a:r>
            <a:r>
              <a:rPr lang="en-US" altLang="zh-CN"/>
              <a:t>8Mbps~12Mbps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400" b="1" smtClean="0">
                <a:solidFill>
                  <a:srgbClr val="0070C0"/>
                </a:solidFill>
              </a:rPr>
              <a:t>DVB-S2</a:t>
            </a:r>
            <a:r>
              <a:rPr lang="zh-CN" altLang="en-US" sz="4400" b="1" smtClean="0">
                <a:solidFill>
                  <a:srgbClr val="0070C0"/>
                </a:solidFill>
              </a:rPr>
              <a:t>系统概述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569325" cy="4681537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zh-CN" sz="2000" b="1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400" b="1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400" b="1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 typeface="Wingdings" pitchFamily="2" charset="2"/>
              <a:buChar char="u"/>
            </a:pPr>
            <a:endParaRPr lang="en-US" altLang="zh-CN" sz="2400" b="1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00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endParaRPr lang="zh-CN" altLang="en-US" sz="2000" smtClean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1484313"/>
            <a:ext cx="7561262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TextBox 7"/>
          <p:cNvSpPr txBox="1">
            <a:spLocks noChangeArrowheads="1"/>
          </p:cNvSpPr>
          <p:nvPr/>
        </p:nvSpPr>
        <p:spPr bwMode="auto">
          <a:xfrm>
            <a:off x="1042988" y="1052513"/>
            <a:ext cx="71294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中天联科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DVB-S/S2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信道解调芯片性能指标比较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b="1" smtClean="0">
                <a:solidFill>
                  <a:srgbClr val="0070C0"/>
                </a:solidFill>
              </a:rPr>
              <a:t>DVB-S2</a:t>
            </a:r>
            <a:r>
              <a:rPr lang="zh-CN" altLang="en-US" sz="4400" b="1" smtClean="0">
                <a:solidFill>
                  <a:srgbClr val="0070C0"/>
                </a:solidFill>
              </a:rPr>
              <a:t>系统概述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569325" cy="4681537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latin typeface="华文新魏" pitchFamily="2" charset="-122"/>
                <a:ea typeface="华文新魏" pitchFamily="2" charset="-122"/>
              </a:rPr>
              <a:t>ABS-S</a:t>
            </a:r>
            <a:r>
              <a:rPr lang="zh-CN" altLang="en-US" b="1" smtClean="0">
                <a:latin typeface="华文新魏" pitchFamily="2" charset="-122"/>
                <a:ea typeface="华文新魏" pitchFamily="2" charset="-122"/>
              </a:rPr>
              <a:t>与</a:t>
            </a:r>
            <a:r>
              <a:rPr lang="en-US" altLang="zh-CN" b="1" smtClean="0">
                <a:latin typeface="华文新魏" pitchFamily="2" charset="-122"/>
                <a:ea typeface="华文新魏" pitchFamily="2" charset="-122"/>
              </a:rPr>
              <a:t>DVB-S2 </a:t>
            </a:r>
            <a:r>
              <a:rPr lang="zh-CN" altLang="en-US" b="1" smtClean="0">
                <a:latin typeface="华文新魏" pitchFamily="2" charset="-122"/>
                <a:ea typeface="华文新魏" pitchFamily="2" charset="-122"/>
              </a:rPr>
              <a:t>的比较</a:t>
            </a:r>
            <a:endParaRPr lang="en-US" altLang="zh-CN" b="1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/>
            <a:r>
              <a:rPr lang="en-US" altLang="zh-CN" sz="2400" b="1" smtClean="0">
                <a:latin typeface="华文新魏" pitchFamily="2" charset="-122"/>
                <a:ea typeface="华文新魏" pitchFamily="2" charset="-122"/>
              </a:rPr>
              <a:t>ABS-S</a:t>
            </a:r>
            <a:r>
              <a:rPr lang="zh-CN" altLang="en-US" sz="2400" b="1" smtClean="0">
                <a:latin typeface="华文新魏" pitchFamily="2" charset="-122"/>
                <a:ea typeface="华文新魏" pitchFamily="2" charset="-122"/>
              </a:rPr>
              <a:t>主要技术特点：</a:t>
            </a:r>
            <a:endParaRPr lang="en-US" altLang="zh-CN" sz="2400" b="1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1800" smtClean="0"/>
              <a:t>输入信号：</a:t>
            </a:r>
            <a:r>
              <a:rPr lang="en-US" altLang="zh-CN" sz="1800" smtClean="0"/>
              <a:t>MPEG-TS</a:t>
            </a:r>
            <a:r>
              <a:rPr lang="zh-CN" altLang="en-US" sz="1800" smtClean="0"/>
              <a:t>比特流或通用数据流</a:t>
            </a:r>
            <a:endParaRPr lang="en-US" altLang="zh-CN" sz="1800" smtClean="0"/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1800" smtClean="0"/>
              <a:t>信道</a:t>
            </a:r>
            <a:r>
              <a:rPr lang="en-US" altLang="zh-CN" sz="1800" smtClean="0"/>
              <a:t>FEC</a:t>
            </a:r>
            <a:r>
              <a:rPr lang="zh-CN" altLang="en-US" sz="1800" smtClean="0"/>
              <a:t>编码方案：</a:t>
            </a:r>
            <a:r>
              <a:rPr lang="en-US" altLang="zh-CN" sz="1800" smtClean="0"/>
              <a:t>LDPC</a:t>
            </a:r>
            <a:r>
              <a:rPr lang="zh-CN" altLang="en-US" sz="1800" smtClean="0"/>
              <a:t>编码</a:t>
            </a:r>
            <a:endParaRPr lang="en-US" altLang="zh-CN" sz="1800" smtClean="0"/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CN" sz="1800" smtClean="0"/>
              <a:t>LDPC</a:t>
            </a:r>
            <a:r>
              <a:rPr lang="zh-CN" altLang="en-US" sz="1800" smtClean="0"/>
              <a:t>帧长度：</a:t>
            </a:r>
            <a:r>
              <a:rPr lang="en-US" altLang="zh-CN" sz="1800" smtClean="0"/>
              <a:t>15360</a:t>
            </a:r>
            <a:r>
              <a:rPr lang="zh-CN" altLang="en-US" sz="1800" smtClean="0"/>
              <a:t>比特</a:t>
            </a:r>
            <a:endParaRPr lang="en-US" altLang="zh-CN" sz="1800" b="1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CN" sz="1800" smtClean="0"/>
              <a:t>LDPC</a:t>
            </a:r>
            <a:r>
              <a:rPr lang="zh-CN" altLang="en-US" sz="1800" smtClean="0"/>
              <a:t>编码率：</a:t>
            </a:r>
            <a:r>
              <a:rPr lang="en-US" altLang="zh-CN" sz="1800" smtClean="0"/>
              <a:t>1/4~9/10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1800" smtClean="0"/>
              <a:t>载波调制方案：</a:t>
            </a:r>
            <a:r>
              <a:rPr lang="en-US" altLang="zh-CN" sz="1800" smtClean="0"/>
              <a:t>QPSK</a:t>
            </a:r>
            <a:r>
              <a:rPr lang="zh-CN" altLang="en-US" sz="1800" smtClean="0"/>
              <a:t>、</a:t>
            </a:r>
            <a:r>
              <a:rPr lang="en-US" altLang="zh-CN" sz="1800" smtClean="0"/>
              <a:t>8PSK</a:t>
            </a:r>
            <a:r>
              <a:rPr lang="zh-CN" altLang="en-US" sz="1800" smtClean="0"/>
              <a:t>（于用所有业务），</a:t>
            </a:r>
            <a:endParaRPr lang="en-US" altLang="zh-CN" sz="1800" smtClean="0"/>
          </a:p>
          <a:p>
            <a:pPr eaLnBrk="1" hangingPunct="1">
              <a:buFontTx/>
              <a:buNone/>
            </a:pPr>
            <a:r>
              <a:rPr lang="en-US" altLang="zh-CN" sz="1800" smtClean="0"/>
              <a:t>                              16APSK</a:t>
            </a:r>
            <a:r>
              <a:rPr lang="zh-CN" altLang="en-US" sz="1800" smtClean="0"/>
              <a:t>、</a:t>
            </a:r>
            <a:r>
              <a:rPr lang="en-US" altLang="zh-CN" sz="1800" smtClean="0"/>
              <a:t>32APSK</a:t>
            </a:r>
            <a:r>
              <a:rPr lang="zh-CN" altLang="en-US" sz="1800" smtClean="0"/>
              <a:t>（除广播业务外的其它业务）</a:t>
            </a:r>
            <a:endParaRPr lang="en-US" altLang="zh-CN" sz="1800" smtClean="0"/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1800" smtClean="0"/>
              <a:t>脉冲成型滤波滚降因子：</a:t>
            </a:r>
            <a:r>
              <a:rPr lang="en-US" altLang="zh-CN" sz="1800" smtClean="0"/>
              <a:t>0.35</a:t>
            </a:r>
            <a:r>
              <a:rPr lang="zh-CN" altLang="en-US" sz="1800" smtClean="0"/>
              <a:t>、</a:t>
            </a:r>
            <a:r>
              <a:rPr lang="en-US" altLang="zh-CN" sz="1800" smtClean="0"/>
              <a:t>0.25</a:t>
            </a:r>
            <a:r>
              <a:rPr lang="zh-CN" altLang="en-US" sz="1800" smtClean="0"/>
              <a:t>、</a:t>
            </a:r>
            <a:r>
              <a:rPr lang="en-US" altLang="zh-CN" sz="1800" smtClean="0"/>
              <a:t>0.2</a:t>
            </a:r>
          </a:p>
          <a:p>
            <a:pPr eaLnBrk="1" hangingPunct="1">
              <a:buFontTx/>
              <a:buNone/>
            </a:pPr>
            <a:r>
              <a:rPr lang="zh-CN" altLang="en-US" sz="16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总结：</a:t>
            </a:r>
            <a:r>
              <a:rPr lang="en-US" altLang="zh-CN" sz="16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ABS-S</a:t>
            </a:r>
            <a:r>
              <a:rPr lang="zh-CN" altLang="en-US" sz="16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在性能上与</a:t>
            </a:r>
            <a:r>
              <a:rPr lang="en-US" altLang="zh-CN" sz="16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DVB-S2</a:t>
            </a:r>
            <a:r>
              <a:rPr lang="zh-CN" altLang="en-US" sz="16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基本相当，远优于</a:t>
            </a:r>
            <a:r>
              <a:rPr lang="en-US" altLang="zh-CN" sz="16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DVB-S</a:t>
            </a:r>
            <a:r>
              <a:rPr lang="zh-CN" altLang="en-US" sz="16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，载噪比门限相差约</a:t>
            </a:r>
            <a:r>
              <a:rPr lang="en-US" altLang="zh-CN" sz="16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0.1-0.3</a:t>
            </a:r>
            <a:r>
              <a:rPr lang="zh-CN" altLang="en-US" sz="16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分贝，接近香农理论极限。信道编码复杂度远低于</a:t>
            </a:r>
            <a:r>
              <a:rPr lang="en-US" altLang="zh-CN" sz="16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DVB-S2</a:t>
            </a:r>
            <a:r>
              <a:rPr lang="zh-CN" altLang="en-US" sz="16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，更加易于实现。</a:t>
            </a:r>
            <a:endParaRPr lang="en-US" altLang="zh-CN" sz="1600" b="1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sz="16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</a:p>
          <a:p>
            <a:pPr eaLnBrk="1" hangingPunct="1">
              <a:buFontTx/>
              <a:buNone/>
            </a:pPr>
            <a:endParaRPr lang="en-US" altLang="zh-CN" sz="2000" b="1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400" b="1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400" b="1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 typeface="Wingdings" pitchFamily="2" charset="2"/>
              <a:buChar char="u"/>
            </a:pPr>
            <a:endParaRPr lang="en-US" altLang="zh-CN" sz="2400" b="1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00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endParaRPr lang="zh-CN" altLang="en-US" sz="2000" smtClean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b="1" smtClean="0">
                <a:solidFill>
                  <a:srgbClr val="0070C0"/>
                </a:solidFill>
              </a:rPr>
              <a:t>DVB-S2</a:t>
            </a:r>
            <a:r>
              <a:rPr lang="zh-CN" altLang="en-US" sz="4400" b="1" smtClean="0">
                <a:solidFill>
                  <a:srgbClr val="0070C0"/>
                </a:solidFill>
              </a:rPr>
              <a:t>系统概述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569325" cy="4681537"/>
          </a:xfrm>
        </p:spPr>
        <p:txBody>
          <a:bodyPr/>
          <a:lstStyle/>
          <a:p>
            <a:pPr eaLnBrk="1" hangingPunct="1"/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中国直播卫星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ABS-S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的发展概况</a:t>
            </a:r>
            <a:endParaRPr lang="en-US" altLang="zh-CN" sz="2400" b="1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CN" sz="1800" dirty="0" smtClean="0"/>
              <a:t>2005</a:t>
            </a:r>
            <a:r>
              <a:rPr lang="zh-CN" altLang="en-US" sz="1800" dirty="0" smtClean="0"/>
              <a:t>年国家广播电视总局启动预研与论证，广播科学院承担</a:t>
            </a:r>
            <a:endParaRPr lang="en-US" altLang="zh-CN" sz="1800" dirty="0" smtClean="0"/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CN" sz="1800" dirty="0" smtClean="0"/>
              <a:t>2006</a:t>
            </a:r>
            <a:r>
              <a:rPr lang="zh-CN" altLang="en-US" sz="1800" dirty="0" smtClean="0"/>
              <a:t>年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月完成原型样机，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月</a:t>
            </a:r>
            <a:r>
              <a:rPr lang="en-US" altLang="zh-CN" sz="1800" dirty="0" smtClean="0"/>
              <a:t>-5</a:t>
            </a:r>
            <a:r>
              <a:rPr lang="zh-CN" altLang="en-US" sz="1800" dirty="0" smtClean="0"/>
              <a:t>月完成测试</a:t>
            </a:r>
            <a:endParaRPr lang="en-US" altLang="zh-CN" sz="1800" dirty="0" smtClean="0"/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CN" sz="1800" dirty="0" smtClean="0"/>
              <a:t>2006</a:t>
            </a:r>
            <a:r>
              <a:rPr lang="zh-CN" altLang="en-US" sz="1800" dirty="0" smtClean="0"/>
              <a:t>年</a:t>
            </a:r>
            <a:r>
              <a:rPr lang="en-US" altLang="zh-CN" sz="1800" dirty="0" smtClean="0"/>
              <a:t>8</a:t>
            </a:r>
            <a:r>
              <a:rPr lang="zh-CN" altLang="en-US" sz="1800" dirty="0" smtClean="0"/>
              <a:t>月</a:t>
            </a:r>
            <a:r>
              <a:rPr lang="en-US" altLang="zh-CN" sz="1800" dirty="0" smtClean="0"/>
              <a:t>ABS-S</a:t>
            </a:r>
            <a:r>
              <a:rPr lang="zh-CN" altLang="en-US" sz="1800" dirty="0" smtClean="0"/>
              <a:t>专用解调芯片</a:t>
            </a:r>
            <a:r>
              <a:rPr lang="en-US" altLang="zh-CN" sz="1800" dirty="0" smtClean="0"/>
              <a:t>AVL1108 </a:t>
            </a:r>
            <a:r>
              <a:rPr lang="zh-CN" altLang="en-US" sz="1800" dirty="0" smtClean="0"/>
              <a:t>一次流片成功，</a:t>
            </a:r>
            <a:r>
              <a:rPr lang="en-US" altLang="zh-CN" sz="1800" dirty="0" smtClean="0"/>
              <a:t>11</a:t>
            </a:r>
            <a:r>
              <a:rPr lang="zh-CN" altLang="en-US" sz="1800" dirty="0" smtClean="0"/>
              <a:t>月完成测试验收</a:t>
            </a:r>
            <a:endParaRPr lang="en-US" altLang="zh-CN" sz="18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1800" dirty="0" smtClean="0"/>
              <a:t>2008 </a:t>
            </a:r>
            <a:r>
              <a:rPr lang="zh-CN" altLang="en-US" sz="1800" dirty="0" smtClean="0"/>
              <a:t>年</a:t>
            </a:r>
            <a:r>
              <a:rPr lang="en-US" altLang="zh-CN" sz="1800" dirty="0" smtClean="0"/>
              <a:t>6 </a:t>
            </a:r>
            <a:r>
              <a:rPr lang="zh-CN" altLang="en-US" sz="1800" dirty="0" smtClean="0"/>
              <a:t>月</a:t>
            </a:r>
            <a:r>
              <a:rPr lang="en-US" altLang="zh-CN" sz="1800" dirty="0" smtClean="0"/>
              <a:t>9 </a:t>
            </a:r>
            <a:r>
              <a:rPr lang="zh-CN" altLang="en-US" sz="1800" dirty="0" smtClean="0"/>
              <a:t>日中星</a:t>
            </a:r>
            <a:r>
              <a:rPr lang="en-US" altLang="zh-CN" sz="1800" dirty="0" smtClean="0"/>
              <a:t>9 </a:t>
            </a:r>
            <a:r>
              <a:rPr lang="zh-CN" altLang="en-US" sz="1800" dirty="0" smtClean="0"/>
              <a:t>号直播卫星发射成功，采用</a:t>
            </a:r>
            <a:r>
              <a:rPr lang="en-US" altLang="zh-CN" sz="1800" dirty="0" smtClean="0"/>
              <a:t>ABS-S </a:t>
            </a:r>
            <a:r>
              <a:rPr lang="zh-CN" altLang="en-US" sz="1800" dirty="0" smtClean="0"/>
              <a:t>卫星电视标准</a:t>
            </a:r>
            <a:endParaRPr lang="en-US" altLang="zh-CN" sz="18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1800" dirty="0" smtClean="0"/>
              <a:t>2008 </a:t>
            </a:r>
            <a:r>
              <a:rPr lang="zh-CN" altLang="en-US" sz="1800" dirty="0" smtClean="0"/>
              <a:t>年、</a:t>
            </a:r>
            <a:r>
              <a:rPr lang="en-US" altLang="zh-CN" sz="1800" dirty="0" smtClean="0"/>
              <a:t>2009 </a:t>
            </a:r>
            <a:r>
              <a:rPr lang="zh-CN" altLang="en-US" sz="1800" dirty="0" smtClean="0"/>
              <a:t>年、</a:t>
            </a:r>
            <a:r>
              <a:rPr lang="en-US" altLang="zh-CN" sz="1800" dirty="0" smtClean="0"/>
              <a:t>2010 </a:t>
            </a:r>
            <a:r>
              <a:rPr lang="zh-CN" altLang="en-US" sz="1800" dirty="0" smtClean="0"/>
              <a:t>年，国家规划先后投入资金</a:t>
            </a:r>
            <a:r>
              <a:rPr lang="en-US" altLang="zh-CN" sz="1800" dirty="0" smtClean="0"/>
              <a:t>14</a:t>
            </a:r>
            <a:r>
              <a:rPr lang="zh-CN" altLang="en-US" sz="1800" dirty="0" smtClean="0"/>
              <a:t>亿元、</a:t>
            </a:r>
            <a:r>
              <a:rPr lang="en-US" altLang="zh-CN" sz="1800" dirty="0" smtClean="0"/>
              <a:t>10 </a:t>
            </a:r>
            <a:r>
              <a:rPr lang="zh-CN" altLang="en-US" sz="1800" dirty="0" smtClean="0"/>
              <a:t>亿元、</a:t>
            </a:r>
            <a:r>
              <a:rPr lang="en-US" altLang="zh-CN" sz="1800" dirty="0" smtClean="0"/>
              <a:t>10 </a:t>
            </a:r>
            <a:r>
              <a:rPr lang="zh-CN" altLang="en-US" sz="1800" dirty="0" smtClean="0"/>
              <a:t>亿计划，计划发展</a:t>
            </a:r>
            <a:r>
              <a:rPr lang="en-US" altLang="zh-CN" sz="1800" dirty="0" smtClean="0"/>
              <a:t>1000</a:t>
            </a:r>
            <a:r>
              <a:rPr lang="zh-CN" altLang="en-US" sz="1800" dirty="0" smtClean="0"/>
              <a:t>万直播星用户，第一阶段招标的</a:t>
            </a:r>
            <a:r>
              <a:rPr lang="en-US" altLang="zh-CN" sz="1800" dirty="0" smtClean="0"/>
              <a:t>366 </a:t>
            </a:r>
            <a:r>
              <a:rPr lang="zh-CN" altLang="en-US" sz="1800" dirty="0" smtClean="0"/>
              <a:t>万台机顶盒国家共投资</a:t>
            </a:r>
            <a:r>
              <a:rPr lang="en-US" altLang="zh-CN" sz="1800" dirty="0" smtClean="0"/>
              <a:t>13 </a:t>
            </a:r>
            <a:r>
              <a:rPr lang="zh-CN" altLang="en-US" sz="1800" dirty="0" smtClean="0"/>
              <a:t>亿元</a:t>
            </a:r>
            <a:endParaRPr lang="en-US" altLang="zh-CN" sz="18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800" dirty="0" smtClean="0"/>
              <a:t>截至</a:t>
            </a:r>
            <a:r>
              <a:rPr lang="en-US" altLang="zh-CN" sz="1800" dirty="0" smtClean="0"/>
              <a:t>2010</a:t>
            </a:r>
            <a:r>
              <a:rPr lang="zh-CN" altLang="en-US" sz="1800" dirty="0" smtClean="0"/>
              <a:t>年</a:t>
            </a:r>
            <a:r>
              <a:rPr lang="en-US" altLang="zh-CN" sz="1800" dirty="0" smtClean="0"/>
              <a:t>11</a:t>
            </a:r>
            <a:r>
              <a:rPr lang="zh-CN" altLang="en-US" sz="1800" dirty="0" smtClean="0"/>
              <a:t>月</a:t>
            </a:r>
            <a:r>
              <a:rPr lang="en-US" altLang="zh-CN" sz="1800" dirty="0" smtClean="0"/>
              <a:t>30</a:t>
            </a:r>
            <a:r>
              <a:rPr lang="zh-CN" altLang="en-US" sz="1800" dirty="0" smtClean="0"/>
              <a:t>日，全国已经完成</a:t>
            </a:r>
            <a:r>
              <a:rPr lang="en-US" altLang="zh-CN" sz="1800" dirty="0" smtClean="0"/>
              <a:t>902.21</a:t>
            </a:r>
            <a:r>
              <a:rPr lang="zh-CN" altLang="en-US" sz="1800" dirty="0" smtClean="0"/>
              <a:t>万套直播卫星接收设备安装，而黑盒子数量</a:t>
            </a:r>
            <a:r>
              <a:rPr lang="en-US" altLang="zh-CN" sz="1800" dirty="0" smtClean="0"/>
              <a:t>4000W+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800" dirty="0" smtClean="0"/>
              <a:t>市场预计：</a:t>
            </a:r>
            <a:r>
              <a:rPr lang="en-US" altLang="zh-CN" sz="1800" dirty="0" smtClean="0"/>
              <a:t>2010 </a:t>
            </a:r>
            <a:r>
              <a:rPr lang="zh-CN" altLang="en-US" sz="1800" dirty="0" smtClean="0"/>
              <a:t>年，我国人口将达到</a:t>
            </a:r>
            <a:r>
              <a:rPr lang="en-US" altLang="zh-CN" sz="1800" dirty="0" smtClean="0"/>
              <a:t>13.7 </a:t>
            </a:r>
            <a:r>
              <a:rPr lang="zh-CN" altLang="en-US" sz="1800" dirty="0" smtClean="0"/>
              <a:t>亿，约</a:t>
            </a:r>
            <a:r>
              <a:rPr lang="en-US" altLang="zh-CN" sz="1800" dirty="0" smtClean="0"/>
              <a:t>4 </a:t>
            </a:r>
            <a:r>
              <a:rPr lang="zh-CN" altLang="en-US" sz="1800" dirty="0" smtClean="0"/>
              <a:t>亿个庭，其中在农村，需要通过卫星收看电视的家庭将在</a:t>
            </a:r>
            <a:r>
              <a:rPr lang="en-US" altLang="zh-CN" sz="1800" dirty="0" smtClean="0"/>
              <a:t>1.5 </a:t>
            </a:r>
            <a:r>
              <a:rPr lang="zh-CN" altLang="en-US" sz="1800" dirty="0" smtClean="0"/>
              <a:t>亿左右。</a:t>
            </a:r>
            <a:endParaRPr lang="en-US" altLang="zh-CN" sz="1800" dirty="0" smtClean="0"/>
          </a:p>
          <a:p>
            <a:endParaRPr lang="zh-CN" altLang="en-US" sz="1800" dirty="0" smtClean="0"/>
          </a:p>
          <a:p>
            <a:pPr eaLnBrk="1" hangingPunct="1">
              <a:buFont typeface="Wingdings" pitchFamily="2" charset="2"/>
              <a:buChar char="Ø"/>
            </a:pPr>
            <a:endParaRPr lang="en-US" altLang="zh-CN" sz="1800" b="1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</a:p>
          <a:p>
            <a:pPr eaLnBrk="1" hangingPunct="1">
              <a:buFontTx/>
              <a:buNone/>
            </a:pPr>
            <a:endParaRPr lang="en-US" altLang="zh-CN" sz="2000" b="1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400" b="1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400" b="1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 typeface="Wingdings" pitchFamily="2" charset="2"/>
              <a:buChar char="u"/>
            </a:pPr>
            <a:endParaRPr lang="en-US" altLang="zh-CN" sz="2400" b="1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endParaRPr lang="zh-CN" altLang="en-US" sz="2000" dirty="0" smtClean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97"/>
          <p:cNvSpPr>
            <a:spLocks noChangeArrowheads="1"/>
          </p:cNvSpPr>
          <p:nvPr/>
        </p:nvSpPr>
        <p:spPr bwMode="gray">
          <a:xfrm>
            <a:off x="2197100" y="3562350"/>
            <a:ext cx="5218113" cy="1008063"/>
          </a:xfrm>
          <a:prstGeom prst="roundRect">
            <a:avLst>
              <a:gd name="adj" fmla="val 16667"/>
            </a:avLst>
          </a:prstGeom>
          <a:solidFill>
            <a:srgbClr val="FEFEFE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zh-CN" altLang="en-US"/>
          </a:p>
        </p:txBody>
      </p:sp>
      <p:sp>
        <p:nvSpPr>
          <p:cNvPr id="10338" name="AutoShape 98"/>
          <p:cNvSpPr>
            <a:spLocks noChangeArrowheads="1"/>
          </p:cNvSpPr>
          <p:nvPr/>
        </p:nvSpPr>
        <p:spPr bwMode="gray">
          <a:xfrm>
            <a:off x="2195513" y="3578225"/>
            <a:ext cx="5184775" cy="9350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>
                  <a:alpha val="50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/>
          </a:p>
        </p:txBody>
      </p:sp>
      <p:sp>
        <p:nvSpPr>
          <p:cNvPr id="3076" name="AutoShape 100"/>
          <p:cNvSpPr>
            <a:spLocks noChangeArrowheads="1"/>
          </p:cNvSpPr>
          <p:nvPr/>
        </p:nvSpPr>
        <p:spPr bwMode="gray">
          <a:xfrm>
            <a:off x="2195513" y="2366963"/>
            <a:ext cx="5256212" cy="908050"/>
          </a:xfrm>
          <a:prstGeom prst="roundRect">
            <a:avLst>
              <a:gd name="adj" fmla="val 16667"/>
            </a:avLst>
          </a:prstGeom>
          <a:solidFill>
            <a:srgbClr val="FEFEFE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zh-CN" altLang="en-US"/>
          </a:p>
        </p:txBody>
      </p:sp>
      <p:sp>
        <p:nvSpPr>
          <p:cNvPr id="10341" name="AutoShape 101"/>
          <p:cNvSpPr>
            <a:spLocks noChangeArrowheads="1"/>
          </p:cNvSpPr>
          <p:nvPr/>
        </p:nvSpPr>
        <p:spPr bwMode="gray">
          <a:xfrm>
            <a:off x="2181225" y="2400300"/>
            <a:ext cx="5003800" cy="8175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>
                  <a:alpha val="50000"/>
                </a:schemeClr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50000"/>
              </a:spcBef>
              <a:defRPr/>
            </a:pPr>
            <a:r>
              <a:rPr lang="zh-CN" altLang="en-US" b="1" dirty="0">
                <a:ea typeface="黑体" pitchFamily="2" charset="-122"/>
              </a:rPr>
              <a:t>          </a:t>
            </a:r>
            <a:r>
              <a:rPr lang="en-US" altLang="zh-CN" b="1" dirty="0">
                <a:ea typeface="黑体" pitchFamily="2" charset="-122"/>
              </a:rPr>
              <a:t>DVB-S2</a:t>
            </a:r>
            <a:r>
              <a:rPr lang="zh-CN" altLang="en-US" b="1" dirty="0">
                <a:ea typeface="黑体" pitchFamily="2" charset="-122"/>
              </a:rPr>
              <a:t>细述</a:t>
            </a:r>
          </a:p>
        </p:txBody>
      </p:sp>
      <p:sp>
        <p:nvSpPr>
          <p:cNvPr id="3078" name="AutoShape 103"/>
          <p:cNvSpPr>
            <a:spLocks noChangeArrowheads="1"/>
          </p:cNvSpPr>
          <p:nvPr/>
        </p:nvSpPr>
        <p:spPr bwMode="gray">
          <a:xfrm>
            <a:off x="2195513" y="1165225"/>
            <a:ext cx="5256212" cy="862013"/>
          </a:xfrm>
          <a:prstGeom prst="roundRect">
            <a:avLst>
              <a:gd name="adj" fmla="val 16667"/>
            </a:avLst>
          </a:prstGeom>
          <a:solidFill>
            <a:srgbClr val="FEFEFE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zh-CN" altLang="en-US"/>
          </a:p>
        </p:txBody>
      </p:sp>
      <p:sp>
        <p:nvSpPr>
          <p:cNvPr id="10344" name="AutoShape 104"/>
          <p:cNvSpPr>
            <a:spLocks noChangeArrowheads="1"/>
          </p:cNvSpPr>
          <p:nvPr/>
        </p:nvSpPr>
        <p:spPr bwMode="gray">
          <a:xfrm>
            <a:off x="2181225" y="1193800"/>
            <a:ext cx="5199063" cy="7683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/>
          </a:p>
        </p:txBody>
      </p:sp>
      <p:sp>
        <p:nvSpPr>
          <p:cNvPr id="3080" name="Oval 106"/>
          <p:cNvSpPr>
            <a:spLocks noChangeArrowheads="1"/>
          </p:cNvSpPr>
          <p:nvPr/>
        </p:nvSpPr>
        <p:spPr bwMode="gray">
          <a:xfrm>
            <a:off x="1403350" y="1027113"/>
            <a:ext cx="1222375" cy="1106487"/>
          </a:xfrm>
          <a:prstGeom prst="ellipse">
            <a:avLst/>
          </a:prstGeom>
          <a:solidFill>
            <a:srgbClr val="EAEAEA">
              <a:alpha val="50195"/>
            </a:srgb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3081" name="Group 107"/>
          <p:cNvGrpSpPr>
            <a:grpSpLocks/>
          </p:cNvGrpSpPr>
          <p:nvPr/>
        </p:nvGrpSpPr>
        <p:grpSpPr bwMode="auto">
          <a:xfrm>
            <a:off x="1439863" y="1062038"/>
            <a:ext cx="1152525" cy="1290637"/>
            <a:chOff x="3975" y="1593"/>
            <a:chExt cx="931" cy="1163"/>
          </a:xfrm>
        </p:grpSpPr>
        <p:pic>
          <p:nvPicPr>
            <p:cNvPr id="3153" name="Picture 108" descr="circuler_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3975" y="1593"/>
              <a:ext cx="925" cy="9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54" name="Oval 109"/>
            <p:cNvSpPr>
              <a:spLocks noChangeArrowheads="1"/>
            </p:cNvSpPr>
            <p:nvPr/>
          </p:nvSpPr>
          <p:spPr bwMode="gray">
            <a:xfrm>
              <a:off x="3975" y="1593"/>
              <a:ext cx="931" cy="937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pic>
          <p:nvPicPr>
            <p:cNvPr id="3155" name="Picture 110" descr="light_shadow1"/>
            <p:cNvPicPr>
              <a:picLocks noChangeAspect="1" noChangeArrowheads="1"/>
            </p:cNvPicPr>
            <p:nvPr/>
          </p:nvPicPr>
          <p:blipFill>
            <a:blip r:embed="rId4"/>
            <a:srcRect t="14285"/>
            <a:stretch>
              <a:fillRect/>
            </a:stretch>
          </p:blipFill>
          <p:spPr bwMode="gray">
            <a:xfrm>
              <a:off x="3984" y="1632"/>
              <a:ext cx="682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156" name="Group 111"/>
            <p:cNvGrpSpPr>
              <a:grpSpLocks/>
            </p:cNvGrpSpPr>
            <p:nvPr/>
          </p:nvGrpSpPr>
          <p:grpSpPr bwMode="auto">
            <a:xfrm rot="-3733502" flipH="1" flipV="1">
              <a:off x="4256" y="2247"/>
              <a:ext cx="820" cy="198"/>
              <a:chOff x="2532" y="1051"/>
              <a:chExt cx="893" cy="246"/>
            </a:xfrm>
          </p:grpSpPr>
          <p:grpSp>
            <p:nvGrpSpPr>
              <p:cNvPr id="3157" name="Group 112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3163" name="AutoShape 11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l"/>
                  <a:endParaRPr lang="zh-CN" altLang="en-US"/>
                </a:p>
              </p:txBody>
            </p:sp>
            <p:sp>
              <p:nvSpPr>
                <p:cNvPr id="3164" name="AutoShape 11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l"/>
                  <a:endParaRPr lang="zh-CN" altLang="en-US"/>
                </a:p>
              </p:txBody>
            </p:sp>
            <p:sp>
              <p:nvSpPr>
                <p:cNvPr id="3165" name="AutoShape 11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l"/>
                  <a:endParaRPr lang="zh-CN" altLang="en-US"/>
                </a:p>
              </p:txBody>
            </p:sp>
            <p:sp>
              <p:nvSpPr>
                <p:cNvPr id="3166" name="AutoShape 116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l"/>
                  <a:endParaRPr lang="zh-CN" altLang="en-US"/>
                </a:p>
              </p:txBody>
            </p:sp>
          </p:grpSp>
          <p:grpSp>
            <p:nvGrpSpPr>
              <p:cNvPr id="3158" name="Group 117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3159" name="AutoShape 11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l"/>
                  <a:endParaRPr lang="zh-CN" altLang="en-US"/>
                </a:p>
              </p:txBody>
            </p:sp>
            <p:sp>
              <p:nvSpPr>
                <p:cNvPr id="3160" name="AutoShape 11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l"/>
                  <a:endParaRPr lang="zh-CN" altLang="en-US"/>
                </a:p>
              </p:txBody>
            </p:sp>
            <p:sp>
              <p:nvSpPr>
                <p:cNvPr id="3161" name="AutoShape 12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l"/>
                  <a:endParaRPr lang="zh-CN" altLang="en-US"/>
                </a:p>
              </p:txBody>
            </p:sp>
            <p:sp>
              <p:nvSpPr>
                <p:cNvPr id="3162" name="AutoShape 12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l"/>
                  <a:endParaRPr lang="zh-CN" altLang="en-US"/>
                </a:p>
              </p:txBody>
            </p:sp>
          </p:grpSp>
        </p:grpSp>
      </p:grpSp>
      <p:grpSp>
        <p:nvGrpSpPr>
          <p:cNvPr id="3082" name="Group 122"/>
          <p:cNvGrpSpPr>
            <a:grpSpLocks/>
          </p:cNvGrpSpPr>
          <p:nvPr/>
        </p:nvGrpSpPr>
        <p:grpSpPr bwMode="auto">
          <a:xfrm rot="-3733502" flipH="1" flipV="1">
            <a:off x="1936751" y="1709737"/>
            <a:ext cx="919162" cy="246063"/>
            <a:chOff x="2532" y="1051"/>
            <a:chExt cx="893" cy="246"/>
          </a:xfrm>
        </p:grpSpPr>
        <p:grpSp>
          <p:nvGrpSpPr>
            <p:cNvPr id="3143" name="Group 123"/>
            <p:cNvGrpSpPr>
              <a:grpSpLocks/>
            </p:cNvGrpSpPr>
            <p:nvPr/>
          </p:nvGrpSpPr>
          <p:grpSpPr bwMode="auto">
            <a:xfrm>
              <a:off x="2532" y="1051"/>
              <a:ext cx="743" cy="185"/>
              <a:chOff x="1565" y="2568"/>
              <a:chExt cx="1118" cy="279"/>
            </a:xfrm>
          </p:grpSpPr>
          <p:sp>
            <p:nvSpPr>
              <p:cNvPr id="3149" name="AutoShape 124"/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l"/>
                <a:endParaRPr lang="zh-CN" altLang="en-US"/>
              </a:p>
            </p:txBody>
          </p:sp>
          <p:sp>
            <p:nvSpPr>
              <p:cNvPr id="3150" name="AutoShape 125"/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l"/>
                <a:endParaRPr lang="zh-CN" altLang="en-US"/>
              </a:p>
            </p:txBody>
          </p:sp>
          <p:sp>
            <p:nvSpPr>
              <p:cNvPr id="3151" name="AutoShape 126"/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l"/>
                <a:endParaRPr lang="zh-CN" altLang="en-US"/>
              </a:p>
            </p:txBody>
          </p:sp>
          <p:sp>
            <p:nvSpPr>
              <p:cNvPr id="3152" name="AutoShape 127"/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144" name="Group 128"/>
            <p:cNvGrpSpPr>
              <a:grpSpLocks/>
            </p:cNvGrpSpPr>
            <p:nvPr/>
          </p:nvGrpSpPr>
          <p:grpSpPr bwMode="auto">
            <a:xfrm rot="1353540">
              <a:off x="2682" y="1111"/>
              <a:ext cx="743" cy="186"/>
              <a:chOff x="1565" y="2568"/>
              <a:chExt cx="1118" cy="279"/>
            </a:xfrm>
          </p:grpSpPr>
          <p:sp>
            <p:nvSpPr>
              <p:cNvPr id="3145" name="AutoShape 129"/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l"/>
                <a:endParaRPr lang="zh-CN" altLang="en-US"/>
              </a:p>
            </p:txBody>
          </p:sp>
          <p:sp>
            <p:nvSpPr>
              <p:cNvPr id="3146" name="AutoShape 130"/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l"/>
                <a:endParaRPr lang="zh-CN" altLang="en-US"/>
              </a:p>
            </p:txBody>
          </p:sp>
          <p:sp>
            <p:nvSpPr>
              <p:cNvPr id="3147" name="AutoShape 131"/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l"/>
                <a:endParaRPr lang="zh-CN" altLang="en-US"/>
              </a:p>
            </p:txBody>
          </p:sp>
          <p:sp>
            <p:nvSpPr>
              <p:cNvPr id="3148" name="AutoShape 132"/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l"/>
                <a:endParaRPr lang="zh-CN" altLang="en-US"/>
              </a:p>
            </p:txBody>
          </p:sp>
        </p:grpSp>
      </p:grpSp>
      <p:sp>
        <p:nvSpPr>
          <p:cNvPr id="3083" name="Text Box 133"/>
          <p:cNvSpPr txBox="1">
            <a:spLocks noChangeArrowheads="1"/>
          </p:cNvSpPr>
          <p:nvPr/>
        </p:nvSpPr>
        <p:spPr bwMode="auto">
          <a:xfrm>
            <a:off x="1619250" y="1243013"/>
            <a:ext cx="720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>
                <a:cs typeface="Arial" charset="0"/>
              </a:rPr>
              <a:t>1</a:t>
            </a:r>
          </a:p>
        </p:txBody>
      </p:sp>
      <p:sp>
        <p:nvSpPr>
          <p:cNvPr id="3084" name="Oval 135"/>
          <p:cNvSpPr>
            <a:spLocks noChangeArrowheads="1"/>
          </p:cNvSpPr>
          <p:nvPr/>
        </p:nvSpPr>
        <p:spPr bwMode="gray">
          <a:xfrm>
            <a:off x="1403350" y="2251075"/>
            <a:ext cx="1222375" cy="1104900"/>
          </a:xfrm>
          <a:prstGeom prst="ellipse">
            <a:avLst/>
          </a:prstGeom>
          <a:solidFill>
            <a:srgbClr val="EAEAEA">
              <a:alpha val="50195"/>
            </a:srgb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3085" name="Group 136"/>
          <p:cNvGrpSpPr>
            <a:grpSpLocks/>
          </p:cNvGrpSpPr>
          <p:nvPr/>
        </p:nvGrpSpPr>
        <p:grpSpPr bwMode="auto">
          <a:xfrm>
            <a:off x="1446213" y="2289175"/>
            <a:ext cx="1152525" cy="1289050"/>
            <a:chOff x="3975" y="1593"/>
            <a:chExt cx="931" cy="1163"/>
          </a:xfrm>
        </p:grpSpPr>
        <p:pic>
          <p:nvPicPr>
            <p:cNvPr id="3129" name="Picture 137" descr="circuler_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gray">
            <a:xfrm>
              <a:off x="3975" y="1593"/>
              <a:ext cx="925" cy="9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30" name="Oval 138"/>
            <p:cNvSpPr>
              <a:spLocks noChangeArrowheads="1"/>
            </p:cNvSpPr>
            <p:nvPr/>
          </p:nvSpPr>
          <p:spPr bwMode="gray">
            <a:xfrm>
              <a:off x="3975" y="1593"/>
              <a:ext cx="931" cy="937"/>
            </a:xfrm>
            <a:prstGeom prst="ellipse">
              <a:avLst/>
            </a:prstGeom>
            <a:solidFill>
              <a:schemeClr val="accent2">
                <a:alpha val="50195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pic>
          <p:nvPicPr>
            <p:cNvPr id="3131" name="Picture 139" descr="light_shadow1"/>
            <p:cNvPicPr>
              <a:picLocks noChangeAspect="1" noChangeArrowheads="1"/>
            </p:cNvPicPr>
            <p:nvPr/>
          </p:nvPicPr>
          <p:blipFill>
            <a:blip r:embed="rId4"/>
            <a:srcRect t="14285"/>
            <a:stretch>
              <a:fillRect/>
            </a:stretch>
          </p:blipFill>
          <p:spPr bwMode="gray">
            <a:xfrm>
              <a:off x="3984" y="1632"/>
              <a:ext cx="682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132" name="Group 140"/>
            <p:cNvGrpSpPr>
              <a:grpSpLocks/>
            </p:cNvGrpSpPr>
            <p:nvPr/>
          </p:nvGrpSpPr>
          <p:grpSpPr bwMode="auto">
            <a:xfrm rot="-3733502" flipH="1" flipV="1">
              <a:off x="4256" y="2247"/>
              <a:ext cx="820" cy="198"/>
              <a:chOff x="2532" y="1051"/>
              <a:chExt cx="893" cy="246"/>
            </a:xfrm>
          </p:grpSpPr>
          <p:grpSp>
            <p:nvGrpSpPr>
              <p:cNvPr id="3133" name="Group 141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3139" name="AutoShape 142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l"/>
                  <a:endParaRPr lang="zh-CN" altLang="en-US"/>
                </a:p>
              </p:txBody>
            </p:sp>
            <p:sp>
              <p:nvSpPr>
                <p:cNvPr id="3140" name="AutoShape 143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l"/>
                  <a:endParaRPr lang="zh-CN" altLang="en-US"/>
                </a:p>
              </p:txBody>
            </p:sp>
            <p:sp>
              <p:nvSpPr>
                <p:cNvPr id="3141" name="AutoShape 144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l"/>
                  <a:endParaRPr lang="zh-CN" altLang="en-US"/>
                </a:p>
              </p:txBody>
            </p:sp>
            <p:sp>
              <p:nvSpPr>
                <p:cNvPr id="3142" name="AutoShape 145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l"/>
                  <a:endParaRPr lang="zh-CN" altLang="en-US"/>
                </a:p>
              </p:txBody>
            </p:sp>
          </p:grpSp>
          <p:grpSp>
            <p:nvGrpSpPr>
              <p:cNvPr id="3134" name="Group 146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3135" name="AutoShape 147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l"/>
                  <a:endParaRPr lang="zh-CN" altLang="en-US"/>
                </a:p>
              </p:txBody>
            </p:sp>
            <p:sp>
              <p:nvSpPr>
                <p:cNvPr id="3136" name="AutoShape 148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l"/>
                  <a:endParaRPr lang="zh-CN" altLang="en-US"/>
                </a:p>
              </p:txBody>
            </p:sp>
            <p:sp>
              <p:nvSpPr>
                <p:cNvPr id="3137" name="AutoShape 149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l"/>
                  <a:endParaRPr lang="zh-CN" altLang="en-US"/>
                </a:p>
              </p:txBody>
            </p:sp>
            <p:sp>
              <p:nvSpPr>
                <p:cNvPr id="3138" name="AutoShape 150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l"/>
                  <a:endParaRPr lang="zh-CN" altLang="en-US"/>
                </a:p>
              </p:txBody>
            </p:sp>
          </p:grpSp>
        </p:grpSp>
      </p:grpSp>
      <p:grpSp>
        <p:nvGrpSpPr>
          <p:cNvPr id="3086" name="Group 151"/>
          <p:cNvGrpSpPr>
            <a:grpSpLocks/>
          </p:cNvGrpSpPr>
          <p:nvPr/>
        </p:nvGrpSpPr>
        <p:grpSpPr bwMode="auto">
          <a:xfrm rot="-3733502" flipH="1" flipV="1">
            <a:off x="1955800" y="3000375"/>
            <a:ext cx="798513" cy="214313"/>
            <a:chOff x="2532" y="1051"/>
            <a:chExt cx="893" cy="246"/>
          </a:xfrm>
        </p:grpSpPr>
        <p:grpSp>
          <p:nvGrpSpPr>
            <p:cNvPr id="3119" name="Group 152"/>
            <p:cNvGrpSpPr>
              <a:grpSpLocks/>
            </p:cNvGrpSpPr>
            <p:nvPr/>
          </p:nvGrpSpPr>
          <p:grpSpPr bwMode="auto">
            <a:xfrm>
              <a:off x="2532" y="1051"/>
              <a:ext cx="743" cy="185"/>
              <a:chOff x="1565" y="2568"/>
              <a:chExt cx="1118" cy="279"/>
            </a:xfrm>
          </p:grpSpPr>
          <p:sp>
            <p:nvSpPr>
              <p:cNvPr id="3125" name="AutoShape 153"/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l"/>
                <a:endParaRPr lang="zh-CN" altLang="en-US"/>
              </a:p>
            </p:txBody>
          </p:sp>
          <p:sp>
            <p:nvSpPr>
              <p:cNvPr id="3126" name="AutoShape 154"/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l"/>
                <a:endParaRPr lang="zh-CN" altLang="en-US"/>
              </a:p>
            </p:txBody>
          </p:sp>
          <p:sp>
            <p:nvSpPr>
              <p:cNvPr id="3127" name="AutoShape 155"/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l"/>
                <a:endParaRPr lang="zh-CN" altLang="en-US"/>
              </a:p>
            </p:txBody>
          </p:sp>
          <p:sp>
            <p:nvSpPr>
              <p:cNvPr id="3128" name="AutoShape 156"/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120" name="Group 157"/>
            <p:cNvGrpSpPr>
              <a:grpSpLocks/>
            </p:cNvGrpSpPr>
            <p:nvPr/>
          </p:nvGrpSpPr>
          <p:grpSpPr bwMode="auto">
            <a:xfrm rot="1353540">
              <a:off x="2682" y="1111"/>
              <a:ext cx="743" cy="186"/>
              <a:chOff x="1565" y="2568"/>
              <a:chExt cx="1118" cy="279"/>
            </a:xfrm>
          </p:grpSpPr>
          <p:sp>
            <p:nvSpPr>
              <p:cNvPr id="3121" name="AutoShape 158"/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l"/>
                <a:endParaRPr lang="zh-CN" altLang="en-US"/>
              </a:p>
            </p:txBody>
          </p:sp>
          <p:sp>
            <p:nvSpPr>
              <p:cNvPr id="3122" name="AutoShape 159"/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l"/>
                <a:endParaRPr lang="zh-CN" altLang="en-US"/>
              </a:p>
            </p:txBody>
          </p:sp>
          <p:sp>
            <p:nvSpPr>
              <p:cNvPr id="3123" name="AutoShape 160"/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l"/>
                <a:endParaRPr lang="zh-CN" altLang="en-US"/>
              </a:p>
            </p:txBody>
          </p:sp>
          <p:sp>
            <p:nvSpPr>
              <p:cNvPr id="3124" name="AutoShape 161"/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l"/>
                <a:endParaRPr lang="zh-CN" altLang="en-US"/>
              </a:p>
            </p:txBody>
          </p:sp>
        </p:grpSp>
      </p:grpSp>
      <p:sp>
        <p:nvSpPr>
          <p:cNvPr id="3087" name="Text Box 162"/>
          <p:cNvSpPr txBox="1">
            <a:spLocks noChangeArrowheads="1"/>
          </p:cNvSpPr>
          <p:nvPr/>
        </p:nvSpPr>
        <p:spPr bwMode="auto">
          <a:xfrm>
            <a:off x="1619250" y="2503488"/>
            <a:ext cx="7572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>
                <a:cs typeface="Arial" charset="0"/>
              </a:rPr>
              <a:t>2</a:t>
            </a:r>
          </a:p>
        </p:txBody>
      </p:sp>
      <p:sp>
        <p:nvSpPr>
          <p:cNvPr id="3088" name="Oval 164"/>
          <p:cNvSpPr>
            <a:spLocks noChangeArrowheads="1"/>
          </p:cNvSpPr>
          <p:nvPr/>
        </p:nvSpPr>
        <p:spPr bwMode="gray">
          <a:xfrm>
            <a:off x="1404938" y="3473450"/>
            <a:ext cx="1222375" cy="1104900"/>
          </a:xfrm>
          <a:prstGeom prst="ellipse">
            <a:avLst/>
          </a:prstGeom>
          <a:solidFill>
            <a:srgbClr val="EAEAEA">
              <a:alpha val="50195"/>
            </a:srgb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3089" name="Group 165"/>
          <p:cNvGrpSpPr>
            <a:grpSpLocks/>
          </p:cNvGrpSpPr>
          <p:nvPr/>
        </p:nvGrpSpPr>
        <p:grpSpPr bwMode="auto">
          <a:xfrm>
            <a:off x="1447800" y="3511550"/>
            <a:ext cx="1152525" cy="1290638"/>
            <a:chOff x="3975" y="1593"/>
            <a:chExt cx="931" cy="1163"/>
          </a:xfrm>
        </p:grpSpPr>
        <p:pic>
          <p:nvPicPr>
            <p:cNvPr id="3105" name="Picture 166" descr="circuler_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3975" y="1593"/>
              <a:ext cx="925" cy="9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6" name="Oval 167"/>
            <p:cNvSpPr>
              <a:spLocks noChangeArrowheads="1"/>
            </p:cNvSpPr>
            <p:nvPr/>
          </p:nvSpPr>
          <p:spPr bwMode="gray">
            <a:xfrm>
              <a:off x="3975" y="1593"/>
              <a:ext cx="931" cy="937"/>
            </a:xfrm>
            <a:prstGeom prst="ellipse">
              <a:avLst/>
            </a:prstGeom>
            <a:solidFill>
              <a:schemeClr val="hlink">
                <a:alpha val="50195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pic>
          <p:nvPicPr>
            <p:cNvPr id="3107" name="Picture 168" descr="light_shadow1"/>
            <p:cNvPicPr>
              <a:picLocks noChangeAspect="1" noChangeArrowheads="1"/>
            </p:cNvPicPr>
            <p:nvPr/>
          </p:nvPicPr>
          <p:blipFill>
            <a:blip r:embed="rId4"/>
            <a:srcRect t="14285"/>
            <a:stretch>
              <a:fillRect/>
            </a:stretch>
          </p:blipFill>
          <p:spPr bwMode="gray">
            <a:xfrm>
              <a:off x="3984" y="1632"/>
              <a:ext cx="682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108" name="Group 169"/>
            <p:cNvGrpSpPr>
              <a:grpSpLocks/>
            </p:cNvGrpSpPr>
            <p:nvPr/>
          </p:nvGrpSpPr>
          <p:grpSpPr bwMode="auto">
            <a:xfrm rot="-3733502" flipH="1" flipV="1">
              <a:off x="4256" y="2247"/>
              <a:ext cx="820" cy="198"/>
              <a:chOff x="2532" y="1051"/>
              <a:chExt cx="893" cy="246"/>
            </a:xfrm>
          </p:grpSpPr>
          <p:grpSp>
            <p:nvGrpSpPr>
              <p:cNvPr id="3109" name="Group 170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3115" name="AutoShape 171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l"/>
                  <a:endParaRPr lang="zh-CN" altLang="en-US"/>
                </a:p>
              </p:txBody>
            </p:sp>
            <p:sp>
              <p:nvSpPr>
                <p:cNvPr id="3116" name="AutoShape 172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l"/>
                  <a:endParaRPr lang="zh-CN" altLang="en-US"/>
                </a:p>
              </p:txBody>
            </p:sp>
            <p:sp>
              <p:nvSpPr>
                <p:cNvPr id="3117" name="AutoShape 173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l"/>
                  <a:endParaRPr lang="zh-CN" altLang="en-US"/>
                </a:p>
              </p:txBody>
            </p:sp>
            <p:sp>
              <p:nvSpPr>
                <p:cNvPr id="3118" name="AutoShape 174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l"/>
                  <a:endParaRPr lang="zh-CN" altLang="en-US"/>
                </a:p>
              </p:txBody>
            </p:sp>
          </p:grpSp>
          <p:grpSp>
            <p:nvGrpSpPr>
              <p:cNvPr id="3110" name="Group 175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3111" name="AutoShape 176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l"/>
                  <a:endParaRPr lang="zh-CN" altLang="en-US"/>
                </a:p>
              </p:txBody>
            </p:sp>
            <p:sp>
              <p:nvSpPr>
                <p:cNvPr id="3112" name="AutoShape 177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l"/>
                  <a:endParaRPr lang="zh-CN" altLang="en-US"/>
                </a:p>
              </p:txBody>
            </p:sp>
            <p:sp>
              <p:nvSpPr>
                <p:cNvPr id="3113" name="AutoShape 178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l"/>
                  <a:endParaRPr lang="zh-CN" altLang="en-US"/>
                </a:p>
              </p:txBody>
            </p:sp>
            <p:sp>
              <p:nvSpPr>
                <p:cNvPr id="3114" name="AutoShape 179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l"/>
                  <a:endParaRPr lang="zh-CN" altLang="en-US"/>
                </a:p>
              </p:txBody>
            </p:sp>
          </p:grpSp>
        </p:grpSp>
      </p:grpSp>
      <p:grpSp>
        <p:nvGrpSpPr>
          <p:cNvPr id="3090" name="Group 180"/>
          <p:cNvGrpSpPr>
            <a:grpSpLocks/>
          </p:cNvGrpSpPr>
          <p:nvPr/>
        </p:nvGrpSpPr>
        <p:grpSpPr bwMode="auto">
          <a:xfrm rot="-3733502" flipH="1" flipV="1">
            <a:off x="1957388" y="4224338"/>
            <a:ext cx="798512" cy="214312"/>
            <a:chOff x="2532" y="1051"/>
            <a:chExt cx="893" cy="246"/>
          </a:xfrm>
        </p:grpSpPr>
        <p:grpSp>
          <p:nvGrpSpPr>
            <p:cNvPr id="3095" name="Group 181"/>
            <p:cNvGrpSpPr>
              <a:grpSpLocks/>
            </p:cNvGrpSpPr>
            <p:nvPr/>
          </p:nvGrpSpPr>
          <p:grpSpPr bwMode="auto">
            <a:xfrm>
              <a:off x="2532" y="1051"/>
              <a:ext cx="743" cy="185"/>
              <a:chOff x="1565" y="2568"/>
              <a:chExt cx="1118" cy="279"/>
            </a:xfrm>
          </p:grpSpPr>
          <p:sp>
            <p:nvSpPr>
              <p:cNvPr id="3101" name="AutoShape 182"/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l"/>
                <a:endParaRPr lang="zh-CN" altLang="en-US"/>
              </a:p>
            </p:txBody>
          </p:sp>
          <p:sp>
            <p:nvSpPr>
              <p:cNvPr id="3102" name="AutoShape 183"/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l"/>
                <a:endParaRPr lang="zh-CN" altLang="en-US"/>
              </a:p>
            </p:txBody>
          </p:sp>
          <p:sp>
            <p:nvSpPr>
              <p:cNvPr id="3103" name="AutoShape 184"/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l"/>
                <a:endParaRPr lang="zh-CN" altLang="en-US"/>
              </a:p>
            </p:txBody>
          </p:sp>
          <p:sp>
            <p:nvSpPr>
              <p:cNvPr id="3104" name="AutoShape 185"/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096" name="Group 186"/>
            <p:cNvGrpSpPr>
              <a:grpSpLocks/>
            </p:cNvGrpSpPr>
            <p:nvPr/>
          </p:nvGrpSpPr>
          <p:grpSpPr bwMode="auto">
            <a:xfrm rot="1353540">
              <a:off x="2682" y="1111"/>
              <a:ext cx="743" cy="186"/>
              <a:chOff x="1565" y="2568"/>
              <a:chExt cx="1118" cy="279"/>
            </a:xfrm>
          </p:grpSpPr>
          <p:sp>
            <p:nvSpPr>
              <p:cNvPr id="3097" name="AutoShape 187"/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l"/>
                <a:endParaRPr lang="zh-CN" altLang="en-US"/>
              </a:p>
            </p:txBody>
          </p:sp>
          <p:sp>
            <p:nvSpPr>
              <p:cNvPr id="3098" name="AutoShape 188"/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l"/>
                <a:endParaRPr lang="zh-CN" altLang="en-US"/>
              </a:p>
            </p:txBody>
          </p:sp>
          <p:sp>
            <p:nvSpPr>
              <p:cNvPr id="3099" name="AutoShape 189"/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l"/>
                <a:endParaRPr lang="zh-CN" altLang="en-US"/>
              </a:p>
            </p:txBody>
          </p:sp>
          <p:sp>
            <p:nvSpPr>
              <p:cNvPr id="3100" name="AutoShape 190"/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l"/>
                <a:endParaRPr lang="zh-CN" altLang="en-US"/>
              </a:p>
            </p:txBody>
          </p:sp>
        </p:grpSp>
      </p:grpSp>
      <p:sp>
        <p:nvSpPr>
          <p:cNvPr id="3091" name="Text Box 191"/>
          <p:cNvSpPr txBox="1">
            <a:spLocks noChangeArrowheads="1"/>
          </p:cNvSpPr>
          <p:nvPr/>
        </p:nvSpPr>
        <p:spPr bwMode="auto">
          <a:xfrm>
            <a:off x="1654175" y="3695700"/>
            <a:ext cx="68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>
                <a:cs typeface="Arial" charset="0"/>
              </a:rPr>
              <a:t>3</a:t>
            </a:r>
          </a:p>
        </p:txBody>
      </p:sp>
      <p:sp>
        <p:nvSpPr>
          <p:cNvPr id="3092" name="Rectangle 193"/>
          <p:cNvSpPr>
            <a:spLocks noChangeArrowheads="1"/>
          </p:cNvSpPr>
          <p:nvPr/>
        </p:nvSpPr>
        <p:spPr bwMode="auto">
          <a:xfrm>
            <a:off x="2752725" y="2524125"/>
            <a:ext cx="4546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zh-CN" altLang="en-US" sz="1600">
              <a:cs typeface="Arial" charset="0"/>
            </a:endParaRPr>
          </a:p>
        </p:txBody>
      </p:sp>
      <p:sp>
        <p:nvSpPr>
          <p:cNvPr id="10435" name="Text Box 195"/>
          <p:cNvSpPr txBox="1">
            <a:spLocks noChangeArrowheads="1"/>
          </p:cNvSpPr>
          <p:nvPr/>
        </p:nvSpPr>
        <p:spPr bwMode="auto">
          <a:xfrm>
            <a:off x="2838450" y="1385888"/>
            <a:ext cx="3965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b="1" dirty="0">
                <a:ea typeface="黑体" pitchFamily="2" charset="-122"/>
              </a:rPr>
              <a:t>数字电视系统概述</a:t>
            </a:r>
          </a:p>
        </p:txBody>
      </p:sp>
      <p:sp>
        <p:nvSpPr>
          <p:cNvPr id="10437" name="Text Box 197"/>
          <p:cNvSpPr txBox="1">
            <a:spLocks noChangeArrowheads="1"/>
          </p:cNvSpPr>
          <p:nvPr/>
        </p:nvSpPr>
        <p:spPr bwMode="auto">
          <a:xfrm>
            <a:off x="2843213" y="3865563"/>
            <a:ext cx="381635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b="1" dirty="0">
                <a:ea typeface="黑体" pitchFamily="2" charset="-122"/>
              </a:rPr>
              <a:t>高频头，</a:t>
            </a:r>
            <a:r>
              <a:rPr lang="en-US" altLang="zh-CN" b="1" dirty="0">
                <a:ea typeface="黑体" pitchFamily="2" charset="-122"/>
              </a:rPr>
              <a:t>tuner</a:t>
            </a:r>
            <a:r>
              <a:rPr lang="zh-CN" altLang="en-US" b="1" dirty="0">
                <a:ea typeface="黑体" pitchFamily="2" charset="-122"/>
              </a:rPr>
              <a:t>，</a:t>
            </a:r>
            <a:r>
              <a:rPr lang="en-US" altLang="zh-CN" b="1" dirty="0" err="1">
                <a:ea typeface="黑体" pitchFamily="2" charset="-122"/>
              </a:rPr>
              <a:t>demod</a:t>
            </a:r>
            <a:r>
              <a:rPr lang="zh-CN" altLang="en-US" b="1" dirty="0">
                <a:ea typeface="黑体" pitchFamily="2" charset="-122"/>
              </a:rPr>
              <a:t>概述</a:t>
            </a:r>
          </a:p>
          <a:p>
            <a:pPr algn="l">
              <a:spcBef>
                <a:spcPct val="50000"/>
              </a:spcBef>
              <a:defRPr/>
            </a:pPr>
            <a:endParaRPr lang="zh-CN" altLang="en-US" b="1" dirty="0"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b="1" smtClean="0">
                <a:solidFill>
                  <a:srgbClr val="0070C0"/>
                </a:solidFill>
              </a:rPr>
              <a:t>DVB-S2</a:t>
            </a:r>
            <a:r>
              <a:rPr lang="zh-CN" altLang="en-US" sz="4400" b="1" smtClean="0">
                <a:solidFill>
                  <a:srgbClr val="0070C0"/>
                </a:solidFill>
              </a:rPr>
              <a:t>系统概述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776"/>
            <a:ext cx="8569325" cy="4826099"/>
          </a:xfrm>
        </p:spPr>
        <p:txBody>
          <a:bodyPr/>
          <a:lstStyle/>
          <a:p>
            <a:pPr eaLnBrk="1" hangingPunct="1"/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DVB-S2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卫星电视前端的相关指标：</a:t>
            </a:r>
            <a:endParaRPr lang="en-US" altLang="zh-CN" sz="2400" b="1" dirty="0" smtClean="0">
              <a:latin typeface="华文新魏" pitchFamily="2" charset="-122"/>
              <a:ea typeface="华文新魏" pitchFamily="2" charset="-122"/>
            </a:endParaRPr>
          </a:p>
          <a:p>
            <a:endParaRPr lang="zh-CN" altLang="en-US" sz="1800" dirty="0" smtClean="0"/>
          </a:p>
          <a:p>
            <a:pPr eaLnBrk="1" hangingPunct="1">
              <a:buFont typeface="Wingdings" pitchFamily="2" charset="2"/>
              <a:buChar char="Ø"/>
            </a:pPr>
            <a:endParaRPr lang="en-US" altLang="zh-CN" sz="1800" b="1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</a:p>
          <a:p>
            <a:pPr eaLnBrk="1" hangingPunct="1">
              <a:buFontTx/>
              <a:buNone/>
            </a:pPr>
            <a:endParaRPr lang="en-US" altLang="zh-CN" sz="2000" b="1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400" b="1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400" b="1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 typeface="Wingdings" pitchFamily="2" charset="2"/>
              <a:buChar char="u"/>
            </a:pPr>
            <a:endParaRPr lang="en-US" altLang="zh-CN" sz="2400" b="1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endParaRPr lang="zh-CN" altLang="en-US" sz="2000" dirty="0" smtClean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664" y="1916832"/>
            <a:ext cx="6192837" cy="443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048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400" b="1" smtClean="0">
                <a:solidFill>
                  <a:srgbClr val="0070C0"/>
                </a:solidFill>
              </a:rPr>
              <a:t>DVB-S2</a:t>
            </a:r>
            <a:r>
              <a:rPr lang="zh-CN" altLang="en-US" sz="4400" b="1" smtClean="0">
                <a:solidFill>
                  <a:srgbClr val="0070C0"/>
                </a:solidFill>
              </a:rPr>
              <a:t>系统概述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760"/>
            <a:ext cx="8569325" cy="4754215"/>
          </a:xfrm>
        </p:spPr>
        <p:txBody>
          <a:bodyPr/>
          <a:lstStyle/>
          <a:p>
            <a:pPr eaLnBrk="1" hangingPunct="1"/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DVB-S2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卫星电视前端的相关指标：</a:t>
            </a:r>
            <a:endParaRPr lang="en-US" altLang="zh-CN" sz="2400" b="1" dirty="0" smtClean="0">
              <a:latin typeface="华文新魏" pitchFamily="2" charset="-122"/>
              <a:ea typeface="华文新魏" pitchFamily="2" charset="-122"/>
            </a:endParaRPr>
          </a:p>
          <a:p>
            <a:endParaRPr lang="zh-CN" altLang="en-US" sz="1800" dirty="0" smtClean="0"/>
          </a:p>
          <a:p>
            <a:pPr eaLnBrk="1" hangingPunct="1">
              <a:buFont typeface="Wingdings" pitchFamily="2" charset="2"/>
              <a:buChar char="Ø"/>
            </a:pPr>
            <a:endParaRPr lang="en-US" altLang="zh-CN" sz="1800" b="1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1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</a:p>
          <a:p>
            <a:pPr eaLnBrk="1" hangingPunct="1">
              <a:buFontTx/>
              <a:buNone/>
            </a:pPr>
            <a:endParaRPr lang="en-US" altLang="zh-CN" sz="2000" b="1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400" b="1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400" b="1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 typeface="Wingdings" pitchFamily="2" charset="2"/>
              <a:buChar char="u"/>
            </a:pPr>
            <a:endParaRPr lang="en-US" altLang="zh-CN" sz="2400" b="1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endParaRPr lang="zh-CN" altLang="en-US" sz="2000" dirty="0" smtClean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1772816"/>
            <a:ext cx="6840537" cy="466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ounded Rectangle 6"/>
          <p:cNvSpPr>
            <a:spLocks noChangeArrowheads="1"/>
          </p:cNvSpPr>
          <p:nvPr/>
        </p:nvSpPr>
        <p:spPr bwMode="auto">
          <a:xfrm>
            <a:off x="179388" y="230188"/>
            <a:ext cx="820737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6690" tIns="93345" rIns="186690" bIns="93345" anchor="ctr"/>
          <a:lstStyle/>
          <a:p>
            <a:pPr algn="ctr" defTabSz="1798638">
              <a:lnSpc>
                <a:spcPct val="90000"/>
              </a:lnSpc>
              <a:spcAft>
                <a:spcPct val="35000"/>
              </a:spcAft>
            </a:pP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995738" y="577850"/>
            <a:ext cx="5148262" cy="173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pic>
        <p:nvPicPr>
          <p:cNvPr id="13316" name="Picture 28" descr="Blue_divider"/>
          <p:cNvPicPr>
            <a:picLocks noChangeAspect="1" noChangeArrowheads="1"/>
          </p:cNvPicPr>
          <p:nvPr/>
        </p:nvPicPr>
        <p:blipFill>
          <a:blip r:embed="rId3"/>
          <a:srcRect b="15446"/>
          <a:stretch>
            <a:fillRect/>
          </a:stretch>
        </p:blipFill>
        <p:spPr bwMode="auto">
          <a:xfrm>
            <a:off x="0" y="1295400"/>
            <a:ext cx="9144000" cy="423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Text Box 14"/>
          <p:cNvSpPr txBox="1">
            <a:spLocks noChangeArrowheads="1"/>
          </p:cNvSpPr>
          <p:nvPr/>
        </p:nvSpPr>
        <p:spPr bwMode="auto">
          <a:xfrm>
            <a:off x="250825" y="1960563"/>
            <a:ext cx="1374775" cy="20596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4200" b="1" dirty="0" smtClean="0">
                <a:solidFill>
                  <a:schemeClr val="bg1"/>
                </a:solidFill>
                <a:latin typeface="Trebuchet MS" pitchFamily="34" charset="0"/>
              </a:rPr>
              <a:t>3</a:t>
            </a:r>
            <a:endParaRPr lang="en-US" altLang="zh-CN" sz="142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3318" name="Text Box 25"/>
          <p:cNvSpPr txBox="1">
            <a:spLocks noChangeArrowheads="1"/>
          </p:cNvSpPr>
          <p:nvPr/>
        </p:nvSpPr>
        <p:spPr bwMode="auto">
          <a:xfrm>
            <a:off x="1547813" y="2651125"/>
            <a:ext cx="6912619" cy="5546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l" eaLnBrk="0" hangingPunct="0">
              <a:lnSpc>
                <a:spcPts val="3600"/>
              </a:lnSpc>
              <a:spcAft>
                <a:spcPts val="1200"/>
              </a:spcAft>
            </a:pPr>
            <a:r>
              <a:rPr lang="zh-CN" altLang="en-US" sz="4000" b="1" dirty="0" smtClean="0">
                <a:solidFill>
                  <a:schemeClr val="bg1"/>
                </a:solidFill>
                <a:ea typeface="黑体" pitchFamily="2" charset="-122"/>
              </a:rPr>
              <a:t>高频头，</a:t>
            </a:r>
            <a:r>
              <a:rPr lang="en-US" altLang="zh-CN" sz="4000" b="1" dirty="0" smtClean="0">
                <a:solidFill>
                  <a:schemeClr val="bg1"/>
                </a:solidFill>
                <a:ea typeface="黑体" pitchFamily="2" charset="-122"/>
              </a:rPr>
              <a:t>tuner</a:t>
            </a:r>
            <a:r>
              <a:rPr lang="zh-CN" altLang="en-US" sz="4000" b="1" dirty="0" smtClean="0">
                <a:solidFill>
                  <a:schemeClr val="bg1"/>
                </a:solidFill>
                <a:ea typeface="黑体" pitchFamily="2" charset="-122"/>
              </a:rPr>
              <a:t>，</a:t>
            </a:r>
            <a:r>
              <a:rPr lang="en-US" altLang="zh-CN" sz="4000" b="1" dirty="0" err="1" smtClean="0">
                <a:solidFill>
                  <a:schemeClr val="bg1"/>
                </a:solidFill>
                <a:ea typeface="黑体" pitchFamily="2" charset="-122"/>
              </a:rPr>
              <a:t>Demod</a:t>
            </a:r>
            <a:r>
              <a:rPr lang="zh-CN" altLang="en-US" sz="4000" b="1" dirty="0" smtClean="0">
                <a:solidFill>
                  <a:schemeClr val="bg1"/>
                </a:solidFill>
                <a:ea typeface="黑体" pitchFamily="2" charset="-122"/>
              </a:rPr>
              <a:t>概述</a:t>
            </a:r>
            <a:endParaRPr lang="en-US" altLang="zh-CN" sz="4000" b="1" dirty="0">
              <a:solidFill>
                <a:schemeClr val="bg1"/>
              </a:solidFill>
              <a:ea typeface="黑体" pitchFamily="2" charset="-122"/>
            </a:endParaRP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4400" b="1" dirty="0" smtClean="0">
                <a:solidFill>
                  <a:srgbClr val="0070C0"/>
                </a:solidFill>
              </a:rPr>
              <a:t>高频头概述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2" y="1268760"/>
            <a:ext cx="8064896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何为高频头：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LNB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sz="2000" dirty="0" smtClean="0">
                <a:latin typeface="华文新魏" pitchFamily="2" charset="-122"/>
                <a:ea typeface="华文新魏" pitchFamily="2" charset="-122"/>
              </a:rPr>
              <a:t> Low  Noise  Block  </a:t>
            </a:r>
            <a:r>
              <a:rPr lang="en-US" altLang="zh-CN" sz="2000" dirty="0" err="1" smtClean="0">
                <a:latin typeface="华文新魏" pitchFamily="2" charset="-122"/>
                <a:ea typeface="华文新魏" pitchFamily="2" charset="-122"/>
              </a:rPr>
              <a:t>D</a:t>
            </a:r>
            <a:r>
              <a:rPr lang="en-US" sz="2000" dirty="0" err="1" smtClean="0">
                <a:latin typeface="华文新魏" pitchFamily="2" charset="-122"/>
                <a:ea typeface="华文新魏" pitchFamily="2" charset="-122"/>
              </a:rPr>
              <a:t>ownconverter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（低噪声下变频模块）</a:t>
            </a:r>
            <a:endParaRPr kumimoji="0" lang="zh-CN" altLang="en-US" sz="2000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kern="0" dirty="0" smtClean="0">
                <a:latin typeface="+mn-lt"/>
                <a:ea typeface="华文新魏" pitchFamily="2" charset="-122"/>
              </a:rPr>
              <a:t>作用：</a:t>
            </a:r>
            <a:endParaRPr lang="en-US" altLang="zh-CN" sz="2400" b="1" kern="0" dirty="0" smtClean="0">
              <a:latin typeface="+mn-lt"/>
              <a:ea typeface="华文新魏" pitchFamily="2" charset="-12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dirty="0" smtClean="0"/>
              <a:t>    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将卫星传送下来的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与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Ku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波段超高频微弱信号经放大后再与其本　　振作用后输出卫星接收机所需要的</a:t>
            </a:r>
            <a:r>
              <a:rPr lang="en-US" sz="2000" dirty="0" smtClean="0">
                <a:latin typeface="华文新魏" pitchFamily="2" charset="-122"/>
                <a:ea typeface="华文新魏" pitchFamily="2" charset="-122"/>
              </a:rPr>
              <a:t>950MHz-2150MHz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第一中频信号</a:t>
            </a:r>
            <a:endParaRPr lang="zh-CN" altLang="en-US" sz="2000" kern="0" dirty="0" smtClean="0">
              <a:latin typeface="华文新魏" pitchFamily="2" charset="-122"/>
              <a:ea typeface="华文新魏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 smtClean="0">
                <a:solidFill>
                  <a:schemeClr val="folHlink"/>
                </a:solidFill>
                <a:latin typeface="+mn-lt"/>
                <a:ea typeface="华文新魏" pitchFamily="2" charset="-122"/>
              </a:rPr>
              <a:t>卫星信号极化方式：</a:t>
            </a:r>
            <a:endParaRPr lang="en-US" altLang="zh-CN" sz="3200" b="1" kern="0" dirty="0" smtClean="0">
              <a:solidFill>
                <a:schemeClr val="folHlink"/>
              </a:solidFill>
              <a:latin typeface="+mn-lt"/>
              <a:ea typeface="华文新魏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可分为圆极化与线极化两种：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左旋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L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与右旋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R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，垂直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H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与水平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V</a:t>
            </a:r>
            <a:endParaRPr lang="en-US" altLang="zh-CN" sz="2000" dirty="0">
              <a:latin typeface="华文新魏" pitchFamily="2" charset="-122"/>
              <a:ea typeface="华文新魏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 smtClean="0">
                <a:solidFill>
                  <a:schemeClr val="folHlink"/>
                </a:solidFill>
                <a:latin typeface="+mn-lt"/>
                <a:ea typeface="华文新魏" pitchFamily="2" charset="-122"/>
              </a:rPr>
              <a:t>卫星接收信号频率：</a:t>
            </a:r>
            <a:endParaRPr lang="en-US" altLang="zh-CN" sz="3200" b="1" kern="0" dirty="0" smtClean="0">
              <a:solidFill>
                <a:schemeClr val="folHlink"/>
              </a:solidFill>
              <a:latin typeface="+mn-lt"/>
              <a:ea typeface="华文新魏" pitchFamily="2" charset="-12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波段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：（大锅：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1.2M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以上）</a:t>
            </a: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 marL="342900" lvl="0"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3400-4200MHz 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高频头本振：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5150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5750MHz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两种</a:t>
            </a: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kern="0" dirty="0" smtClean="0">
                <a:latin typeface="华文新魏" pitchFamily="2" charset="-122"/>
                <a:ea typeface="华文新魏" pitchFamily="2" charset="-122"/>
              </a:rPr>
              <a:t>Ku</a:t>
            </a:r>
            <a:r>
              <a:rPr lang="zh-CN" altLang="en-US" sz="2000" kern="0" dirty="0" smtClean="0">
                <a:latin typeface="华文新魏" pitchFamily="2" charset="-122"/>
                <a:ea typeface="华文新魏" pitchFamily="2" charset="-122"/>
              </a:rPr>
              <a:t>波段</a:t>
            </a:r>
            <a:r>
              <a:rPr lang="zh-CN" altLang="en-US" sz="2000" kern="0" dirty="0" smtClean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：（小锅：</a:t>
            </a:r>
            <a:r>
              <a:rPr lang="en-US" altLang="zh-CN" sz="2000" kern="0" dirty="0" smtClean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0.35-1M</a:t>
            </a:r>
            <a:r>
              <a:rPr lang="zh-CN" altLang="en-US" sz="2000" kern="0" dirty="0" smtClean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的锅即可接收）</a:t>
            </a:r>
            <a:r>
              <a:rPr lang="zh-CN" altLang="en-US" sz="2000" kern="0" dirty="0" smtClean="0">
                <a:latin typeface="华文新魏" pitchFamily="2" charset="-122"/>
                <a:ea typeface="华文新魏" pitchFamily="2" charset="-122"/>
              </a:rPr>
              <a:t>　</a:t>
            </a:r>
            <a:endParaRPr lang="en-US" altLang="zh-CN" sz="2000" kern="0" dirty="0" smtClean="0">
              <a:latin typeface="华文新魏" pitchFamily="2" charset="-122"/>
              <a:ea typeface="华文新魏" pitchFamily="2" charset="-122"/>
            </a:endParaRPr>
          </a:p>
          <a:p>
            <a:pPr marL="342900" lvl="0" algn="l" eaLnBrk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10.7~12.75GHz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，其中可分为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10.7~11.7GHz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9.75GHz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的本振       频率）、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11.7~12.2GHz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10.75GHz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的本振频率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）、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12.2~12.75GHz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11.3GHz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的本振频率）</a:t>
            </a: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kern="0" dirty="0" smtClean="0">
                <a:latin typeface="华文新魏" pitchFamily="2" charset="-122"/>
                <a:ea typeface="华文新魏" pitchFamily="2" charset="-122"/>
              </a:rPr>
              <a:t>　　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b="1" kern="0" dirty="0" smtClean="0">
              <a:solidFill>
                <a:schemeClr val="folHlink"/>
              </a:solidFill>
              <a:latin typeface="+mn-lt"/>
              <a:ea typeface="华文新魏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3200" b="1" kern="0" dirty="0" smtClean="0">
              <a:solidFill>
                <a:schemeClr val="folHlink"/>
              </a:solidFill>
              <a:latin typeface="+mn-lt"/>
              <a:ea typeface="华文新魏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4400" b="1" dirty="0" smtClean="0">
                <a:solidFill>
                  <a:srgbClr val="0070C0"/>
                </a:solidFill>
              </a:rPr>
              <a:t>高频头概述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2" y="1268760"/>
            <a:ext cx="8064896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高频头</a:t>
            </a:r>
            <a:r>
              <a:rPr lang="zh-CN" altLang="en-US" sz="3200" b="1" kern="0" dirty="0">
                <a:solidFill>
                  <a:schemeClr val="folHlink"/>
                </a:solidFill>
                <a:latin typeface="+mn-lt"/>
                <a:ea typeface="华文新魏" pitchFamily="2" charset="-122"/>
              </a:rPr>
              <a:t>分类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：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      将从接收频率上可分为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波段与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Ku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波段两种，也可以按照极化方式来分，也可以按照工作频段来分，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Ku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波段高频头有单频段和全频段之分。</a:t>
            </a:r>
            <a:endParaRPr lang="en-US" altLang="zh-CN" sz="3200" b="1" kern="0" dirty="0" smtClean="0">
              <a:solidFill>
                <a:schemeClr val="folHlink"/>
              </a:solidFill>
              <a:ea typeface="华文新魏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b="1" kern="0" dirty="0">
                <a:solidFill>
                  <a:schemeClr val="folHlink"/>
                </a:solidFill>
                <a:latin typeface="+mn-lt"/>
                <a:ea typeface="华文新魏" pitchFamily="2" charset="-122"/>
              </a:rPr>
              <a:t>高频</a:t>
            </a:r>
            <a:r>
              <a:rPr lang="zh-CN" altLang="en-US" sz="3200" b="1" kern="0" dirty="0" smtClean="0">
                <a:solidFill>
                  <a:schemeClr val="folHlink"/>
                </a:solidFill>
                <a:latin typeface="+mn-lt"/>
                <a:ea typeface="华文新魏" pitchFamily="2" charset="-122"/>
              </a:rPr>
              <a:t>头指标</a:t>
            </a:r>
            <a:r>
              <a:rPr lang="en-US" altLang="zh-CN" sz="3200" b="1" kern="0" dirty="0" smtClean="0">
                <a:solidFill>
                  <a:schemeClr val="folHlink"/>
                </a:solidFill>
                <a:latin typeface="+mn-lt"/>
                <a:ea typeface="华文新魏" pitchFamily="2" charset="-122"/>
              </a:rPr>
              <a:t>: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噪声系数：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 </a:t>
            </a:r>
            <a:endParaRPr lang="en-US" altLang="zh-CN" sz="2000" dirty="0" smtClean="0">
              <a:latin typeface="华文新魏" pitchFamily="2" charset="-122"/>
              <a:ea typeface="华文新魏" pitchFamily="2" charset="-122"/>
              <a:sym typeface="Wingdings" pitchFamily="2" charset="2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        C 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波段噪声系数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用 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°K 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表示，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Ku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波段用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dB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表示越小越好。</a:t>
            </a:r>
            <a:endParaRPr lang="en-US" altLang="zh-CN" sz="2000" dirty="0">
              <a:latin typeface="华文新魏" pitchFamily="2" charset="-122"/>
              <a:ea typeface="华文新魏" pitchFamily="2" charset="-122"/>
              <a:sym typeface="Wingdings" pitchFamily="2" charset="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kern="0" dirty="0" smtClean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增益（</a:t>
            </a:r>
            <a:r>
              <a:rPr lang="en-US" altLang="zh-CN" sz="2000" kern="0" dirty="0" smtClean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GAIN</a:t>
            </a:r>
            <a:r>
              <a:rPr lang="zh-CN" altLang="en-US" sz="2000" kern="0" dirty="0" smtClean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）：</a:t>
            </a:r>
            <a:endParaRPr lang="en-US" altLang="zh-CN" sz="2000" kern="0" dirty="0" smtClean="0">
              <a:latin typeface="华文新魏" pitchFamily="2" charset="-122"/>
              <a:ea typeface="华文新魏" pitchFamily="2" charset="-122"/>
              <a:sym typeface="Wingdings" pitchFamily="2" charset="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        常见</a:t>
            </a:r>
            <a:r>
              <a:rPr lang="en-US" altLang="en-US" sz="2000" dirty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LBN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增益为</a:t>
            </a:r>
            <a:r>
              <a:rPr lang="en-US" altLang="en-US" sz="2000" dirty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60dB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b="1" kern="0" dirty="0" smtClean="0">
                <a:solidFill>
                  <a:schemeClr val="folHlink"/>
                </a:solidFill>
                <a:ea typeface="华文新魏" pitchFamily="2" charset="-122"/>
              </a:rPr>
              <a:t>第一中频计算方式</a:t>
            </a:r>
            <a:r>
              <a:rPr lang="en-US" altLang="zh-CN" sz="3200" b="1" kern="0" dirty="0" smtClean="0">
                <a:solidFill>
                  <a:schemeClr val="folHlink"/>
                </a:solidFill>
                <a:ea typeface="华文新魏" pitchFamily="2" charset="-122"/>
              </a:rPr>
              <a:t>: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C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波段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：第一输出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中频</a:t>
            </a:r>
            <a:r>
              <a:rPr lang="en-US" altLang="en-US" sz="2000" dirty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=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本振频率－下行频率</a:t>
            </a:r>
            <a:endParaRPr lang="en-US" altLang="zh-CN" sz="2000" dirty="0">
              <a:latin typeface="华文新魏" pitchFamily="2" charset="-122"/>
              <a:ea typeface="华文新魏" pitchFamily="2" charset="-122"/>
              <a:sym typeface="Wingdings" pitchFamily="2" charset="2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Ku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波段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：第一输出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中频</a:t>
            </a:r>
            <a:r>
              <a:rPr lang="en-US" altLang="en-US" sz="2000" dirty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=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  <a:sym typeface="Wingdings" pitchFamily="2" charset="2"/>
              </a:rPr>
              <a:t>下行频率－本振频率 </a:t>
            </a:r>
            <a:endParaRPr lang="en-US" altLang="zh-CN" sz="2000" dirty="0">
              <a:latin typeface="华文新魏" pitchFamily="2" charset="-122"/>
              <a:ea typeface="华文新魏" pitchFamily="2" charset="-122"/>
              <a:sym typeface="Wingdings" pitchFamily="2" charset="2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3200" dirty="0" smtClean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3200" b="1" kern="0" dirty="0">
              <a:solidFill>
                <a:schemeClr val="folHlink"/>
              </a:solidFill>
              <a:ea typeface="华文新魏" pitchFamily="2" charset="-12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2000" kern="0" dirty="0" smtClean="0">
              <a:latin typeface="华文新魏" pitchFamily="2" charset="-122"/>
              <a:ea typeface="华文新魏" pitchFamily="2" charset="-122"/>
              <a:sym typeface="Wingdings" pitchFamily="2" charset="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2000" kern="0" dirty="0">
              <a:latin typeface="华文新魏" pitchFamily="2" charset="-122"/>
              <a:ea typeface="华文新魏" pitchFamily="2" charset="-12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kern="0" dirty="0">
                <a:latin typeface="华文新魏" pitchFamily="2" charset="-122"/>
                <a:ea typeface="华文新魏" pitchFamily="2" charset="-122"/>
              </a:rPr>
              <a:t>　　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b="1" kern="0" dirty="0" smtClean="0">
              <a:solidFill>
                <a:schemeClr val="folHlink"/>
              </a:solidFill>
              <a:latin typeface="+mn-lt"/>
              <a:ea typeface="华文新魏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3200" b="1" kern="0" dirty="0">
              <a:solidFill>
                <a:schemeClr val="folHlink"/>
              </a:solidFill>
              <a:latin typeface="+mn-lt"/>
              <a:ea typeface="华文新魏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4400" b="1" dirty="0" smtClean="0">
                <a:solidFill>
                  <a:srgbClr val="0070C0"/>
                </a:solidFill>
              </a:rPr>
              <a:t>高频头概述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2" y="1268760"/>
            <a:ext cx="8064896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概念解释：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>
                <a:latin typeface="+mn-lt"/>
                <a:ea typeface="华文新魏" pitchFamily="2" charset="-122"/>
              </a:rPr>
              <a:t> </a:t>
            </a:r>
            <a:r>
              <a:rPr lang="en-US" altLang="zh-CN" sz="2000" kern="0" dirty="0" smtClean="0">
                <a:latin typeface="+mn-lt"/>
                <a:ea typeface="华文新魏" pitchFamily="2" charset="-122"/>
              </a:rPr>
              <a:t>    </a:t>
            </a:r>
            <a:r>
              <a:rPr lang="zh-CN" altLang="en-US" sz="2000" kern="0" dirty="0" smtClean="0">
                <a:latin typeface="+mn-lt"/>
                <a:ea typeface="华文新魏" pitchFamily="2" charset="-122"/>
              </a:rPr>
              <a:t>卫星天线其实在高频头内，高频头分为无源的天线馈源部分和有源的高频放大，本振和混频输出部分。</a:t>
            </a:r>
            <a:endParaRPr lang="en-US" altLang="zh-CN" sz="2000" kern="0" dirty="0" smtClean="0">
              <a:latin typeface="+mn-lt"/>
              <a:ea typeface="华文新魏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>
                <a:latin typeface="+mn-lt"/>
                <a:ea typeface="华文新魏" pitchFamily="2" charset="-122"/>
              </a:rPr>
              <a:t> </a:t>
            </a:r>
            <a:r>
              <a:rPr lang="en-US" altLang="zh-CN" sz="2000" kern="0" dirty="0" smtClean="0">
                <a:latin typeface="+mn-lt"/>
                <a:ea typeface="华文新魏" pitchFamily="2" charset="-122"/>
              </a:rPr>
              <a:t>    </a:t>
            </a:r>
            <a:r>
              <a:rPr lang="zh-CN" altLang="en-US" sz="2000" kern="0" dirty="0" smtClean="0">
                <a:latin typeface="+mn-lt"/>
                <a:ea typeface="华文新魏" pitchFamily="2" charset="-122"/>
              </a:rPr>
              <a:t>通常说的卫星天线（即接收的锅）只是反射面而已。</a:t>
            </a:r>
            <a:endParaRPr lang="en-US" altLang="zh-CN" sz="2000" kern="0" dirty="0" smtClean="0">
              <a:latin typeface="+mn-lt"/>
              <a:ea typeface="华文新魏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3200" dirty="0" smtClean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3200" b="1" kern="0" dirty="0">
              <a:solidFill>
                <a:schemeClr val="folHlink"/>
              </a:solidFill>
              <a:ea typeface="华文新魏" pitchFamily="2" charset="-12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2000" kern="0" dirty="0" smtClean="0">
              <a:latin typeface="华文新魏" pitchFamily="2" charset="-122"/>
              <a:ea typeface="华文新魏" pitchFamily="2" charset="-122"/>
              <a:sym typeface="Wingdings" pitchFamily="2" charset="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2000" kern="0" dirty="0">
              <a:latin typeface="华文新魏" pitchFamily="2" charset="-122"/>
              <a:ea typeface="华文新魏" pitchFamily="2" charset="-12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kern="0" dirty="0">
                <a:latin typeface="华文新魏" pitchFamily="2" charset="-122"/>
                <a:ea typeface="华文新魏" pitchFamily="2" charset="-122"/>
              </a:rPr>
              <a:t>　　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b="1" kern="0" dirty="0" smtClean="0">
              <a:solidFill>
                <a:schemeClr val="folHlink"/>
              </a:solidFill>
              <a:latin typeface="+mn-lt"/>
              <a:ea typeface="华文新魏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3200" b="1" kern="0" dirty="0">
              <a:solidFill>
                <a:schemeClr val="folHlink"/>
              </a:solidFill>
              <a:latin typeface="+mn-lt"/>
              <a:ea typeface="华文新魏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664" y="2780928"/>
            <a:ext cx="4824536" cy="359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箭头连接符 10"/>
          <p:cNvCxnSpPr/>
          <p:nvPr/>
        </p:nvCxnSpPr>
        <p:spPr bwMode="auto">
          <a:xfrm flipV="1">
            <a:off x="5508104" y="2996952"/>
            <a:ext cx="1224136" cy="5760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6876256" y="2708920"/>
            <a:ext cx="13681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这个才是传说中的卫星天线，分为水平和垂直两种，分别用于接收水平极化和垂直极化的卫星信号</a:t>
            </a:r>
            <a:endParaRPr lang="zh-CN" altLang="en-US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4400" b="1" dirty="0" smtClean="0">
                <a:solidFill>
                  <a:srgbClr val="0070C0"/>
                </a:solidFill>
              </a:rPr>
              <a:t>高频头概述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2" y="1268760"/>
            <a:ext cx="8064896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DisEqc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与一锅多星：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3200" dirty="0" smtClean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3200" b="1" kern="0" dirty="0">
              <a:solidFill>
                <a:schemeClr val="folHlink"/>
              </a:solidFill>
              <a:ea typeface="华文新魏" pitchFamily="2" charset="-12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2000" kern="0" dirty="0" smtClean="0">
              <a:latin typeface="华文新魏" pitchFamily="2" charset="-122"/>
              <a:ea typeface="华文新魏" pitchFamily="2" charset="-122"/>
              <a:sym typeface="Wingdings" pitchFamily="2" charset="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2000" kern="0" dirty="0">
              <a:latin typeface="华文新魏" pitchFamily="2" charset="-122"/>
              <a:ea typeface="华文新魏" pitchFamily="2" charset="-12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kern="0" dirty="0">
                <a:latin typeface="华文新魏" pitchFamily="2" charset="-122"/>
                <a:ea typeface="华文新魏" pitchFamily="2" charset="-122"/>
              </a:rPr>
              <a:t>　　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b="1" kern="0" dirty="0" smtClean="0">
              <a:solidFill>
                <a:schemeClr val="folHlink"/>
              </a:solidFill>
              <a:latin typeface="+mn-lt"/>
              <a:ea typeface="华文新魏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3200" b="1" kern="0" dirty="0">
              <a:solidFill>
                <a:schemeClr val="folHlink"/>
              </a:solidFill>
              <a:latin typeface="+mn-lt"/>
              <a:ea typeface="华文新魏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5301208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接收机发送受</a:t>
            </a:r>
            <a:r>
              <a:rPr lang="en-US" dirty="0" err="1">
                <a:latin typeface="华文新魏" pitchFamily="2" charset="-122"/>
                <a:ea typeface="华文新魏" pitchFamily="2" charset="-122"/>
              </a:rPr>
              <a:t>DisEqc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信号调制的</a:t>
            </a:r>
            <a:r>
              <a:rPr lang="en-US" dirty="0">
                <a:latin typeface="华文新魏" pitchFamily="2" charset="-122"/>
                <a:ea typeface="华文新魏" pitchFamily="2" charset="-122"/>
              </a:rPr>
              <a:t>22KHZ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信号到四选一开关进行初选，然后接收机再发送没加调制的</a:t>
            </a:r>
            <a:r>
              <a:rPr lang="en-US" dirty="0">
                <a:latin typeface="华文新魏" pitchFamily="2" charset="-122"/>
                <a:ea typeface="华文新魏" pitchFamily="2" charset="-122"/>
              </a:rPr>
              <a:t>22KHZ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信号进行再选择，由于此时</a:t>
            </a:r>
            <a:r>
              <a:rPr lang="en-US" dirty="0">
                <a:latin typeface="华文新魏" pitchFamily="2" charset="-122"/>
                <a:ea typeface="华文新魏" pitchFamily="2" charset="-122"/>
              </a:rPr>
              <a:t> 22KHZ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上没有</a:t>
            </a:r>
            <a:r>
              <a:rPr lang="en-US" dirty="0" err="1">
                <a:latin typeface="华文新魏" pitchFamily="2" charset="-122"/>
                <a:ea typeface="华文新魏" pitchFamily="2" charset="-122"/>
              </a:rPr>
              <a:t>DisEqc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信号，所以不影响四选一开关，最后通过对供电电压的选择来确定要接收的卫星。通过这样的组合选择，从而完成在</a:t>
            </a:r>
            <a:r>
              <a:rPr lang="en-US" dirty="0">
                <a:latin typeface="华文新魏" pitchFamily="2" charset="-122"/>
                <a:ea typeface="华文新魏" pitchFamily="2" charset="-122"/>
              </a:rPr>
              <a:t>12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颗卫星中任选接收其中一颗卫星的过程。</a:t>
            </a:r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0072" y="1988839"/>
            <a:ext cx="3240360" cy="290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1916832"/>
            <a:ext cx="46482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4400" b="1" dirty="0" smtClean="0">
                <a:solidFill>
                  <a:srgbClr val="0070C0"/>
                </a:solidFill>
              </a:rPr>
              <a:t>高频头概述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2" y="1268760"/>
            <a:ext cx="8064896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b="1" kern="0" dirty="0">
                <a:solidFill>
                  <a:schemeClr val="folHlink"/>
                </a:solidFill>
                <a:latin typeface="+mn-lt"/>
                <a:ea typeface="华文新魏" pitchFamily="2" charset="-122"/>
              </a:rPr>
              <a:t>高频</a:t>
            </a:r>
            <a:r>
              <a:rPr lang="zh-CN" altLang="en-US" sz="3200" b="1" kern="0" dirty="0" smtClean="0">
                <a:solidFill>
                  <a:schemeClr val="folHlink"/>
                </a:solidFill>
                <a:latin typeface="+mn-lt"/>
                <a:ea typeface="华文新魏" pitchFamily="2" charset="-122"/>
              </a:rPr>
              <a:t>头举例</a:t>
            </a:r>
            <a:r>
              <a:rPr lang="en-US" altLang="zh-CN" sz="3200" b="1" kern="0" dirty="0" smtClean="0">
                <a:solidFill>
                  <a:schemeClr val="folHlink"/>
                </a:solidFill>
                <a:latin typeface="+mn-lt"/>
                <a:ea typeface="华文新魏" pitchFamily="2" charset="-122"/>
                <a:sym typeface="Wingdings" pitchFamily="2" charset="2"/>
              </a:rPr>
              <a:t>:</a:t>
            </a:r>
            <a:r>
              <a:rPr lang="zh-CN" altLang="en-US" sz="3200" b="1" kern="0" dirty="0" smtClean="0">
                <a:solidFill>
                  <a:schemeClr val="folHlink"/>
                </a:solidFill>
                <a:latin typeface="+mn-lt"/>
                <a:ea typeface="华文新魏" pitchFamily="2" charset="-122"/>
                <a:sym typeface="Wingdings" pitchFamily="2" charset="2"/>
              </a:rPr>
              <a:t>（高斯贝尔</a:t>
            </a:r>
            <a:r>
              <a:rPr lang="en-US" altLang="en-US" sz="3200" b="1" kern="0" dirty="0">
                <a:solidFill>
                  <a:schemeClr val="folHlink"/>
                </a:solidFill>
                <a:latin typeface="+mn-lt"/>
                <a:ea typeface="华文新魏" pitchFamily="2" charset="-122"/>
                <a:sym typeface="Wingdings" pitchFamily="2" charset="2"/>
              </a:rPr>
              <a:t>GKF-D21K</a:t>
            </a:r>
            <a:r>
              <a:rPr lang="en-US" sz="3200" b="1" dirty="0"/>
              <a:t> </a:t>
            </a:r>
            <a:r>
              <a:rPr lang="zh-CN" altLang="en-US" sz="3200" b="1" kern="0" dirty="0" smtClean="0">
                <a:solidFill>
                  <a:schemeClr val="folHlink"/>
                </a:solidFill>
                <a:latin typeface="+mn-lt"/>
                <a:ea typeface="华文新魏" pitchFamily="2" charset="-122"/>
                <a:sym typeface="Wingdings" pitchFamily="2" charset="2"/>
              </a:rPr>
              <a:t>）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kern="0" dirty="0">
                <a:latin typeface="华文新魏" pitchFamily="2" charset="-122"/>
                <a:ea typeface="华文新魏" pitchFamily="2" charset="-122"/>
              </a:rPr>
              <a:t>　　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b="1" kern="0" dirty="0" smtClean="0">
              <a:solidFill>
                <a:schemeClr val="folHlink"/>
              </a:solidFill>
              <a:latin typeface="+mn-lt"/>
              <a:ea typeface="华文新魏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3200" b="1" kern="0" dirty="0">
              <a:solidFill>
                <a:schemeClr val="folHlink"/>
              </a:solidFill>
              <a:latin typeface="+mn-lt"/>
              <a:ea typeface="华文新魏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1920" y="1700808"/>
            <a:ext cx="31432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68" y="1916831"/>
            <a:ext cx="2232248" cy="1697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4400" b="1" dirty="0" smtClean="0">
                <a:solidFill>
                  <a:srgbClr val="0070C0"/>
                </a:solidFill>
              </a:rPr>
              <a:t>高频头概述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2" y="1268760"/>
            <a:ext cx="8064896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b="1" kern="0" dirty="0">
                <a:solidFill>
                  <a:schemeClr val="folHlink"/>
                </a:solidFill>
                <a:latin typeface="+mn-lt"/>
                <a:ea typeface="华文新魏" pitchFamily="2" charset="-122"/>
              </a:rPr>
              <a:t>高频</a:t>
            </a:r>
            <a:r>
              <a:rPr lang="zh-CN" altLang="en-US" sz="3200" b="1" kern="0" dirty="0" smtClean="0">
                <a:solidFill>
                  <a:schemeClr val="folHlink"/>
                </a:solidFill>
                <a:latin typeface="+mn-lt"/>
                <a:ea typeface="华文新魏" pitchFamily="2" charset="-122"/>
              </a:rPr>
              <a:t>头举例</a:t>
            </a:r>
            <a:r>
              <a:rPr lang="en-US" altLang="zh-CN" sz="3200" b="1" kern="0" dirty="0" smtClean="0">
                <a:solidFill>
                  <a:schemeClr val="folHlink"/>
                </a:solidFill>
                <a:latin typeface="+mn-lt"/>
                <a:ea typeface="华文新魏" pitchFamily="2" charset="-122"/>
                <a:sym typeface="Wingdings" pitchFamily="2" charset="2"/>
              </a:rPr>
              <a:t>:</a:t>
            </a:r>
            <a:r>
              <a:rPr lang="zh-CN" altLang="en-US" sz="3200" b="1" kern="0" dirty="0" smtClean="0">
                <a:solidFill>
                  <a:schemeClr val="folHlink"/>
                </a:solidFill>
                <a:latin typeface="+mn-lt"/>
                <a:ea typeface="华文新魏" pitchFamily="2" charset="-122"/>
                <a:sym typeface="Wingdings" pitchFamily="2" charset="2"/>
              </a:rPr>
              <a:t>（安徽四创</a:t>
            </a:r>
            <a:r>
              <a:rPr lang="en-US" altLang="zh-CN" sz="3200" b="1" kern="0" dirty="0" smtClean="0">
                <a:solidFill>
                  <a:schemeClr val="folHlink"/>
                </a:solidFill>
                <a:latin typeface="+mn-lt"/>
                <a:ea typeface="华文新魏" pitchFamily="2" charset="-122"/>
                <a:sym typeface="Wingdings" pitchFamily="2" charset="2"/>
              </a:rPr>
              <a:t>ER-788L</a:t>
            </a:r>
            <a:r>
              <a:rPr lang="zh-CN" altLang="en-US" sz="3200" b="1" kern="0" dirty="0" smtClean="0">
                <a:solidFill>
                  <a:schemeClr val="folHlink"/>
                </a:solidFill>
                <a:latin typeface="+mn-lt"/>
                <a:ea typeface="华文新魏" pitchFamily="2" charset="-122"/>
                <a:sym typeface="Wingdings" pitchFamily="2" charset="2"/>
              </a:rPr>
              <a:t>）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kern="0" dirty="0">
                <a:latin typeface="华文新魏" pitchFamily="2" charset="-122"/>
                <a:ea typeface="华文新魏" pitchFamily="2" charset="-122"/>
              </a:rPr>
              <a:t>　　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b="1" kern="0" dirty="0" smtClean="0">
              <a:solidFill>
                <a:schemeClr val="folHlink"/>
              </a:solidFill>
              <a:latin typeface="+mn-lt"/>
              <a:ea typeface="华文新魏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3200" b="1" kern="0" dirty="0">
              <a:solidFill>
                <a:schemeClr val="folHlink"/>
              </a:solidFill>
              <a:latin typeface="+mn-lt"/>
              <a:ea typeface="华文新魏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2060848"/>
            <a:ext cx="303847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708920"/>
            <a:ext cx="23145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400" b="1" dirty="0" smtClean="0">
                <a:solidFill>
                  <a:srgbClr val="0070C0"/>
                </a:solidFill>
              </a:rPr>
              <a:t>Tuner</a:t>
            </a:r>
            <a:r>
              <a:rPr lang="zh-CN" altLang="en-US" sz="4400" b="1" dirty="0" smtClean="0">
                <a:solidFill>
                  <a:srgbClr val="0070C0"/>
                </a:solidFill>
              </a:rPr>
              <a:t>概述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2" y="1268760"/>
            <a:ext cx="8064896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kern="0" dirty="0" smtClean="0">
                <a:solidFill>
                  <a:schemeClr val="folHlink"/>
                </a:solidFill>
                <a:latin typeface="+mn-lt"/>
                <a:ea typeface="华文新魏" pitchFamily="2" charset="-122"/>
              </a:rPr>
              <a:t>Tuner</a:t>
            </a:r>
            <a:r>
              <a:rPr lang="zh-CN" altLang="en-US" sz="3200" b="1" kern="0" dirty="0" smtClean="0">
                <a:solidFill>
                  <a:schemeClr val="folHlink"/>
                </a:solidFill>
                <a:latin typeface="+mn-lt"/>
                <a:ea typeface="华文新魏" pitchFamily="2" charset="-122"/>
              </a:rPr>
              <a:t>（调谐器）作用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：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      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IF= | </a:t>
            </a:r>
            <a:r>
              <a:rPr lang="en-US" altLang="zh-CN" sz="2000" dirty="0" err="1" smtClean="0">
                <a:latin typeface="华文新魏" pitchFamily="2" charset="-122"/>
                <a:ea typeface="华文新魏" pitchFamily="2" charset="-122"/>
              </a:rPr>
              <a:t>Fo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-Fs|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，其中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 IF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是从调谐器出来的中频信号，</a:t>
            </a:r>
            <a:r>
              <a:rPr lang="en-US" altLang="zh-CN" sz="2000" dirty="0" err="1" smtClean="0">
                <a:latin typeface="华文新魏" pitchFamily="2" charset="-122"/>
                <a:ea typeface="华文新魏" pitchFamily="2" charset="-122"/>
              </a:rPr>
              <a:t>Fo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是本地振荡信号，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Fs 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是输入的射频信号</a:t>
            </a: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无论是在卫星，有线或者是地面数字电视接收机中，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tuner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的主要功能都可以从以下图中表达：</a:t>
            </a: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3200" dirty="0" smtClean="0">
              <a:latin typeface="华文新魏" pitchFamily="2" charset="-122"/>
              <a:ea typeface="华文新魏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3200" b="1" kern="0" dirty="0">
              <a:solidFill>
                <a:schemeClr val="folHlink"/>
              </a:solidFill>
              <a:ea typeface="华文新魏" pitchFamily="2" charset="-12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2000" kern="0" dirty="0" smtClean="0">
              <a:latin typeface="华文新魏" pitchFamily="2" charset="-122"/>
              <a:ea typeface="华文新魏" pitchFamily="2" charset="-122"/>
              <a:sym typeface="Wingdings" pitchFamily="2" charset="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2000" kern="0" dirty="0">
              <a:latin typeface="华文新魏" pitchFamily="2" charset="-122"/>
              <a:ea typeface="华文新魏" pitchFamily="2" charset="-12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kern="0" dirty="0">
                <a:latin typeface="华文新魏" pitchFamily="2" charset="-122"/>
                <a:ea typeface="华文新魏" pitchFamily="2" charset="-122"/>
              </a:rPr>
              <a:t>　　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b="1" kern="0" dirty="0" smtClean="0">
              <a:solidFill>
                <a:schemeClr val="folHlink"/>
              </a:solidFill>
              <a:latin typeface="+mn-lt"/>
              <a:ea typeface="华文新魏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3200" b="1" kern="0" dirty="0">
              <a:solidFill>
                <a:schemeClr val="folHlink"/>
              </a:solidFill>
              <a:latin typeface="+mn-lt"/>
              <a:ea typeface="华文新魏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752" y="3068960"/>
            <a:ext cx="4176464" cy="156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1680" y="4653136"/>
            <a:ext cx="4824536" cy="1586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ounded Rectangle 6"/>
          <p:cNvSpPr>
            <a:spLocks noChangeArrowheads="1"/>
          </p:cNvSpPr>
          <p:nvPr/>
        </p:nvSpPr>
        <p:spPr bwMode="auto">
          <a:xfrm>
            <a:off x="179388" y="230188"/>
            <a:ext cx="820737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6690" tIns="93345" rIns="186690" bIns="93345" anchor="ctr"/>
          <a:lstStyle/>
          <a:p>
            <a:pPr algn="ctr" defTabSz="1798638">
              <a:lnSpc>
                <a:spcPct val="90000"/>
              </a:lnSpc>
              <a:spcAft>
                <a:spcPct val="35000"/>
              </a:spcAft>
            </a:pP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995738" y="577850"/>
            <a:ext cx="5148262" cy="173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pic>
        <p:nvPicPr>
          <p:cNvPr id="4100" name="Picture 28" descr="Blue_divider"/>
          <p:cNvPicPr>
            <a:picLocks noChangeAspect="1" noChangeArrowheads="1"/>
          </p:cNvPicPr>
          <p:nvPr/>
        </p:nvPicPr>
        <p:blipFill>
          <a:blip r:embed="rId3"/>
          <a:srcRect b="15446"/>
          <a:stretch>
            <a:fillRect/>
          </a:stretch>
        </p:blipFill>
        <p:spPr bwMode="auto">
          <a:xfrm>
            <a:off x="0" y="1295400"/>
            <a:ext cx="9144000" cy="423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Text Box 14"/>
          <p:cNvSpPr txBox="1">
            <a:spLocks noChangeArrowheads="1"/>
          </p:cNvSpPr>
          <p:nvPr/>
        </p:nvSpPr>
        <p:spPr bwMode="auto">
          <a:xfrm>
            <a:off x="250825" y="1960563"/>
            <a:ext cx="1374775" cy="2447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4200" b="1">
                <a:solidFill>
                  <a:schemeClr val="bg1"/>
                </a:solidFill>
                <a:latin typeface="Trebuchet MS" pitchFamily="34" charset="0"/>
              </a:rPr>
              <a:t>1</a:t>
            </a:r>
          </a:p>
        </p:txBody>
      </p:sp>
      <p:sp>
        <p:nvSpPr>
          <p:cNvPr id="4102" name="Text Box 25"/>
          <p:cNvSpPr txBox="1">
            <a:spLocks noChangeArrowheads="1"/>
          </p:cNvSpPr>
          <p:nvPr/>
        </p:nvSpPr>
        <p:spPr bwMode="auto">
          <a:xfrm>
            <a:off x="1547813" y="2651125"/>
            <a:ext cx="338455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 eaLnBrk="0" hangingPunct="0">
              <a:lnSpc>
                <a:spcPts val="3600"/>
              </a:lnSpc>
              <a:spcAft>
                <a:spcPts val="1200"/>
              </a:spcAft>
            </a:pPr>
            <a:r>
              <a:rPr lang="zh-CN" altLang="en-US" sz="4000" b="1">
                <a:solidFill>
                  <a:schemeClr val="bg1"/>
                </a:solidFill>
                <a:ea typeface="黑体" pitchFamily="2" charset="-122"/>
              </a:rPr>
              <a:t>概 述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400" b="1" dirty="0" smtClean="0">
                <a:solidFill>
                  <a:srgbClr val="0070C0"/>
                </a:solidFill>
              </a:rPr>
              <a:t>Tuner</a:t>
            </a:r>
            <a:r>
              <a:rPr lang="zh-CN" altLang="en-US" sz="4400" b="1" dirty="0" smtClean="0">
                <a:solidFill>
                  <a:srgbClr val="0070C0"/>
                </a:solidFill>
              </a:rPr>
              <a:t>概述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2" y="1268760"/>
            <a:ext cx="8064896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kern="0" dirty="0" smtClean="0">
                <a:solidFill>
                  <a:schemeClr val="folHlink"/>
                </a:solidFill>
                <a:latin typeface="+mn-lt"/>
                <a:ea typeface="华文新魏" pitchFamily="2" charset="-122"/>
              </a:rPr>
              <a:t>Tuner</a:t>
            </a:r>
            <a:r>
              <a:rPr lang="zh-CN" altLang="en-US" sz="3200" b="1" kern="0" dirty="0" smtClean="0">
                <a:solidFill>
                  <a:schemeClr val="folHlink"/>
                </a:solidFill>
                <a:latin typeface="+mn-lt"/>
                <a:ea typeface="华文新魏" pitchFamily="2" charset="-122"/>
              </a:rPr>
              <a:t>分类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：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      按照所适用范围可分为卫星，有线，地面电视调谐器，目前市场上已存在多制式的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tuner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，例如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DVB-C/T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甚至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DVB-T/S</a:t>
            </a: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按照是否含有将</a:t>
            </a:r>
            <a:r>
              <a:rPr lang="en-US" altLang="zh-CN" sz="2000" dirty="0" err="1" smtClean="0">
                <a:latin typeface="华文新魏" pitchFamily="2" charset="-122"/>
                <a:ea typeface="华文新魏" pitchFamily="2" charset="-122"/>
              </a:rPr>
              <a:t>demod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内置分为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NIM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（含</a:t>
            </a:r>
            <a:r>
              <a:rPr lang="en-US" altLang="zh-CN" sz="2000" dirty="0" err="1" smtClean="0">
                <a:latin typeface="华文新魏" pitchFamily="2" charset="-122"/>
                <a:ea typeface="华文新魏" pitchFamily="2" charset="-122"/>
              </a:rPr>
              <a:t>Demod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芯片）与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Half NIM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（单纯的调谐不含</a:t>
            </a:r>
            <a:r>
              <a:rPr lang="en-US" altLang="zh-CN" sz="2000" dirty="0" err="1" smtClean="0">
                <a:latin typeface="华文新魏" pitchFamily="2" charset="-122"/>
                <a:ea typeface="华文新魏" pitchFamily="2" charset="-122"/>
              </a:rPr>
              <a:t>demod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芯片）两种</a:t>
            </a: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按照信号处理方式，可分为数字高频头和模拟高频头</a:t>
            </a: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     </a:t>
            </a: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     </a:t>
            </a: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3200" dirty="0" smtClean="0">
              <a:latin typeface="华文新魏" pitchFamily="2" charset="-122"/>
              <a:ea typeface="华文新魏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3200" b="1" kern="0" dirty="0">
              <a:solidFill>
                <a:schemeClr val="folHlink"/>
              </a:solidFill>
              <a:ea typeface="华文新魏" pitchFamily="2" charset="-12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2000" kern="0" dirty="0" smtClean="0">
              <a:latin typeface="华文新魏" pitchFamily="2" charset="-122"/>
              <a:ea typeface="华文新魏" pitchFamily="2" charset="-122"/>
              <a:sym typeface="Wingdings" pitchFamily="2" charset="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2000" kern="0" dirty="0">
              <a:latin typeface="华文新魏" pitchFamily="2" charset="-122"/>
              <a:ea typeface="华文新魏" pitchFamily="2" charset="-12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kern="0" dirty="0">
                <a:latin typeface="华文新魏" pitchFamily="2" charset="-122"/>
                <a:ea typeface="华文新魏" pitchFamily="2" charset="-122"/>
              </a:rPr>
              <a:t>　　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b="1" kern="0" dirty="0" smtClean="0">
              <a:solidFill>
                <a:schemeClr val="folHlink"/>
              </a:solidFill>
              <a:latin typeface="+mn-lt"/>
              <a:ea typeface="华文新魏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3200" b="1" kern="0" dirty="0">
              <a:solidFill>
                <a:schemeClr val="folHlink"/>
              </a:solidFill>
              <a:latin typeface="+mn-lt"/>
              <a:ea typeface="华文新魏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3501008"/>
            <a:ext cx="3816424" cy="2575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5976" y="3501008"/>
            <a:ext cx="4320480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400" b="1" dirty="0" smtClean="0">
                <a:solidFill>
                  <a:srgbClr val="0070C0"/>
                </a:solidFill>
              </a:rPr>
              <a:t>Tuner</a:t>
            </a:r>
            <a:r>
              <a:rPr lang="zh-CN" altLang="en-US" sz="4400" b="1" dirty="0" smtClean="0">
                <a:solidFill>
                  <a:srgbClr val="0070C0"/>
                </a:solidFill>
              </a:rPr>
              <a:t>概述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2" y="1268760"/>
            <a:ext cx="8064896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有线电视</a:t>
            </a:r>
            <a:r>
              <a:rPr lang="en-US" altLang="zh-CN" sz="3200" b="1" kern="0" noProof="0" dirty="0" smtClean="0">
                <a:solidFill>
                  <a:schemeClr val="folHlink"/>
                </a:solidFill>
                <a:latin typeface="+mn-lt"/>
                <a:ea typeface="华文新魏" pitchFamily="2" charset="-122"/>
              </a:rPr>
              <a:t>Tuner</a:t>
            </a:r>
            <a:r>
              <a:rPr lang="zh-CN" altLang="en-US" sz="3200" b="1" kern="0" noProof="0" dirty="0" smtClean="0">
                <a:solidFill>
                  <a:schemeClr val="folHlink"/>
                </a:solidFill>
                <a:latin typeface="+mn-lt"/>
                <a:ea typeface="华文新魏" pitchFamily="2" charset="-122"/>
              </a:rPr>
              <a:t>工作原理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：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      </a:t>
            </a: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     </a:t>
            </a: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3200" dirty="0" smtClean="0">
              <a:latin typeface="华文新魏" pitchFamily="2" charset="-122"/>
              <a:ea typeface="华文新魏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3200" b="1" kern="0" dirty="0">
              <a:solidFill>
                <a:schemeClr val="folHlink"/>
              </a:solidFill>
              <a:ea typeface="华文新魏" pitchFamily="2" charset="-12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2000" kern="0" dirty="0" smtClean="0">
              <a:latin typeface="华文新魏" pitchFamily="2" charset="-122"/>
              <a:ea typeface="华文新魏" pitchFamily="2" charset="-122"/>
              <a:sym typeface="Wingdings" pitchFamily="2" charset="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2000" kern="0" dirty="0">
              <a:latin typeface="华文新魏" pitchFamily="2" charset="-122"/>
              <a:ea typeface="华文新魏" pitchFamily="2" charset="-12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kern="0" dirty="0">
                <a:latin typeface="华文新魏" pitchFamily="2" charset="-122"/>
                <a:ea typeface="华文新魏" pitchFamily="2" charset="-122"/>
              </a:rPr>
              <a:t>　　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b="1" kern="0" dirty="0" smtClean="0">
              <a:solidFill>
                <a:schemeClr val="folHlink"/>
              </a:solidFill>
              <a:latin typeface="+mn-lt"/>
              <a:ea typeface="华文新魏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3200" b="1" kern="0" dirty="0">
              <a:solidFill>
                <a:schemeClr val="folHlink"/>
              </a:solidFill>
              <a:latin typeface="+mn-lt"/>
              <a:ea typeface="华文新魏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1772816"/>
            <a:ext cx="6694154" cy="4036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55576" y="5589240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查看</a:t>
            </a:r>
            <a:r>
              <a:rPr lang="en-US" altLang="zh-CN" dirty="0" smtClean="0"/>
              <a:t>DCT70707 Datasheet</a:t>
            </a:r>
            <a:r>
              <a:rPr lang="zh-CN" altLang="en-US" dirty="0" smtClean="0"/>
              <a:t>来举例说明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400" b="1" dirty="0" smtClean="0">
                <a:solidFill>
                  <a:srgbClr val="0070C0"/>
                </a:solidFill>
              </a:rPr>
              <a:t>Tuner</a:t>
            </a:r>
            <a:r>
              <a:rPr lang="zh-CN" altLang="en-US" sz="4400" b="1" dirty="0" smtClean="0">
                <a:solidFill>
                  <a:srgbClr val="0070C0"/>
                </a:solidFill>
              </a:rPr>
              <a:t>概述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2" y="1268760"/>
            <a:ext cx="8064896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kern="0" noProof="0" dirty="0" smtClean="0">
                <a:solidFill>
                  <a:schemeClr val="folHlink"/>
                </a:solidFill>
                <a:latin typeface="华文新魏" pitchFamily="2" charset="-122"/>
                <a:ea typeface="华文新魏" pitchFamily="2" charset="-122"/>
              </a:rPr>
              <a:t>DVB-C Tuner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：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      </a:t>
            </a: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     </a:t>
            </a: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3200" dirty="0" smtClean="0">
              <a:latin typeface="华文新魏" pitchFamily="2" charset="-122"/>
              <a:ea typeface="华文新魏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3200" b="1" kern="0" dirty="0">
              <a:solidFill>
                <a:schemeClr val="folHlink"/>
              </a:solidFill>
              <a:ea typeface="华文新魏" pitchFamily="2" charset="-12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2000" kern="0" dirty="0" smtClean="0">
              <a:latin typeface="华文新魏" pitchFamily="2" charset="-122"/>
              <a:ea typeface="华文新魏" pitchFamily="2" charset="-122"/>
              <a:sym typeface="Wingdings" pitchFamily="2" charset="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2000" kern="0" dirty="0">
              <a:latin typeface="华文新魏" pitchFamily="2" charset="-122"/>
              <a:ea typeface="华文新魏" pitchFamily="2" charset="-12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kern="0" dirty="0">
                <a:latin typeface="华文新魏" pitchFamily="2" charset="-122"/>
                <a:ea typeface="华文新魏" pitchFamily="2" charset="-122"/>
              </a:rPr>
              <a:t>　　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b="1" kern="0" dirty="0" smtClean="0">
              <a:solidFill>
                <a:schemeClr val="folHlink"/>
              </a:solidFill>
              <a:latin typeface="+mn-lt"/>
              <a:ea typeface="华文新魏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3200" b="1" kern="0" dirty="0">
              <a:solidFill>
                <a:schemeClr val="folHlink"/>
              </a:solidFill>
              <a:latin typeface="+mn-lt"/>
              <a:ea typeface="华文新魏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</p:txBody>
      </p:sp>
      <p:pic>
        <p:nvPicPr>
          <p:cNvPr id="6" name="Picture 4" descr="QAM_philips_T"/>
          <p:cNvPicPr>
            <a:picLocks noChangeAspect="1" noChangeArrowheads="1"/>
          </p:cNvPicPr>
          <p:nvPr/>
        </p:nvPicPr>
        <p:blipFill>
          <a:blip r:embed="rId2"/>
          <a:srcRect t="5083" r="3192" b="5232"/>
          <a:stretch>
            <a:fillRect/>
          </a:stretch>
        </p:blipFill>
        <p:spPr bwMode="auto">
          <a:xfrm>
            <a:off x="2123728" y="1700808"/>
            <a:ext cx="3888432" cy="2132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 descr="QAM_philips_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1720" y="3789040"/>
            <a:ext cx="4176464" cy="2381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400" b="1" dirty="0" smtClean="0">
                <a:solidFill>
                  <a:srgbClr val="0070C0"/>
                </a:solidFill>
              </a:rPr>
              <a:t>Tuner</a:t>
            </a:r>
            <a:r>
              <a:rPr lang="zh-CN" altLang="en-US" sz="4400" b="1" dirty="0" smtClean="0">
                <a:solidFill>
                  <a:srgbClr val="0070C0"/>
                </a:solidFill>
              </a:rPr>
              <a:t>概述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2" y="1268760"/>
            <a:ext cx="8064896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kern="0" noProof="0" dirty="0" smtClean="0">
                <a:solidFill>
                  <a:schemeClr val="folHlink"/>
                </a:solidFill>
                <a:latin typeface="华文新魏" pitchFamily="2" charset="-122"/>
                <a:ea typeface="华文新魏" pitchFamily="2" charset="-122"/>
              </a:rPr>
              <a:t>DVB-S Tuner</a:t>
            </a:r>
            <a:r>
              <a:rPr lang="zh-CN" altLang="en-US" sz="3200" b="1" kern="0" noProof="0" dirty="0" smtClean="0">
                <a:solidFill>
                  <a:schemeClr val="folHlink"/>
                </a:solidFill>
                <a:latin typeface="华文新魏" pitchFamily="2" charset="-122"/>
                <a:ea typeface="华文新魏" pitchFamily="2" charset="-122"/>
              </a:rPr>
              <a:t>工作原理（</a:t>
            </a:r>
            <a:r>
              <a:rPr lang="en-US" altLang="zh-CN" sz="3200" b="1" kern="0" noProof="0" dirty="0" smtClean="0">
                <a:solidFill>
                  <a:schemeClr val="folHlink"/>
                </a:solidFill>
                <a:latin typeface="华文新魏" pitchFamily="2" charset="-122"/>
                <a:ea typeface="华文新魏" pitchFamily="2" charset="-122"/>
              </a:rPr>
              <a:t>SHARP 6306</a:t>
            </a:r>
            <a:r>
              <a:rPr lang="zh-CN" altLang="en-US" sz="3200" b="1" kern="0" noProof="0" dirty="0" smtClean="0">
                <a:solidFill>
                  <a:schemeClr val="folHlink"/>
                </a:solidFill>
                <a:latin typeface="华文新魏" pitchFamily="2" charset="-122"/>
                <a:ea typeface="华文新魏" pitchFamily="2" charset="-122"/>
              </a:rPr>
              <a:t>）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：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      </a:t>
            </a: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     </a:t>
            </a: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3200" dirty="0" smtClean="0">
              <a:latin typeface="华文新魏" pitchFamily="2" charset="-122"/>
              <a:ea typeface="华文新魏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3200" b="1" kern="0" dirty="0">
              <a:solidFill>
                <a:schemeClr val="folHlink"/>
              </a:solidFill>
              <a:ea typeface="华文新魏" pitchFamily="2" charset="-12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2000" kern="0" dirty="0" smtClean="0">
              <a:latin typeface="华文新魏" pitchFamily="2" charset="-122"/>
              <a:ea typeface="华文新魏" pitchFamily="2" charset="-122"/>
              <a:sym typeface="Wingdings" pitchFamily="2" charset="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2000" kern="0" dirty="0">
              <a:latin typeface="华文新魏" pitchFamily="2" charset="-122"/>
              <a:ea typeface="华文新魏" pitchFamily="2" charset="-12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kern="0" dirty="0">
                <a:latin typeface="华文新魏" pitchFamily="2" charset="-122"/>
                <a:ea typeface="华文新魏" pitchFamily="2" charset="-122"/>
              </a:rPr>
              <a:t>　　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b="1" kern="0" dirty="0" smtClean="0">
              <a:solidFill>
                <a:schemeClr val="folHlink"/>
              </a:solidFill>
              <a:latin typeface="+mn-lt"/>
              <a:ea typeface="华文新魏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3200" b="1" kern="0" dirty="0">
              <a:solidFill>
                <a:schemeClr val="folHlink"/>
              </a:solidFill>
              <a:latin typeface="+mn-lt"/>
              <a:ea typeface="华文新魏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736" y="1124744"/>
            <a:ext cx="4176464" cy="5481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16200000"/>
            </a:camera>
            <a:lightRig rig="threePt" dir="t"/>
          </a:scene3d>
        </p:spPr>
      </p:pic>
      <p:sp>
        <p:nvSpPr>
          <p:cNvPr id="5" name="TextBox 4"/>
          <p:cNvSpPr txBox="1"/>
          <p:nvPr/>
        </p:nvSpPr>
        <p:spPr>
          <a:xfrm>
            <a:off x="2267744" y="2492896"/>
            <a:ext cx="5040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新魏" pitchFamily="2" charset="-122"/>
                <a:ea typeface="华文新魏" pitchFamily="2" charset="-122"/>
              </a:rPr>
              <a:t>高通滤波器</a:t>
            </a:r>
            <a:endParaRPr lang="zh-CN" altLang="en-US" sz="1600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400" b="1" dirty="0" smtClean="0">
                <a:solidFill>
                  <a:srgbClr val="0070C0"/>
                </a:solidFill>
              </a:rPr>
              <a:t>Tuner</a:t>
            </a:r>
            <a:r>
              <a:rPr lang="zh-CN" altLang="en-US" sz="4400" b="1" dirty="0" smtClean="0">
                <a:solidFill>
                  <a:srgbClr val="0070C0"/>
                </a:solidFill>
              </a:rPr>
              <a:t>概述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2" y="1268760"/>
            <a:ext cx="8064896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kern="0" noProof="0" dirty="0" smtClean="0">
                <a:solidFill>
                  <a:schemeClr val="folHlink"/>
                </a:solidFill>
                <a:latin typeface="+mn-lt"/>
                <a:ea typeface="华文新魏" pitchFamily="2" charset="-122"/>
              </a:rPr>
              <a:t>DVB-S Tuner</a:t>
            </a:r>
            <a:r>
              <a:rPr lang="zh-CN" altLang="en-US" sz="3200" b="1" kern="0" noProof="0" dirty="0" smtClean="0">
                <a:solidFill>
                  <a:schemeClr val="folHlink"/>
                </a:solidFill>
                <a:latin typeface="+mn-lt"/>
                <a:ea typeface="华文新魏" pitchFamily="2" charset="-122"/>
              </a:rPr>
              <a:t>工作原理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：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      </a:t>
            </a: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     </a:t>
            </a: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3200" dirty="0" smtClean="0">
              <a:latin typeface="华文新魏" pitchFamily="2" charset="-122"/>
              <a:ea typeface="华文新魏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3200" b="1" kern="0" dirty="0">
              <a:solidFill>
                <a:schemeClr val="folHlink"/>
              </a:solidFill>
              <a:ea typeface="华文新魏" pitchFamily="2" charset="-12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2000" kern="0" dirty="0" smtClean="0">
              <a:latin typeface="华文新魏" pitchFamily="2" charset="-122"/>
              <a:ea typeface="华文新魏" pitchFamily="2" charset="-122"/>
              <a:sym typeface="Wingdings" pitchFamily="2" charset="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2000" kern="0" dirty="0">
              <a:latin typeface="华文新魏" pitchFamily="2" charset="-122"/>
              <a:ea typeface="华文新魏" pitchFamily="2" charset="-12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kern="0" dirty="0">
                <a:latin typeface="华文新魏" pitchFamily="2" charset="-122"/>
                <a:ea typeface="华文新魏" pitchFamily="2" charset="-122"/>
              </a:rPr>
              <a:t>　　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b="1" kern="0" dirty="0" smtClean="0">
              <a:solidFill>
                <a:schemeClr val="folHlink"/>
              </a:solidFill>
              <a:latin typeface="+mn-lt"/>
              <a:ea typeface="华文新魏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3200" b="1" kern="0" dirty="0">
              <a:solidFill>
                <a:schemeClr val="folHlink"/>
              </a:solidFill>
              <a:latin typeface="+mn-lt"/>
              <a:ea typeface="华文新魏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1988840"/>
            <a:ext cx="626745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400" b="1" dirty="0" err="1" smtClean="0">
                <a:solidFill>
                  <a:srgbClr val="0070C0"/>
                </a:solidFill>
              </a:rPr>
              <a:t>Demod</a:t>
            </a:r>
            <a:r>
              <a:rPr lang="zh-CN" altLang="en-US" sz="4400" b="1" dirty="0" smtClean="0">
                <a:solidFill>
                  <a:srgbClr val="0070C0"/>
                </a:solidFill>
              </a:rPr>
              <a:t>概述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7544" y="1196752"/>
            <a:ext cx="8136904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kern="0" noProof="0" dirty="0" smtClean="0">
                <a:solidFill>
                  <a:schemeClr val="folHlink"/>
                </a:solidFill>
                <a:latin typeface="+mn-lt"/>
                <a:ea typeface="华文新魏" pitchFamily="2" charset="-122"/>
              </a:rPr>
              <a:t>DVB-S/S2 </a:t>
            </a:r>
            <a:r>
              <a:rPr lang="en-US" altLang="zh-CN" sz="3200" b="1" kern="0" noProof="0" dirty="0" err="1" smtClean="0">
                <a:solidFill>
                  <a:schemeClr val="folHlink"/>
                </a:solidFill>
                <a:latin typeface="+mn-lt"/>
                <a:ea typeface="华文新魏" pitchFamily="2" charset="-122"/>
              </a:rPr>
              <a:t>Demod</a:t>
            </a:r>
            <a:r>
              <a:rPr lang="zh-CN" altLang="en-US" sz="3200" b="1" kern="0" noProof="0" dirty="0" smtClean="0">
                <a:solidFill>
                  <a:schemeClr val="folHlink"/>
                </a:solidFill>
                <a:latin typeface="+mn-lt"/>
                <a:ea typeface="华文新魏" pitchFamily="2" charset="-122"/>
              </a:rPr>
              <a:t>工作原理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：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      </a:t>
            </a: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     </a:t>
            </a: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3200" dirty="0" smtClean="0">
              <a:latin typeface="华文新魏" pitchFamily="2" charset="-122"/>
              <a:ea typeface="华文新魏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3200" b="1" kern="0" dirty="0">
              <a:solidFill>
                <a:schemeClr val="folHlink"/>
              </a:solidFill>
              <a:ea typeface="华文新魏" pitchFamily="2" charset="-12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2000" kern="0" dirty="0" smtClean="0">
              <a:latin typeface="华文新魏" pitchFamily="2" charset="-122"/>
              <a:ea typeface="华文新魏" pitchFamily="2" charset="-122"/>
              <a:sym typeface="Wingdings" pitchFamily="2" charset="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2000" kern="0" dirty="0">
              <a:latin typeface="华文新魏" pitchFamily="2" charset="-122"/>
              <a:ea typeface="华文新魏" pitchFamily="2" charset="-12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kern="0" dirty="0">
                <a:latin typeface="华文新魏" pitchFamily="2" charset="-122"/>
                <a:ea typeface="华文新魏" pitchFamily="2" charset="-122"/>
              </a:rPr>
              <a:t>　　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b="1" kern="0" dirty="0" smtClean="0">
              <a:solidFill>
                <a:schemeClr val="folHlink"/>
              </a:solidFill>
              <a:latin typeface="+mn-lt"/>
              <a:ea typeface="华文新魏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3200" b="1" kern="0" dirty="0">
              <a:solidFill>
                <a:schemeClr val="folHlink"/>
              </a:solidFill>
              <a:latin typeface="+mn-lt"/>
              <a:ea typeface="华文新魏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624" y="1700808"/>
            <a:ext cx="642937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400" b="1" dirty="0" err="1" smtClean="0">
                <a:solidFill>
                  <a:srgbClr val="0070C0"/>
                </a:solidFill>
              </a:rPr>
              <a:t>Demod</a:t>
            </a:r>
            <a:r>
              <a:rPr lang="zh-CN" altLang="en-US" sz="4400" b="1" dirty="0" smtClean="0">
                <a:solidFill>
                  <a:srgbClr val="0070C0"/>
                </a:solidFill>
              </a:rPr>
              <a:t>概述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7544" y="1196752"/>
            <a:ext cx="8136904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kern="0" noProof="0" dirty="0" smtClean="0">
                <a:solidFill>
                  <a:schemeClr val="folHlink"/>
                </a:solidFill>
                <a:latin typeface="+mn-lt"/>
                <a:ea typeface="华文新魏" pitchFamily="2" charset="-122"/>
              </a:rPr>
              <a:t>DVB-C </a:t>
            </a:r>
            <a:r>
              <a:rPr lang="en-US" altLang="zh-CN" sz="3200" b="1" kern="0" noProof="0" dirty="0" err="1" smtClean="0">
                <a:solidFill>
                  <a:schemeClr val="folHlink"/>
                </a:solidFill>
                <a:latin typeface="+mn-lt"/>
                <a:ea typeface="华文新魏" pitchFamily="2" charset="-122"/>
              </a:rPr>
              <a:t>Demod</a:t>
            </a:r>
            <a:r>
              <a:rPr lang="zh-CN" altLang="en-US" sz="3200" b="1" kern="0" noProof="0" dirty="0" smtClean="0">
                <a:solidFill>
                  <a:schemeClr val="folHlink"/>
                </a:solidFill>
                <a:latin typeface="+mn-lt"/>
                <a:ea typeface="华文新魏" pitchFamily="2" charset="-122"/>
              </a:rPr>
              <a:t>工作原理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：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      </a:t>
            </a: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     </a:t>
            </a: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3200" dirty="0" smtClean="0">
              <a:latin typeface="华文新魏" pitchFamily="2" charset="-122"/>
              <a:ea typeface="华文新魏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3200" b="1" kern="0" dirty="0">
              <a:solidFill>
                <a:schemeClr val="folHlink"/>
              </a:solidFill>
              <a:ea typeface="华文新魏" pitchFamily="2" charset="-12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2000" kern="0" dirty="0" smtClean="0">
              <a:latin typeface="华文新魏" pitchFamily="2" charset="-122"/>
              <a:ea typeface="华文新魏" pitchFamily="2" charset="-122"/>
              <a:sym typeface="Wingdings" pitchFamily="2" charset="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2000" kern="0" dirty="0">
              <a:latin typeface="华文新魏" pitchFamily="2" charset="-122"/>
              <a:ea typeface="华文新魏" pitchFamily="2" charset="-12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kern="0" dirty="0">
                <a:latin typeface="华文新魏" pitchFamily="2" charset="-122"/>
                <a:ea typeface="华文新魏" pitchFamily="2" charset="-122"/>
              </a:rPr>
              <a:t>　　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b="1" kern="0" dirty="0" smtClean="0">
              <a:solidFill>
                <a:schemeClr val="folHlink"/>
              </a:solidFill>
              <a:latin typeface="+mn-lt"/>
              <a:ea typeface="华文新魏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3200" b="1" kern="0" dirty="0">
              <a:solidFill>
                <a:schemeClr val="folHlink"/>
              </a:solidFill>
              <a:latin typeface="+mn-lt"/>
              <a:ea typeface="华文新魏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4005064"/>
            <a:ext cx="7831410" cy="19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9592" y="1772816"/>
            <a:ext cx="7344816" cy="197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400" b="1" dirty="0" err="1" smtClean="0">
                <a:solidFill>
                  <a:srgbClr val="0070C0"/>
                </a:solidFill>
              </a:rPr>
              <a:t>Demod</a:t>
            </a:r>
            <a:r>
              <a:rPr lang="zh-CN" altLang="en-US" sz="4400" b="1" dirty="0" smtClean="0">
                <a:solidFill>
                  <a:srgbClr val="0070C0"/>
                </a:solidFill>
              </a:rPr>
              <a:t>概述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7544" y="1196752"/>
            <a:ext cx="8136904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kern="0" noProof="0" dirty="0" smtClean="0">
                <a:solidFill>
                  <a:schemeClr val="folHlink"/>
                </a:solidFill>
                <a:latin typeface="+mn-lt"/>
                <a:ea typeface="华文新魏" pitchFamily="2" charset="-122"/>
              </a:rPr>
              <a:t>DVB-C </a:t>
            </a:r>
            <a:r>
              <a:rPr lang="en-US" altLang="zh-CN" sz="3200" b="1" kern="0" noProof="0" dirty="0" err="1" smtClean="0">
                <a:solidFill>
                  <a:schemeClr val="folHlink"/>
                </a:solidFill>
                <a:latin typeface="+mn-lt"/>
                <a:ea typeface="华文新魏" pitchFamily="2" charset="-122"/>
              </a:rPr>
              <a:t>Demod</a:t>
            </a:r>
            <a:r>
              <a:rPr lang="zh-CN" altLang="en-US" sz="3200" b="1" kern="0" noProof="0" dirty="0" smtClean="0">
                <a:solidFill>
                  <a:schemeClr val="folHlink"/>
                </a:solidFill>
                <a:latin typeface="+mn-lt"/>
                <a:ea typeface="华文新魏" pitchFamily="2" charset="-122"/>
              </a:rPr>
              <a:t>工作原理（</a:t>
            </a:r>
            <a:r>
              <a:rPr lang="en-US" altLang="zh-CN" sz="3200" b="1" kern="0" noProof="0" dirty="0" smtClean="0">
                <a:solidFill>
                  <a:schemeClr val="folHlink"/>
                </a:solidFill>
                <a:latin typeface="+mn-lt"/>
                <a:ea typeface="华文新魏" pitchFamily="2" charset="-122"/>
              </a:rPr>
              <a:t>M88DC2800</a:t>
            </a:r>
            <a:r>
              <a:rPr lang="zh-CN" altLang="en-US" sz="3200" b="1" kern="0" noProof="0" dirty="0" smtClean="0">
                <a:solidFill>
                  <a:schemeClr val="folHlink"/>
                </a:solidFill>
                <a:latin typeface="+mn-lt"/>
                <a:ea typeface="华文新魏" pitchFamily="2" charset="-122"/>
              </a:rPr>
              <a:t>）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：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      </a:t>
            </a: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     </a:t>
            </a: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3200" dirty="0" smtClean="0">
              <a:latin typeface="华文新魏" pitchFamily="2" charset="-122"/>
              <a:ea typeface="华文新魏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3200" b="1" kern="0" dirty="0">
              <a:solidFill>
                <a:schemeClr val="folHlink"/>
              </a:solidFill>
              <a:ea typeface="华文新魏" pitchFamily="2" charset="-12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2000" kern="0" dirty="0" smtClean="0">
              <a:latin typeface="华文新魏" pitchFamily="2" charset="-122"/>
              <a:ea typeface="华文新魏" pitchFamily="2" charset="-122"/>
              <a:sym typeface="Wingdings" pitchFamily="2" charset="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2000" kern="0" dirty="0">
              <a:latin typeface="华文新魏" pitchFamily="2" charset="-122"/>
              <a:ea typeface="华文新魏" pitchFamily="2" charset="-12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kern="0" dirty="0">
                <a:latin typeface="华文新魏" pitchFamily="2" charset="-122"/>
                <a:ea typeface="华文新魏" pitchFamily="2" charset="-122"/>
              </a:rPr>
              <a:t>　　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b="1" kern="0" dirty="0" smtClean="0">
              <a:solidFill>
                <a:schemeClr val="folHlink"/>
              </a:solidFill>
              <a:latin typeface="+mn-lt"/>
              <a:ea typeface="华文新魏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3200" b="1" kern="0" dirty="0">
              <a:solidFill>
                <a:schemeClr val="folHlink"/>
              </a:solidFill>
              <a:latin typeface="+mn-lt"/>
              <a:ea typeface="华文新魏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592" y="1988840"/>
            <a:ext cx="6867333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339752" y="1772816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 smtClean="0"/>
              <a:t>IF-&gt;</a:t>
            </a:r>
            <a:r>
              <a:rPr lang="zh-CN" altLang="en-US" sz="1100" dirty="0" smtClean="0"/>
              <a:t>基带</a:t>
            </a:r>
            <a:r>
              <a:rPr lang="en-US" altLang="zh-CN" sz="1100" dirty="0" smtClean="0"/>
              <a:t>IQ</a:t>
            </a:r>
            <a:r>
              <a:rPr lang="zh-CN" altLang="en-US" sz="1100" dirty="0" smtClean="0"/>
              <a:t>流</a:t>
            </a:r>
            <a:endParaRPr lang="zh-CN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4283968" y="1772816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00" dirty="0" smtClean="0"/>
              <a:t>定时偏移恢复环路</a:t>
            </a:r>
            <a:endParaRPr lang="zh-CN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7236296" y="2924944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00" dirty="0" smtClean="0"/>
              <a:t>同步检测</a:t>
            </a:r>
            <a:endParaRPr lang="zh-CN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7236296" y="2348880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00" dirty="0" smtClean="0"/>
              <a:t>均衡器</a:t>
            </a:r>
            <a:endParaRPr lang="zh-CN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7236296" y="3429000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00" dirty="0" smtClean="0"/>
              <a:t>解交织</a:t>
            </a:r>
            <a:endParaRPr lang="zh-CN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7236296" y="3933056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00" dirty="0" smtClean="0"/>
              <a:t>里德</a:t>
            </a:r>
            <a:r>
              <a:rPr lang="en-US" altLang="zh-CN" sz="1100" dirty="0" smtClean="0"/>
              <a:t>-</a:t>
            </a:r>
            <a:r>
              <a:rPr lang="zh-CN" altLang="en-US" sz="1100" dirty="0" smtClean="0"/>
              <a:t>所罗门解码</a:t>
            </a:r>
            <a:endParaRPr lang="zh-CN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7236296" y="4365104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00" dirty="0" smtClean="0"/>
              <a:t>解扰器</a:t>
            </a:r>
            <a:endParaRPr lang="zh-CN" altLang="en-US" sz="1100" dirty="0"/>
          </a:p>
        </p:txBody>
      </p:sp>
      <p:sp>
        <p:nvSpPr>
          <p:cNvPr id="14" name="TextBox 10"/>
          <p:cNvSpPr txBox="1"/>
          <p:nvPr/>
        </p:nvSpPr>
        <p:spPr>
          <a:xfrm>
            <a:off x="7956376" y="4941168"/>
            <a:ext cx="7200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l"/>
            <a:r>
              <a:rPr lang="en-US" altLang="zh-CN" sz="1100" dirty="0" smtClean="0"/>
              <a:t>MPEG TS</a:t>
            </a:r>
            <a:r>
              <a:rPr lang="zh-CN" altLang="en-US" sz="1100" dirty="0" smtClean="0"/>
              <a:t>流生成</a:t>
            </a:r>
            <a:endParaRPr lang="zh-CN" altLang="en-US" sz="1100" dirty="0"/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400" b="1" dirty="0" err="1" smtClean="0">
                <a:solidFill>
                  <a:srgbClr val="0070C0"/>
                </a:solidFill>
              </a:rPr>
              <a:t>Demod</a:t>
            </a:r>
            <a:r>
              <a:rPr lang="zh-CN" altLang="en-US" sz="4400" b="1" dirty="0" smtClean="0">
                <a:solidFill>
                  <a:srgbClr val="0070C0"/>
                </a:solidFill>
              </a:rPr>
              <a:t>概述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7544" y="1196752"/>
            <a:ext cx="8136904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kern="0" noProof="0" dirty="0" smtClean="0">
                <a:solidFill>
                  <a:schemeClr val="folHlink"/>
                </a:solidFill>
                <a:latin typeface="+mn-lt"/>
                <a:ea typeface="华文新魏" pitchFamily="2" charset="-122"/>
              </a:rPr>
              <a:t>DVB-C </a:t>
            </a:r>
            <a:r>
              <a:rPr lang="en-US" altLang="zh-CN" sz="3200" b="1" kern="0" noProof="0" dirty="0" err="1" smtClean="0">
                <a:solidFill>
                  <a:schemeClr val="folHlink"/>
                </a:solidFill>
                <a:latin typeface="+mn-lt"/>
                <a:ea typeface="华文新魏" pitchFamily="2" charset="-122"/>
              </a:rPr>
              <a:t>Demod</a:t>
            </a:r>
            <a:r>
              <a:rPr lang="zh-CN" altLang="en-US" sz="3200" b="1" kern="0" noProof="0" dirty="0" smtClean="0">
                <a:solidFill>
                  <a:schemeClr val="folHlink"/>
                </a:solidFill>
                <a:latin typeface="+mn-lt"/>
                <a:ea typeface="华文新魏" pitchFamily="2" charset="-122"/>
              </a:rPr>
              <a:t>传输速率计算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：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      </a:t>
            </a: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     </a:t>
            </a: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3200" dirty="0" smtClean="0">
              <a:latin typeface="华文新魏" pitchFamily="2" charset="-122"/>
              <a:ea typeface="华文新魏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3200" b="1" kern="0" dirty="0">
              <a:solidFill>
                <a:schemeClr val="folHlink"/>
              </a:solidFill>
              <a:ea typeface="华文新魏" pitchFamily="2" charset="-12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2000" kern="0" dirty="0" smtClean="0">
              <a:latin typeface="华文新魏" pitchFamily="2" charset="-122"/>
              <a:ea typeface="华文新魏" pitchFamily="2" charset="-122"/>
              <a:sym typeface="Wingdings" pitchFamily="2" charset="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2000" kern="0" dirty="0">
              <a:latin typeface="华文新魏" pitchFamily="2" charset="-122"/>
              <a:ea typeface="华文新魏" pitchFamily="2" charset="-12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kern="0" dirty="0">
                <a:latin typeface="华文新魏" pitchFamily="2" charset="-122"/>
                <a:ea typeface="华文新魏" pitchFamily="2" charset="-122"/>
              </a:rPr>
              <a:t>　　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b="1" kern="0" dirty="0" smtClean="0">
              <a:solidFill>
                <a:schemeClr val="folHlink"/>
              </a:solidFill>
              <a:latin typeface="+mn-lt"/>
              <a:ea typeface="华文新魏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3200" b="1" kern="0" dirty="0">
              <a:solidFill>
                <a:schemeClr val="folHlink"/>
              </a:solidFill>
              <a:latin typeface="+mn-lt"/>
              <a:ea typeface="华文新魏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9552" y="1772816"/>
            <a:ext cx="7488832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 smtClean="0">
                <a:latin typeface="华文新魏" pitchFamily="2" charset="-122"/>
                <a:ea typeface="华文新魏" pitchFamily="2" charset="-122"/>
              </a:rPr>
              <a:t>首先算其符号率</a:t>
            </a:r>
            <a:r>
              <a:rPr lang="en-US" sz="2000" b="1" dirty="0" smtClean="0">
                <a:latin typeface="华文新魏" pitchFamily="2" charset="-122"/>
                <a:ea typeface="华文新魏" pitchFamily="2" charset="-122"/>
              </a:rPr>
              <a:t>D=W/(1+a)＝8/(1+0.16)=6.8966Ms/s</a:t>
            </a:r>
          </a:p>
          <a:p>
            <a:pPr algn="l"/>
            <a:r>
              <a:rPr lang="zh-CN" altLang="en-US" sz="1600" dirty="0" smtClean="0">
                <a:latin typeface="+mj-ea"/>
                <a:ea typeface="+mj-ea"/>
              </a:rPr>
              <a:t>其中</a:t>
            </a:r>
            <a:r>
              <a:rPr lang="en-US" altLang="zh-CN" sz="1600" dirty="0" smtClean="0">
                <a:latin typeface="+mj-ea"/>
                <a:ea typeface="+mj-ea"/>
              </a:rPr>
              <a:t>a</a:t>
            </a:r>
            <a:r>
              <a:rPr lang="zh-CN" altLang="en-US" sz="1600" dirty="0" smtClean="0">
                <a:latin typeface="+mj-ea"/>
                <a:ea typeface="+mj-ea"/>
              </a:rPr>
              <a:t>为低通滤波器的滚降系数，</a:t>
            </a:r>
            <a:r>
              <a:rPr lang="en-US" altLang="zh-CN" sz="1600" dirty="0" smtClean="0">
                <a:latin typeface="+mj-ea"/>
                <a:ea typeface="+mj-ea"/>
              </a:rPr>
              <a:t>W</a:t>
            </a:r>
            <a:r>
              <a:rPr lang="zh-CN" altLang="en-US" sz="1600" dirty="0" smtClean="0">
                <a:latin typeface="+mj-ea"/>
                <a:ea typeface="+mj-ea"/>
              </a:rPr>
              <a:t>为信道带宽，一般为</a:t>
            </a:r>
            <a:r>
              <a:rPr lang="en-US" altLang="zh-CN" sz="1600" dirty="0" smtClean="0">
                <a:latin typeface="+mj-ea"/>
                <a:ea typeface="+mj-ea"/>
              </a:rPr>
              <a:t>8MHz</a:t>
            </a:r>
          </a:p>
          <a:p>
            <a:pPr algn="l"/>
            <a:r>
              <a:rPr lang="zh-CN" altLang="en-US" sz="2000" b="1" dirty="0" smtClean="0">
                <a:latin typeface="华文新魏" pitchFamily="2" charset="-122"/>
                <a:ea typeface="华文新魏" pitchFamily="2" charset="-122"/>
              </a:rPr>
              <a:t>然后计算总的传输速率：</a:t>
            </a:r>
            <a:r>
              <a:rPr lang="en-US" sz="2000" b="1" dirty="0" smtClean="0">
                <a:latin typeface="华文新魏" pitchFamily="2" charset="-122"/>
                <a:ea typeface="华文新魏" pitchFamily="2" charset="-122"/>
              </a:rPr>
              <a:t>S=D*N=6.8966*6=41.379Mbps</a:t>
            </a:r>
          </a:p>
          <a:p>
            <a:pPr algn="l"/>
            <a:r>
              <a:rPr lang="en-US" altLang="zh-CN" sz="1600" dirty="0" smtClean="0">
                <a:latin typeface="+mj-ea"/>
                <a:ea typeface="+mj-ea"/>
              </a:rPr>
              <a:t>N</a:t>
            </a:r>
            <a:r>
              <a:rPr lang="zh-CN" altLang="en-US" sz="1600" dirty="0" smtClean="0">
                <a:latin typeface="+mj-ea"/>
                <a:ea typeface="+mj-ea"/>
              </a:rPr>
              <a:t>为调制阶数根据</a:t>
            </a:r>
            <a:r>
              <a:rPr lang="en-US" altLang="zh-CN" sz="1600" dirty="0" smtClean="0">
                <a:latin typeface="+mj-ea"/>
                <a:ea typeface="+mj-ea"/>
              </a:rPr>
              <a:t>16,64,128</a:t>
            </a:r>
            <a:r>
              <a:rPr lang="zh-CN" altLang="en-US" sz="1600" dirty="0" smtClean="0">
                <a:latin typeface="+mj-ea"/>
                <a:ea typeface="+mj-ea"/>
              </a:rPr>
              <a:t>，</a:t>
            </a:r>
            <a:r>
              <a:rPr lang="en-US" altLang="zh-CN" sz="1600" dirty="0" smtClean="0">
                <a:latin typeface="+mj-ea"/>
                <a:ea typeface="+mj-ea"/>
              </a:rPr>
              <a:t>256QAM</a:t>
            </a:r>
            <a:r>
              <a:rPr lang="zh-CN" altLang="en-US" sz="1600" dirty="0" smtClean="0">
                <a:latin typeface="+mj-ea"/>
                <a:ea typeface="+mj-ea"/>
              </a:rPr>
              <a:t>调制分别取</a:t>
            </a:r>
            <a:r>
              <a:rPr lang="en-US" altLang="zh-CN" sz="1600" dirty="0" smtClean="0">
                <a:latin typeface="+mj-ea"/>
                <a:ea typeface="+mj-ea"/>
              </a:rPr>
              <a:t>4,6,7,8</a:t>
            </a:r>
            <a:r>
              <a:rPr lang="zh-CN" altLang="en-US" sz="1600" dirty="0" smtClean="0">
                <a:latin typeface="+mj-ea"/>
                <a:ea typeface="+mj-ea"/>
              </a:rPr>
              <a:t>一般为</a:t>
            </a:r>
            <a:r>
              <a:rPr lang="en-US" altLang="zh-CN" sz="1600" dirty="0" smtClean="0">
                <a:latin typeface="+mj-ea"/>
                <a:ea typeface="+mj-ea"/>
              </a:rPr>
              <a:t>64QAM</a:t>
            </a:r>
          </a:p>
          <a:p>
            <a:pPr algn="l"/>
            <a:r>
              <a:rPr lang="zh-CN" altLang="en-US" sz="2000" b="1" dirty="0" smtClean="0">
                <a:latin typeface="华文新魏" pitchFamily="2" charset="-122"/>
                <a:ea typeface="华文新魏" pitchFamily="2" charset="-122"/>
              </a:rPr>
              <a:t>最后计算有效传输速率：</a:t>
            </a:r>
            <a:r>
              <a:rPr lang="en-US" sz="2000" b="1" dirty="0" smtClean="0">
                <a:latin typeface="华文新魏" pitchFamily="2" charset="-122"/>
                <a:ea typeface="华文新魏" pitchFamily="2" charset="-122"/>
              </a:rPr>
              <a:t>SS=S*188/204=38.134Mbps</a:t>
            </a:r>
          </a:p>
          <a:p>
            <a:pPr algn="l"/>
            <a:r>
              <a:rPr lang="en-US" sz="1600" dirty="0" smtClean="0">
                <a:latin typeface="+mj-ea"/>
                <a:ea typeface="+mj-ea"/>
              </a:rPr>
              <a:t>188/204</a:t>
            </a:r>
            <a:r>
              <a:rPr lang="zh-CN" altLang="en-US" sz="1600" dirty="0" smtClean="0">
                <a:latin typeface="+mj-ea"/>
                <a:ea typeface="+mj-ea"/>
              </a:rPr>
              <a:t>是</a:t>
            </a:r>
            <a:r>
              <a:rPr lang="en-US" altLang="zh-CN" sz="1600" dirty="0" smtClean="0">
                <a:latin typeface="+mj-ea"/>
                <a:ea typeface="+mj-ea"/>
              </a:rPr>
              <a:t>DVB-C</a:t>
            </a:r>
            <a:r>
              <a:rPr lang="zh-CN" altLang="en-US" sz="1600" dirty="0" smtClean="0">
                <a:latin typeface="+mj-ea"/>
                <a:ea typeface="+mj-ea"/>
              </a:rPr>
              <a:t>所使用的里德所</a:t>
            </a:r>
            <a:r>
              <a:rPr lang="en-US" altLang="zh-CN" sz="1600" dirty="0" smtClean="0">
                <a:latin typeface="+mj-ea"/>
                <a:ea typeface="+mj-ea"/>
              </a:rPr>
              <a:t>-</a:t>
            </a:r>
            <a:r>
              <a:rPr lang="zh-CN" altLang="en-US" sz="1600" dirty="0" smtClean="0">
                <a:latin typeface="+mj-ea"/>
                <a:ea typeface="+mj-ea"/>
              </a:rPr>
              <a:t>罗门编码</a:t>
            </a:r>
            <a:r>
              <a:rPr lang="en-US" altLang="zh-CN" sz="1600" dirty="0" smtClean="0">
                <a:latin typeface="+mj-ea"/>
                <a:ea typeface="+mj-ea"/>
              </a:rPr>
              <a:t>RS</a:t>
            </a:r>
            <a:r>
              <a:rPr lang="zh-CN" altLang="en-US" sz="1600" dirty="0" smtClean="0">
                <a:latin typeface="+mj-ea"/>
                <a:ea typeface="+mj-ea"/>
              </a:rPr>
              <a:t>（</a:t>
            </a:r>
            <a:r>
              <a:rPr lang="en-US" altLang="zh-CN" sz="1600" dirty="0" smtClean="0">
                <a:latin typeface="+mj-ea"/>
                <a:ea typeface="+mj-ea"/>
              </a:rPr>
              <a:t>204</a:t>
            </a:r>
            <a:r>
              <a:rPr lang="zh-CN" altLang="en-US" sz="1600" dirty="0" smtClean="0">
                <a:latin typeface="+mj-ea"/>
                <a:ea typeface="+mj-ea"/>
              </a:rPr>
              <a:t>，</a:t>
            </a:r>
            <a:r>
              <a:rPr lang="en-US" altLang="zh-CN" sz="1600" dirty="0" smtClean="0">
                <a:latin typeface="+mj-ea"/>
                <a:ea typeface="+mj-ea"/>
              </a:rPr>
              <a:t>188</a:t>
            </a:r>
            <a:r>
              <a:rPr lang="zh-CN" altLang="en-US" sz="1600" dirty="0" smtClean="0">
                <a:latin typeface="+mj-ea"/>
                <a:ea typeface="+mj-ea"/>
              </a:rPr>
              <a:t>）的编码效率</a:t>
            </a:r>
            <a:endParaRPr lang="en-US" altLang="zh-CN" sz="1600" dirty="0" smtClean="0">
              <a:latin typeface="+mj-ea"/>
              <a:ea typeface="+mj-ea"/>
            </a:endParaRPr>
          </a:p>
          <a:p>
            <a:pPr algn="l"/>
            <a:endParaRPr lang="en-US" altLang="zh-CN" sz="1600" dirty="0" smtClean="0">
              <a:latin typeface="+mj-ea"/>
              <a:ea typeface="+mj-ea"/>
            </a:endParaRPr>
          </a:p>
          <a:p>
            <a:pPr algn="l"/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计算一段有线信道所能传输的电视频道数目</a:t>
            </a:r>
            <a:endParaRPr lang="en-US" altLang="zh-CN" sz="2400" dirty="0" smtClean="0">
              <a:latin typeface="华文新魏" pitchFamily="2" charset="-122"/>
              <a:ea typeface="华文新魏" pitchFamily="2" charset="-122"/>
            </a:endParaRPr>
          </a:p>
          <a:p>
            <a:pPr algn="l"/>
            <a:r>
              <a:rPr lang="zh-CN" altLang="en-US" dirty="0" smtClean="0"/>
              <a:t>例如在有线信道</a:t>
            </a:r>
            <a:r>
              <a:rPr lang="en-US" altLang="zh-CN" dirty="0" smtClean="0"/>
              <a:t>550-750MHZ</a:t>
            </a:r>
            <a:r>
              <a:rPr lang="zh-CN" altLang="en-US" dirty="0" smtClean="0"/>
              <a:t>传输数字电视信号，（</a:t>
            </a:r>
            <a:r>
              <a:rPr lang="en-US" altLang="zh-CN" dirty="0" smtClean="0"/>
              <a:t>750-550</a:t>
            </a:r>
            <a:r>
              <a:rPr lang="zh-CN" altLang="en-US" dirty="0" smtClean="0"/>
              <a:t>）</a:t>
            </a:r>
            <a:r>
              <a:rPr lang="en-US" altLang="zh-CN" dirty="0" smtClean="0"/>
              <a:t>÷8=25</a:t>
            </a:r>
            <a:r>
              <a:rPr lang="zh-CN" altLang="en-US" dirty="0" smtClean="0"/>
              <a:t>个</a:t>
            </a:r>
            <a:r>
              <a:rPr lang="en-US" altLang="zh-CN" dirty="0" smtClean="0"/>
              <a:t>8MHZ</a:t>
            </a:r>
            <a:r>
              <a:rPr lang="zh-CN" altLang="en-US" dirty="0" smtClean="0"/>
              <a:t>的带宽。又因为一套</a:t>
            </a:r>
            <a:r>
              <a:rPr lang="en-US" altLang="zh-CN" dirty="0" smtClean="0"/>
              <a:t>SDTV</a:t>
            </a:r>
            <a:r>
              <a:rPr lang="zh-CN" altLang="en-US" dirty="0" smtClean="0"/>
              <a:t>标清数字电视的</a:t>
            </a:r>
            <a:r>
              <a:rPr lang="en-US" altLang="zh-CN" dirty="0" smtClean="0"/>
              <a:t>MPEG-2TS</a:t>
            </a:r>
            <a:r>
              <a:rPr lang="zh-CN" altLang="en-US" dirty="0" smtClean="0"/>
              <a:t>传输需要</a:t>
            </a:r>
            <a:r>
              <a:rPr lang="en-US" altLang="zh-CN" dirty="0" smtClean="0"/>
              <a:t>3.75Mb</a:t>
            </a:r>
            <a:r>
              <a:rPr lang="zh-CN" altLang="en-US" dirty="0" smtClean="0"/>
              <a:t>的带宽，那么一个</a:t>
            </a:r>
            <a:r>
              <a:rPr lang="en-US" altLang="zh-CN" dirty="0" smtClean="0"/>
              <a:t>8MHZ</a:t>
            </a:r>
            <a:r>
              <a:rPr lang="zh-CN" altLang="en-US" dirty="0" smtClean="0"/>
              <a:t>的模拟频道可以传输</a:t>
            </a:r>
            <a:r>
              <a:rPr lang="en-US" altLang="zh-CN" dirty="0" smtClean="0"/>
              <a:t>10</a:t>
            </a:r>
            <a:r>
              <a:rPr lang="zh-CN" altLang="en-US" dirty="0" smtClean="0"/>
              <a:t>套标清数字电视（</a:t>
            </a:r>
            <a:r>
              <a:rPr lang="en-US" altLang="zh-CN" dirty="0" smtClean="0"/>
              <a:t>38.1÷3.75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=10.16</a:t>
            </a:r>
            <a:r>
              <a:rPr lang="zh-CN" altLang="en-US" dirty="0" smtClean="0"/>
              <a:t>，因此</a:t>
            </a:r>
            <a:r>
              <a:rPr lang="en-US" altLang="zh-CN" dirty="0" smtClean="0"/>
              <a:t>25</a:t>
            </a:r>
            <a:r>
              <a:rPr lang="zh-CN" altLang="en-US" dirty="0" smtClean="0"/>
              <a:t>个</a:t>
            </a:r>
            <a:r>
              <a:rPr lang="en-US" altLang="zh-CN" dirty="0" smtClean="0"/>
              <a:t>8MHZ</a:t>
            </a:r>
            <a:r>
              <a:rPr lang="zh-CN" altLang="en-US" dirty="0" smtClean="0"/>
              <a:t>带宽可以传输</a:t>
            </a:r>
            <a:r>
              <a:rPr lang="en-US" altLang="zh-CN" dirty="0" smtClean="0"/>
              <a:t>250</a:t>
            </a:r>
            <a:r>
              <a:rPr lang="zh-CN" altLang="en-US" dirty="0" smtClean="0"/>
              <a:t>套数字标清电视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如果改进编码方式例如使用</a:t>
            </a:r>
            <a:r>
              <a:rPr lang="en-US" altLang="zh-CN" dirty="0" smtClean="0"/>
              <a:t>H.264</a:t>
            </a:r>
            <a:r>
              <a:rPr lang="zh-CN" altLang="en-US" dirty="0" smtClean="0"/>
              <a:t>编码，则可以传输更多的电视节目。</a:t>
            </a:r>
            <a:endParaRPr lang="en-US" dirty="0" smtClean="0"/>
          </a:p>
          <a:p>
            <a:pPr algn="l"/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400" b="1" dirty="0" err="1" smtClean="0">
                <a:solidFill>
                  <a:srgbClr val="0070C0"/>
                </a:solidFill>
              </a:rPr>
              <a:t>Demod</a:t>
            </a:r>
            <a:r>
              <a:rPr lang="zh-CN" altLang="en-US" sz="4400" b="1" dirty="0" smtClean="0">
                <a:solidFill>
                  <a:srgbClr val="0070C0"/>
                </a:solidFill>
              </a:rPr>
              <a:t>概述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7544" y="1196752"/>
            <a:ext cx="8136904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kern="0" noProof="0" dirty="0" smtClean="0">
                <a:solidFill>
                  <a:schemeClr val="folHlink"/>
                </a:solidFill>
                <a:latin typeface="+mn-lt"/>
                <a:ea typeface="华文新魏" pitchFamily="2" charset="-122"/>
              </a:rPr>
              <a:t>DVB-T </a:t>
            </a:r>
            <a:r>
              <a:rPr lang="zh-CN" altLang="en-US" sz="3200" b="1" kern="0" noProof="0" dirty="0" smtClean="0">
                <a:solidFill>
                  <a:schemeClr val="folHlink"/>
                </a:solidFill>
                <a:latin typeface="+mn-lt"/>
                <a:ea typeface="华文新魏" pitchFamily="2" charset="-122"/>
              </a:rPr>
              <a:t>前端工作原理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：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      </a:t>
            </a: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     </a:t>
            </a: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3200" dirty="0" smtClean="0">
              <a:latin typeface="华文新魏" pitchFamily="2" charset="-122"/>
              <a:ea typeface="华文新魏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3200" b="1" kern="0" dirty="0">
              <a:solidFill>
                <a:schemeClr val="folHlink"/>
              </a:solidFill>
              <a:ea typeface="华文新魏" pitchFamily="2" charset="-12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2000" kern="0" dirty="0" smtClean="0">
              <a:latin typeface="华文新魏" pitchFamily="2" charset="-122"/>
              <a:ea typeface="华文新魏" pitchFamily="2" charset="-122"/>
              <a:sym typeface="Wingdings" pitchFamily="2" charset="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2000" kern="0" dirty="0">
              <a:latin typeface="华文新魏" pitchFamily="2" charset="-122"/>
              <a:ea typeface="华文新魏" pitchFamily="2" charset="-12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kern="0" dirty="0">
                <a:latin typeface="华文新魏" pitchFamily="2" charset="-122"/>
                <a:ea typeface="华文新魏" pitchFamily="2" charset="-122"/>
              </a:rPr>
              <a:t>　　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b="1" kern="0" dirty="0" smtClean="0">
              <a:solidFill>
                <a:schemeClr val="folHlink"/>
              </a:solidFill>
              <a:latin typeface="+mn-lt"/>
              <a:ea typeface="华文新魏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3200" b="1" kern="0" dirty="0">
              <a:solidFill>
                <a:schemeClr val="folHlink"/>
              </a:solidFill>
              <a:latin typeface="+mn-lt"/>
              <a:ea typeface="华文新魏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1700808"/>
            <a:ext cx="7776864" cy="456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b="1" smtClean="0">
                <a:solidFill>
                  <a:srgbClr val="0070C0"/>
                </a:solidFill>
              </a:rPr>
              <a:t>数字电视系统概述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569325" cy="4681537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国际三大数字电视标准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欧洲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DVB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Digital Video Broadcasting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en-US" altLang="zh-CN" sz="2400" b="1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有线：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DVB-C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cable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卫星：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DVB-S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DVB-S2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satellite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地面：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DVB-T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sz="2000" dirty="0" smtClean="0">
                <a:latin typeface="华文新魏" pitchFamily="2" charset="-122"/>
                <a:ea typeface="华文新魏" pitchFamily="2" charset="-122"/>
              </a:rPr>
              <a:t> 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terrestrial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手持：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DVB-H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h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andheld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美国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ATSC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en-US" sz="2400" b="1" dirty="0" smtClean="0">
                <a:latin typeface="华文新魏" pitchFamily="2" charset="-122"/>
                <a:ea typeface="华文新魏" pitchFamily="2" charset="-122"/>
              </a:rPr>
              <a:t>Advanced Television Systems Committee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en-US" altLang="zh-CN" sz="2400" b="1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主要适用于有线和地面电视</a:t>
            </a: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日本</a:t>
            </a:r>
            <a:r>
              <a:rPr lang="en-US" altLang="zh-CN" sz="2400" b="1" dirty="0" smtClean="0">
                <a:latin typeface="华文新魏" pitchFamily="2" charset="-122"/>
                <a:ea typeface="华文新魏" pitchFamily="2" charset="-122"/>
              </a:rPr>
              <a:t>ISDB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2400" b="1" dirty="0" smtClean="0"/>
              <a:t>Integrated Services Digital Broadcasting</a:t>
            </a:r>
            <a:r>
              <a:rPr lang="zh-CN" altLang="en-US" sz="2400" b="1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en-US" altLang="zh-CN" sz="2400" b="1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独立的卫星，有线和地面数字电视系统</a:t>
            </a: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endParaRPr lang="zh-CN" altLang="en-US" sz="2000" dirty="0" smtClean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400" b="1" dirty="0" err="1" smtClean="0">
                <a:solidFill>
                  <a:srgbClr val="0070C0"/>
                </a:solidFill>
              </a:rPr>
              <a:t>Demod</a:t>
            </a:r>
            <a:r>
              <a:rPr lang="zh-CN" altLang="en-US" sz="4400" b="1" dirty="0" smtClean="0">
                <a:solidFill>
                  <a:srgbClr val="0070C0"/>
                </a:solidFill>
              </a:rPr>
              <a:t>概述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7544" y="1196752"/>
            <a:ext cx="8136904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kern="0" noProof="0" dirty="0" smtClean="0">
                <a:solidFill>
                  <a:schemeClr val="folHlink"/>
                </a:solidFill>
                <a:latin typeface="+mn-lt"/>
                <a:ea typeface="华文新魏" pitchFamily="2" charset="-122"/>
              </a:rPr>
              <a:t>DVB-T </a:t>
            </a:r>
            <a:r>
              <a:rPr lang="en-US" altLang="zh-CN" sz="3200" b="1" kern="0" noProof="0" dirty="0" err="1" smtClean="0">
                <a:solidFill>
                  <a:schemeClr val="folHlink"/>
                </a:solidFill>
                <a:latin typeface="+mn-lt"/>
                <a:ea typeface="华文新魏" pitchFamily="2" charset="-122"/>
              </a:rPr>
              <a:t>Demod</a:t>
            </a:r>
            <a:r>
              <a:rPr lang="zh-CN" altLang="en-US" sz="3200" b="1" kern="0" noProof="0" dirty="0" smtClean="0">
                <a:solidFill>
                  <a:schemeClr val="folHlink"/>
                </a:solidFill>
                <a:latin typeface="+mn-lt"/>
                <a:ea typeface="华文新魏" pitchFamily="2" charset="-122"/>
              </a:rPr>
              <a:t>工作原理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：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      </a:t>
            </a: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     </a:t>
            </a: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3200" dirty="0" smtClean="0">
              <a:latin typeface="华文新魏" pitchFamily="2" charset="-122"/>
              <a:ea typeface="华文新魏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3200" b="1" kern="0" dirty="0">
              <a:solidFill>
                <a:schemeClr val="folHlink"/>
              </a:solidFill>
              <a:ea typeface="华文新魏" pitchFamily="2" charset="-12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2000" kern="0" dirty="0" smtClean="0">
              <a:latin typeface="华文新魏" pitchFamily="2" charset="-122"/>
              <a:ea typeface="华文新魏" pitchFamily="2" charset="-122"/>
              <a:sym typeface="Wingdings" pitchFamily="2" charset="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2000" kern="0" dirty="0">
              <a:latin typeface="华文新魏" pitchFamily="2" charset="-122"/>
              <a:ea typeface="华文新魏" pitchFamily="2" charset="-12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kern="0" dirty="0">
                <a:latin typeface="华文新魏" pitchFamily="2" charset="-122"/>
                <a:ea typeface="华文新魏" pitchFamily="2" charset="-122"/>
              </a:rPr>
              <a:t>　　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b="1" kern="0" dirty="0" smtClean="0">
              <a:solidFill>
                <a:schemeClr val="folHlink"/>
              </a:solidFill>
              <a:latin typeface="+mn-lt"/>
              <a:ea typeface="华文新魏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3200" b="1" kern="0" dirty="0">
              <a:solidFill>
                <a:schemeClr val="folHlink"/>
              </a:solidFill>
              <a:latin typeface="+mn-lt"/>
              <a:ea typeface="华文新魏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23528" y="1916832"/>
          <a:ext cx="8532440" cy="3888432"/>
        </p:xfrm>
        <a:graphic>
          <a:graphicData uri="http://schemas.openxmlformats.org/presentationml/2006/ole">
            <p:oleObj spid="_x0000_s2050" name="Microsoft Drawing" r:id="rId3" imgW="7153200" imgH="3328920" progId="MSDraw">
              <p:embed/>
            </p:oleObj>
          </a:graphicData>
        </a:graphic>
      </p:graphicFrame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400" b="1" dirty="0" err="1" smtClean="0">
                <a:solidFill>
                  <a:srgbClr val="0070C0"/>
                </a:solidFill>
              </a:rPr>
              <a:t>Demod</a:t>
            </a:r>
            <a:r>
              <a:rPr lang="zh-CN" altLang="en-US" sz="4400" b="1" dirty="0" smtClean="0">
                <a:solidFill>
                  <a:srgbClr val="0070C0"/>
                </a:solidFill>
              </a:rPr>
              <a:t>概述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7544" y="1196752"/>
            <a:ext cx="8136904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kern="0" noProof="0" dirty="0" smtClean="0">
                <a:solidFill>
                  <a:schemeClr val="folHlink"/>
                </a:solidFill>
                <a:latin typeface="+mn-lt"/>
                <a:ea typeface="华文新魏" pitchFamily="2" charset="-122"/>
              </a:rPr>
              <a:t>DVB-T </a:t>
            </a:r>
            <a:r>
              <a:rPr lang="zh-CN" altLang="en-US" sz="3200" b="1" kern="0" noProof="0" dirty="0" smtClean="0">
                <a:solidFill>
                  <a:schemeClr val="folHlink"/>
                </a:solidFill>
                <a:latin typeface="+mn-lt"/>
                <a:ea typeface="华文新魏" pitchFamily="2" charset="-122"/>
              </a:rPr>
              <a:t>的码流传输速率（</a:t>
            </a:r>
            <a:r>
              <a:rPr lang="en-US" altLang="zh-CN" sz="3200" b="1" kern="0" noProof="0" dirty="0" smtClean="0">
                <a:solidFill>
                  <a:schemeClr val="folHlink"/>
                </a:solidFill>
                <a:latin typeface="+mn-lt"/>
                <a:ea typeface="华文新魏" pitchFamily="2" charset="-122"/>
              </a:rPr>
              <a:t>4.98-31.67Mb/s</a:t>
            </a:r>
            <a:r>
              <a:rPr lang="zh-CN" altLang="en-US" sz="3200" b="1" kern="0" noProof="0" dirty="0" smtClean="0">
                <a:solidFill>
                  <a:schemeClr val="folHlink"/>
                </a:solidFill>
                <a:latin typeface="+mn-lt"/>
                <a:ea typeface="华文新魏" pitchFamily="2" charset="-122"/>
              </a:rPr>
              <a:t>）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：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      </a:t>
            </a: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     </a:t>
            </a: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3200" dirty="0" smtClean="0">
              <a:latin typeface="华文新魏" pitchFamily="2" charset="-122"/>
              <a:ea typeface="华文新魏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3200" b="1" kern="0" dirty="0">
              <a:solidFill>
                <a:schemeClr val="folHlink"/>
              </a:solidFill>
              <a:ea typeface="华文新魏" pitchFamily="2" charset="-12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2000" kern="0" dirty="0" smtClean="0">
              <a:latin typeface="华文新魏" pitchFamily="2" charset="-122"/>
              <a:ea typeface="华文新魏" pitchFamily="2" charset="-122"/>
              <a:sym typeface="Wingdings" pitchFamily="2" charset="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2000" kern="0" dirty="0">
              <a:latin typeface="华文新魏" pitchFamily="2" charset="-122"/>
              <a:ea typeface="华文新魏" pitchFamily="2" charset="-12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kern="0" dirty="0">
                <a:latin typeface="华文新魏" pitchFamily="2" charset="-122"/>
                <a:ea typeface="华文新魏" pitchFamily="2" charset="-122"/>
              </a:rPr>
              <a:t>　　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b="1" kern="0" dirty="0" smtClean="0">
              <a:solidFill>
                <a:schemeClr val="folHlink"/>
              </a:solidFill>
              <a:latin typeface="+mn-lt"/>
              <a:ea typeface="华文新魏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3200" b="1" kern="0" dirty="0">
              <a:solidFill>
                <a:schemeClr val="folHlink"/>
              </a:solidFill>
              <a:latin typeface="+mn-lt"/>
              <a:ea typeface="华文新魏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1700808"/>
            <a:ext cx="8268711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400" b="1" dirty="0" err="1" smtClean="0">
                <a:solidFill>
                  <a:srgbClr val="0070C0"/>
                </a:solidFill>
              </a:rPr>
              <a:t>Demod</a:t>
            </a:r>
            <a:r>
              <a:rPr lang="zh-CN" altLang="en-US" sz="4400" b="1" dirty="0" smtClean="0">
                <a:solidFill>
                  <a:srgbClr val="0070C0"/>
                </a:solidFill>
              </a:rPr>
              <a:t>概述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7544" y="1196752"/>
            <a:ext cx="8136904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kern="0" noProof="0" dirty="0" smtClean="0">
                <a:solidFill>
                  <a:schemeClr val="folHlink"/>
                </a:solidFill>
                <a:latin typeface="+mn-lt"/>
                <a:ea typeface="华文新魏" pitchFamily="2" charset="-122"/>
              </a:rPr>
              <a:t>DVB-T </a:t>
            </a:r>
            <a:r>
              <a:rPr lang="zh-CN" altLang="en-US" sz="3200" b="1" kern="0" noProof="0" dirty="0" smtClean="0">
                <a:solidFill>
                  <a:schemeClr val="folHlink"/>
                </a:solidFill>
                <a:latin typeface="+mn-lt"/>
                <a:ea typeface="华文新魏" pitchFamily="2" charset="-122"/>
              </a:rPr>
              <a:t>的码流传输速率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华文新魏" pitchFamily="2" charset="-122"/>
                <a:cs typeface="+mn-cs"/>
              </a:rPr>
              <a:t>：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      </a:t>
            </a: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     </a:t>
            </a: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3200" dirty="0" smtClean="0">
              <a:latin typeface="华文新魏" pitchFamily="2" charset="-122"/>
              <a:ea typeface="华文新魏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3200" b="1" kern="0" dirty="0">
              <a:solidFill>
                <a:schemeClr val="folHlink"/>
              </a:solidFill>
              <a:ea typeface="华文新魏" pitchFamily="2" charset="-12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2000" kern="0" dirty="0" smtClean="0">
              <a:latin typeface="华文新魏" pitchFamily="2" charset="-122"/>
              <a:ea typeface="华文新魏" pitchFamily="2" charset="-122"/>
              <a:sym typeface="Wingdings" pitchFamily="2" charset="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endParaRPr lang="en-US" altLang="zh-CN" sz="2000" kern="0" dirty="0">
              <a:latin typeface="华文新魏" pitchFamily="2" charset="-122"/>
              <a:ea typeface="华文新魏" pitchFamily="2" charset="-122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kern="0" dirty="0">
                <a:latin typeface="华文新魏" pitchFamily="2" charset="-122"/>
                <a:ea typeface="华文新魏" pitchFamily="2" charset="-122"/>
              </a:rPr>
              <a:t>　　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b="1" kern="0" dirty="0" smtClean="0">
              <a:solidFill>
                <a:schemeClr val="folHlink"/>
              </a:solidFill>
              <a:latin typeface="+mn-lt"/>
              <a:ea typeface="华文新魏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3200" b="1" kern="0" dirty="0">
              <a:solidFill>
                <a:schemeClr val="folHlink"/>
              </a:solidFill>
              <a:latin typeface="+mn-lt"/>
              <a:ea typeface="华文新魏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华文新魏" pitchFamily="2" charset="-122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1700809"/>
            <a:ext cx="6192688" cy="406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827584" y="5805264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左下角速率</a:t>
            </a:r>
            <a:r>
              <a:rPr lang="en-US" altLang="zh-CN" dirty="0" smtClean="0"/>
              <a:t>4.98Mb/s</a:t>
            </a:r>
            <a:r>
              <a:rPr lang="zh-CN" altLang="en-US" dirty="0" smtClean="0"/>
              <a:t>传输速率最低，但是最抗干扰，右上角速率</a:t>
            </a:r>
            <a:r>
              <a:rPr lang="en-US" altLang="zh-CN" dirty="0" smtClean="0"/>
              <a:t>31.67Mb/s</a:t>
            </a:r>
            <a:r>
              <a:rPr lang="zh-CN" altLang="en-US" dirty="0" smtClean="0"/>
              <a:t>，对应最高传输速率，但抗干扰能力最弱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ounded Rectangle 6"/>
          <p:cNvSpPr>
            <a:spLocks noChangeArrowheads="1"/>
          </p:cNvSpPr>
          <p:nvPr/>
        </p:nvSpPr>
        <p:spPr bwMode="auto">
          <a:xfrm>
            <a:off x="179388" y="230188"/>
            <a:ext cx="820737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6690" tIns="93345" rIns="186690" bIns="93345" anchor="ctr"/>
          <a:lstStyle/>
          <a:p>
            <a:pPr algn="ctr" defTabSz="1798638">
              <a:lnSpc>
                <a:spcPct val="90000"/>
              </a:lnSpc>
              <a:spcAft>
                <a:spcPct val="35000"/>
              </a:spcAft>
            </a:pP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3995738" y="577850"/>
            <a:ext cx="5148262" cy="173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pic>
        <p:nvPicPr>
          <p:cNvPr id="40964" name="Picture 22" descr="Blue_last_sli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50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9" name="WordArt 9"/>
          <p:cNvSpPr>
            <a:spLocks noChangeArrowheads="1" noChangeShapeType="1" noTextEdit="1"/>
          </p:cNvSpPr>
          <p:nvPr/>
        </p:nvSpPr>
        <p:spPr bwMode="auto">
          <a:xfrm>
            <a:off x="3132138" y="1613222"/>
            <a:ext cx="3095625" cy="181608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宋体"/>
                <a:ea typeface="宋体"/>
              </a:rPr>
              <a:t>谢谢</a:t>
            </a:r>
            <a:r>
              <a:rPr lang="en-US" altLang="zh-CN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宋体"/>
                <a:ea typeface="宋体"/>
              </a:rPr>
              <a:t>!</a:t>
            </a:r>
            <a:endParaRPr lang="zh-CN" altLang="en-US" sz="3600" b="1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宋体"/>
              <a:ea typeface="宋体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b="1" smtClean="0">
                <a:solidFill>
                  <a:srgbClr val="0070C0"/>
                </a:solidFill>
              </a:rPr>
              <a:t>数字电视系统概述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569325" cy="4681537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国际三大数字电视标准发展概况</a:t>
            </a:r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DVB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成员已经达到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265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个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来自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35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个国家和地区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，主要集中在欧洲并遍及世界各地，我国的广播科学研究院和</a:t>
            </a:r>
            <a:r>
              <a:rPr lang="en-US" altLang="zh-CN" sz="2000" dirty="0" err="1" smtClean="0">
                <a:latin typeface="华文新魏" pitchFamily="2" charset="-122"/>
                <a:ea typeface="华文新魏" pitchFamily="2" charset="-122"/>
              </a:rPr>
              <a:t>tcl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电子集团也在其中。</a:t>
            </a: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     ATSC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成员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30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个，其中有美国国内成员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20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个、来自阿根廷、法国、韩国等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7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个国家的成员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10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个，中国的广播科学研究院也参加了</a:t>
            </a:r>
            <a:r>
              <a:rPr lang="en-US" altLang="zh-CN" sz="2000" dirty="0" err="1" smtClean="0">
                <a:latin typeface="华文新魏" pitchFamily="2" charset="-122"/>
                <a:ea typeface="华文新魏" pitchFamily="2" charset="-122"/>
              </a:rPr>
              <a:t>atsc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组织。</a:t>
            </a: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     ISDB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筹划指导委员会委员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17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个，其他成员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23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个，其成员都是日本国内的电子公司和广播机构。</a:t>
            </a: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     由这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个数字电视标准的成员数量及分布情况来看，可以看出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DVB 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标准的发展最快，普及范围最大。</a:t>
            </a: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endParaRPr lang="zh-CN" altLang="en-US" sz="2000" dirty="0" smtClean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b="1" smtClean="0">
                <a:solidFill>
                  <a:srgbClr val="0070C0"/>
                </a:solidFill>
              </a:rPr>
              <a:t>数字电视系统概述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569325" cy="4681537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华文新魏" pitchFamily="2" charset="-122"/>
                <a:ea typeface="华文新魏" pitchFamily="2" charset="-122"/>
              </a:rPr>
              <a:t>国际三大数字电视标准比较</a:t>
            </a:r>
          </a:p>
          <a:p>
            <a:pPr eaLnBrk="1" hangingPunct="1">
              <a:buFontTx/>
              <a:buNone/>
            </a:pPr>
            <a:r>
              <a:rPr lang="en-US" altLang="zh-CN" sz="2000" smtClean="0"/>
              <a:t>     </a:t>
            </a:r>
            <a:endParaRPr lang="zh-CN" altLang="en-US" sz="2000" smtClean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39750" y="2133600"/>
          <a:ext cx="7890502" cy="43570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106"/>
                <a:gridCol w="824358"/>
                <a:gridCol w="806880"/>
                <a:gridCol w="953585"/>
                <a:gridCol w="805600"/>
                <a:gridCol w="1002065"/>
                <a:gridCol w="781685"/>
                <a:gridCol w="116840"/>
                <a:gridCol w="790486"/>
                <a:gridCol w="872897"/>
              </a:tblGrid>
              <a:tr h="74888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zh-CN" altLang="en-US" dirty="0" smtClean="0"/>
                        <a:t>欧洲标准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 smtClean="0"/>
                        <a:t>美国标准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zh-CN" altLang="en-US" dirty="0" smtClean="0"/>
                        <a:t>日本标准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4888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地面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有线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卫星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地面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有线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 smtClean="0"/>
                        <a:t>地面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有线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卫星</a:t>
                      </a:r>
                      <a:endParaRPr lang="zh-CN" altLang="en-US" dirty="0"/>
                    </a:p>
                  </a:txBody>
                  <a:tcPr/>
                </a:tc>
              </a:tr>
              <a:tr h="7488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调制方式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COFDM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QPSK</a:t>
                      </a:r>
                    </a:p>
                    <a:p>
                      <a:r>
                        <a:rPr lang="en-US" altLang="zh-CN" dirty="0" smtClean="0"/>
                        <a:t>8PSK</a:t>
                      </a:r>
                    </a:p>
                    <a:p>
                      <a:r>
                        <a:rPr lang="en-US" altLang="zh-CN" dirty="0" err="1" smtClean="0"/>
                        <a:t>xAPSK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8VSB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16VSB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COFDM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8PSK</a:t>
                      </a:r>
                      <a:endParaRPr lang="zh-CN" altLang="en-US" dirty="0"/>
                    </a:p>
                  </a:txBody>
                  <a:tcPr/>
                </a:tc>
              </a:tr>
              <a:tr h="75618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音视频编码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zh-CN" altLang="en-US" dirty="0" smtClean="0"/>
                        <a:t>音视频：</a:t>
                      </a:r>
                      <a:r>
                        <a:rPr lang="en-US" altLang="zh-CN" dirty="0" smtClean="0"/>
                        <a:t>MPEG-2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 smtClean="0"/>
                        <a:t>视频：</a:t>
                      </a:r>
                      <a:r>
                        <a:rPr lang="en-US" altLang="zh-CN" dirty="0" smtClean="0"/>
                        <a:t>MPEG-2</a:t>
                      </a:r>
                    </a:p>
                    <a:p>
                      <a:r>
                        <a:rPr lang="zh-CN" altLang="en-US" dirty="0" smtClean="0"/>
                        <a:t>音频：</a:t>
                      </a:r>
                      <a:r>
                        <a:rPr lang="en-US" altLang="zh-CN" dirty="0" smtClean="0"/>
                        <a:t>AC3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zh-CN" altLang="en-US" dirty="0" smtClean="0"/>
                        <a:t>音视频：</a:t>
                      </a:r>
                      <a:r>
                        <a:rPr lang="en-US" altLang="zh-CN" dirty="0" smtClean="0"/>
                        <a:t>MPEG2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4888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信息码率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4.98-31.67Mb/S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38Mb/S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1-45MSps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19.39Mb/S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38.6Mbps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3.6-23Mb/S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30.31Mb/s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51Mb/S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b="1" smtClean="0">
                <a:solidFill>
                  <a:srgbClr val="0070C0"/>
                </a:solidFill>
              </a:rPr>
              <a:t>数字电视系统概述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569325" cy="46815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有线，卫星，地面数字传输信道的比较：</a:t>
            </a:r>
            <a:endParaRPr lang="en-US" altLang="zh-CN" b="1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卫星信道：可利用频带宽，功率受限，干扰大，信噪比低</a:t>
            </a: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      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对带宽要求不高，对纠错能力调制可靠性要求较高，采用前向纠错编码，移相键控（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QPSK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8PSK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），幅度移相键控（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16APSK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32APSK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有线信道：信噪比高，频带资源窄，存在回波干扰和非线性失真</a:t>
            </a: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      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对信噪比纠错能力要求不强，对频谱利用率要求较强，采用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RS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码与卷积码交织技术，正交幅度调制（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QAM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2000" dirty="0" smtClean="0"/>
              <a:t>     </a:t>
            </a:r>
            <a:r>
              <a:rPr lang="zh-CN" altLang="en-US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卫星和有线电视网络环境与理想的白噪声模型极为接近，相对比较简单，传统信道编码调制可以在卫星和有线电缆广播中得到很好的应用，系统性能可以接近理论值。</a:t>
            </a:r>
            <a:endParaRPr lang="en-US" altLang="zh-CN" sz="2000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地面信道：地形复杂，存在时变衰落和多径干扰，信噪比低，信道环境最为复杂。采用前向复杂的信道编码，和能够有效消除多径干扰的正交频分复用技术（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OFDM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）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b="1" smtClean="0">
                <a:solidFill>
                  <a:srgbClr val="0070C0"/>
                </a:solidFill>
              </a:rPr>
              <a:t>数字电视系统概述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569325" cy="4681537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国际三大数字电视发展趋势总结</a:t>
            </a:r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基于上面所述，有线和卫星电视由于应用发展较早，整体方案较为成熟，目前标准相对比较统一，主流是</a:t>
            </a:r>
            <a:r>
              <a:rPr lang="en-US" altLang="zh-CN" sz="2000" dirty="0" smtClean="0"/>
              <a:t>DVB-C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DVB-S/S2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eaLnBrk="1" hangingPunct="1">
              <a:buFontTx/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地面电视发展较晚，目前标准繁杂，欧洲的</a:t>
            </a:r>
            <a:r>
              <a:rPr lang="en-US" altLang="zh-CN" sz="2000" dirty="0" smtClean="0"/>
              <a:t>DVB-T/H</a:t>
            </a:r>
            <a:r>
              <a:rPr lang="zh-CN" altLang="en-US" sz="2000" dirty="0" smtClean="0"/>
              <a:t>，美国的</a:t>
            </a:r>
            <a:r>
              <a:rPr lang="en-US" altLang="zh-CN" sz="2000" dirty="0" smtClean="0"/>
              <a:t>ATSC</a:t>
            </a:r>
            <a:r>
              <a:rPr lang="zh-CN" altLang="en-US" sz="2000" dirty="0" smtClean="0"/>
              <a:t>，日本的</a:t>
            </a:r>
            <a:r>
              <a:rPr lang="en-US" altLang="zh-CN" sz="2000" dirty="0" smtClean="0"/>
              <a:t>ISDB-T</a:t>
            </a:r>
            <a:r>
              <a:rPr lang="zh-CN" altLang="en-US" sz="2000" dirty="0" smtClean="0"/>
              <a:t>，中国的</a:t>
            </a:r>
            <a:r>
              <a:rPr lang="en-US" altLang="zh-CN" sz="2000" dirty="0" smtClean="0"/>
              <a:t>DTMB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CMMB</a:t>
            </a:r>
            <a:r>
              <a:rPr lang="zh-CN" altLang="en-US" sz="2000" dirty="0" smtClean="0"/>
              <a:t>各有利弊，应用不一。</a:t>
            </a:r>
            <a:endParaRPr lang="en-US" altLang="zh-CN" sz="2000" dirty="0" smtClean="0"/>
          </a:p>
          <a:p>
            <a:pPr eaLnBrk="1" hangingPunct="1">
              <a:buFontTx/>
              <a:buNone/>
            </a:pPr>
            <a:endParaRPr lang="en-US" altLang="zh-CN" sz="2000" dirty="0" smtClean="0"/>
          </a:p>
          <a:p>
            <a:pPr eaLnBrk="1" hangingPunct="1">
              <a:buFontTx/>
              <a:buNone/>
            </a:pPr>
            <a:r>
              <a:rPr lang="zh-CN" altLang="en-US" sz="2000" dirty="0" smtClean="0"/>
              <a:t>     </a:t>
            </a:r>
            <a:endParaRPr lang="en-US" altLang="zh-CN" sz="2000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endParaRPr lang="zh-CN" altLang="en-US" sz="2000" dirty="0" smtClean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3429000"/>
            <a:ext cx="474345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b="1" smtClean="0">
                <a:solidFill>
                  <a:srgbClr val="0070C0"/>
                </a:solidFill>
              </a:rPr>
              <a:t>数字电视系统概述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569325" cy="4681537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华文新魏" pitchFamily="2" charset="-122"/>
                <a:ea typeface="华文新魏" pitchFamily="2" charset="-122"/>
              </a:rPr>
              <a:t>中国数字电视标准</a:t>
            </a:r>
          </a:p>
          <a:p>
            <a:pPr eaLnBrk="1" hangingPunct="1">
              <a:buFont typeface="Wingdings" pitchFamily="2" charset="2"/>
              <a:buChar char="u"/>
            </a:pPr>
            <a:r>
              <a:rPr lang="en-US" altLang="zh-CN" sz="2000" smtClean="0"/>
              <a:t> </a:t>
            </a:r>
            <a:r>
              <a:rPr lang="zh-CN" altLang="en-US" sz="2400" b="1" smtClean="0">
                <a:latin typeface="华文新魏" pitchFamily="2" charset="-122"/>
                <a:ea typeface="华文新魏" pitchFamily="2" charset="-122"/>
              </a:rPr>
              <a:t>有线电视</a:t>
            </a:r>
            <a:endParaRPr lang="en-US" altLang="zh-CN" sz="2400" b="1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2000" smtClean="0"/>
              <a:t>      采用成熟的欧洲标准的</a:t>
            </a:r>
            <a:r>
              <a:rPr lang="en-US" altLang="zh-CN" sz="2000" smtClean="0"/>
              <a:t>DVB-C</a:t>
            </a:r>
            <a:r>
              <a:rPr lang="zh-CN" altLang="en-US" sz="2000" smtClean="0"/>
              <a:t>模式</a:t>
            </a:r>
            <a:endParaRPr lang="en-US" altLang="zh-CN" sz="2000" smtClean="0"/>
          </a:p>
          <a:p>
            <a:pPr eaLnBrk="1" hangingPunct="1">
              <a:buFont typeface="Wingdings" pitchFamily="2" charset="2"/>
              <a:buChar char="u"/>
            </a:pPr>
            <a:r>
              <a:rPr lang="zh-CN" altLang="en-US" sz="2400" b="1" smtClean="0">
                <a:latin typeface="华文新魏" pitchFamily="2" charset="-122"/>
                <a:ea typeface="华文新魏" pitchFamily="2" charset="-122"/>
              </a:rPr>
              <a:t>卫星电视</a:t>
            </a:r>
            <a:endParaRPr lang="en-US" altLang="zh-CN" sz="2400" b="1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000" smtClean="0"/>
              <a:t>      </a:t>
            </a:r>
            <a:r>
              <a:rPr lang="zh-CN" altLang="en-US" sz="2000" smtClean="0"/>
              <a:t>中国直播卫星标准：</a:t>
            </a:r>
            <a:r>
              <a:rPr lang="en-US" altLang="zh-CN" sz="2000" smtClean="0"/>
              <a:t>ABS-S</a:t>
            </a:r>
          </a:p>
          <a:p>
            <a:pPr eaLnBrk="1" hangingPunct="1">
              <a:buFontTx/>
              <a:buNone/>
            </a:pPr>
            <a:r>
              <a:rPr lang="en-US" altLang="zh-CN" sz="2000" smtClean="0"/>
              <a:t>      </a:t>
            </a:r>
            <a:r>
              <a:rPr lang="zh-CN" altLang="en-US" sz="2000" smtClean="0"/>
              <a:t>性能与</a:t>
            </a:r>
            <a:r>
              <a:rPr lang="en-US" altLang="zh-CN" sz="2000" smtClean="0"/>
              <a:t>DVB-S2</a:t>
            </a:r>
            <a:r>
              <a:rPr lang="zh-CN" altLang="en-US" sz="2000" smtClean="0"/>
              <a:t>相当，复杂度，成本比</a:t>
            </a:r>
            <a:r>
              <a:rPr lang="en-US" altLang="zh-CN" sz="2000" smtClean="0"/>
              <a:t>DVB-S2</a:t>
            </a:r>
            <a:r>
              <a:rPr lang="zh-CN" altLang="en-US" sz="2000" smtClean="0"/>
              <a:t>低，主要用于“村村通”</a:t>
            </a:r>
            <a:endParaRPr lang="en-US" altLang="zh-CN" sz="2000" smtClean="0"/>
          </a:p>
          <a:p>
            <a:pPr eaLnBrk="1" hangingPunct="1">
              <a:buFont typeface="Wingdings" pitchFamily="2" charset="2"/>
              <a:buChar char="u"/>
            </a:pPr>
            <a:r>
              <a:rPr lang="zh-CN" altLang="en-US" sz="2400" b="1" smtClean="0">
                <a:latin typeface="华文新魏" pitchFamily="2" charset="-122"/>
                <a:ea typeface="华文新魏" pitchFamily="2" charset="-122"/>
              </a:rPr>
              <a:t>地面电视 </a:t>
            </a:r>
            <a:endParaRPr lang="en-US" altLang="zh-CN" sz="2400" b="1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000" smtClean="0"/>
              <a:t>      </a:t>
            </a:r>
            <a:r>
              <a:rPr lang="zh-CN" altLang="en-US" sz="2000" smtClean="0"/>
              <a:t>移动地面电视：</a:t>
            </a:r>
            <a:endParaRPr lang="en-US" altLang="zh-CN" sz="2000" smtClean="0"/>
          </a:p>
          <a:p>
            <a:pPr eaLnBrk="1" hangingPunct="1">
              <a:buFontTx/>
              <a:buNone/>
            </a:pPr>
            <a:r>
              <a:rPr lang="en-US" altLang="zh-CN" sz="2000" smtClean="0"/>
              <a:t>      </a:t>
            </a:r>
            <a:r>
              <a:rPr lang="zh-CN" altLang="en-US" sz="2000" smtClean="0"/>
              <a:t>清华：</a:t>
            </a:r>
            <a:r>
              <a:rPr lang="en-US" sz="2000" smtClean="0"/>
              <a:t> </a:t>
            </a:r>
            <a:r>
              <a:rPr lang="en-US" altLang="zh-CN" sz="2000" smtClean="0"/>
              <a:t>DMB-T </a:t>
            </a:r>
            <a:r>
              <a:rPr lang="zh-CN" altLang="en-US" sz="2000" smtClean="0"/>
              <a:t>上交：</a:t>
            </a:r>
            <a:r>
              <a:rPr lang="en-US" altLang="zh-CN" sz="2000" smtClean="0"/>
              <a:t>ADTB-T</a:t>
            </a:r>
            <a:r>
              <a:rPr lang="zh-CN" altLang="en-US" sz="2000" smtClean="0"/>
              <a:t>标准</a:t>
            </a:r>
            <a:endParaRPr lang="en-US" altLang="zh-CN" sz="2000" smtClean="0"/>
          </a:p>
          <a:p>
            <a:pPr eaLnBrk="1" hangingPunct="1">
              <a:buFontTx/>
              <a:buNone/>
            </a:pPr>
            <a:r>
              <a:rPr lang="en-US" altLang="zh-CN" sz="2000" smtClean="0"/>
              <a:t>      2006</a:t>
            </a:r>
            <a:r>
              <a:rPr lang="zh-CN" altLang="en-US" sz="2000" smtClean="0"/>
              <a:t>年颁布地面电视国家标准</a:t>
            </a:r>
            <a:r>
              <a:rPr lang="en-US" altLang="zh-CN" sz="2000" smtClean="0"/>
              <a:t>《GB20600-2006》</a:t>
            </a:r>
            <a:r>
              <a:rPr lang="en-US" altLang="zh-CN" sz="2000" smtClean="0">
                <a:sym typeface="Wingdings" pitchFamily="2" charset="2"/>
              </a:rPr>
              <a:t>DTMB</a:t>
            </a:r>
          </a:p>
          <a:p>
            <a:pPr eaLnBrk="1" hangingPunct="1">
              <a:buFontTx/>
              <a:buNone/>
            </a:pPr>
            <a:r>
              <a:rPr lang="en-US" altLang="zh-CN" sz="2000" smtClean="0">
                <a:sym typeface="Wingdings" pitchFamily="2" charset="2"/>
              </a:rPr>
              <a:t>      </a:t>
            </a:r>
            <a:r>
              <a:rPr lang="zh-CN" altLang="en-US" sz="2000" smtClean="0">
                <a:sym typeface="Wingdings" pitchFamily="2" charset="2"/>
              </a:rPr>
              <a:t>手持地面电视标准：</a:t>
            </a:r>
            <a:r>
              <a:rPr lang="en-US" altLang="zh-CN" sz="2000" smtClean="0">
                <a:sym typeface="Wingdings" pitchFamily="2" charset="2"/>
              </a:rPr>
              <a:t>CMMB</a:t>
            </a:r>
            <a:endParaRPr lang="en-US" altLang="zh-CN" sz="2000" smtClean="0"/>
          </a:p>
          <a:p>
            <a:pPr eaLnBrk="1" hangingPunct="1">
              <a:buFontTx/>
              <a:buNone/>
            </a:pPr>
            <a:r>
              <a:rPr lang="zh-CN" altLang="en-US" sz="2000" smtClean="0"/>
              <a:t>       </a:t>
            </a:r>
            <a:endParaRPr lang="en-US" altLang="zh-CN" sz="2000" smtClean="0"/>
          </a:p>
          <a:p>
            <a:pPr eaLnBrk="1" hangingPunct="1">
              <a:buFontTx/>
              <a:buNone/>
            </a:pPr>
            <a:endParaRPr lang="en-US" altLang="zh-CN" sz="2000" smtClean="0"/>
          </a:p>
          <a:p>
            <a:pPr eaLnBrk="1" hangingPunct="1">
              <a:buFontTx/>
              <a:buNone/>
            </a:pPr>
            <a:endParaRPr lang="en-US" altLang="zh-CN" sz="2000" smtClean="0"/>
          </a:p>
          <a:p>
            <a:pPr eaLnBrk="1" hangingPunct="1">
              <a:buFontTx/>
              <a:buNone/>
            </a:pPr>
            <a:r>
              <a:rPr lang="zh-CN" altLang="en-US" sz="2000" smtClean="0"/>
              <a:t>     </a:t>
            </a:r>
            <a:endParaRPr lang="en-US" altLang="zh-CN" sz="200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000" smtClean="0">
                <a:latin typeface="华文新魏" pitchFamily="2" charset="-122"/>
                <a:ea typeface="华文新魏" pitchFamily="2" charset="-122"/>
              </a:rPr>
              <a:t> </a:t>
            </a:r>
            <a:endParaRPr lang="zh-CN" altLang="en-US" sz="2000" smtClean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pt模板">
  <a:themeElements>
    <a:clrScheme name="ppt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pt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ppt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4928</TotalTime>
  <Words>2292</Words>
  <Application>Microsoft Office PowerPoint</Application>
  <PresentationFormat>全屏显示(4:3)</PresentationFormat>
  <Paragraphs>520</Paragraphs>
  <Slides>43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5" baseType="lpstr">
      <vt:lpstr>ppt模板</vt:lpstr>
      <vt:lpstr>Microsoft Drawing</vt:lpstr>
      <vt:lpstr>幻灯片 1</vt:lpstr>
      <vt:lpstr>幻灯片 2</vt:lpstr>
      <vt:lpstr>幻灯片 3</vt:lpstr>
      <vt:lpstr>数字电视系统概述</vt:lpstr>
      <vt:lpstr>数字电视系统概述</vt:lpstr>
      <vt:lpstr>数字电视系统概述</vt:lpstr>
      <vt:lpstr>数字电视系统概述</vt:lpstr>
      <vt:lpstr>数字电视系统概述</vt:lpstr>
      <vt:lpstr>数字电视系统概述</vt:lpstr>
      <vt:lpstr>数字电视系统概述</vt:lpstr>
      <vt:lpstr>数字电视系统概述</vt:lpstr>
      <vt:lpstr>数字电视系统概述</vt:lpstr>
      <vt:lpstr>数字电视系统概述</vt:lpstr>
      <vt:lpstr>幻灯片 14</vt:lpstr>
      <vt:lpstr>DVB-S2系统概述</vt:lpstr>
      <vt:lpstr>DVB-S2系统概述</vt:lpstr>
      <vt:lpstr>DVB-S2系统概述</vt:lpstr>
      <vt:lpstr>DVB-S2系统概述</vt:lpstr>
      <vt:lpstr>DVB-S2系统概述</vt:lpstr>
      <vt:lpstr>DVB-S2系统概述</vt:lpstr>
      <vt:lpstr>DVB-S2系统概述</vt:lpstr>
      <vt:lpstr>幻灯片 22</vt:lpstr>
      <vt:lpstr>高频头概述</vt:lpstr>
      <vt:lpstr>高频头概述</vt:lpstr>
      <vt:lpstr>高频头概述</vt:lpstr>
      <vt:lpstr>高频头概述</vt:lpstr>
      <vt:lpstr>高频头概述</vt:lpstr>
      <vt:lpstr>高频头概述</vt:lpstr>
      <vt:lpstr>Tuner概述</vt:lpstr>
      <vt:lpstr>Tuner概述</vt:lpstr>
      <vt:lpstr>Tuner概述</vt:lpstr>
      <vt:lpstr>Tuner概述</vt:lpstr>
      <vt:lpstr>Tuner概述</vt:lpstr>
      <vt:lpstr>Tuner概述</vt:lpstr>
      <vt:lpstr>Demod概述</vt:lpstr>
      <vt:lpstr>Demod概述</vt:lpstr>
      <vt:lpstr>Demod概述</vt:lpstr>
      <vt:lpstr>Demod概述</vt:lpstr>
      <vt:lpstr>Demod概述</vt:lpstr>
      <vt:lpstr>Demod概述</vt:lpstr>
      <vt:lpstr>Demod概述</vt:lpstr>
      <vt:lpstr>Demod概述</vt:lpstr>
      <vt:lpstr>幻灯片 43</vt:lpstr>
    </vt:vector>
  </TitlesOfParts>
  <Company>HUALU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LeoLiu</dc:creator>
  <cp:lastModifiedBy>匿名用户</cp:lastModifiedBy>
  <cp:revision>467</cp:revision>
  <dcterms:created xsi:type="dcterms:W3CDTF">2007-10-25T02:21:45Z</dcterms:created>
  <dcterms:modified xsi:type="dcterms:W3CDTF">2011-06-01T08:22:57Z</dcterms:modified>
</cp:coreProperties>
</file>