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2" r:id="rId3"/>
    <p:sldId id="293" r:id="rId4"/>
    <p:sldId id="294" r:id="rId5"/>
    <p:sldId id="289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90" r:id="rId21"/>
    <p:sldId id="287" r:id="rId22"/>
    <p:sldId id="274" r:id="rId23"/>
    <p:sldId id="275" r:id="rId24"/>
    <p:sldId id="282" r:id="rId25"/>
    <p:sldId id="283" r:id="rId26"/>
    <p:sldId id="284" r:id="rId27"/>
    <p:sldId id="278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279" r:id="rId36"/>
    <p:sldId id="280" r:id="rId37"/>
    <p:sldId id="281" r:id="rId38"/>
    <p:sldId id="288" r:id="rId39"/>
    <p:sldId id="276" r:id="rId40"/>
    <p:sldId id="277" r:id="rId41"/>
    <p:sldId id="291" r:id="rId42"/>
    <p:sldId id="285" r:id="rId43"/>
    <p:sldId id="286" r:id="rId44"/>
    <p:sldId id="295" r:id="rId45"/>
    <p:sldId id="262" r:id="rId46"/>
    <p:sldId id="27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E8180-C81D-491A-B3F1-67F723A04C8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B674-0E0D-4430-9EA3-C5909DB6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B674-0E0D-4430-9EA3-C5909DB61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event.cfm?id=RE160" TargetMode="External"/><Relationship Id="rId2" Type="http://schemas.openxmlformats.org/officeDocument/2006/relationships/hyperlink" Target="http://dl.acm.org/event.cfm?id=RE160&amp;CFID=516168213&amp;CFTOKEN=9903633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ginia.edu/robots.txt" TargetMode="External"/><Relationship Id="rId2" Type="http://schemas.openxmlformats.org/officeDocument/2006/relationships/hyperlink" Target="http://www.cnn.com/robot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mmy.com/software/BeautifulSoup/" TargetMode="External"/><Relationship Id="rId2" Type="http://schemas.openxmlformats.org/officeDocument/2006/relationships/hyperlink" Target="http://jsou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dirty="0" smtClean="0"/>
              <a:t>Web Crawling and Basic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by </a:t>
            </a:r>
            <a:r>
              <a:rPr lang="en-US" dirty="0" smtClean="0"/>
              <a:t>in-degree </a:t>
            </a:r>
            <a:r>
              <a:rPr lang="en-US" baseline="30000" dirty="0" smtClean="0"/>
              <a:t>[Cho et al. WWW’98]</a:t>
            </a:r>
          </a:p>
          <a:p>
            <a:pPr lvl="1"/>
            <a:r>
              <a:rPr lang="en-US" dirty="0"/>
              <a:t>The page with the </a:t>
            </a:r>
            <a:r>
              <a:rPr lang="en-US" dirty="0" smtClean="0"/>
              <a:t>highest number </a:t>
            </a:r>
            <a:r>
              <a:rPr lang="en-US" dirty="0"/>
              <a:t>of incoming hyperlinks from previously </a:t>
            </a:r>
            <a:r>
              <a:rPr lang="en-US" dirty="0" smtClean="0"/>
              <a:t>downloaded pages </a:t>
            </a:r>
            <a:r>
              <a:rPr lang="en-US" dirty="0"/>
              <a:t>is downloaded </a:t>
            </a:r>
            <a:r>
              <a:rPr lang="en-US" dirty="0" smtClean="0"/>
              <a:t>next</a:t>
            </a:r>
          </a:p>
          <a:p>
            <a:r>
              <a:rPr lang="en-US" dirty="0"/>
              <a:t>Prioritize by </a:t>
            </a:r>
            <a:r>
              <a:rPr lang="en-US" dirty="0" smtClean="0"/>
              <a:t>PageRank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Abiteboul</a:t>
            </a:r>
            <a:r>
              <a:rPr lang="en-US" baseline="30000" dirty="0" smtClean="0"/>
              <a:t> et al. WWW’07,</a:t>
            </a:r>
            <a:r>
              <a:rPr lang="en-US" baseline="30000" dirty="0"/>
              <a:t> </a:t>
            </a:r>
            <a:r>
              <a:rPr lang="en-US" baseline="30000" dirty="0" smtClean="0"/>
              <a:t>Cho and Uri VLDB’07]</a:t>
            </a:r>
          </a:p>
          <a:p>
            <a:pPr lvl="1"/>
            <a:r>
              <a:rPr lang="en-US" dirty="0" smtClean="0"/>
              <a:t>Breadth-first in early stage, then compute/approximate PageRank periodically</a:t>
            </a:r>
          </a:p>
          <a:p>
            <a:pPr lvl="1"/>
            <a:r>
              <a:rPr lang="en-US" dirty="0" smtClean="0"/>
              <a:t>More consistent with search relevance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Fetterly</a:t>
            </a:r>
            <a:r>
              <a:rPr lang="en-US" baseline="30000" dirty="0" smtClean="0"/>
              <a:t> et al. SIGIR’09]</a:t>
            </a:r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439886"/>
            <a:ext cx="3590925" cy="2940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11" y="1217745"/>
            <a:ext cx="2602289" cy="21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by </a:t>
            </a:r>
            <a:r>
              <a:rPr lang="en-US" dirty="0" smtClean="0"/>
              <a:t>topical relevance</a:t>
            </a:r>
          </a:p>
          <a:p>
            <a:pPr lvl="1"/>
            <a:r>
              <a:rPr lang="en-US" dirty="0" smtClean="0"/>
              <a:t>In vertical search, only crawl relevant pages </a:t>
            </a:r>
            <a:r>
              <a:rPr lang="en-US" baseline="30000" dirty="0" smtClean="0"/>
              <a:t>[De et al. WWW’94]</a:t>
            </a:r>
          </a:p>
          <a:p>
            <a:pPr lvl="2"/>
            <a:r>
              <a:rPr lang="en-US" dirty="0" smtClean="0"/>
              <a:t>E.g., restaurant search engine should only crawl restaurant pages</a:t>
            </a:r>
          </a:p>
          <a:p>
            <a:pPr lvl="1"/>
            <a:r>
              <a:rPr lang="en-US" dirty="0" smtClean="0"/>
              <a:t>Estimate the similarity to current page by </a:t>
            </a:r>
            <a:r>
              <a:rPr lang="en-US" dirty="0" err="1" smtClean="0"/>
              <a:t>anchortext</a:t>
            </a:r>
            <a:r>
              <a:rPr lang="en-US" dirty="0" smtClean="0"/>
              <a:t> or text near anchor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Hersovici</a:t>
            </a:r>
            <a:r>
              <a:rPr lang="en-US" baseline="30000" dirty="0" smtClean="0"/>
              <a:t> et al. WWW’98]</a:t>
            </a:r>
          </a:p>
          <a:p>
            <a:pPr lvl="1"/>
            <a:r>
              <a:rPr lang="en-US" dirty="0" smtClean="0"/>
              <a:t>User given taxonomy or topical classifier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Chakrabarti</a:t>
            </a:r>
            <a:r>
              <a:rPr lang="en-US" baseline="30000" dirty="0" smtClean="0"/>
              <a:t> et al. WWW’98]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duplicate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web is a graph rather than a tree, avoid loop in crawling is important</a:t>
            </a:r>
          </a:p>
          <a:p>
            <a:r>
              <a:rPr lang="en-US" dirty="0" smtClean="0"/>
              <a:t>What to check</a:t>
            </a:r>
          </a:p>
          <a:p>
            <a:pPr lvl="1"/>
            <a:r>
              <a:rPr lang="en-US" dirty="0" smtClean="0"/>
              <a:t>URL: must be normalized, not necessarily can avoid all duplication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dl.acm.org/event.cfm?id=RE160&amp;CFID=516168213&amp;CFTOKEN=99036335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dl.acm.org/event.cfm?id=RE160</a:t>
            </a:r>
            <a:endParaRPr lang="en-US" dirty="0" smtClean="0"/>
          </a:p>
          <a:p>
            <a:pPr lvl="1"/>
            <a:r>
              <a:rPr lang="en-US" dirty="0" smtClean="0"/>
              <a:t>Page: minor change might cause misfire</a:t>
            </a:r>
          </a:p>
          <a:p>
            <a:pPr lvl="2"/>
            <a:r>
              <a:rPr lang="en-US" dirty="0" smtClean="0"/>
              <a:t>Timestamp, data center ID change in HTML</a:t>
            </a:r>
          </a:p>
          <a:p>
            <a:r>
              <a:rPr lang="en-US" dirty="0" smtClean="0"/>
              <a:t>How to check </a:t>
            </a:r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or hash 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Politeness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Crawlers can retrieve data much quicker and in greater depth than human </a:t>
            </a:r>
            <a:r>
              <a:rPr lang="en-US" sz="3200" dirty="0" smtClean="0"/>
              <a:t>searchers</a:t>
            </a:r>
            <a:endParaRPr lang="en-US" dirty="0" smtClean="0"/>
          </a:p>
          <a:p>
            <a:r>
              <a:rPr lang="en-US" dirty="0" smtClean="0"/>
              <a:t>Costs </a:t>
            </a:r>
            <a:r>
              <a:rPr lang="en-US" dirty="0"/>
              <a:t>of </a:t>
            </a:r>
            <a:r>
              <a:rPr lang="en-US" dirty="0" smtClean="0"/>
              <a:t>using Web crawlers</a:t>
            </a:r>
          </a:p>
          <a:p>
            <a:pPr lvl="1"/>
            <a:r>
              <a:rPr lang="en-US" dirty="0" smtClean="0"/>
              <a:t>Network resources</a:t>
            </a:r>
          </a:p>
          <a:p>
            <a:pPr lvl="1"/>
            <a:r>
              <a:rPr lang="en-US" dirty="0" smtClean="0"/>
              <a:t>Server overload</a:t>
            </a:r>
          </a:p>
          <a:p>
            <a:r>
              <a:rPr lang="en-US" dirty="0" smtClean="0"/>
              <a:t>Robots </a:t>
            </a:r>
            <a:r>
              <a:rPr lang="en-US" dirty="0"/>
              <a:t>exclusion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hlinkClick r:id="rId2"/>
              </a:rPr>
              <a:t>CNN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Robot </a:t>
            </a:r>
            <a:r>
              <a:rPr lang="en-US" altLang="en-US" dirty="0"/>
              <a:t>e</a:t>
            </a:r>
            <a:r>
              <a:rPr lang="en-US" altLang="en-US" dirty="0" smtClean="0"/>
              <a:t>xclusion protocol examples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specific directories: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tmp</a:t>
            </a:r>
            <a:r>
              <a:rPr lang="en-US" altLang="en-US" sz="2000" dirty="0" smtClean="0">
                <a:latin typeface="Courier New" pitchFamily="49" charset="0"/>
              </a:rPr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cgi</a:t>
            </a:r>
            <a:r>
              <a:rPr lang="en-US" altLang="en-US" sz="2000" dirty="0" smtClean="0">
                <a:latin typeface="Courier New" pitchFamily="49" charset="0"/>
              </a:rPr>
              <a:t>-bin/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/users/paranoid/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a specific robot: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Allow a specific robot: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Re-visit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Web </a:t>
            </a:r>
            <a:r>
              <a:rPr lang="en-US" dirty="0" smtClean="0"/>
              <a:t>is </a:t>
            </a:r>
            <a:r>
              <a:rPr lang="en-US" dirty="0"/>
              <a:t>very </a:t>
            </a:r>
            <a:r>
              <a:rPr lang="en-US" dirty="0" smtClean="0"/>
              <a:t>dynamic; by </a:t>
            </a:r>
            <a:r>
              <a:rPr lang="en-US" dirty="0"/>
              <a:t>the time a Web crawler has finished its </a:t>
            </a:r>
            <a:r>
              <a:rPr lang="en-US" dirty="0" smtClean="0"/>
              <a:t>crawling, </a:t>
            </a:r>
            <a:r>
              <a:rPr lang="en-US" dirty="0"/>
              <a:t>many events could have happened, including creations, updates and </a:t>
            </a:r>
            <a:r>
              <a:rPr lang="en-US" dirty="0" smtClean="0"/>
              <a:t>deletions</a:t>
            </a:r>
          </a:p>
          <a:p>
            <a:pPr lvl="1"/>
            <a:r>
              <a:rPr lang="en-US" dirty="0" smtClean="0"/>
              <a:t>Keep re-visiting the crawled pages</a:t>
            </a:r>
          </a:p>
          <a:p>
            <a:pPr lvl="1"/>
            <a:r>
              <a:rPr lang="en-US" dirty="0" smtClean="0"/>
              <a:t>Maximize freshness </a:t>
            </a:r>
            <a:r>
              <a:rPr lang="en-US" dirty="0"/>
              <a:t>and minimize age </a:t>
            </a:r>
            <a:r>
              <a:rPr lang="en-US" dirty="0" smtClean="0"/>
              <a:t>of documents in the collection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Uniform re-visiting</a:t>
            </a:r>
          </a:p>
          <a:p>
            <a:pPr lvl="1"/>
            <a:r>
              <a:rPr lang="en-US" dirty="0" smtClean="0"/>
              <a:t>Proportional re-visiting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isiting frequency is proportional to the page’s update frequency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crawled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care from the crawled web pages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95144"/>
            <a:ext cx="5512705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crawled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machine knows from the crawled web pages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" y="2743200"/>
            <a:ext cx="71830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analyze and index the crawled web pages</a:t>
            </a:r>
          </a:p>
          <a:p>
            <a:pPr lvl="1"/>
            <a:r>
              <a:rPr lang="en-US" dirty="0" smtClean="0"/>
              <a:t>Extract informative content from HTML</a:t>
            </a:r>
          </a:p>
          <a:p>
            <a:pPr lvl="1"/>
            <a:r>
              <a:rPr lang="en-US" dirty="0" smtClean="0"/>
              <a:t>Build machine accessible data </a:t>
            </a:r>
            <a:r>
              <a:rPr lang="en-US" u="sng" dirty="0" smtClean="0"/>
              <a:t>representation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Generally difficult due to the free style of HTML 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Shallow parsing</a:t>
            </a:r>
          </a:p>
          <a:p>
            <a:pPr lvl="2"/>
            <a:r>
              <a:rPr lang="en-US" dirty="0" smtClean="0"/>
              <a:t>Remove all HTML tags</a:t>
            </a:r>
          </a:p>
          <a:p>
            <a:pPr lvl="2"/>
            <a:r>
              <a:rPr lang="en-US" dirty="0" smtClean="0"/>
              <a:t>Only keep text between &lt;title&gt;&lt;/title&gt; and &lt;p&gt;&lt;/p&gt;</a:t>
            </a:r>
          </a:p>
          <a:p>
            <a:pPr lvl="1"/>
            <a:r>
              <a:rPr lang="en-US" dirty="0" smtClean="0"/>
              <a:t>Automatic wrapper generation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Crescenzi</a:t>
            </a:r>
            <a:r>
              <a:rPr lang="en-US" baseline="30000" dirty="0" smtClean="0"/>
              <a:t> et al. VLDB’01]</a:t>
            </a:r>
          </a:p>
          <a:p>
            <a:pPr lvl="2"/>
            <a:r>
              <a:rPr lang="en-US" dirty="0" smtClean="0"/>
              <a:t>Wrapper: regular expression for HTML tags’ combination</a:t>
            </a:r>
          </a:p>
          <a:p>
            <a:pPr lvl="2"/>
            <a:r>
              <a:rPr lang="en-US" dirty="0" smtClean="0"/>
              <a:t>Inductive reasoning from examples</a:t>
            </a:r>
          </a:p>
          <a:p>
            <a:pPr lvl="1"/>
            <a:r>
              <a:rPr lang="en-US" dirty="0" smtClean="0"/>
              <a:t>Visual parsing </a:t>
            </a:r>
            <a:r>
              <a:rPr lang="en-US" baseline="30000" dirty="0" smtClean="0"/>
              <a:t>[Yang and Zhang DAR’01]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Frequent pattern mining </a:t>
            </a:r>
            <a:r>
              <a:rPr lang="en-US" dirty="0"/>
              <a:t>of </a:t>
            </a:r>
            <a:r>
              <a:rPr lang="en-US" dirty="0" smtClean="0"/>
              <a:t>visually similar HTML blocks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core </a:t>
            </a:r>
            <a:r>
              <a:rPr lang="en-US" dirty="0"/>
              <a:t>IR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need</a:t>
            </a:r>
          </a:p>
          <a:p>
            <a:pPr lvl="1"/>
            <a:r>
              <a:rPr lang="en-US" dirty="0"/>
              <a:t>An IR system is to satisfy users’ information need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A designed representation of users’ information need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A representation of information that potentially satisfies users’ information need</a:t>
            </a:r>
          </a:p>
          <a:p>
            <a:r>
              <a:rPr lang="en-US" dirty="0"/>
              <a:t>Relevance</a:t>
            </a:r>
          </a:p>
          <a:p>
            <a:pPr lvl="1"/>
            <a:r>
              <a:rPr lang="en-US" dirty="0"/>
              <a:t>Relatedness between documents and users’ information need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jsoup</a:t>
            </a:r>
            <a:endParaRPr lang="en-US" dirty="0" smtClean="0"/>
          </a:p>
          <a:p>
            <a:pPr lvl="1"/>
            <a:r>
              <a:rPr lang="en-US" dirty="0" smtClean="0"/>
              <a:t>Java-based HTML parser</a:t>
            </a:r>
          </a:p>
          <a:p>
            <a:pPr lvl="2"/>
            <a:r>
              <a:rPr lang="en-US" dirty="0"/>
              <a:t>scrape and parse HTML from a URL, file, or </a:t>
            </a:r>
            <a:r>
              <a:rPr lang="en-US" dirty="0" smtClean="0"/>
              <a:t>string to DOM tree</a:t>
            </a:r>
          </a:p>
          <a:p>
            <a:pPr lvl="2"/>
            <a:r>
              <a:rPr lang="en-US" dirty="0" smtClean="0"/>
              <a:t>Find </a:t>
            </a:r>
            <a:r>
              <a:rPr lang="en-US" dirty="0"/>
              <a:t>and extract data, using DOM traversal or CSS </a:t>
            </a:r>
            <a:r>
              <a:rPr lang="en-US" dirty="0" smtClean="0"/>
              <a:t>selectors</a:t>
            </a:r>
          </a:p>
          <a:p>
            <a:pPr lvl="3"/>
            <a:r>
              <a:rPr lang="en-US" dirty="0" smtClean="0"/>
              <a:t>children(), </a:t>
            </a:r>
            <a:r>
              <a:rPr lang="en-US" dirty="0"/>
              <a:t>parent(), </a:t>
            </a:r>
            <a:r>
              <a:rPr lang="en-US" dirty="0" err="1"/>
              <a:t>siblingElements</a:t>
            </a:r>
            <a:r>
              <a:rPr lang="en-US" dirty="0"/>
              <a:t>()</a:t>
            </a:r>
            <a:endParaRPr lang="en-US" dirty="0" smtClean="0"/>
          </a:p>
          <a:p>
            <a:pPr lvl="3"/>
            <a:r>
              <a:rPr lang="en-US" dirty="0" err="1" smtClean="0"/>
              <a:t>getElementsByClass</a:t>
            </a:r>
            <a:r>
              <a:rPr lang="en-US" dirty="0"/>
              <a:t>(), </a:t>
            </a:r>
            <a:r>
              <a:rPr lang="en-US" dirty="0" err="1" smtClean="0"/>
              <a:t>getElementsByAttributeValue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Python version: </a:t>
            </a:r>
            <a:r>
              <a:rPr lang="en-US" dirty="0">
                <a:hlinkClick r:id="rId3"/>
              </a:rPr>
              <a:t>Beautiful Soup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://vinaytech.files.wordpress.com/2008/11/dom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17" y="3581400"/>
            <a:ext cx="5672083" cy="313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r>
              <a:rPr lang="en-US" dirty="0" smtClean="0"/>
              <a:t>Represent by a list of words?</a:t>
            </a:r>
          </a:p>
          <a:p>
            <a:pPr lvl="1"/>
            <a:r>
              <a:rPr lang="en-US" dirty="0" smtClean="0"/>
              <a:t>Tokenize it first</a:t>
            </a:r>
          </a:p>
          <a:p>
            <a:pPr lvl="1"/>
            <a:r>
              <a:rPr lang="en-US" dirty="0" smtClean="0"/>
              <a:t>Bag-of-Words representation!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5949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is the boundary of a word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Doc1: Information retrieval is helpful for everyone.</a:t>
            </a:r>
          </a:p>
          <a:p>
            <a:pPr lvl="1"/>
            <a:r>
              <a:rPr lang="en-US" dirty="0" smtClean="0"/>
              <a:t>Doc2: Helpful information is retrieved for you.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27341"/>
              </p:ext>
            </p:extLst>
          </p:nvPr>
        </p:nvGraphicFramePr>
        <p:xfrm>
          <a:off x="762001" y="3657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0" y="4888468"/>
            <a:ext cx="3581400" cy="902732"/>
            <a:chOff x="4572000" y="4876800"/>
            <a:chExt cx="3581400" cy="90273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5410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Word-document adjacency matrix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105400" y="4876800"/>
              <a:ext cx="3810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Assumption: word is independent from each other</a:t>
            </a:r>
          </a:p>
          <a:p>
            <a:pPr lvl="1"/>
            <a:r>
              <a:rPr lang="en-US" dirty="0" smtClean="0"/>
              <a:t>Pros: simple</a:t>
            </a:r>
          </a:p>
          <a:p>
            <a:pPr lvl="1"/>
            <a:r>
              <a:rPr lang="en-US" dirty="0" smtClean="0"/>
              <a:t>Cons: grammar and order are missing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Improved Bag-of-Words representation</a:t>
                </a:r>
              </a:p>
              <a:p>
                <a:pPr lvl="1"/>
                <a:r>
                  <a:rPr lang="en-US" dirty="0"/>
                  <a:t>N-grams: a contiguous sequence of n items from a given sequence of </a:t>
                </a:r>
                <a:r>
                  <a:rPr lang="en-US" dirty="0" smtClean="0"/>
                  <a:t>text</a:t>
                </a:r>
              </a:p>
              <a:p>
                <a:pPr lvl="2"/>
                <a:r>
                  <a:rPr lang="en-US" dirty="0" smtClean="0"/>
                  <a:t>E.g., </a:t>
                </a:r>
                <a:r>
                  <a:rPr lang="en-US" dirty="0"/>
                  <a:t>Information retrieval is helpful for </a:t>
                </a:r>
                <a:r>
                  <a:rPr lang="en-US" dirty="0" smtClean="0"/>
                  <a:t>everyone</a:t>
                </a:r>
              </a:p>
              <a:p>
                <a:pPr lvl="2"/>
                <a:r>
                  <a:rPr lang="en-US" dirty="0" smtClean="0"/>
                  <a:t>Bigrams: ‘</a:t>
                </a:r>
                <a:r>
                  <a:rPr lang="en-US" dirty="0" err="1" smtClean="0"/>
                  <a:t>information_retrieval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retrieval_is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is_helpful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helpful_for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for_everyone</a:t>
                </a:r>
                <a:r>
                  <a:rPr lang="en-US" dirty="0" smtClean="0"/>
                  <a:t>’ </a:t>
                </a:r>
              </a:p>
              <a:p>
                <a:pPr lvl="1"/>
                <a:r>
                  <a:rPr lang="en-US" dirty="0" smtClean="0"/>
                  <a:t>Pros: capture local dependency and order</a:t>
                </a:r>
              </a:p>
              <a:p>
                <a:pPr lvl="1"/>
                <a:r>
                  <a:rPr lang="en-US" dirty="0" smtClean="0"/>
                  <a:t>Cons: purely statistical view, increase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Index document with all the occurring word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</a:t>
                </a:r>
              </a:p>
              <a:p>
                <a:pPr lvl="2"/>
                <a:r>
                  <a:rPr lang="en-US" dirty="0" smtClean="0"/>
                  <a:t>Large storage: e.g., in N-grams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web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pseudo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66132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Crawler</a:t>
            </a:r>
            <a:r>
              <a:rPr lang="en-US" dirty="0" smtClean="0"/>
              <a:t>(</a:t>
            </a:r>
            <a:r>
              <a:rPr lang="en-US" dirty="0" err="1" smtClean="0"/>
              <a:t>entry_point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URL_list</a:t>
            </a:r>
            <a:r>
              <a:rPr lang="en-US" dirty="0" smtClean="0"/>
              <a:t> = [</a:t>
            </a:r>
            <a:r>
              <a:rPr lang="en-US" dirty="0" err="1" smtClean="0"/>
              <a:t>entry_point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URL_list</a:t>
            </a:r>
            <a:r>
              <a:rPr lang="en-US" dirty="0" smtClean="0"/>
              <a:t>)&gt;0)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URL = </a:t>
            </a:r>
            <a:r>
              <a:rPr lang="en-US" dirty="0" err="1" smtClean="0"/>
              <a:t>URL_list.pop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b="1" dirty="0" err="1" smtClean="0"/>
              <a:t>isVisited</a:t>
            </a:r>
            <a:r>
              <a:rPr lang="en-US" dirty="0" smtClean="0"/>
              <a:t>(URL) or !</a:t>
            </a:r>
            <a:r>
              <a:rPr lang="en-US" b="1" dirty="0" err="1" smtClean="0"/>
              <a:t>isLegal</a:t>
            </a:r>
            <a:r>
              <a:rPr lang="en-US" dirty="0" smtClean="0"/>
              <a:t>(URL) or !</a:t>
            </a:r>
            <a:r>
              <a:rPr lang="en-US" b="1" dirty="0" err="1" smtClean="0"/>
              <a:t>checkRobotsTxt</a:t>
            </a:r>
            <a:r>
              <a:rPr lang="en-US" dirty="0" smtClean="0"/>
              <a:t>(URL))</a:t>
            </a:r>
          </a:p>
          <a:p>
            <a:pPr lvl="1"/>
            <a:r>
              <a:rPr lang="en-US" dirty="0" smtClean="0"/>
              <a:t>              continue;				</a:t>
            </a:r>
          </a:p>
          <a:p>
            <a:pPr lvl="1"/>
            <a:r>
              <a:rPr lang="en-US" dirty="0" smtClean="0"/>
              <a:t>        HTML = </a:t>
            </a:r>
            <a:r>
              <a:rPr lang="en-US" dirty="0" err="1" smtClean="0"/>
              <a:t>URL.open</a:t>
            </a:r>
            <a:r>
              <a:rPr lang="en-US" dirty="0" smtClean="0"/>
              <a:t>();	</a:t>
            </a:r>
          </a:p>
          <a:p>
            <a:pPr lvl="1"/>
            <a:r>
              <a:rPr lang="en-US" dirty="0" smtClean="0"/>
              <a:t>        for (anchor in </a:t>
            </a:r>
            <a:r>
              <a:rPr lang="en-US" dirty="0" err="1" smtClean="0"/>
              <a:t>HTML.listOfAnchors</a:t>
            </a:r>
            <a:r>
              <a:rPr lang="en-US" dirty="0" smtClean="0"/>
              <a:t>()) {</a:t>
            </a:r>
          </a:p>
          <a:p>
            <a:pPr lvl="1"/>
            <a:r>
              <a:rPr lang="en-US" dirty="0" smtClean="0"/>
              <a:t>               </a:t>
            </a:r>
            <a:r>
              <a:rPr lang="en-US" dirty="0" err="1" smtClean="0"/>
              <a:t>URL_list</a:t>
            </a:r>
            <a:r>
              <a:rPr lang="en-US" dirty="0" smtClean="0"/>
              <a:t> .append(anchor);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setVisited</a:t>
            </a:r>
            <a:r>
              <a:rPr lang="en-US" dirty="0" smtClean="0"/>
              <a:t>(URL);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insertToIndex</a:t>
            </a:r>
            <a:r>
              <a:rPr lang="en-US" dirty="0" smtClean="0"/>
              <a:t>(HTML);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1800" y="2848001"/>
            <a:ext cx="3886200" cy="657199"/>
            <a:chOff x="2971800" y="2848001"/>
            <a:chExt cx="3886200" cy="657199"/>
          </a:xfrm>
        </p:grpSpPr>
        <p:sp>
          <p:nvSpPr>
            <p:cNvPr id="8" name="Rectangle 7"/>
            <p:cNvSpPr/>
            <p:nvPr/>
          </p:nvSpPr>
          <p:spPr>
            <a:xfrm>
              <a:off x="2971800" y="3200400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284800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Which page to visit next?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3452798"/>
            <a:ext cx="3657600" cy="731832"/>
            <a:chOff x="2971800" y="3200399"/>
            <a:chExt cx="3657600" cy="731832"/>
          </a:xfrm>
        </p:grpSpPr>
        <p:sp>
          <p:nvSpPr>
            <p:cNvPr id="12" name="Rectangle 11"/>
            <p:cNvSpPr/>
            <p:nvPr/>
          </p:nvSpPr>
          <p:spPr>
            <a:xfrm>
              <a:off x="2971800" y="3200399"/>
              <a:ext cx="2286000" cy="357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6289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Is the access granted?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76201" y="3505200"/>
            <a:ext cx="4114801" cy="817929"/>
            <a:chOff x="389466" y="3195102"/>
            <a:chExt cx="4114801" cy="817929"/>
          </a:xfrm>
        </p:grpSpPr>
        <p:sp>
          <p:nvSpPr>
            <p:cNvPr id="15" name="Rectangle 14"/>
            <p:cNvSpPr/>
            <p:nvPr/>
          </p:nvSpPr>
          <p:spPr>
            <a:xfrm>
              <a:off x="2980266" y="3195102"/>
              <a:ext cx="152400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466" y="33667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>
                  <a:solidFill>
                    <a:srgbClr val="FF0000"/>
                  </a:solidFill>
                </a:rPr>
                <a:t>Is it visited already?        Or shall we visit it again?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2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crawling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Breadth first</a:t>
            </a:r>
          </a:p>
          <a:p>
            <a:pPr lvl="1"/>
            <a:r>
              <a:rPr lang="en-US" dirty="0"/>
              <a:t>Uniformly explore from the entry page</a:t>
            </a:r>
          </a:p>
          <a:p>
            <a:r>
              <a:rPr lang="en-US" dirty="0" smtClean="0"/>
              <a:t>Depth </a:t>
            </a:r>
            <a:r>
              <a:rPr lang="en-US" dirty="0"/>
              <a:t>first</a:t>
            </a:r>
          </a:p>
          <a:p>
            <a:pPr lvl="1"/>
            <a:r>
              <a:rPr lang="en-US" dirty="0" smtClean="0"/>
              <a:t>Biased </a:t>
            </a:r>
            <a:r>
              <a:rPr lang="en-US" dirty="0"/>
              <a:t>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</a:t>
            </a:r>
            <a:r>
              <a:rPr lang="en-US" dirty="0"/>
              <a:t>by </a:t>
            </a:r>
            <a:r>
              <a:rPr lang="en-US" dirty="0" smtClean="0"/>
              <a:t>in-degree </a:t>
            </a:r>
            <a:r>
              <a:rPr lang="en-US" baseline="30000" dirty="0" smtClean="0"/>
              <a:t>[Cho et al. WWW’98]</a:t>
            </a:r>
          </a:p>
          <a:p>
            <a:pPr lvl="1"/>
            <a:r>
              <a:rPr lang="en-US" dirty="0" smtClean="0"/>
              <a:t>Prioritize </a:t>
            </a:r>
            <a:r>
              <a:rPr lang="en-US" dirty="0"/>
              <a:t>by </a:t>
            </a:r>
            <a:r>
              <a:rPr lang="en-US" dirty="0" smtClean="0"/>
              <a:t>PageRank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Abiteboul</a:t>
            </a:r>
            <a:r>
              <a:rPr lang="en-US" baseline="30000" dirty="0" smtClean="0"/>
              <a:t> et al. WWW’07,</a:t>
            </a:r>
            <a:r>
              <a:rPr lang="en-US" baseline="30000" dirty="0"/>
              <a:t> </a:t>
            </a:r>
            <a:r>
              <a:rPr lang="en-US" baseline="30000" dirty="0" smtClean="0"/>
              <a:t>Cho and Uri VLDB’07]</a:t>
            </a:r>
          </a:p>
          <a:p>
            <a:pPr lvl="1"/>
            <a:r>
              <a:rPr lang="en-US" dirty="0"/>
              <a:t>Prioritize by topical relevance</a:t>
            </a:r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altLang="en-US" dirty="0"/>
              <a:t>Browsing </a:t>
            </a:r>
            <a:r>
              <a:rPr lang="en-US" altLang="en-US" dirty="0" err="1"/>
              <a:t>v.s</a:t>
            </a:r>
            <a:r>
              <a:rPr lang="en-US" altLang="en-US" dirty="0"/>
              <a:t>. Querying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Browsing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wants to explore information or doesn’t know what keywords to use, or </a:t>
            </a:r>
            <a:r>
              <a:rPr lang="en-US" altLang="en-US" dirty="0" smtClean="0">
                <a:cs typeface="Arial" charset="0"/>
              </a:rPr>
              <a:t>cannot </a:t>
            </a:r>
            <a:r>
              <a:rPr lang="en-US" altLang="en-US" dirty="0">
                <a:cs typeface="Arial" charset="0"/>
              </a:rPr>
              <a:t>conveniently enter a query </a:t>
            </a:r>
            <a:endParaRPr lang="en-US" altLang="en-US" dirty="0" smtClean="0">
              <a:cs typeface="Arial" charset="0"/>
            </a:endParaRPr>
          </a:p>
          <a:p>
            <a:r>
              <a:rPr lang="en-US" dirty="0" smtClean="0"/>
              <a:t>Querying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knows exactly what query to use for expressing her information need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challenges in web crawling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duplicate </a:t>
            </a:r>
            <a:r>
              <a:rPr lang="en-US" dirty="0" smtClean="0"/>
              <a:t>visit</a:t>
            </a:r>
          </a:p>
          <a:p>
            <a:pPr lvl="1"/>
            <a:r>
              <a:rPr lang="en-US" dirty="0" smtClean="0"/>
              <a:t>Recognize URLs pointing to the same content</a:t>
            </a:r>
          </a:p>
          <a:p>
            <a:r>
              <a:rPr lang="en-US" dirty="0"/>
              <a:t>Re-visit </a:t>
            </a:r>
            <a:r>
              <a:rPr lang="en-US" dirty="0" smtClean="0"/>
              <a:t>policy</a:t>
            </a:r>
          </a:p>
          <a:p>
            <a:pPr lvl="1"/>
            <a:r>
              <a:rPr lang="en-US" dirty="0"/>
              <a:t>Maximize freshness and minimize age of documents in the collection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baseline="300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HTML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Shallow parsing</a:t>
            </a:r>
          </a:p>
          <a:p>
            <a:pPr lvl="1"/>
            <a:r>
              <a:rPr lang="en-US" dirty="0" smtClean="0"/>
              <a:t>Only keep text between &lt;title&gt;&lt;/title&gt; and &lt;p&gt;&lt;/p&gt;</a:t>
            </a:r>
          </a:p>
          <a:p>
            <a:r>
              <a:rPr lang="en-US" dirty="0" smtClean="0"/>
              <a:t>Automatic wrapper generation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Crescenzi</a:t>
            </a:r>
            <a:r>
              <a:rPr lang="en-US" baseline="30000" dirty="0" smtClean="0"/>
              <a:t> et al. VLDB’01]</a:t>
            </a:r>
          </a:p>
          <a:p>
            <a:pPr lvl="1"/>
            <a:r>
              <a:rPr lang="en-US" dirty="0" smtClean="0"/>
              <a:t>Wrapper: regular expression for HTML tags’ combination</a:t>
            </a:r>
          </a:p>
          <a:p>
            <a:r>
              <a:rPr lang="en-US" dirty="0" smtClean="0"/>
              <a:t>Visual parsing </a:t>
            </a:r>
            <a:r>
              <a:rPr lang="en-US" baseline="30000" dirty="0" smtClean="0"/>
              <a:t>[Yang and Zhang DAR’01]</a:t>
            </a:r>
          </a:p>
          <a:p>
            <a:pPr lvl="1"/>
            <a:r>
              <a:rPr lang="en-US" dirty="0" smtClean="0"/>
              <a:t>Frequent pattern mining </a:t>
            </a:r>
            <a:r>
              <a:rPr lang="en-US" dirty="0"/>
              <a:t>of </a:t>
            </a:r>
            <a:r>
              <a:rPr lang="en-US" dirty="0" smtClean="0"/>
              <a:t>visually similar HTML blocks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Doc1: Information retrieval is helpful for everyone.</a:t>
            </a:r>
          </a:p>
          <a:p>
            <a:pPr lvl="1"/>
            <a:r>
              <a:rPr lang="en-US" dirty="0" smtClean="0"/>
              <a:t>Doc2: Helpful information is retrieved for you.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1" y="3657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0" y="4888468"/>
            <a:ext cx="3581400" cy="902732"/>
            <a:chOff x="4572000" y="4876800"/>
            <a:chExt cx="3581400" cy="90273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5410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Word-document adjacency matrix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105400" y="4876800"/>
              <a:ext cx="3810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a stream of text into meaningful units</a:t>
            </a:r>
          </a:p>
          <a:p>
            <a:pPr lvl="1"/>
            <a:r>
              <a:rPr lang="en-US" dirty="0" smtClean="0"/>
              <a:t>Rule-based solution: regular expressions</a:t>
            </a:r>
          </a:p>
          <a:p>
            <a:pPr lvl="1"/>
            <a:r>
              <a:rPr lang="en-US" dirty="0"/>
              <a:t>Statistical </a:t>
            </a:r>
            <a:r>
              <a:rPr lang="en-US" dirty="0" smtClean="0"/>
              <a:t>methods: learning-based solution to predict word boundaries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full text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Improved Bag-of-Words representation</a:t>
                </a:r>
              </a:p>
              <a:p>
                <a:pPr lvl="1"/>
                <a:r>
                  <a:rPr lang="en-US" dirty="0"/>
                  <a:t>N-grams: a contiguous sequence of n items from a given sequence of text</a:t>
                </a:r>
              </a:p>
              <a:p>
                <a:r>
                  <a:rPr lang="en-US" dirty="0" smtClean="0"/>
                  <a:t>Summary </a:t>
                </a:r>
              </a:p>
              <a:p>
                <a:pPr lvl="1"/>
                <a:r>
                  <a:rPr lang="en-US" dirty="0" smtClean="0"/>
                  <a:t>Pros</a:t>
                </a:r>
                <a:endParaRPr lang="en-US" dirty="0"/>
              </a:p>
              <a:p>
                <a:pPr lvl="2"/>
                <a:r>
                  <a:rPr lang="en-US" dirty="0"/>
                  <a:t>Preserve all information in the text (hopefully)</a:t>
                </a:r>
              </a:p>
              <a:p>
                <a:pPr lvl="2"/>
                <a:r>
                  <a:rPr lang="en-US" dirty="0"/>
                  <a:t>Fully automatic</a:t>
                </a:r>
              </a:p>
              <a:p>
                <a:pPr lvl="1"/>
                <a:r>
                  <a:rPr lang="en-US" dirty="0"/>
                  <a:t>Cons</a:t>
                </a:r>
              </a:p>
              <a:p>
                <a:pPr lvl="2"/>
                <a:r>
                  <a:rPr lang="en-US" dirty="0"/>
                  <a:t>Vocabulary gap: cars </a:t>
                </a:r>
                <a:r>
                  <a:rPr lang="en-US" dirty="0" err="1"/>
                  <a:t>v.s</a:t>
                </a:r>
                <a:r>
                  <a:rPr lang="en-US" dirty="0"/>
                  <a:t>., car</a:t>
                </a:r>
              </a:p>
              <a:p>
                <a:pPr lvl="2"/>
                <a:r>
                  <a:rPr lang="en-US" dirty="0"/>
                  <a:t>Large storage: e.g., in N-grams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778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</p:spTree>
    <p:extLst>
      <p:ext uri="{BB962C8B-B14F-4D97-AF65-F5344CB8AC3E}">
        <p14:creationId xmlns:p14="http://schemas.microsoft.com/office/powerpoint/2010/main" val="33656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 words may take large portion of occurrence,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Automatic text indexing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37</a:t>
            </a:fld>
            <a:endParaRPr lang="en-US"/>
          </a:p>
        </p:txBody>
      </p:sp>
      <p:pic>
        <p:nvPicPr>
          <p:cNvPr id="13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759508" cy="154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114800" y="1123673"/>
            <a:ext cx="1981200" cy="482623"/>
            <a:chOff x="4114800" y="1123673"/>
            <a:chExt cx="1981200" cy="482623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4114800" y="1417638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45000" y="112367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1s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51343" y="2771975"/>
            <a:ext cx="1468290" cy="1981200"/>
            <a:chOff x="7451343" y="2771975"/>
            <a:chExt cx="1468290" cy="198120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 flipV="1">
              <a:off x="6555072" y="3668246"/>
              <a:ext cx="1981200" cy="188658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48033" y="379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Remove 0s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normalized form in the vocabulary</a:t>
            </a:r>
          </a:p>
          <a:p>
            <a:pPr lvl="1"/>
            <a:r>
              <a:rPr lang="en-US" dirty="0" smtClean="0"/>
              <a:t>U.S.A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Risk: lose precise meaning of the word</a:t>
            </a:r>
          </a:p>
          <a:p>
            <a:pPr lvl="2"/>
            <a:r>
              <a:rPr lang="en-US" dirty="0" smtClean="0"/>
              <a:t>E.g., lay -&gt; lie (</a:t>
            </a:r>
            <a:r>
              <a:rPr lang="en-US" dirty="0"/>
              <a:t>a false </a:t>
            </a:r>
            <a:r>
              <a:rPr lang="en-US" dirty="0" smtClean="0"/>
              <a:t>statement? or </a:t>
            </a:r>
            <a:r>
              <a:rPr lang="en-US" dirty="0"/>
              <a:t>be in a </a:t>
            </a:r>
            <a:r>
              <a:rPr lang="en-US" dirty="0" smtClean="0"/>
              <a:t>horizontal position?) 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pattern 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altLang="en-US" dirty="0" smtClean="0"/>
              <a:t>Pull </a:t>
            </a:r>
            <a:r>
              <a:rPr lang="en-US" altLang="en-US" dirty="0" err="1"/>
              <a:t>v.s</a:t>
            </a:r>
            <a:r>
              <a:rPr lang="en-US" altLang="en-US" dirty="0"/>
              <a:t>. </a:t>
            </a:r>
            <a:r>
              <a:rPr lang="en-US" altLang="en-US" dirty="0" smtClean="0"/>
              <a:t>Push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Pull mode – with 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User takes the initiative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</a:t>
            </a:r>
            <a:r>
              <a:rPr lang="en-US" altLang="en-US" dirty="0">
                <a:cs typeface="Arial" charset="0"/>
              </a:rPr>
              <a:t>well when a user has an ad hoc information need</a:t>
            </a:r>
          </a:p>
          <a:p>
            <a:r>
              <a:rPr lang="en-US" altLang="en-US" dirty="0">
                <a:cs typeface="Arial" charset="0"/>
              </a:rPr>
              <a:t>Push mode – without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System takes </a:t>
            </a:r>
            <a:r>
              <a:rPr lang="en-US" altLang="en-US" dirty="0">
                <a:cs typeface="Arial" charset="0"/>
              </a:rPr>
              <a:t>the </a:t>
            </a:r>
            <a:r>
              <a:rPr lang="en-US" altLang="en-US" dirty="0" smtClean="0">
                <a:cs typeface="Arial" charset="0"/>
              </a:rPr>
              <a:t>initiative</a:t>
            </a:r>
          </a:p>
          <a:p>
            <a:pPr lvl="1"/>
            <a:r>
              <a:rPr lang="en-US" altLang="en-US" dirty="0">
                <a:cs typeface="Arial" charset="0"/>
              </a:rPr>
              <a:t>Works well when a user has a stable information need or the system has good knowledge about a user’s need</a:t>
            </a:r>
            <a:endParaRPr lang="en-US" dirty="0"/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query/document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451505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1895856" y="41910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01001" y="21272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905000" y="17526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8041" y="3826510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8078" y="4272822"/>
              <a:ext cx="228600" cy="429446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0409" y="12909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68378" y="1493308"/>
            <a:ext cx="2964420" cy="923330"/>
            <a:chOff x="4168378" y="1493308"/>
            <a:chExt cx="2964420" cy="923330"/>
          </a:xfrm>
        </p:grpSpPr>
        <p:sp>
          <p:nvSpPr>
            <p:cNvPr id="4" name="Left Brace 3"/>
            <p:cNvSpPr/>
            <p:nvPr/>
          </p:nvSpPr>
          <p:spPr>
            <a:xfrm>
              <a:off x="4168378" y="1558925"/>
              <a:ext cx="304800" cy="80327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1998" y="1493308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Visiting strategy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Avoid duplicated visit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Re-visit policy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8378" y="3787828"/>
            <a:ext cx="4701779" cy="1200329"/>
            <a:chOff x="4168378" y="3787828"/>
            <a:chExt cx="4701779" cy="1200329"/>
          </a:xfrm>
        </p:grpSpPr>
        <p:sp>
          <p:nvSpPr>
            <p:cNvPr id="61" name="Left Brace 60"/>
            <p:cNvSpPr/>
            <p:nvPr/>
          </p:nvSpPr>
          <p:spPr>
            <a:xfrm>
              <a:off x="4168378" y="3901727"/>
              <a:ext cx="304800" cy="95954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6755" y="3787828"/>
              <a:ext cx="4373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HTML parsing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Tokenization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Stemming/normalization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Stopword</a:t>
              </a:r>
              <a:r>
                <a:rPr lang="en-US" dirty="0" smtClean="0"/>
                <a:t>/controlled vocabulary filter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222" y="5041578"/>
            <a:ext cx="5691824" cy="1316497"/>
            <a:chOff x="2933222" y="5041578"/>
            <a:chExt cx="5691824" cy="1316497"/>
          </a:xfrm>
        </p:grpSpPr>
        <p:grpSp>
          <p:nvGrpSpPr>
            <p:cNvPr id="22" name="Group 21"/>
            <p:cNvGrpSpPr/>
            <p:nvPr/>
          </p:nvGrpSpPr>
          <p:grpSpPr>
            <a:xfrm>
              <a:off x="2933222" y="5041578"/>
              <a:ext cx="3848578" cy="1316497"/>
              <a:chOff x="2933222" y="5041578"/>
              <a:chExt cx="3848578" cy="1316497"/>
            </a:xfrm>
          </p:grpSpPr>
          <p:pic>
            <p:nvPicPr>
              <p:cNvPr id="2050" name="Picture 2" descr="http://web.eecs.utk.edu/~mberry/sc95/gif/berry_table402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047" y="5041578"/>
                <a:ext cx="2347753" cy="1316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Bent-Up Arrow 13"/>
              <p:cNvSpPr/>
              <p:nvPr/>
            </p:nvSpPr>
            <p:spPr>
              <a:xfrm rot="5400000">
                <a:off x="3299984" y="5009912"/>
                <a:ext cx="524254" cy="1257777"/>
              </a:xfrm>
              <a:prstGeom prst="bentUpArrow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34199" y="5376673"/>
              <a:ext cx="1690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BagOfWord</a:t>
              </a:r>
              <a:r>
                <a:rPr lang="en-US" b="1" i="1" dirty="0" smtClean="0"/>
                <a:t> representation!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9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c/c3/Syntactic_function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48200"/>
            <a:ext cx="4114800" cy="18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text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modern search engine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removal, since computation and storage are no longer the major concern</a:t>
            </a:r>
          </a:p>
          <a:p>
            <a:pPr lvl="1"/>
            <a:r>
              <a:rPr lang="en-US" dirty="0" smtClean="0"/>
              <a:t>More advanced NLP techniques are applied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3"/>
            <a:r>
              <a:rPr lang="en-US" dirty="0" smtClean="0"/>
              <a:t>E.g., people, location and organization</a:t>
            </a:r>
          </a:p>
          <a:p>
            <a:pPr lvl="2"/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160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Query: “to be or not to be”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techniques for crawling</a:t>
            </a:r>
          </a:p>
          <a:p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Procedures for automatic text indexing</a:t>
            </a:r>
          </a:p>
          <a:p>
            <a:r>
              <a:rPr lang="en-US" dirty="0"/>
              <a:t>Bag-of-Words document representation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20</a:t>
            </a:r>
            <a:r>
              <a:rPr lang="en-US" dirty="0"/>
              <a:t>: Web crawling and indexes</a:t>
            </a:r>
          </a:p>
          <a:p>
            <a:pPr lvl="2"/>
            <a:r>
              <a:rPr lang="en-US" dirty="0" smtClean="0"/>
              <a:t>Section 20.1, </a:t>
            </a:r>
            <a:r>
              <a:rPr lang="en-US" dirty="0"/>
              <a:t>Overview</a:t>
            </a:r>
          </a:p>
          <a:p>
            <a:pPr lvl="2"/>
            <a:r>
              <a:rPr lang="en-US" dirty="0" smtClean="0"/>
              <a:t>Section 20.2, Crawling</a:t>
            </a:r>
          </a:p>
          <a:p>
            <a:pPr lvl="1"/>
            <a:r>
              <a:rPr lang="en-US" dirty="0" smtClean="0"/>
              <a:t>Chapter 2: The term vocabulary and postings lists</a:t>
            </a:r>
          </a:p>
          <a:p>
            <a:pPr lvl="2"/>
            <a:r>
              <a:rPr lang="en-US" dirty="0" smtClean="0"/>
              <a:t>Section </a:t>
            </a:r>
            <a:r>
              <a:rPr lang="en-US" dirty="0"/>
              <a:t>2.2, Determining the vocabulary of </a:t>
            </a:r>
            <a:r>
              <a:rPr lang="en-US" dirty="0" smtClean="0"/>
              <a:t>terms</a:t>
            </a:r>
          </a:p>
          <a:p>
            <a:pPr lvl="1"/>
            <a:r>
              <a:rPr lang="en-US" dirty="0"/>
              <a:t>Chapter 5: Index compression</a:t>
            </a:r>
          </a:p>
          <a:p>
            <a:pPr lvl="2"/>
            <a:r>
              <a:rPr lang="en-US" dirty="0"/>
              <a:t>Section 5.1, Statistical properties of terms in information retrieval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Hector Garcia-Molina, and Lawrence Page. "Efficient crawling through URL ordering."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161-172.</a:t>
            </a:r>
            <a:endParaRPr lang="en-US" dirty="0" smtClean="0"/>
          </a:p>
          <a:p>
            <a:r>
              <a:rPr lang="en-US" dirty="0" err="1"/>
              <a:t>Abiteboul</a:t>
            </a:r>
            <a:r>
              <a:rPr lang="en-US" dirty="0"/>
              <a:t>, Serge, Mihai </a:t>
            </a:r>
            <a:r>
              <a:rPr lang="en-US" dirty="0" err="1"/>
              <a:t>Preda</a:t>
            </a:r>
            <a:r>
              <a:rPr lang="en-US" dirty="0"/>
              <a:t>, and Gregory </a:t>
            </a:r>
            <a:r>
              <a:rPr lang="en-US" dirty="0" err="1"/>
              <a:t>Cobena</a:t>
            </a:r>
            <a:r>
              <a:rPr lang="en-US" dirty="0"/>
              <a:t>. "Adaptive on-line page importance computation." </a:t>
            </a:r>
            <a:r>
              <a:rPr lang="en-US" i="1" dirty="0"/>
              <a:t>Proceedings of the 12th international conference on World Wide Web</a:t>
            </a:r>
            <a:r>
              <a:rPr lang="en-US" dirty="0"/>
              <a:t>. ACM, 2003</a:t>
            </a:r>
            <a:r>
              <a:rPr lang="en-US" dirty="0" smtClean="0"/>
              <a:t>.</a:t>
            </a:r>
          </a:p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and Uri </a:t>
            </a:r>
            <a:r>
              <a:rPr lang="en-US" dirty="0" err="1"/>
              <a:t>Schonfeld</a:t>
            </a:r>
            <a:r>
              <a:rPr lang="en-US" dirty="0"/>
              <a:t>. "</a:t>
            </a:r>
            <a:r>
              <a:rPr lang="en-US" dirty="0" err="1"/>
              <a:t>RankMass</a:t>
            </a:r>
            <a:r>
              <a:rPr lang="en-US" dirty="0"/>
              <a:t> crawler: a crawler with high personalized </a:t>
            </a:r>
            <a:r>
              <a:rPr lang="en-US" dirty="0" err="1"/>
              <a:t>pagerank</a:t>
            </a:r>
            <a:r>
              <a:rPr lang="en-US" dirty="0"/>
              <a:t> coverage guarantee." </a:t>
            </a:r>
            <a:r>
              <a:rPr lang="en-US" i="1" dirty="0"/>
              <a:t>Proceedings of the 33rd international conference on Very large data bases</a:t>
            </a:r>
            <a:r>
              <a:rPr lang="en-US" dirty="0"/>
              <a:t>. VLDB Endowment, 2007.</a:t>
            </a:r>
            <a:endParaRPr lang="en-US" dirty="0" smtClean="0"/>
          </a:p>
          <a:p>
            <a:r>
              <a:rPr lang="en-US" dirty="0" err="1" smtClean="0"/>
              <a:t>Fetterly</a:t>
            </a:r>
            <a:r>
              <a:rPr lang="en-US" dirty="0"/>
              <a:t>, Dennis, Nick </a:t>
            </a:r>
            <a:r>
              <a:rPr lang="en-US" dirty="0" err="1"/>
              <a:t>Craswell</a:t>
            </a:r>
            <a:r>
              <a:rPr lang="en-US" dirty="0"/>
              <a:t>, and </a:t>
            </a:r>
            <a:r>
              <a:rPr lang="en-US" dirty="0" err="1"/>
              <a:t>Vishwa</a:t>
            </a:r>
            <a:r>
              <a:rPr lang="en-US" dirty="0"/>
              <a:t> Vinay. "The impact of crawl policy on web search effectiveness." </a:t>
            </a:r>
            <a:r>
              <a:rPr lang="en-US" i="1" dirty="0"/>
              <a:t>Proceedings of the 32nd international ACM SIGIR conference on Research and development in information retrieval</a:t>
            </a:r>
            <a:r>
              <a:rPr lang="en-US" dirty="0"/>
              <a:t>. ACM, 2009</a:t>
            </a:r>
            <a:r>
              <a:rPr lang="en-US" dirty="0" smtClean="0"/>
              <a:t>.</a:t>
            </a:r>
          </a:p>
          <a:p>
            <a:r>
              <a:rPr lang="en-US" dirty="0"/>
              <a:t>De Bra, Paul ME, and R. D. J. Post. "Information retrieval in the World-Wide Web: making client-based searching feasible." </a:t>
            </a:r>
            <a:r>
              <a:rPr lang="en-US" i="1" dirty="0"/>
              <a:t>Computer Networks and ISDN Systems</a:t>
            </a:r>
            <a:r>
              <a:rPr lang="en-US" dirty="0"/>
              <a:t> 27.2 (1994): 183-192</a:t>
            </a:r>
            <a:r>
              <a:rPr lang="en-US" dirty="0" smtClean="0"/>
              <a:t>.</a:t>
            </a:r>
          </a:p>
          <a:p>
            <a:r>
              <a:rPr lang="en-US" dirty="0" err="1"/>
              <a:t>Hersovici</a:t>
            </a:r>
            <a:r>
              <a:rPr lang="en-US" dirty="0"/>
              <a:t>, Michael, et al. "The shark-search algorithm. An application: tailored Web site mapping."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317-326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Chakrabarti</a:t>
            </a:r>
            <a:r>
              <a:rPr lang="en-US" sz="2000" dirty="0"/>
              <a:t>, </a:t>
            </a:r>
            <a:r>
              <a:rPr lang="en-US" sz="2000" dirty="0" err="1"/>
              <a:t>Soumen</a:t>
            </a:r>
            <a:r>
              <a:rPr lang="en-US" sz="2000" dirty="0"/>
              <a:t>, Byron Dom, </a:t>
            </a:r>
            <a:r>
              <a:rPr lang="en-US" sz="2000" dirty="0" err="1"/>
              <a:t>Prabhakar</a:t>
            </a:r>
            <a:r>
              <a:rPr lang="en-US" sz="2000" dirty="0"/>
              <a:t> </a:t>
            </a:r>
            <a:r>
              <a:rPr lang="en-US" sz="2000" dirty="0" err="1"/>
              <a:t>Raghavan</a:t>
            </a:r>
            <a:r>
              <a:rPr lang="en-US" sz="2000" dirty="0"/>
              <a:t>, Sridhar </a:t>
            </a:r>
            <a:r>
              <a:rPr lang="en-US" sz="2000" dirty="0" err="1"/>
              <a:t>Rajagopalan</a:t>
            </a:r>
            <a:r>
              <a:rPr lang="en-US" sz="2000" dirty="0"/>
              <a:t>, David Gibson, and Jon Kleinberg. "Automatic resource compilation by analyzing hyperlink structure and associated text." </a:t>
            </a:r>
            <a:r>
              <a:rPr lang="en-US" sz="2000" i="1" dirty="0"/>
              <a:t>Computer Networks and ISDN Systems</a:t>
            </a:r>
            <a:r>
              <a:rPr lang="en-US" sz="2000" dirty="0"/>
              <a:t> 30, no. 1 (1998): 65-74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Crescenzi</a:t>
            </a:r>
            <a:r>
              <a:rPr lang="en-US" sz="2000" dirty="0"/>
              <a:t>, </a:t>
            </a:r>
            <a:r>
              <a:rPr lang="en-US" sz="2000" dirty="0" err="1"/>
              <a:t>Valter</a:t>
            </a:r>
            <a:r>
              <a:rPr lang="en-US" sz="2000" dirty="0"/>
              <a:t>, </a:t>
            </a:r>
            <a:r>
              <a:rPr lang="en-US" sz="2000" dirty="0" err="1"/>
              <a:t>Giansalvatore</a:t>
            </a:r>
            <a:r>
              <a:rPr lang="en-US" sz="2000" dirty="0"/>
              <a:t> Mecca, and Paolo </a:t>
            </a:r>
            <a:r>
              <a:rPr lang="en-US" sz="2000" dirty="0" err="1"/>
              <a:t>Merialdo</a:t>
            </a:r>
            <a:r>
              <a:rPr lang="en-US" sz="2000" dirty="0"/>
              <a:t>. "Roadrunner: Towards automatic data extraction from large web sites." </a:t>
            </a:r>
            <a:r>
              <a:rPr lang="en-US" sz="2000" i="1" dirty="0"/>
              <a:t>VLDB</a:t>
            </a:r>
            <a:r>
              <a:rPr lang="en-US" sz="2000" dirty="0"/>
              <a:t>. Vol. 1. 2001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Yang, </a:t>
            </a:r>
            <a:r>
              <a:rPr lang="en-US" sz="2000" dirty="0" err="1"/>
              <a:t>Yudong</a:t>
            </a:r>
            <a:r>
              <a:rPr lang="en-US" sz="2000" dirty="0"/>
              <a:t>, and </a:t>
            </a:r>
            <a:r>
              <a:rPr lang="en-US" sz="2000" dirty="0" err="1"/>
              <a:t>HongJiang</a:t>
            </a:r>
            <a:r>
              <a:rPr lang="en-US" sz="2000" dirty="0"/>
              <a:t> Zhang. "HTML page analysis based on visual cues." </a:t>
            </a:r>
            <a:r>
              <a:rPr lang="en-US" sz="2000" i="1" dirty="0"/>
              <a:t>Document Analysis and Recognition, 2001. Proceedings. Sixth International Conference on</a:t>
            </a:r>
            <a:r>
              <a:rPr lang="en-US" sz="2000" dirty="0"/>
              <a:t>. IEEE, 2001.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automatic program that systematically browses the web for the purpose of Web content indexing and updating</a:t>
            </a:r>
          </a:p>
          <a:p>
            <a:pPr marL="742950" lvl="2" indent="-342900"/>
            <a:r>
              <a:rPr lang="en-US" dirty="0" smtClean="0"/>
              <a:t>Synonyms: spider, robot, bot</a:t>
            </a:r>
          </a:p>
          <a:p>
            <a:endParaRPr lang="en-US" dirty="0"/>
          </a:p>
        </p:txBody>
      </p:sp>
      <p:pic>
        <p:nvPicPr>
          <p:cNvPr id="1028" name="Picture 4" descr="http://www.ci-dd.com/wp-content/uploads/2014/05/Google-Crawling-Sitema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4743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pseudo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66132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Crawler</a:t>
            </a:r>
            <a:r>
              <a:rPr lang="en-US" dirty="0" smtClean="0"/>
              <a:t>(</a:t>
            </a:r>
            <a:r>
              <a:rPr lang="en-US" dirty="0" err="1" smtClean="0"/>
              <a:t>entry_point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URL_list</a:t>
            </a:r>
            <a:r>
              <a:rPr lang="en-US" dirty="0" smtClean="0"/>
              <a:t> = [</a:t>
            </a:r>
            <a:r>
              <a:rPr lang="en-US" dirty="0" err="1" smtClean="0"/>
              <a:t>entry_point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URL_list</a:t>
            </a:r>
            <a:r>
              <a:rPr lang="en-US" dirty="0" smtClean="0"/>
              <a:t>)&gt;0)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URL = </a:t>
            </a:r>
            <a:r>
              <a:rPr lang="en-US" dirty="0" err="1" smtClean="0"/>
              <a:t>URL_list.pop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b="1" dirty="0" err="1" smtClean="0"/>
              <a:t>isVisited</a:t>
            </a:r>
            <a:r>
              <a:rPr lang="en-US" dirty="0" smtClean="0"/>
              <a:t>(URL) or !</a:t>
            </a:r>
            <a:r>
              <a:rPr lang="en-US" b="1" dirty="0" err="1" smtClean="0"/>
              <a:t>isLegal</a:t>
            </a:r>
            <a:r>
              <a:rPr lang="en-US" dirty="0" smtClean="0"/>
              <a:t>(URL) or !</a:t>
            </a:r>
            <a:r>
              <a:rPr lang="en-US" b="1" dirty="0" err="1" smtClean="0"/>
              <a:t>checkRobotsTxt</a:t>
            </a:r>
            <a:r>
              <a:rPr lang="en-US" dirty="0" smtClean="0"/>
              <a:t>(URL))</a:t>
            </a:r>
          </a:p>
          <a:p>
            <a:pPr lvl="1"/>
            <a:r>
              <a:rPr lang="en-US" dirty="0" smtClean="0"/>
              <a:t>              continue;				</a:t>
            </a:r>
          </a:p>
          <a:p>
            <a:pPr lvl="1"/>
            <a:r>
              <a:rPr lang="en-US" dirty="0" smtClean="0"/>
              <a:t>        HTML = </a:t>
            </a:r>
            <a:r>
              <a:rPr lang="en-US" dirty="0" err="1" smtClean="0"/>
              <a:t>URL.open</a:t>
            </a:r>
            <a:r>
              <a:rPr lang="en-US" dirty="0" smtClean="0"/>
              <a:t>();	</a:t>
            </a:r>
          </a:p>
          <a:p>
            <a:pPr lvl="1"/>
            <a:r>
              <a:rPr lang="en-US" dirty="0" smtClean="0"/>
              <a:t>        for (anchor in </a:t>
            </a:r>
            <a:r>
              <a:rPr lang="en-US" dirty="0" err="1" smtClean="0"/>
              <a:t>HTML.listOfAnchors</a:t>
            </a:r>
            <a:r>
              <a:rPr lang="en-US" dirty="0" smtClean="0"/>
              <a:t>()) {</a:t>
            </a:r>
          </a:p>
          <a:p>
            <a:pPr lvl="1"/>
            <a:r>
              <a:rPr lang="en-US" dirty="0" smtClean="0"/>
              <a:t>               </a:t>
            </a:r>
            <a:r>
              <a:rPr lang="en-US" dirty="0" err="1" smtClean="0"/>
              <a:t>URL_list</a:t>
            </a:r>
            <a:r>
              <a:rPr lang="en-US" dirty="0" smtClean="0"/>
              <a:t> .append(anchor);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setVisited</a:t>
            </a:r>
            <a:r>
              <a:rPr lang="en-US" dirty="0" smtClean="0"/>
              <a:t>(URL);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insertToIndex</a:t>
            </a:r>
            <a:r>
              <a:rPr lang="en-US" dirty="0" smtClean="0"/>
              <a:t>(HTML);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1800" y="2848001"/>
            <a:ext cx="3886200" cy="657199"/>
            <a:chOff x="2971800" y="2848001"/>
            <a:chExt cx="3886200" cy="657199"/>
          </a:xfrm>
        </p:grpSpPr>
        <p:sp>
          <p:nvSpPr>
            <p:cNvPr id="8" name="Rectangle 7"/>
            <p:cNvSpPr/>
            <p:nvPr/>
          </p:nvSpPr>
          <p:spPr>
            <a:xfrm>
              <a:off x="2971800" y="3200400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284800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Which page to visit next?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3452798"/>
            <a:ext cx="3657600" cy="731832"/>
            <a:chOff x="2971800" y="3200399"/>
            <a:chExt cx="3657600" cy="731832"/>
          </a:xfrm>
        </p:grpSpPr>
        <p:sp>
          <p:nvSpPr>
            <p:cNvPr id="12" name="Rectangle 11"/>
            <p:cNvSpPr/>
            <p:nvPr/>
          </p:nvSpPr>
          <p:spPr>
            <a:xfrm>
              <a:off x="2971800" y="3200399"/>
              <a:ext cx="2286000" cy="357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6289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Is the access granted?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76201" y="3505200"/>
            <a:ext cx="4114801" cy="817929"/>
            <a:chOff x="389466" y="3195102"/>
            <a:chExt cx="4114801" cy="817929"/>
          </a:xfrm>
        </p:grpSpPr>
        <p:sp>
          <p:nvSpPr>
            <p:cNvPr id="15" name="Rectangle 14"/>
            <p:cNvSpPr/>
            <p:nvPr/>
          </p:nvSpPr>
          <p:spPr>
            <a:xfrm>
              <a:off x="2980266" y="3195102"/>
              <a:ext cx="152400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466" y="33667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>
                  <a:solidFill>
                    <a:srgbClr val="FF0000"/>
                  </a:solidFill>
                </a:rPr>
                <a:t>Is it visited already?        Or shall we visit it again?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6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Uniformly explore from the entry page</a:t>
            </a:r>
          </a:p>
          <a:p>
            <a:pPr lvl="1"/>
            <a:r>
              <a:rPr lang="en-US" dirty="0" smtClean="0"/>
              <a:t>Memorize all nodes on the previous level</a:t>
            </a:r>
          </a:p>
          <a:p>
            <a:pPr lvl="1"/>
            <a:r>
              <a:rPr lang="en-US" dirty="0" smtClean="0"/>
              <a:t>As shown in pseudo code</a:t>
            </a:r>
          </a:p>
          <a:p>
            <a:r>
              <a:rPr lang="en-US" dirty="0" smtClean="0"/>
              <a:t>Depth first</a:t>
            </a:r>
          </a:p>
          <a:p>
            <a:pPr lvl="1"/>
            <a:r>
              <a:rPr lang="en-US" dirty="0" smtClean="0"/>
              <a:t>Explore the web by branch</a:t>
            </a:r>
          </a:p>
          <a:p>
            <a:pPr lvl="1"/>
            <a:r>
              <a:rPr lang="en-US" dirty="0" smtClean="0"/>
              <a:t>Biased 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the new links by predefined strategies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Prioritize the visiting sequence of the web</a:t>
            </a:r>
          </a:p>
          <a:p>
            <a:pPr lvl="1"/>
            <a:r>
              <a:rPr lang="en-US" dirty="0" smtClean="0"/>
              <a:t>The size of Web is too large for a crawler (even Google) to completely cover</a:t>
            </a:r>
          </a:p>
          <a:p>
            <a:pPr lvl="1"/>
            <a:r>
              <a:rPr lang="en-US" dirty="0" smtClean="0"/>
              <a:t>Not all documents are equally important</a:t>
            </a:r>
          </a:p>
          <a:p>
            <a:pPr lvl="1"/>
            <a:r>
              <a:rPr lang="en-US" dirty="0" smtClean="0"/>
              <a:t>Emphasize more on the high-quality documents</a:t>
            </a:r>
          </a:p>
          <a:p>
            <a:pPr lvl="2"/>
            <a:r>
              <a:rPr lang="en-US" dirty="0" smtClean="0"/>
              <a:t>Maximize weighted coverage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6" y="4689919"/>
            <a:ext cx="2409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17" y="4505343"/>
            <a:ext cx="3829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1000" y="5085206"/>
            <a:ext cx="2400300" cy="1041619"/>
            <a:chOff x="1600200" y="5085206"/>
            <a:chExt cx="2400300" cy="104161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390900" y="5085206"/>
              <a:ext cx="609600" cy="3952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548049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Weighted coverage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4800600"/>
            <a:ext cx="2667000" cy="369332"/>
            <a:chOff x="1143000" y="5656243"/>
            <a:chExt cx="2667000" cy="369332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1143000" y="5840909"/>
              <a:ext cx="4572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565624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Importance of page </a:t>
              </a:r>
              <a:r>
                <a:rPr lang="en-US" b="1" i="1" dirty="0" smtClean="0"/>
                <a:t>p</a:t>
              </a:r>
              <a:endParaRPr lang="en-US" b="1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5328225"/>
            <a:ext cx="2865967" cy="528597"/>
            <a:chOff x="1600200" y="5282850"/>
            <a:chExt cx="2865967" cy="52859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1600200" y="5282850"/>
              <a:ext cx="762000" cy="1976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75367" y="544211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Pages crawled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615016" y="3141368"/>
            <a:ext cx="5913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1999, no search engine indexed more than 16% of the </a:t>
            </a:r>
            <a:r>
              <a:rPr lang="en-US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2005, large-scale search engines index no more than 40-70% of the </a:t>
            </a:r>
            <a:r>
              <a:rPr lang="en-US" sz="2400" dirty="0" err="1"/>
              <a:t>indexable</a:t>
            </a:r>
            <a:r>
              <a:rPr lang="en-US" sz="2400" dirty="0"/>
              <a:t> </a:t>
            </a:r>
            <a:r>
              <a:rPr lang="en-US" sz="2400" dirty="0" smtClean="0"/>
              <a:t>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4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2461</Words>
  <Application>Microsoft Office PowerPoint</Application>
  <PresentationFormat>On-screen Show (4:3)</PresentationFormat>
  <Paragraphs>574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Wingdings</vt:lpstr>
      <vt:lpstr>Office Theme</vt:lpstr>
      <vt:lpstr>Web Crawling and Basic Text Analysis</vt:lpstr>
      <vt:lpstr>Recap: core IR concepts</vt:lpstr>
      <vt:lpstr>Recap: Browsing v.s. Querying </vt:lpstr>
      <vt:lpstr>Recap: Pull v.s. Push in IR</vt:lpstr>
      <vt:lpstr>Abstraction of search engine architecture</vt:lpstr>
      <vt:lpstr>Web crawler</vt:lpstr>
      <vt:lpstr>How does it work</vt:lpstr>
      <vt:lpstr>Visiting strategy</vt:lpstr>
      <vt:lpstr>Focused crawling</vt:lpstr>
      <vt:lpstr>Focused crawling</vt:lpstr>
      <vt:lpstr>Focused crawling</vt:lpstr>
      <vt:lpstr>Avoid duplicate visit</vt:lpstr>
      <vt:lpstr>Politeness policy</vt:lpstr>
      <vt:lpstr>Robot exclusion protocol examples</vt:lpstr>
      <vt:lpstr>Re-visit policy</vt:lpstr>
      <vt:lpstr>Analyze crawled web pages</vt:lpstr>
      <vt:lpstr>Analyze crawled web pages</vt:lpstr>
      <vt:lpstr>Basic text analysis techniques</vt:lpstr>
      <vt:lpstr>HTML parsing</vt:lpstr>
      <vt:lpstr>HTML parsing</vt:lpstr>
      <vt:lpstr>How to represent a document</vt:lpstr>
      <vt:lpstr>Tokenization</vt:lpstr>
      <vt:lpstr>Tokenization</vt:lpstr>
      <vt:lpstr>Full text indexing</vt:lpstr>
      <vt:lpstr>Full text indexing</vt:lpstr>
      <vt:lpstr>Full text indexing</vt:lpstr>
      <vt:lpstr>Full text indexing</vt:lpstr>
      <vt:lpstr>Recap: web crawling</vt:lpstr>
      <vt:lpstr>Recap: crawling strategy</vt:lpstr>
      <vt:lpstr>Recap: challenges in web crawling </vt:lpstr>
      <vt:lpstr>Recap: HTML parsing</vt:lpstr>
      <vt:lpstr>Recap: full text indexing</vt:lpstr>
      <vt:lpstr>Recap: tokenization</vt:lpstr>
      <vt:lpstr>Recap: full text indexing</vt:lpstr>
      <vt:lpstr>Statistical property of language</vt:lpstr>
      <vt:lpstr>Zipf’s law tells us</vt:lpstr>
      <vt:lpstr>Automatic text indexing</vt:lpstr>
      <vt:lpstr>Normalization</vt:lpstr>
      <vt:lpstr>Stemming</vt:lpstr>
      <vt:lpstr>Stopwords</vt:lpstr>
      <vt:lpstr>Abstraction of search engine architecture</vt:lpstr>
      <vt:lpstr>Automatic text indexing</vt:lpstr>
      <vt:lpstr>What you should know</vt:lpstr>
      <vt:lpstr>Today’s reading</vt:lpstr>
      <vt:lpstr>Reference I</vt:lpstr>
      <vt:lpstr>Reference II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and Indexer</dc:title>
  <dc:creator>Wang, Hongning</dc:creator>
  <cp:lastModifiedBy>hongning wang</cp:lastModifiedBy>
  <cp:revision>58</cp:revision>
  <dcterms:created xsi:type="dcterms:W3CDTF">2014-07-22T21:32:42Z</dcterms:created>
  <dcterms:modified xsi:type="dcterms:W3CDTF">2015-09-07T19:37:16Z</dcterms:modified>
</cp:coreProperties>
</file>