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349" r:id="rId3"/>
    <p:sldId id="350" r:id="rId4"/>
    <p:sldId id="351" r:id="rId5"/>
    <p:sldId id="352" r:id="rId6"/>
    <p:sldId id="353" r:id="rId7"/>
    <p:sldId id="330" r:id="rId8"/>
    <p:sldId id="264" r:id="rId9"/>
    <p:sldId id="265" r:id="rId10"/>
    <p:sldId id="281" r:id="rId11"/>
    <p:sldId id="332" r:id="rId12"/>
    <p:sldId id="269" r:id="rId13"/>
    <p:sldId id="282" r:id="rId14"/>
    <p:sldId id="283" r:id="rId15"/>
    <p:sldId id="260" r:id="rId16"/>
    <p:sldId id="333" r:id="rId17"/>
    <p:sldId id="334" r:id="rId18"/>
    <p:sldId id="335" r:id="rId19"/>
    <p:sldId id="336" r:id="rId20"/>
    <p:sldId id="337" r:id="rId21"/>
    <p:sldId id="338" r:id="rId22"/>
    <p:sldId id="354" r:id="rId23"/>
    <p:sldId id="355" r:id="rId24"/>
    <p:sldId id="356" r:id="rId25"/>
    <p:sldId id="357" r:id="rId26"/>
    <p:sldId id="340" r:id="rId27"/>
    <p:sldId id="341" r:id="rId28"/>
    <p:sldId id="342" r:id="rId29"/>
    <p:sldId id="343" r:id="rId30"/>
    <p:sldId id="262" r:id="rId31"/>
    <p:sldId id="263" r:id="rId32"/>
    <p:sldId id="309" r:id="rId33"/>
    <p:sldId id="270" r:id="rId34"/>
    <p:sldId id="344" r:id="rId35"/>
    <p:sldId id="271" r:id="rId36"/>
    <p:sldId id="273" r:id="rId37"/>
    <p:sldId id="272" r:id="rId38"/>
    <p:sldId id="310" r:id="rId39"/>
    <p:sldId id="345" r:id="rId40"/>
    <p:sldId id="346" r:id="rId41"/>
    <p:sldId id="274" r:id="rId42"/>
    <p:sldId id="275" r:id="rId43"/>
    <p:sldId id="311" r:id="rId44"/>
    <p:sldId id="276" r:id="rId45"/>
    <p:sldId id="313" r:id="rId46"/>
    <p:sldId id="314" r:id="rId47"/>
    <p:sldId id="315" r:id="rId48"/>
    <p:sldId id="316" r:id="rId49"/>
    <p:sldId id="317" r:id="rId50"/>
    <p:sldId id="358" r:id="rId51"/>
    <p:sldId id="359" r:id="rId52"/>
    <p:sldId id="360" r:id="rId53"/>
    <p:sldId id="361" r:id="rId54"/>
    <p:sldId id="365" r:id="rId55"/>
    <p:sldId id="362" r:id="rId56"/>
    <p:sldId id="363" r:id="rId57"/>
    <p:sldId id="364" r:id="rId58"/>
    <p:sldId id="292" r:id="rId59"/>
    <p:sldId id="366" r:id="rId60"/>
    <p:sldId id="279" r:id="rId61"/>
    <p:sldId id="280" r:id="rId62"/>
    <p:sldId id="331" r:id="rId63"/>
    <p:sldId id="34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6087" autoAdjust="0"/>
  </p:normalViewPr>
  <p:slideViewPr>
    <p:cSldViewPr>
      <p:cViewPr varScale="1">
        <p:scale>
          <a:sx n="108" d="100"/>
          <a:sy n="108" d="100"/>
        </p:scale>
        <p:origin x="73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72863696"/>
        <c:axId val="-72865872"/>
      </c:barChart>
      <c:catAx>
        <c:axId val="-7286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72865872"/>
        <c:crosses val="autoZero"/>
        <c:auto val="1"/>
        <c:lblAlgn val="ctr"/>
        <c:lblOffset val="100"/>
        <c:noMultiLvlLbl val="0"/>
      </c:catAx>
      <c:valAx>
        <c:axId val="-7286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7286369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10/12/2015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BDADA-032B-4BDE-97BA-23B3021F7206}" type="slidenum">
              <a:rPr lang="en-US" smtClean="0"/>
              <a:t>7</a:t>
            </a:fld>
            <a:endParaRPr lang="en-US"/>
          </a:p>
        </p:txBody>
      </p:sp>
    </p:spTree>
    <p:extLst>
      <p:ext uri="{BB962C8B-B14F-4D97-AF65-F5344CB8AC3E}">
        <p14:creationId xmlns:p14="http://schemas.microsoft.com/office/powerpoint/2010/main" val="20722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9</a:t>
            </a:fld>
            <a:endParaRPr lang="en-US"/>
          </a:p>
        </p:txBody>
      </p:sp>
    </p:spTree>
    <p:extLst>
      <p:ext uri="{BB962C8B-B14F-4D97-AF65-F5344CB8AC3E}">
        <p14:creationId xmlns:p14="http://schemas.microsoft.com/office/powerpoint/2010/main" val="394689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16</a:t>
            </a:fld>
            <a:endParaRPr lang="en-US"/>
          </a:p>
        </p:txBody>
      </p:sp>
    </p:spTree>
    <p:extLst>
      <p:ext uri="{BB962C8B-B14F-4D97-AF65-F5344CB8AC3E}">
        <p14:creationId xmlns:p14="http://schemas.microsoft.com/office/powerpoint/2010/main" val="37005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251809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59</a:t>
            </a:fld>
            <a:endParaRPr lang="en-US"/>
          </a:p>
        </p:txBody>
      </p:sp>
    </p:spTree>
    <p:extLst>
      <p:ext uri="{BB962C8B-B14F-4D97-AF65-F5344CB8AC3E}">
        <p14:creationId xmlns:p14="http://schemas.microsoft.com/office/powerpoint/2010/main" val="151195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Information Retrieval</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4501: Information Retrieval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emf"/><Relationship Id="rId5" Type="http://schemas.openxmlformats.org/officeDocument/2006/relationships/oleObject" Target="../embeddings/oleObject16.bin"/><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4.emf"/></Relationships>
</file>

<file path=ppt/slides/_rels/slide4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22.bin"/><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25.bin"/><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w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1.emf"/><Relationship Id="rId5" Type="http://schemas.openxmlformats.org/officeDocument/2006/relationships/oleObject" Target="../embeddings/oleObject32.bin"/><Relationship Id="rId4" Type="http://schemas.openxmlformats.org/officeDocument/2006/relationships/image" Target="../media/image30.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2.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4.emf"/></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36.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43.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8.bin"/><Relationship Id="rId5" Type="http://schemas.openxmlformats.org/officeDocument/2006/relationships/slide" Target="slide41.xml"/><Relationship Id="rId4" Type="http://schemas.openxmlformats.org/officeDocument/2006/relationships/image" Target="../media/image44.wmf"/></Relationships>
</file>

<file path=ppt/slides/_rels/slide6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emf"/><Relationship Id="rId9" Type="http://schemas.openxmlformats.org/officeDocument/2006/relationships/image" Target="../media/image2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93"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10</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61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3993939904"/>
              </p:ext>
            </p:extLst>
          </p:nvPr>
        </p:nvGraphicFramePr>
        <p:xfrm>
          <a:off x="28194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fontScale="92500" lnSpcReduction="10000"/>
              </a:bodyPr>
              <a:lstStyle/>
              <a:p>
                <a:r>
                  <a:rPr lang="en-US" altLang="en-US" dirty="0" smtClean="0"/>
                  <a:t>N-gram language models</a:t>
                </a:r>
              </a:p>
              <a:p>
                <a:pPr lvl="1"/>
                <a:r>
                  <a:rPr lang="en-US" altLang="en-US" dirty="0" smtClean="0"/>
                  <a:t>In general,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pPr lvl="1"/>
                <a:r>
                  <a:rPr lang="en-US" altLang="en-US" dirty="0" smtClean="0"/>
                  <a:t>N-gram: 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441" t="-2695" b="-40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4010160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6679"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31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Graphic spid="11"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70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44482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graphicFrame>
        <p:nvGraphicFramePr>
          <p:cNvPr id="3074" name="Object 2"/>
          <p:cNvGraphicFramePr>
            <a:graphicFrameLocks noChangeAspect="1"/>
          </p:cNvGraphicFramePr>
          <p:nvPr>
            <p:extLst/>
          </p:nvPr>
        </p:nvGraphicFramePr>
        <p:xfrm>
          <a:off x="635000" y="1536700"/>
          <a:ext cx="3833813" cy="1711325"/>
        </p:xfrm>
        <a:graphic>
          <a:graphicData uri="http://schemas.openxmlformats.org/presentationml/2006/ole">
            <mc:AlternateContent xmlns:mc="http://schemas.openxmlformats.org/markup-compatibility/2006">
              <mc:Choice xmlns:v="urn:schemas-microsoft-com:vml" Requires="v">
                <p:oleObj spid="_x0000_s54292" name="Equation" r:id="rId3" imgW="2933640" imgH="1307880" progId="Equation.3">
                  <p:embed/>
                </p:oleObj>
              </mc:Choice>
              <mc:Fallback>
                <p:oleObj name="Equation" r:id="rId3" imgW="2933640" imgH="1307880" progId="Equation.3">
                  <p:embed/>
                  <p:pic>
                    <p:nvPicPr>
                      <p:cNvPr id="0" name=""/>
                      <p:cNvPicPr>
                        <a:picLocks noChangeAspect="1" noChangeArrowheads="1"/>
                      </p:cNvPicPr>
                      <p:nvPr/>
                    </p:nvPicPr>
                    <p:blipFill>
                      <a:blip r:embed="rId4"/>
                      <a:srcRect/>
                      <a:stretch>
                        <a:fillRect/>
                      </a:stretch>
                    </p:blipFill>
                    <p:spPr bwMode="auto">
                      <a:xfrm>
                        <a:off x="635000" y="1536700"/>
                        <a:ext cx="3833813"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7" name="Group 12"/>
          <p:cNvGrpSpPr>
            <a:grpSpLocks/>
          </p:cNvGrpSpPr>
          <p:nvPr/>
        </p:nvGrpSpPr>
        <p:grpSpPr bwMode="auto">
          <a:xfrm>
            <a:off x="3492500" y="2572327"/>
            <a:ext cx="4508500" cy="690563"/>
            <a:chOff x="2736" y="1776"/>
            <a:chExt cx="2840" cy="435"/>
          </a:xfrm>
        </p:grpSpPr>
        <p:sp>
          <p:nvSpPr>
            <p:cNvPr id="3080" name="Text Box 5"/>
            <p:cNvSpPr txBox="1">
              <a:spLocks noChangeArrowheads="1"/>
            </p:cNvSpPr>
            <p:nvPr/>
          </p:nvSpPr>
          <p:spPr bwMode="auto">
            <a:xfrm>
              <a:off x="3416" y="1776"/>
              <a:ext cx="18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relevant</a:t>
              </a:r>
              <a:r>
                <a:rPr lang="en-US" altLang="en-US" sz="1800" b="1" dirty="0">
                  <a:latin typeface="+mn-lt"/>
                </a:rPr>
                <a:t> docs for Q</a:t>
              </a:r>
            </a:p>
          </p:txBody>
        </p:sp>
        <p:sp>
          <p:nvSpPr>
            <p:cNvPr id="3081" name="Line 6"/>
            <p:cNvSpPr>
              <a:spLocks noChangeShapeType="1"/>
            </p:cNvSpPr>
            <p:nvPr/>
          </p:nvSpPr>
          <p:spPr bwMode="auto">
            <a:xfrm flipH="1">
              <a:off x="2736" y="19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7"/>
            <p:cNvSpPr>
              <a:spLocks noChangeShapeType="1"/>
            </p:cNvSpPr>
            <p:nvPr/>
          </p:nvSpPr>
          <p:spPr bwMode="auto">
            <a:xfrm flipH="1">
              <a:off x="2736" y="2124"/>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Text Box 8"/>
            <p:cNvSpPr txBox="1">
              <a:spLocks noChangeArrowheads="1"/>
            </p:cNvSpPr>
            <p:nvPr/>
          </p:nvSpPr>
          <p:spPr bwMode="auto">
            <a:xfrm>
              <a:off x="3416" y="1980"/>
              <a:ext cx="21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non-relevant</a:t>
              </a:r>
              <a:r>
                <a:rPr lang="en-US" altLang="en-US" sz="1800" b="1" dirty="0">
                  <a:latin typeface="+mn-lt"/>
                </a:rPr>
                <a:t> docs for Q</a:t>
              </a:r>
            </a:p>
          </p:txBody>
        </p:sp>
      </p:grpSp>
      <p:sp>
        <p:nvSpPr>
          <p:cNvPr id="3078" name="Text Box 9"/>
          <p:cNvSpPr txBox="1">
            <a:spLocks noChangeArrowheads="1"/>
          </p:cNvSpPr>
          <p:nvPr/>
        </p:nvSpPr>
        <p:spPr bwMode="auto">
          <a:xfrm>
            <a:off x="685800" y="3352800"/>
            <a:ext cx="7512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Assume </a:t>
            </a:r>
            <a:r>
              <a:rPr lang="en-US" altLang="en-US" sz="1800" b="1" u="sng" dirty="0">
                <a:latin typeface="+mn-lt"/>
              </a:rPr>
              <a:t>independent</a:t>
            </a:r>
            <a:r>
              <a:rPr lang="en-US" altLang="en-US" sz="1800" b="1" dirty="0">
                <a:latin typeface="+mn-lt"/>
              </a:rPr>
              <a:t> attributes </a:t>
            </a:r>
            <a:r>
              <a:rPr lang="en-US" altLang="en-US" sz="1800" b="1" dirty="0" smtClean="0">
                <a:latin typeface="+mn-lt"/>
              </a:rPr>
              <a:t>of A</a:t>
            </a:r>
            <a:r>
              <a:rPr lang="en-US" altLang="en-US" sz="1800" b="1" baseline="-25000" dirty="0" smtClean="0">
                <a:latin typeface="+mn-lt"/>
              </a:rPr>
              <a:t>1</a:t>
            </a:r>
            <a:r>
              <a:rPr lang="en-US" altLang="en-US" sz="1800" b="1" dirty="0" smtClean="0">
                <a:latin typeface="+mn-lt"/>
              </a:rPr>
              <a:t>…</a:t>
            </a:r>
            <a:r>
              <a:rPr lang="en-US" altLang="en-US" sz="1800" b="1" dirty="0" err="1" smtClean="0">
                <a:latin typeface="+mn-lt"/>
              </a:rPr>
              <a:t>A</a:t>
            </a:r>
            <a:r>
              <a:rPr lang="en-US" altLang="en-US" sz="1800" b="1" baseline="-25000" dirty="0" err="1" smtClean="0">
                <a:latin typeface="+mn-lt"/>
              </a:rPr>
              <a:t>k</a:t>
            </a:r>
            <a:r>
              <a:rPr lang="en-US" altLang="en-US" sz="1800" b="1" dirty="0" smtClean="0">
                <a:latin typeface="+mn-lt"/>
              </a:rPr>
              <a:t> </a:t>
            </a:r>
            <a:r>
              <a:rPr lang="en-US" altLang="en-US" sz="1800" b="1" dirty="0">
                <a:latin typeface="+mn-lt"/>
              </a:rPr>
              <a:t>….(why?)</a:t>
            </a:r>
          </a:p>
          <a:p>
            <a:pPr eaLnBrk="1" hangingPunct="1"/>
            <a:r>
              <a:rPr lang="en-US" altLang="en-US" sz="1800" b="1" dirty="0">
                <a:latin typeface="+mn-lt"/>
              </a:rPr>
              <a:t>Let D=d</a:t>
            </a:r>
            <a:r>
              <a:rPr lang="en-US" altLang="en-US" sz="1800" b="1" baseline="-25000" dirty="0">
                <a:latin typeface="+mn-lt"/>
              </a:rPr>
              <a:t>1</a:t>
            </a:r>
            <a:r>
              <a:rPr lang="en-US" altLang="en-US" sz="1800" b="1" dirty="0">
                <a:latin typeface="+mn-lt"/>
              </a:rPr>
              <a:t>…</a:t>
            </a:r>
            <a:r>
              <a:rPr lang="en-US" altLang="en-US" sz="1800" b="1" dirty="0" err="1">
                <a:latin typeface="+mn-lt"/>
              </a:rPr>
              <a:t>d</a:t>
            </a:r>
            <a:r>
              <a:rPr lang="en-US" altLang="en-US" sz="1800" b="1" baseline="-25000" dirty="0" err="1">
                <a:latin typeface="+mn-lt"/>
              </a:rPr>
              <a:t>k</a:t>
            </a:r>
            <a:r>
              <a:rPr lang="en-US" altLang="en-US" sz="1800" b="1" dirty="0">
                <a:latin typeface="+mn-lt"/>
              </a:rPr>
              <a:t>, where </a:t>
            </a:r>
            <a:r>
              <a:rPr lang="en-US" altLang="en-US" sz="1800" b="1" dirty="0" err="1">
                <a:latin typeface="+mn-lt"/>
              </a:rPr>
              <a:t>d</a:t>
            </a:r>
            <a:r>
              <a:rPr lang="en-US" altLang="en-US" sz="1800" b="1" baseline="-25000" dirty="0" err="1">
                <a:latin typeface="+mn-lt"/>
              </a:rPr>
              <a:t>k</a:t>
            </a:r>
            <a:r>
              <a:rPr lang="en-US" altLang="en-US" sz="1800" b="1" dirty="0">
                <a:latin typeface="+mn-lt"/>
              </a:rPr>
              <a:t> </a:t>
            </a:r>
            <a:r>
              <a:rPr lang="en-US" altLang="en-US" sz="1800" b="1" dirty="0">
                <a:latin typeface="+mn-lt"/>
                <a:sym typeface="Symbol" pitchFamily="18" charset="2"/>
              </a:rPr>
              <a:t>{0,1} </a:t>
            </a:r>
            <a:r>
              <a:rPr lang="en-US" altLang="en-US" sz="1800" b="1" dirty="0">
                <a:latin typeface="+mn-lt"/>
              </a:rPr>
              <a:t>is the value of attribute </a:t>
            </a:r>
            <a:r>
              <a:rPr lang="en-US" altLang="en-US" sz="1800" b="1" dirty="0" err="1">
                <a:latin typeface="+mn-lt"/>
              </a:rPr>
              <a:t>A</a:t>
            </a:r>
            <a:r>
              <a:rPr lang="en-US" altLang="en-US" sz="1800" b="1" baseline="-25000" dirty="0" err="1">
                <a:latin typeface="+mn-lt"/>
              </a:rPr>
              <a:t>k</a:t>
            </a:r>
            <a:r>
              <a:rPr lang="en-US" altLang="en-US" sz="1800" b="1" dirty="0">
                <a:latin typeface="+mn-lt"/>
              </a:rPr>
              <a:t> (Similarly Q=q</a:t>
            </a:r>
            <a:r>
              <a:rPr lang="en-US" altLang="en-US" sz="1800" b="1" baseline="-25000" dirty="0">
                <a:latin typeface="+mn-lt"/>
              </a:rPr>
              <a:t>1</a:t>
            </a:r>
            <a:r>
              <a:rPr lang="en-US" altLang="en-US" sz="1800" b="1" dirty="0">
                <a:latin typeface="+mn-lt"/>
              </a:rPr>
              <a:t>…</a:t>
            </a:r>
            <a:r>
              <a:rPr lang="en-US" altLang="en-US" sz="1800" b="1" dirty="0" err="1">
                <a:latin typeface="+mn-lt"/>
              </a:rPr>
              <a:t>q</a:t>
            </a:r>
            <a:r>
              <a:rPr lang="en-US" altLang="en-US" sz="1800" b="1" baseline="-25000" dirty="0" err="1">
                <a:latin typeface="+mn-lt"/>
              </a:rPr>
              <a:t>k</a:t>
            </a:r>
            <a:r>
              <a:rPr lang="en-US" altLang="en-US" sz="1800" b="1" dirty="0">
                <a:latin typeface="+mn-lt"/>
              </a:rPr>
              <a:t> )</a:t>
            </a:r>
          </a:p>
        </p:txBody>
      </p:sp>
      <p:graphicFrame>
        <p:nvGraphicFramePr>
          <p:cNvPr id="3075" name="Object 3"/>
          <p:cNvGraphicFramePr>
            <a:graphicFrameLocks noChangeAspect="1"/>
          </p:cNvGraphicFramePr>
          <p:nvPr>
            <p:extLst/>
          </p:nvPr>
        </p:nvGraphicFramePr>
        <p:xfrm>
          <a:off x="699293" y="3999131"/>
          <a:ext cx="5586413" cy="1489075"/>
        </p:xfrm>
        <a:graphic>
          <a:graphicData uri="http://schemas.openxmlformats.org/presentationml/2006/ole">
            <mc:AlternateContent xmlns:mc="http://schemas.openxmlformats.org/markup-compatibility/2006">
              <mc:Choice xmlns:v="urn:schemas-microsoft-com:vml" Requires="v">
                <p:oleObj spid="_x0000_s54293" name="Equation" r:id="rId5" imgW="4292280" imgH="1143000" progId="Equation.3">
                  <p:embed/>
                </p:oleObj>
              </mc:Choice>
              <mc:Fallback>
                <p:oleObj name="Equation" r:id="rId5" imgW="4292280" imgH="1143000" progId="Equation.3">
                  <p:embed/>
                  <p:pic>
                    <p:nvPicPr>
                      <p:cNvPr id="0" name=""/>
                      <p:cNvPicPr>
                        <a:picLocks noChangeAspect="1" noChangeArrowheads="1"/>
                      </p:cNvPicPr>
                      <p:nvPr/>
                    </p:nvPicPr>
                    <p:blipFill>
                      <a:blip r:embed="rId6"/>
                      <a:srcRect/>
                      <a:stretch>
                        <a:fillRect/>
                      </a:stretch>
                    </p:blipFill>
                    <p:spPr bwMode="auto">
                      <a:xfrm>
                        <a:off x="699293" y="3999131"/>
                        <a:ext cx="5586413" cy="1489075"/>
                      </a:xfrm>
                      <a:prstGeom prst="rect">
                        <a:avLst/>
                      </a:prstGeom>
                      <a:noFill/>
                      <a:ln>
                        <a:noFill/>
                      </a:ln>
                      <a:effectLst/>
                    </p:spPr>
                  </p:pic>
                </p:oleObj>
              </mc:Fallback>
            </mc:AlternateContent>
          </a:graphicData>
        </a:graphic>
      </p:graphicFrame>
      <p:grpSp>
        <p:nvGrpSpPr>
          <p:cNvPr id="6" name="Group 5"/>
          <p:cNvGrpSpPr/>
          <p:nvPr/>
        </p:nvGrpSpPr>
        <p:grpSpPr>
          <a:xfrm>
            <a:off x="2286000" y="3886202"/>
            <a:ext cx="4332295" cy="1295399"/>
            <a:chOff x="2286000" y="3886202"/>
            <a:chExt cx="4332295" cy="1295399"/>
          </a:xfrm>
        </p:grpSpPr>
        <p:sp>
          <p:nvSpPr>
            <p:cNvPr id="13" name="Text Box 5"/>
            <p:cNvSpPr txBox="1">
              <a:spLocks noChangeArrowheads="1"/>
            </p:cNvSpPr>
            <p:nvPr/>
          </p:nvSpPr>
          <p:spPr bwMode="auto">
            <a:xfrm>
              <a:off x="4660906" y="3886202"/>
              <a:ext cx="195738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3657605" y="4114802"/>
              <a:ext cx="990601" cy="461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ounded Rectangle 1"/>
            <p:cNvSpPr/>
            <p:nvPr/>
          </p:nvSpPr>
          <p:spPr>
            <a:xfrm>
              <a:off x="2286000" y="4579941"/>
              <a:ext cx="1981200"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343400" y="4210052"/>
            <a:ext cx="2882908" cy="971551"/>
            <a:chOff x="4343400" y="4210052"/>
            <a:chExt cx="2882908" cy="971551"/>
          </a:xfrm>
        </p:grpSpPr>
        <p:sp>
          <p:nvSpPr>
            <p:cNvPr id="15" name="Line 7"/>
            <p:cNvSpPr>
              <a:spLocks noChangeShapeType="1"/>
            </p:cNvSpPr>
            <p:nvPr/>
          </p:nvSpPr>
          <p:spPr bwMode="auto">
            <a:xfrm flipH="1">
              <a:off x="4496202" y="4369019"/>
              <a:ext cx="223579" cy="1856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4660906" y="4210052"/>
              <a:ext cx="256540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sp>
          <p:nvSpPr>
            <p:cNvPr id="18" name="Rounded Rectangle 17"/>
            <p:cNvSpPr/>
            <p:nvPr/>
          </p:nvSpPr>
          <p:spPr>
            <a:xfrm>
              <a:off x="4343400" y="4579943"/>
              <a:ext cx="194310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p:cNvGraphicFramePr>
            <a:graphicFrameLocks noGrp="1"/>
          </p:cNvGraphicFramePr>
          <p:nvPr>
            <p:extLst/>
          </p:nvPr>
        </p:nvGraphicFramePr>
        <p:xfrm>
          <a:off x="1866461" y="53340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22" name="Group 21"/>
          <p:cNvGrpSpPr/>
          <p:nvPr/>
        </p:nvGrpSpPr>
        <p:grpSpPr>
          <a:xfrm>
            <a:off x="3462071" y="2032685"/>
            <a:ext cx="3524229" cy="685801"/>
            <a:chOff x="5618970" y="2590800"/>
            <a:chExt cx="3524229" cy="685801"/>
          </a:xfrm>
        </p:grpSpPr>
        <p:sp>
          <p:nvSpPr>
            <p:cNvPr id="23" name="Rectangle 5"/>
            <p:cNvSpPr>
              <a:spLocks noChangeArrowheads="1"/>
            </p:cNvSpPr>
            <p:nvPr/>
          </p:nvSpPr>
          <p:spPr bwMode="auto">
            <a:xfrm>
              <a:off x="5618970" y="2590800"/>
              <a:ext cx="1006741" cy="685801"/>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24" name="Text Box 6"/>
            <p:cNvSpPr txBox="1">
              <a:spLocks noChangeArrowheads="1"/>
            </p:cNvSpPr>
            <p:nvPr/>
          </p:nvSpPr>
          <p:spPr bwMode="auto">
            <a:xfrm>
              <a:off x="6876681" y="2750343"/>
              <a:ext cx="2266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CC0000"/>
                  </a:solidFill>
                </a:rPr>
                <a:t>Ignored for </a:t>
              </a:r>
              <a:r>
                <a:rPr lang="en-US" altLang="en-US" sz="1800" b="1" dirty="0" smtClean="0">
                  <a:solidFill>
                    <a:srgbClr val="CC0000"/>
                  </a:solidFill>
                </a:rPr>
                <a:t>ranking</a:t>
              </a:r>
              <a:endParaRPr lang="en-US" altLang="en-US" sz="1800" b="1" dirty="0">
                <a:solidFill>
                  <a:srgbClr val="CC0000"/>
                </a:solidFill>
              </a:endParaRPr>
            </a:p>
          </p:txBody>
        </p:sp>
        <p:sp>
          <p:nvSpPr>
            <p:cNvPr id="25" name="Line 7"/>
            <p:cNvSpPr>
              <a:spLocks noChangeShapeType="1"/>
            </p:cNvSpPr>
            <p:nvPr/>
          </p:nvSpPr>
          <p:spPr bwMode="auto">
            <a:xfrm flipH="1">
              <a:off x="6652699" y="2952387"/>
              <a:ext cx="294409" cy="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Slide Number Placeholder 8"/>
          <p:cNvSpPr>
            <a:spLocks noGrp="1"/>
          </p:cNvSpPr>
          <p:nvPr>
            <p:ph type="sldNum" sz="quarter" idx="12"/>
          </p:nvPr>
        </p:nvSpPr>
        <p:spPr/>
        <p:txBody>
          <a:bodyPr/>
          <a:lstStyle/>
          <a:p>
            <a:fld id="{97D331B6-44EF-44C9-9B8C-E07E76159A89}" type="slidenum">
              <a:rPr lang="en-US" smtClean="0"/>
              <a:t>2</a:t>
            </a:fld>
            <a:endParaRPr lang="en-US"/>
          </a:p>
        </p:txBody>
      </p:sp>
    </p:spTree>
    <p:extLst>
      <p:ext uri="{BB962C8B-B14F-4D97-AF65-F5344CB8AC3E}">
        <p14:creationId xmlns:p14="http://schemas.microsoft.com/office/powerpoint/2010/main" val="5469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Effect transition="in" filter="wipe(left)">
                                      <p:cBhvr>
                                        <p:cTn id="11" dur="500"/>
                                        <p:tgtEl>
                                          <p:spTgt spid="30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8">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20</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991297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9840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22</a:t>
            </a:fld>
            <a:endParaRPr lang="en-US"/>
          </a:p>
        </p:txBody>
      </p:sp>
    </p:spTree>
    <p:extLst>
      <p:ext uri="{BB962C8B-B14F-4D97-AF65-F5344CB8AC3E}">
        <p14:creationId xmlns:p14="http://schemas.microsoft.com/office/powerpoint/2010/main" val="14090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58376"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23</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8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24</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4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spTree>
    <p:extLst>
      <p:ext uri="{BB962C8B-B14F-4D97-AF65-F5344CB8AC3E}">
        <p14:creationId xmlns:p14="http://schemas.microsoft.com/office/powerpoint/2010/main" val="285601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26</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27877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27</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1347746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28</a:t>
            </a:fld>
            <a:endParaRPr lang="en-US"/>
          </a:p>
        </p:txBody>
      </p:sp>
    </p:spTree>
    <p:extLst>
      <p:ext uri="{BB962C8B-B14F-4D97-AF65-F5344CB8AC3E}">
        <p14:creationId xmlns:p14="http://schemas.microsoft.com/office/powerpoint/2010/main" val="239399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5" name="Date Placeholder 4"/>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graphicFrame>
        <p:nvGraphicFramePr>
          <p:cNvPr id="3075" name="Object 3"/>
          <p:cNvGraphicFramePr>
            <a:graphicFrameLocks noChangeAspect="1"/>
          </p:cNvGraphicFramePr>
          <p:nvPr>
            <p:extLst/>
          </p:nvPr>
        </p:nvGraphicFramePr>
        <p:xfrm>
          <a:off x="751284" y="1747838"/>
          <a:ext cx="6005118" cy="2595562"/>
        </p:xfrm>
        <a:graphic>
          <a:graphicData uri="http://schemas.openxmlformats.org/presentationml/2006/ole">
            <mc:AlternateContent xmlns:mc="http://schemas.openxmlformats.org/markup-compatibility/2006">
              <mc:Choice xmlns:v="urn:schemas-microsoft-com:vml" Requires="v">
                <p:oleObj spid="_x0000_s55306" name="Equation" r:id="rId3" imgW="4292280" imgH="1854000" progId="Equation.3">
                  <p:embed/>
                </p:oleObj>
              </mc:Choice>
              <mc:Fallback>
                <p:oleObj name="Equation" r:id="rId3" imgW="4292280" imgH="1854000" progId="Equation.3">
                  <p:embed/>
                  <p:pic>
                    <p:nvPicPr>
                      <p:cNvPr id="0" name=""/>
                      <p:cNvPicPr>
                        <a:picLocks noChangeAspect="1" noChangeArrowheads="1"/>
                      </p:cNvPicPr>
                      <p:nvPr/>
                    </p:nvPicPr>
                    <p:blipFill>
                      <a:blip r:embed="rId4"/>
                      <a:srcRect/>
                      <a:stretch>
                        <a:fillRect/>
                      </a:stretch>
                    </p:blipFill>
                    <p:spPr bwMode="auto">
                      <a:xfrm>
                        <a:off x="751284" y="1747838"/>
                        <a:ext cx="6005118" cy="2595562"/>
                      </a:xfrm>
                      <a:prstGeom prst="rect">
                        <a:avLst/>
                      </a:prstGeom>
                      <a:noFill/>
                      <a:ln>
                        <a:noFill/>
                      </a:ln>
                      <a:effectLst/>
                    </p:spPr>
                  </p:pic>
                </p:oleObj>
              </mc:Fallback>
            </mc:AlternateContent>
          </a:graphicData>
        </a:graphic>
      </p:graphicFrame>
      <p:grpSp>
        <p:nvGrpSpPr>
          <p:cNvPr id="12" name="Group 12"/>
          <p:cNvGrpSpPr>
            <a:grpSpLocks/>
          </p:cNvGrpSpPr>
          <p:nvPr/>
        </p:nvGrpSpPr>
        <p:grpSpPr bwMode="auto">
          <a:xfrm>
            <a:off x="4025899" y="1676398"/>
            <a:ext cx="3568703" cy="693738"/>
            <a:chOff x="2784" y="1776"/>
            <a:chExt cx="2248" cy="437"/>
          </a:xfrm>
        </p:grpSpPr>
        <p:sp>
          <p:nvSpPr>
            <p:cNvPr id="13" name="Text Box 5"/>
            <p:cNvSpPr txBox="1">
              <a:spLocks noChangeArrowheads="1"/>
            </p:cNvSpPr>
            <p:nvPr/>
          </p:nvSpPr>
          <p:spPr bwMode="auto">
            <a:xfrm>
              <a:off x="3416" y="1776"/>
              <a:ext cx="12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2784" y="1901"/>
              <a:ext cx="640" cy="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
            <p:cNvSpPr>
              <a:spLocks noChangeShapeType="1"/>
            </p:cNvSpPr>
            <p:nvPr/>
          </p:nvSpPr>
          <p:spPr bwMode="auto">
            <a:xfrm flipH="1">
              <a:off x="3332" y="2108"/>
              <a:ext cx="132" cy="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3416" y="1980"/>
              <a:ext cx="16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grpSp>
      <p:sp>
        <p:nvSpPr>
          <p:cNvPr id="2" name="Rounded Rectangle 1"/>
          <p:cNvSpPr/>
          <p:nvPr/>
        </p:nvSpPr>
        <p:spPr>
          <a:xfrm>
            <a:off x="2566196" y="2387114"/>
            <a:ext cx="2005804"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614452" y="2378627"/>
            <a:ext cx="214195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1752600" y="46482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9" name="Group 8"/>
          <p:cNvGrpSpPr/>
          <p:nvPr/>
        </p:nvGrpSpPr>
        <p:grpSpPr>
          <a:xfrm>
            <a:off x="4775202" y="3045619"/>
            <a:ext cx="3695700" cy="1200329"/>
            <a:chOff x="4775202" y="3045619"/>
            <a:chExt cx="3695700" cy="1200329"/>
          </a:xfrm>
        </p:grpSpPr>
        <p:sp>
          <p:nvSpPr>
            <p:cNvPr id="4" name="TextBox 3"/>
            <p:cNvSpPr txBox="1"/>
            <p:nvPr/>
          </p:nvSpPr>
          <p:spPr>
            <a:xfrm>
              <a:off x="5041902" y="3045619"/>
              <a:ext cx="3429000" cy="1200329"/>
            </a:xfrm>
            <a:prstGeom prst="rect">
              <a:avLst/>
            </a:prstGeom>
            <a:noFill/>
          </p:spPr>
          <p:txBody>
            <a:bodyPr wrap="square" rtlCol="0">
              <a:spAutoFit/>
            </a:bodyPr>
            <a:lstStyle/>
            <a:p>
              <a:r>
                <a:rPr lang="en-US" i="1" dirty="0" smtClean="0"/>
                <a:t>Assumption: terms not occurring in the query are equally likely to occur in relevant and </a:t>
              </a:r>
              <a:r>
                <a:rPr lang="en-US" i="1" dirty="0" err="1" smtClean="0"/>
                <a:t>nonrelevant</a:t>
              </a:r>
              <a:r>
                <a:rPr lang="en-US" i="1" dirty="0" smtClean="0"/>
                <a:t> documents, i.e., </a:t>
              </a:r>
              <a:r>
                <a:rPr lang="en-US" i="1" dirty="0" err="1" smtClean="0"/>
                <a:t>p</a:t>
              </a:r>
              <a:r>
                <a:rPr lang="en-US" i="1" baseline="-25000" dirty="0" err="1" smtClean="0"/>
                <a:t>t</a:t>
              </a:r>
              <a:r>
                <a:rPr lang="en-US" i="1" dirty="0" smtClean="0"/>
                <a:t>=</a:t>
              </a:r>
              <a:r>
                <a:rPr lang="en-US" i="1" dirty="0" err="1" smtClean="0"/>
                <a:t>u</a:t>
              </a:r>
              <a:r>
                <a:rPr lang="en-US" i="1" baseline="-25000" dirty="0" err="1" smtClean="0"/>
                <a:t>t</a:t>
              </a:r>
              <a:endParaRPr lang="en-US" i="1" baseline="-25000" dirty="0" smtClean="0"/>
            </a:p>
          </p:txBody>
        </p:sp>
        <p:cxnSp>
          <p:nvCxnSpPr>
            <p:cNvPr id="6" name="Straight Arrow Connector 5"/>
            <p:cNvCxnSpPr/>
            <p:nvPr/>
          </p:nvCxnSpPr>
          <p:spPr>
            <a:xfrm flipH="1">
              <a:off x="4775202" y="3352800"/>
              <a:ext cx="24129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6200" y="2758178"/>
            <a:ext cx="2133600" cy="1143000"/>
            <a:chOff x="76200" y="3496056"/>
            <a:chExt cx="2133600" cy="1143000"/>
          </a:xfrm>
        </p:grpSpPr>
        <p:sp>
          <p:nvSpPr>
            <p:cNvPr id="17" name="TextBox 16"/>
            <p:cNvSpPr txBox="1"/>
            <p:nvPr/>
          </p:nvSpPr>
          <p:spPr>
            <a:xfrm>
              <a:off x="76200" y="3821668"/>
              <a:ext cx="2133600" cy="369332"/>
            </a:xfrm>
            <a:prstGeom prst="rect">
              <a:avLst/>
            </a:prstGeom>
            <a:noFill/>
          </p:spPr>
          <p:txBody>
            <a:bodyPr wrap="square" rtlCol="0">
              <a:spAutoFit/>
            </a:bodyPr>
            <a:lstStyle/>
            <a:p>
              <a:r>
                <a:rPr lang="en-US" dirty="0"/>
                <a:t>I</a:t>
              </a:r>
              <a:r>
                <a:rPr lang="en-US" dirty="0" smtClean="0"/>
                <a:t>mportant tricks</a:t>
              </a:r>
              <a:endParaRPr lang="en-US" dirty="0"/>
            </a:p>
          </p:txBody>
        </p:sp>
        <p:cxnSp>
          <p:nvCxnSpPr>
            <p:cNvPr id="20" name="Straight Arrow Connector 19"/>
            <p:cNvCxnSpPr/>
            <p:nvPr/>
          </p:nvCxnSpPr>
          <p:spPr>
            <a:xfrm>
              <a:off x="1752600" y="4029456"/>
              <a:ext cx="457200" cy="609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52600" y="3496056"/>
              <a:ext cx="457200" cy="457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975630" y="3798009"/>
            <a:ext cx="869952" cy="496241"/>
            <a:chOff x="4025899" y="3810000"/>
            <a:chExt cx="869952" cy="496241"/>
          </a:xfrm>
        </p:grpSpPr>
        <p:cxnSp>
          <p:nvCxnSpPr>
            <p:cNvPr id="8" name="Straight Connector 7"/>
            <p:cNvCxnSpPr/>
            <p:nvPr/>
          </p:nvCxnSpPr>
          <p:spPr>
            <a:xfrm>
              <a:off x="4025899" y="3810000"/>
              <a:ext cx="869952"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5900" y="3810000"/>
              <a:ext cx="869951"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Slide Number Placeholder 18"/>
          <p:cNvSpPr>
            <a:spLocks noGrp="1"/>
          </p:cNvSpPr>
          <p:nvPr>
            <p:ph type="sldNum" sz="quarter" idx="12"/>
          </p:nvPr>
        </p:nvSpPr>
        <p:spPr/>
        <p:txBody>
          <a:bodyPr/>
          <a:lstStyle/>
          <a:p>
            <a:fld id="{97D331B6-44EF-44C9-9B8C-E07E76159A89}" type="slidenum">
              <a:rPr lang="en-US" smtClean="0"/>
              <a:t>3</a:t>
            </a:fld>
            <a:endParaRPr lang="en-US"/>
          </a:p>
        </p:txBody>
      </p:sp>
    </p:spTree>
    <p:extLst>
      <p:ext uri="{BB962C8B-B14F-4D97-AF65-F5344CB8AC3E}">
        <p14:creationId xmlns:p14="http://schemas.microsoft.com/office/powerpoint/2010/main" val="36196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en-US" sz="4900" dirty="0"/>
              <a:t>Language </a:t>
            </a:r>
            <a:r>
              <a:rPr lang="en-US" altLang="en-US" sz="4900" dirty="0" smtClean="0"/>
              <a:t>models </a:t>
            </a:r>
            <a:r>
              <a:rPr lang="en-US" altLang="en-US" sz="4900" dirty="0"/>
              <a:t>for </a:t>
            </a:r>
            <a:r>
              <a:rPr lang="en-US" altLang="en-US" sz="4900" dirty="0" smtClean="0"/>
              <a:t>IR</a:t>
            </a:r>
            <a:r>
              <a:rPr lang="en-US" altLang="en-US" dirty="0"/>
              <a:t/>
            </a:r>
            <a:br>
              <a:rPr lang="en-US" altLang="en-US" dirty="0"/>
            </a:br>
            <a:r>
              <a:rPr lang="en-US" altLang="en-US" baseline="30000" dirty="0"/>
              <a:t>[Ponte &amp; Croft SIGIR’98] </a:t>
            </a:r>
          </a:p>
        </p:txBody>
      </p:sp>
      <p:sp>
        <p:nvSpPr>
          <p:cNvPr id="340995" name="Text Box 3"/>
          <p:cNvSpPr txBox="1">
            <a:spLocks noChangeArrowheads="1"/>
          </p:cNvSpPr>
          <p:nvPr/>
        </p:nvSpPr>
        <p:spPr bwMode="auto">
          <a:xfrm>
            <a:off x="533400" y="16002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a:solidFill>
                  <a:srgbClr val="000066"/>
                </a:solidFill>
              </a:rPr>
              <a:t>Document</a:t>
            </a:r>
          </a:p>
        </p:txBody>
      </p:sp>
      <p:sp>
        <p:nvSpPr>
          <p:cNvPr id="340996" name="AutoShape 4"/>
          <p:cNvSpPr>
            <a:spLocks noChangeArrowheads="1"/>
          </p:cNvSpPr>
          <p:nvPr/>
        </p:nvSpPr>
        <p:spPr bwMode="auto">
          <a:xfrm>
            <a:off x="457200" y="2743200"/>
            <a:ext cx="1600200" cy="9906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mining</a:t>
            </a:r>
          </a:p>
          <a:p>
            <a:r>
              <a:rPr lang="en-US" altLang="en-US" sz="1800">
                <a:solidFill>
                  <a:schemeClr val="bg1"/>
                </a:solidFill>
              </a:rPr>
              <a:t>paper</a:t>
            </a:r>
          </a:p>
        </p:txBody>
      </p:sp>
      <p:sp>
        <p:nvSpPr>
          <p:cNvPr id="340997" name="AutoShape 5"/>
          <p:cNvSpPr>
            <a:spLocks noChangeArrowheads="1"/>
          </p:cNvSpPr>
          <p:nvPr/>
        </p:nvSpPr>
        <p:spPr bwMode="auto">
          <a:xfrm>
            <a:off x="457200" y="4876800"/>
            <a:ext cx="1600200" cy="990600"/>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Food nutrition</a:t>
            </a:r>
          </a:p>
          <a:p>
            <a:r>
              <a:rPr lang="en-US" altLang="en-US" sz="1800">
                <a:solidFill>
                  <a:schemeClr val="bg1"/>
                </a:solidFill>
              </a:rPr>
              <a:t>paper</a:t>
            </a:r>
          </a:p>
        </p:txBody>
      </p:sp>
      <p:grpSp>
        <p:nvGrpSpPr>
          <p:cNvPr id="340998" name="Group 6"/>
          <p:cNvGrpSpPr>
            <a:grpSpLocks/>
          </p:cNvGrpSpPr>
          <p:nvPr/>
        </p:nvGrpSpPr>
        <p:grpSpPr bwMode="auto">
          <a:xfrm>
            <a:off x="2133600" y="1600200"/>
            <a:ext cx="2862263" cy="4737100"/>
            <a:chOff x="1344" y="1008"/>
            <a:chExt cx="1803" cy="2984"/>
          </a:xfrm>
        </p:grpSpPr>
        <p:sp>
          <p:nvSpPr>
            <p:cNvPr id="340999" name="Text Box 7"/>
            <p:cNvSpPr txBox="1">
              <a:spLocks noChangeArrowheads="1"/>
            </p:cNvSpPr>
            <p:nvPr/>
          </p:nvSpPr>
          <p:spPr bwMode="auto">
            <a:xfrm>
              <a:off x="1903" y="1008"/>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66"/>
                  </a:solidFill>
                </a:rPr>
                <a:t>Language Model </a:t>
              </a:r>
              <a:endParaRPr lang="en-US" altLang="en-US" sz="2000" dirty="0">
                <a:solidFill>
                  <a:srgbClr val="CC3300"/>
                </a:solidFill>
              </a:endParaRPr>
            </a:p>
          </p:txBody>
        </p:sp>
        <p:sp>
          <p:nvSpPr>
            <p:cNvPr id="341000" name="Text Box 8"/>
            <p:cNvSpPr txBox="1">
              <a:spLocks noChangeArrowheads="1"/>
            </p:cNvSpPr>
            <p:nvPr/>
          </p:nvSpPr>
          <p:spPr bwMode="auto">
            <a:xfrm>
              <a:off x="1968" y="1296"/>
              <a:ext cx="1104" cy="140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clustering ?</a:t>
              </a:r>
            </a:p>
            <a:p>
              <a:pPr algn="l">
                <a:lnSpc>
                  <a:spcPct val="85000"/>
                </a:lnSpc>
              </a:pPr>
              <a:r>
                <a:rPr lang="en-US" altLang="en-US" sz="1800">
                  <a:solidFill>
                    <a:srgbClr val="0000FF"/>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a:t>
              </a:r>
              <a:r>
                <a:rPr lang="en-US" altLang="en-US" sz="1800">
                  <a:solidFill>
                    <a:srgbClr val="0000FF"/>
                  </a:solidFill>
                  <a:sym typeface="Symbol" panose="05050102010706020507" pitchFamily="18" charset="2"/>
                </a:rPr>
                <a:t>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41001" name="AutoShape 9"/>
            <p:cNvSpPr>
              <a:spLocks noChangeArrowheads="1"/>
            </p:cNvSpPr>
            <p:nvPr/>
          </p:nvSpPr>
          <p:spPr bwMode="auto">
            <a:xfrm>
              <a:off x="1344" y="1872"/>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2" name="Text Box 10"/>
            <p:cNvSpPr txBox="1">
              <a:spLocks noChangeArrowheads="1"/>
            </p:cNvSpPr>
            <p:nvPr/>
          </p:nvSpPr>
          <p:spPr bwMode="auto">
            <a:xfrm>
              <a:off x="1968" y="2880"/>
              <a:ext cx="1104" cy="11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CC3300"/>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 ?</a:t>
              </a:r>
            </a:p>
            <a:p>
              <a:pPr algn="l">
                <a:lnSpc>
                  <a:spcPct val="85000"/>
                </a:lnSpc>
              </a:pPr>
              <a:r>
                <a:rPr lang="en-US" altLang="en-US" sz="1800">
                  <a:solidFill>
                    <a:srgbClr val="CC3300"/>
                  </a:solidFill>
                  <a:sym typeface="Symbol" panose="05050102010706020507" pitchFamily="18" charset="2"/>
                </a:rPr>
                <a:t>nutrition ?</a:t>
              </a:r>
            </a:p>
            <a:p>
              <a:pPr algn="l">
                <a:lnSpc>
                  <a:spcPct val="85000"/>
                </a:lnSpc>
              </a:pPr>
              <a:r>
                <a:rPr lang="en-US" altLang="en-US" sz="1800">
                  <a:solidFill>
                    <a:srgbClr val="CC3300"/>
                  </a:solidFill>
                  <a:sym typeface="Symbol" panose="05050102010706020507" pitchFamily="18" charset="2"/>
                </a:rPr>
                <a:t>healthy ?</a:t>
              </a:r>
            </a:p>
            <a:p>
              <a:pPr algn="l">
                <a:lnSpc>
                  <a:spcPct val="85000"/>
                </a:lnSpc>
              </a:pPr>
              <a:r>
                <a:rPr lang="en-US" altLang="en-US" sz="1800">
                  <a:solidFill>
                    <a:srgbClr val="CC3300"/>
                  </a:solidFill>
                  <a:sym typeface="Symbol" panose="05050102010706020507" pitchFamily="18" charset="2"/>
                </a:rPr>
                <a:t>diet ?</a:t>
              </a:r>
            </a:p>
            <a:p>
              <a:pPr algn="l"/>
              <a:r>
                <a:rPr lang="en-US" altLang="en-US">
                  <a:solidFill>
                    <a:srgbClr val="CC3300"/>
                  </a:solidFill>
                  <a:sym typeface="Symbol" panose="05050102010706020507" pitchFamily="18" charset="2"/>
                </a:rPr>
                <a:t>…</a:t>
              </a:r>
              <a:endParaRPr lang="en-US" altLang="en-US">
                <a:solidFill>
                  <a:srgbClr val="CC3300"/>
                </a:solidFill>
              </a:endParaRPr>
            </a:p>
          </p:txBody>
        </p:sp>
        <p:sp>
          <p:nvSpPr>
            <p:cNvPr id="341003" name="AutoShape 11"/>
            <p:cNvSpPr>
              <a:spLocks noChangeArrowheads="1"/>
            </p:cNvSpPr>
            <p:nvPr/>
          </p:nvSpPr>
          <p:spPr bwMode="auto">
            <a:xfrm>
              <a:off x="1344" y="3264"/>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5074755" y="3436937"/>
            <a:ext cx="3939367" cy="2900363"/>
            <a:chOff x="5074755" y="3436937"/>
            <a:chExt cx="3939367" cy="2900363"/>
          </a:xfrm>
        </p:grpSpPr>
        <p:sp>
          <p:nvSpPr>
            <p:cNvPr id="341006" name="Text Box 14"/>
            <p:cNvSpPr txBox="1">
              <a:spLocks noChangeArrowheads="1"/>
            </p:cNvSpPr>
            <p:nvPr/>
          </p:nvSpPr>
          <p:spPr bwMode="auto">
            <a:xfrm>
              <a:off x="5074755" y="3641725"/>
              <a:ext cx="635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8000" dirty="0">
                  <a:solidFill>
                    <a:srgbClr val="006666"/>
                  </a:solidFill>
                </a:rPr>
                <a:t>?</a:t>
              </a:r>
              <a:endParaRPr lang="en-US" altLang="en-US" dirty="0">
                <a:solidFill>
                  <a:srgbClr val="006666"/>
                </a:solidFill>
              </a:endParaRPr>
            </a:p>
          </p:txBody>
        </p:sp>
        <p:sp>
          <p:nvSpPr>
            <p:cNvPr id="341007" name="Text Box 15"/>
            <p:cNvSpPr txBox="1">
              <a:spLocks noChangeArrowheads="1"/>
            </p:cNvSpPr>
            <p:nvPr/>
          </p:nvSpPr>
          <p:spPr bwMode="auto">
            <a:xfrm>
              <a:off x="5730205" y="5321637"/>
              <a:ext cx="3283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b="1" i="1" dirty="0">
                  <a:solidFill>
                    <a:srgbClr val="CC00CC"/>
                  </a:solidFill>
                </a:rPr>
                <a:t>Which model would most </a:t>
              </a:r>
            </a:p>
            <a:p>
              <a:pPr algn="l"/>
              <a:r>
                <a:rPr lang="en-US" altLang="en-US" sz="2000" b="1" i="1" dirty="0">
                  <a:solidFill>
                    <a:srgbClr val="CC00CC"/>
                  </a:solidFill>
                </a:rPr>
                <a:t>likely have </a:t>
              </a:r>
              <a:r>
                <a:rPr lang="en-US" altLang="en-US" sz="2000" b="1" i="1" dirty="0" smtClean="0">
                  <a:solidFill>
                    <a:srgbClr val="CC00CC"/>
                  </a:solidFill>
                </a:rPr>
                <a:t>generated </a:t>
              </a:r>
              <a:r>
                <a:rPr lang="en-US" altLang="en-US" sz="2000" b="1" i="1" dirty="0">
                  <a:solidFill>
                    <a:srgbClr val="CC00CC"/>
                  </a:solidFill>
                </a:rPr>
                <a:t>this query?</a:t>
              </a:r>
              <a:endParaRPr lang="en-US" altLang="en-US" i="1" dirty="0"/>
            </a:p>
          </p:txBody>
        </p:sp>
        <p:sp>
          <p:nvSpPr>
            <p:cNvPr id="341008" name="AutoShape 16"/>
            <p:cNvSpPr>
              <a:spLocks noChangeArrowheads="1"/>
            </p:cNvSpPr>
            <p:nvPr/>
          </p:nvSpPr>
          <p:spPr bwMode="auto">
            <a:xfrm rot="1025370">
              <a:off x="5074755" y="3436937"/>
              <a:ext cx="762000" cy="257175"/>
            </a:xfrm>
            <a:prstGeom prst="rightArrow">
              <a:avLst>
                <a:gd name="adj1" fmla="val 50000"/>
                <a:gd name="adj2" fmla="val 74074"/>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AutoShape 17"/>
            <p:cNvSpPr>
              <a:spLocks noChangeArrowheads="1"/>
            </p:cNvSpPr>
            <p:nvPr/>
          </p:nvSpPr>
          <p:spPr bwMode="auto">
            <a:xfrm rot="20112314">
              <a:off x="5074755" y="4884737"/>
              <a:ext cx="762000" cy="257175"/>
            </a:xfrm>
            <a:prstGeom prst="rightArrow">
              <a:avLst>
                <a:gd name="adj1" fmla="val 50000"/>
                <a:gd name="adj2" fmla="val 740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5943600" y="1600200"/>
            <a:ext cx="2857129" cy="2844829"/>
            <a:chOff x="5943600" y="1600200"/>
            <a:chExt cx="2857129" cy="2844829"/>
          </a:xfrm>
        </p:grpSpPr>
        <p:sp>
          <p:nvSpPr>
            <p:cNvPr id="341004" name="Text Box 12"/>
            <p:cNvSpPr txBox="1">
              <a:spLocks noChangeArrowheads="1"/>
            </p:cNvSpPr>
            <p:nvPr/>
          </p:nvSpPr>
          <p:spPr bwMode="auto">
            <a:xfrm>
              <a:off x="5943600" y="4044919"/>
              <a:ext cx="2857129" cy="40011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a:t>
              </a:r>
              <a:r>
                <a:rPr lang="en-US" altLang="en-US" sz="2000" b="1" dirty="0"/>
                <a:t>data mining algorithms”</a:t>
              </a:r>
              <a:endParaRPr lang="en-US" altLang="en-US" sz="2000" dirty="0"/>
            </a:p>
          </p:txBody>
        </p:sp>
        <p:sp>
          <p:nvSpPr>
            <p:cNvPr id="19" name="Text Box 3"/>
            <p:cNvSpPr txBox="1">
              <a:spLocks noChangeArrowheads="1"/>
            </p:cNvSpPr>
            <p:nvPr/>
          </p:nvSpPr>
          <p:spPr bwMode="auto">
            <a:xfrm>
              <a:off x="6629400" y="1600200"/>
              <a:ext cx="884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smtClean="0">
                  <a:solidFill>
                    <a:srgbClr val="000066"/>
                  </a:solidFill>
                </a:rPr>
                <a:t>Query</a:t>
              </a:r>
              <a:endParaRPr lang="en-US" altLang="en-US" sz="2000" dirty="0">
                <a:solidFill>
                  <a:srgbClr val="000066"/>
                </a:solidFill>
              </a:endParaRP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4469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lstStyle/>
          <a:p>
            <a:r>
              <a:rPr lang="en-US" altLang="en-US" dirty="0"/>
              <a:t>Ranking </a:t>
            </a:r>
            <a:r>
              <a:rPr lang="en-US" altLang="en-US" dirty="0" smtClean="0"/>
              <a:t>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ext uri="{D42A27DB-BD31-4B8C-83A1-F6EECF244321}">
                  <p14:modId xmlns:p14="http://schemas.microsoft.com/office/powerpoint/2010/main" val="1892732000"/>
                </p:ext>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2086"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38797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en-US" dirty="0" smtClean="0">
                <a:cs typeface="Arial" charset="0"/>
              </a:rPr>
              <a:t>Justification from PRP</a:t>
            </a:r>
          </a:p>
        </p:txBody>
      </p:sp>
      <p:graphicFrame>
        <p:nvGraphicFramePr>
          <p:cNvPr id="8194" name="Object 2"/>
          <p:cNvGraphicFramePr>
            <a:graphicFrameLocks noChangeAspect="1"/>
          </p:cNvGraphicFramePr>
          <p:nvPr>
            <p:extLst/>
          </p:nvPr>
        </p:nvGraphicFramePr>
        <p:xfrm>
          <a:off x="914400" y="1600200"/>
          <a:ext cx="7200900" cy="1711325"/>
        </p:xfrm>
        <a:graphic>
          <a:graphicData uri="http://schemas.openxmlformats.org/presentationml/2006/ole">
            <mc:AlternateContent xmlns:mc="http://schemas.openxmlformats.org/markup-compatibility/2006">
              <mc:Choice xmlns:v="urn:schemas-microsoft-com:vml" Requires="v">
                <p:oleObj spid="_x0000_s47177" name="Equation" r:id="rId3" imgW="5511600" imgH="1307880" progId="Equation.3">
                  <p:embed/>
                </p:oleObj>
              </mc:Choice>
              <mc:Fallback>
                <p:oleObj name="Equation" r:id="rId3" imgW="5511600" imgH="1307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20090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1219200" y="3200400"/>
            <a:ext cx="2698750" cy="762000"/>
            <a:chOff x="1219200" y="3200400"/>
            <a:chExt cx="2698750" cy="762000"/>
          </a:xfrm>
        </p:grpSpPr>
        <p:sp>
          <p:nvSpPr>
            <p:cNvPr id="8199" name="Text Box 11"/>
            <p:cNvSpPr txBox="1">
              <a:spLocks noChangeArrowheads="1"/>
            </p:cNvSpPr>
            <p:nvPr/>
          </p:nvSpPr>
          <p:spPr bwMode="auto">
            <a:xfrm>
              <a:off x="1219200" y="350520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Query likelihood</a:t>
              </a:r>
              <a:r>
                <a:rPr lang="en-US" altLang="en-US" b="1" dirty="0">
                  <a:solidFill>
                    <a:srgbClr val="FF0000"/>
                  </a:solidFill>
                  <a:latin typeface="+mn-lt"/>
                </a:rPr>
                <a:t> </a:t>
              </a:r>
              <a:r>
                <a:rPr lang="en-US" altLang="en-US" sz="1800" b="1" dirty="0">
                  <a:solidFill>
                    <a:srgbClr val="FF0000"/>
                  </a:solidFill>
                  <a:latin typeface="+mn-lt"/>
                  <a:sym typeface="Symbol" pitchFamily="18" charset="2"/>
                </a:rPr>
                <a:t>p(q| </a:t>
              </a:r>
              <a:r>
                <a:rPr lang="en-US" altLang="en-US" sz="1800" b="1" baseline="-25000" dirty="0">
                  <a:solidFill>
                    <a:srgbClr val="FF0000"/>
                  </a:solidFill>
                  <a:latin typeface="+mn-lt"/>
                  <a:sym typeface="Symbol" pitchFamily="18" charset="2"/>
                </a:rPr>
                <a:t>d</a:t>
              </a:r>
              <a:r>
                <a:rPr lang="en-US" altLang="en-US" sz="1800" b="1" dirty="0">
                  <a:solidFill>
                    <a:srgbClr val="FF0000"/>
                  </a:solidFill>
                  <a:latin typeface="+mn-lt"/>
                  <a:sym typeface="Symbol" pitchFamily="18" charset="2"/>
                </a:rPr>
                <a:t>)</a:t>
              </a:r>
              <a:r>
                <a:rPr lang="en-US" altLang="en-US" b="1" dirty="0">
                  <a:solidFill>
                    <a:srgbClr val="FF0000"/>
                  </a:solidFill>
                  <a:latin typeface="+mn-lt"/>
                </a:rPr>
                <a:t> </a:t>
              </a:r>
            </a:p>
          </p:txBody>
        </p:sp>
        <p:sp>
          <p:nvSpPr>
            <p:cNvPr id="8200" name="Line 12"/>
            <p:cNvSpPr>
              <a:spLocks noChangeShapeType="1"/>
            </p:cNvSpPr>
            <p:nvPr/>
          </p:nvSpPr>
          <p:spPr bwMode="auto">
            <a:xfrm>
              <a:off x="2362200" y="3200400"/>
              <a:ext cx="12192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3"/>
            <p:cNvSpPr>
              <a:spLocks noChangeShapeType="1"/>
            </p:cNvSpPr>
            <p:nvPr/>
          </p:nvSpPr>
          <p:spPr bwMode="auto">
            <a:xfrm flipV="1">
              <a:off x="2743200" y="32004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8"/>
          <p:cNvGrpSpPr/>
          <p:nvPr/>
        </p:nvGrpSpPr>
        <p:grpSpPr>
          <a:xfrm>
            <a:off x="3657600" y="3352800"/>
            <a:ext cx="2514600" cy="609600"/>
            <a:chOff x="3657600" y="3352800"/>
            <a:chExt cx="2514600" cy="609600"/>
          </a:xfrm>
        </p:grpSpPr>
        <p:sp>
          <p:nvSpPr>
            <p:cNvPr id="8202" name="Text Box 14"/>
            <p:cNvSpPr txBox="1">
              <a:spLocks noChangeArrowheads="1"/>
            </p:cNvSpPr>
            <p:nvPr/>
          </p:nvSpPr>
          <p:spPr bwMode="auto">
            <a:xfrm>
              <a:off x="4343400" y="3505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Document prior</a:t>
              </a:r>
              <a:r>
                <a:rPr lang="en-US" altLang="en-US" b="1" dirty="0">
                  <a:solidFill>
                    <a:srgbClr val="FF0000"/>
                  </a:solidFill>
                  <a:latin typeface="+mn-lt"/>
                </a:rPr>
                <a:t> </a:t>
              </a:r>
            </a:p>
          </p:txBody>
        </p:sp>
        <p:sp>
          <p:nvSpPr>
            <p:cNvPr id="8203" name="Line 15"/>
            <p:cNvSpPr>
              <a:spLocks noChangeShapeType="1"/>
            </p:cNvSpPr>
            <p:nvPr/>
          </p:nvSpPr>
          <p:spPr bwMode="auto">
            <a:xfrm>
              <a:off x="3657600" y="3352800"/>
              <a:ext cx="10668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6"/>
            <p:cNvSpPr>
              <a:spLocks noChangeShapeType="1"/>
            </p:cNvSpPr>
            <p:nvPr/>
          </p:nvSpPr>
          <p:spPr bwMode="auto">
            <a:xfrm flipH="1" flipV="1">
              <a:off x="4267200" y="33528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
          <p:cNvGrpSpPr/>
          <p:nvPr/>
        </p:nvGrpSpPr>
        <p:grpSpPr>
          <a:xfrm>
            <a:off x="1066800" y="3925669"/>
            <a:ext cx="4610100" cy="646331"/>
            <a:chOff x="1066800" y="3925669"/>
            <a:chExt cx="4610100" cy="646331"/>
          </a:xfrm>
        </p:grpSpPr>
        <p:sp>
          <p:nvSpPr>
            <p:cNvPr id="8198" name="Text Box 9"/>
            <p:cNvSpPr txBox="1">
              <a:spLocks noChangeArrowheads="1"/>
            </p:cNvSpPr>
            <p:nvPr/>
          </p:nvSpPr>
          <p:spPr bwMode="auto">
            <a:xfrm>
              <a:off x="1066800" y="3925669"/>
              <a:ext cx="434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Assuming uniform </a:t>
              </a:r>
              <a:r>
                <a:rPr lang="en-US" altLang="en-US" sz="1800" b="1" dirty="0" smtClean="0">
                  <a:latin typeface="+mn-lt"/>
                </a:rPr>
                <a:t>document prior</a:t>
              </a:r>
              <a:r>
                <a:rPr lang="en-US" altLang="en-US" sz="1800" b="1" dirty="0">
                  <a:latin typeface="+mn-lt"/>
                </a:rPr>
                <a:t>, we have</a:t>
              </a:r>
            </a:p>
            <a:p>
              <a:pPr eaLnBrk="1" hangingPunct="1"/>
              <a:endParaRPr lang="en-US" altLang="en-US" sz="1800" b="1" dirty="0">
                <a:latin typeface="+mn-lt"/>
              </a:endParaRPr>
            </a:p>
          </p:txBody>
        </p:sp>
        <p:graphicFrame>
          <p:nvGraphicFramePr>
            <p:cNvPr id="8195" name="Object 3"/>
            <p:cNvGraphicFramePr>
              <a:graphicFrameLocks noChangeAspect="1"/>
            </p:cNvGraphicFramePr>
            <p:nvPr>
              <p:extLst>
                <p:ext uri="{D42A27DB-BD31-4B8C-83A1-F6EECF244321}">
                  <p14:modId xmlns:p14="http://schemas.microsoft.com/office/powerpoint/2010/main" val="2621494703"/>
                </p:ext>
              </p:extLst>
            </p:nvPr>
          </p:nvGraphicFramePr>
          <p:xfrm>
            <a:off x="2971800" y="4308475"/>
            <a:ext cx="2705100" cy="263525"/>
          </p:xfrm>
          <a:graphic>
            <a:graphicData uri="http://schemas.openxmlformats.org/presentationml/2006/ole">
              <mc:AlternateContent xmlns:mc="http://schemas.openxmlformats.org/markup-compatibility/2006">
                <mc:Choice xmlns:v="urn:schemas-microsoft-com:vml" Requires="v">
                  <p:oleObj spid="_x0000_s47178" name="Equation" r:id="rId5" imgW="2070000" imgH="203040" progId="Equation.3">
                    <p:embed/>
                  </p:oleObj>
                </mc:Choice>
                <mc:Fallback>
                  <p:oleObj name="Equation" r:id="rId5" imgW="2070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308475"/>
                          <a:ext cx="2705100"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p:grpSp>
        <p:nvGrpSpPr>
          <p:cNvPr id="3" name="Group 2"/>
          <p:cNvGrpSpPr/>
          <p:nvPr/>
        </p:nvGrpSpPr>
        <p:grpSpPr>
          <a:xfrm>
            <a:off x="4191000" y="1828800"/>
            <a:ext cx="4038600" cy="369332"/>
            <a:chOff x="4191000" y="1828800"/>
            <a:chExt cx="4038600" cy="369332"/>
          </a:xfrm>
        </p:grpSpPr>
        <p:sp>
          <p:nvSpPr>
            <p:cNvPr id="2" name="TextBox 1"/>
            <p:cNvSpPr txBox="1"/>
            <p:nvPr/>
          </p:nvSpPr>
          <p:spPr>
            <a:xfrm>
              <a:off x="5257800" y="1828800"/>
              <a:ext cx="2971800" cy="369332"/>
            </a:xfrm>
            <a:prstGeom prst="rect">
              <a:avLst/>
            </a:prstGeom>
            <a:noFill/>
          </p:spPr>
          <p:txBody>
            <a:bodyPr wrap="square" rtlCol="0">
              <a:spAutoFit/>
            </a:bodyPr>
            <a:lstStyle/>
            <a:p>
              <a:r>
                <a:rPr lang="en-US" b="1" i="1" dirty="0" smtClean="0">
                  <a:solidFill>
                    <a:srgbClr val="FF0000"/>
                  </a:solidFill>
                </a:rPr>
                <a:t>Query generation</a:t>
              </a:r>
              <a:endParaRPr lang="en-US" b="1" i="1" dirty="0">
                <a:solidFill>
                  <a:srgbClr val="FF0000"/>
                </a:solidFill>
              </a:endParaRPr>
            </a:p>
          </p:txBody>
        </p:sp>
        <p:cxnSp>
          <p:nvCxnSpPr>
            <p:cNvPr id="4" name="Straight Arrow Connector 3"/>
            <p:cNvCxnSpPr/>
            <p:nvPr/>
          </p:nvCxnSpPr>
          <p:spPr>
            <a:xfrm flipH="1">
              <a:off x="4191000" y="2013466"/>
              <a:ext cx="1066800" cy="1846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a:bodyPr>
          <a:lstStyle/>
          <a:p>
            <a:r>
              <a:rPr lang="en-US" altLang="en-US" sz="3800" dirty="0"/>
              <a:t>Retrieval 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ext uri="{D42A27DB-BD31-4B8C-83A1-F6EECF244321}">
                <p14:modId xmlns:p14="http://schemas.microsoft.com/office/powerpoint/2010/main" val="1529675525"/>
              </p:ext>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9254"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p:spTree>
    <p:extLst>
      <p:ext uri="{BB962C8B-B14F-4D97-AF65-F5344CB8AC3E}">
        <p14:creationId xmlns:p14="http://schemas.microsoft.com/office/powerpoint/2010/main" val="3997955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smtClean="0"/>
              <a:t>There are 440K tokens on a larger collection of Yelp reviews, 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a:t>
            </a:r>
            <a:r>
              <a:rPr lang="en-US" altLang="en-US" dirty="0" smtClean="0"/>
              <a:t>collection has </a:t>
            </a:r>
            <a:r>
              <a:rPr lang="en-US" altLang="en-US" dirty="0"/>
              <a:t>zero </a:t>
            </a:r>
            <a:r>
              <a:rPr lang="en-US" altLang="en-US" dirty="0" smtClean="0"/>
              <a:t>probability with MLE!</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grpSp>
        <p:nvGrpSpPr>
          <p:cNvPr id="3" name="Group 2"/>
          <p:cNvGrpSpPr/>
          <p:nvPr/>
        </p:nvGrpSpPr>
        <p:grpSpPr>
          <a:xfrm>
            <a:off x="1981200" y="2011805"/>
            <a:ext cx="5638800" cy="4352101"/>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7330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What </a:t>
            </a:r>
            <a:r>
              <a:rPr lang="en-US" altLang="en-US" dirty="0"/>
              <a:t>probability should we give a word that has not been </a:t>
            </a:r>
            <a:r>
              <a:rPr lang="en-US" altLang="en-US" dirty="0" smtClean="0"/>
              <a:t>observed in the document?</a:t>
            </a:r>
          </a:p>
          <a:p>
            <a:pPr lvl="1"/>
            <a:r>
              <a:rPr lang="en-US" altLang="en-US" dirty="0"/>
              <a:t>log0</a:t>
            </a:r>
            <a:r>
              <a:rPr lang="en-US" altLang="en-US" dirty="0" smtClean="0"/>
              <a:t>?</a:t>
            </a:r>
            <a:endParaRPr lang="en-US" altLang="en-US" dirty="0"/>
          </a:p>
          <a:p>
            <a:r>
              <a:rPr lang="en-US" altLang="en-US" dirty="0"/>
              <a:t>If we want to assign non-zero probabilities to such words, we’ll have to discount the probabilities of observed words</a:t>
            </a:r>
          </a:p>
          <a:p>
            <a:r>
              <a:rPr lang="en-US" altLang="en-US" dirty="0"/>
              <a:t>This is </a:t>
            </a:r>
            <a:r>
              <a:rPr lang="en-US" altLang="en-US" dirty="0" smtClean="0"/>
              <a:t>so-called “smoothing”</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General idea of smoothing</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All smoothing methods try to</a:t>
            </a:r>
          </a:p>
          <a:p>
            <a:pPr marL="800100" lvl="1" indent="-342900">
              <a:buFont typeface="+mj-lt"/>
              <a:buAutoNum type="arabicPeriod"/>
            </a:pPr>
            <a:r>
              <a:rPr lang="en-US" altLang="en-US" dirty="0" smtClean="0"/>
              <a:t>Discount </a:t>
            </a:r>
            <a:r>
              <a:rPr lang="en-US" altLang="en-US" dirty="0"/>
              <a:t>the probability of words seen in a </a:t>
            </a:r>
            <a:r>
              <a:rPr lang="en-US" altLang="en-US" dirty="0" smtClean="0"/>
              <a:t>document</a:t>
            </a:r>
          </a:p>
          <a:p>
            <a:pPr marL="800100" lvl="1" indent="-342900">
              <a:buFont typeface="+mj-lt"/>
              <a:buAutoNum type="arabicPeriod"/>
            </a:pPr>
            <a:r>
              <a:rPr lang="en-US" altLang="en-US" dirty="0" smtClean="0"/>
              <a:t>Re-allocate </a:t>
            </a:r>
            <a:r>
              <a:rPr lang="en-US" altLang="en-US" dirty="0"/>
              <a:t>the extra counts </a:t>
            </a:r>
            <a:r>
              <a:rPr lang="en-US" altLang="en-US" dirty="0" smtClean="0"/>
              <a:t>such </a:t>
            </a:r>
            <a:r>
              <a:rPr lang="en-US" altLang="en-US" dirty="0"/>
              <a:t>that unseen words will have a non-zero count</a:t>
            </a:r>
          </a:p>
          <a:p>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3368510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10279"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37</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ext uri="{D42A27DB-BD31-4B8C-83A1-F6EECF244321}">
                <p14:modId xmlns:p14="http://schemas.microsoft.com/office/powerpoint/2010/main" val="2861258342"/>
              </p:ext>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48165"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732809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normAutofit/>
          </a:bodyPr>
          <a:lstStyle/>
          <a:p>
            <a:r>
              <a:rPr lang="en-US" altLang="en-US" sz="3800" dirty="0" smtClean="0"/>
              <a:t>Recap: Maximum likelihood </a:t>
            </a:r>
            <a:r>
              <a:rPr lang="en-US" altLang="en-US" sz="3800"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4</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69289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40</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52036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6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127497466"/>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6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ext uri="{D42A27DB-BD31-4B8C-83A1-F6EECF244321}">
                <p14:modId xmlns:p14="http://schemas.microsoft.com/office/powerpoint/2010/main" val="3980593521"/>
              </p:ext>
            </p:extLst>
          </p:nvPr>
        </p:nvGraphicFramePr>
        <p:xfrm>
          <a:off x="1600200" y="3228975"/>
          <a:ext cx="5051425" cy="657225"/>
        </p:xfrm>
        <a:graphic>
          <a:graphicData uri="http://schemas.openxmlformats.org/presentationml/2006/ole">
            <mc:AlternateContent xmlns:mc="http://schemas.openxmlformats.org/markup-compatibility/2006">
              <mc:Choice xmlns:v="urn:schemas-microsoft-com:vml" Requires="v">
                <p:oleObj spid="_x0000_s13359"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28975"/>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ext uri="{D42A27DB-BD31-4B8C-83A1-F6EECF244321}">
                <p14:modId xmlns:p14="http://schemas.microsoft.com/office/powerpoint/2010/main" val="1335484407"/>
              </p:ext>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49188"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p:spTree>
    <p:extLst>
      <p:ext uri="{BB962C8B-B14F-4D97-AF65-F5344CB8AC3E}">
        <p14:creationId xmlns:p14="http://schemas.microsoft.com/office/powerpoint/2010/main" val="287231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ext uri="{D42A27DB-BD31-4B8C-83A1-F6EECF244321}">
                <p14:modId xmlns:p14="http://schemas.microsoft.com/office/powerpoint/2010/main" val="4209112640"/>
              </p:ext>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14382"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8911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Tx/>
                  <a:buChar char="•"/>
                </a:pPr>
                <a:r>
                  <a:rPr lang="en-US" altLang="en-US" sz="2800" dirty="0" smtClean="0"/>
                  <a:t>Bayesian estimator </a:t>
                </a:r>
                <a:endParaRPr lang="en-US" altLang="en-US" sz="2800" dirty="0"/>
              </a:p>
              <a:p>
                <a:pPr lvl="1">
                  <a:buFontTx/>
                  <a:buChar char="–"/>
                </a:pPr>
                <a:r>
                  <a:rPr lang="en-US" altLang="en-US" dirty="0" smtClean="0"/>
                  <a:t>Posterior of LM: </a:t>
                </a:r>
                <a14:m>
                  <m:oMath xmlns:m="http://schemas.openxmlformats.org/officeDocument/2006/math">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e>
                      <m:e>
                        <m:r>
                          <a:rPr lang="en-US" altLang="en-US" b="0" i="1" smtClean="0">
                            <a:latin typeface="Cambria Math" panose="02040503050406030204" pitchFamily="18" charset="0"/>
                          </a:rPr>
                          <m:t>𝑑</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𝑑</m:t>
                        </m:r>
                      </m:e>
                      <m:e>
                        <m:r>
                          <a:rPr lang="en-US" altLang="en-US" b="0" i="1" smtClean="0">
                            <a:latin typeface="Cambria Math" panose="02040503050406030204" pitchFamily="18" charset="0"/>
                          </a:rPr>
                          <m:t>𝜃</m:t>
                        </m:r>
                      </m:e>
                    </m:d>
                    <m:r>
                      <a:rPr lang="en-US" altLang="en-US" b="0" i="1" smtClean="0">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𝜃</m:t>
                    </m:r>
                    <m:r>
                      <a:rPr lang="en-US" altLang="en-US" b="0" i="1" smtClean="0">
                        <a:latin typeface="Cambria Math" panose="02040503050406030204" pitchFamily="18" charset="0"/>
                      </a:rPr>
                      <m:t>)</m:t>
                    </m:r>
                  </m:oMath>
                </a14:m>
                <a:r>
                  <a:rPr lang="en-US" altLang="en-US" dirty="0" smtClean="0"/>
                  <a:t> </a:t>
                </a:r>
                <a:endParaRPr lang="en-US" altLang="en-US" dirty="0"/>
              </a:p>
              <a:p>
                <a:pPr>
                  <a:buFontTx/>
                  <a:buChar char="•"/>
                </a:pPr>
                <a:r>
                  <a:rPr lang="en-US" altLang="en-US" sz="2800" dirty="0" smtClean="0"/>
                  <a:t>Conjugate prior </a:t>
                </a:r>
              </a:p>
              <a:p>
                <a:pPr lvl="1">
                  <a:buFontTx/>
                  <a:buChar char="•"/>
                </a:pPr>
                <a:r>
                  <a:rPr lang="en-US" altLang="en-US" sz="2400" dirty="0" smtClean="0"/>
                  <a:t>Posterior will be in the same form as prior</a:t>
                </a:r>
              </a:p>
              <a:p>
                <a:pPr lvl="1">
                  <a:buFontTx/>
                  <a:buChar char="•"/>
                </a:pPr>
                <a:r>
                  <a:rPr lang="en-US" altLang="en-US" sz="2400" dirty="0" smtClean="0"/>
                  <a:t>Prior </a:t>
                </a:r>
                <a:r>
                  <a:rPr lang="en-US" altLang="en-US" sz="2400" dirty="0"/>
                  <a:t>can be interpreted as “extra”/“pseudo” data</a:t>
                </a:r>
              </a:p>
              <a:p>
                <a:pPr>
                  <a:buFontTx/>
                  <a:buChar char="•"/>
                </a:pPr>
                <a:r>
                  <a:rPr lang="en-US" altLang="en-US" sz="2800" dirty="0" err="1" smtClean="0"/>
                  <a:t>Dirichlet</a:t>
                </a:r>
                <a:r>
                  <a:rPr lang="en-US" altLang="en-US" sz="2800" dirty="0" smtClean="0"/>
                  <a:t> </a:t>
                </a:r>
                <a:r>
                  <a:rPr lang="en-US" altLang="en-US" sz="2800" dirty="0"/>
                  <a:t>distribution is a conjugate prior for multinomial distribution </a:t>
                </a:r>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56" t="-1482"/>
                </a:stretch>
              </a:blipFill>
            </p:spPr>
            <p:txBody>
              <a:bodyPr/>
              <a:lstStyle/>
              <a:p>
                <a:r>
                  <a:rPr lang="en-US">
                    <a:noFill/>
                  </a:rPr>
                  <a:t> </a:t>
                </a:r>
              </a:p>
            </p:txBody>
          </p:sp>
        </mc:Fallback>
      </mc:AlternateContent>
      <p:graphicFrame>
        <p:nvGraphicFramePr>
          <p:cNvPr id="536580" name="Object 4"/>
          <p:cNvGraphicFramePr>
            <a:graphicFrameLocks/>
          </p:cNvGraphicFramePr>
          <p:nvPr/>
        </p:nvGraphicFramePr>
        <p:xfrm>
          <a:off x="1371600" y="5029200"/>
          <a:ext cx="5689600" cy="673100"/>
        </p:xfrm>
        <a:graphic>
          <a:graphicData uri="http://schemas.openxmlformats.org/presentationml/2006/ole">
            <mc:AlternateContent xmlns:mc="http://schemas.openxmlformats.org/markup-compatibility/2006">
              <mc:Choice xmlns:v="urn:schemas-microsoft-com:vml" Requires="v">
                <p:oleObj spid="_x0000_s50210" name="Equation" r:id="rId4" imgW="2768400" imgH="431640" progId="Equation.3">
                  <p:embed/>
                </p:oleObj>
              </mc:Choice>
              <mc:Fallback>
                <p:oleObj name="Equation" r:id="rId4" imgW="27684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56896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1447800" y="5562600"/>
            <a:ext cx="6925422" cy="842665"/>
            <a:chOff x="1447800" y="5562600"/>
            <a:chExt cx="6925422" cy="842665"/>
          </a:xfrm>
        </p:grpSpPr>
        <p:sp>
          <p:nvSpPr>
            <p:cNvPr id="536581" name="Text Box 5"/>
            <p:cNvSpPr txBox="1">
              <a:spLocks noChangeArrowheads="1"/>
            </p:cNvSpPr>
            <p:nvPr/>
          </p:nvSpPr>
          <p:spPr bwMode="auto">
            <a:xfrm>
              <a:off x="1447800" y="5943600"/>
              <a:ext cx="6925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a:t>“extra”/“pseudo” word </a:t>
              </a:r>
              <a:r>
                <a:rPr lang="en-US" altLang="en-US" sz="2400" i="0" dirty="0" smtClean="0"/>
                <a:t>counts, we set </a:t>
              </a:r>
              <a:r>
                <a:rPr lang="en-US" altLang="en-US" sz="2400" i="0" dirty="0">
                  <a:sym typeface="Symbol" panose="05050102010706020507" pitchFamily="18" charset="2"/>
                </a:rPr>
                <a:t></a:t>
              </a:r>
              <a:r>
                <a:rPr lang="en-US" altLang="en-US" sz="2400" i="0" baseline="-25000" dirty="0" err="1">
                  <a:sym typeface="Symbol" panose="05050102010706020507" pitchFamily="18" charset="2"/>
                </a:rPr>
                <a:t>i</a:t>
              </a:r>
              <a:r>
                <a:rPr lang="en-US" altLang="en-US" sz="2400" i="0" dirty="0">
                  <a:sym typeface="Symbol" panose="05050102010706020507" pitchFamily="18" charset="2"/>
                </a:rPr>
                <a:t>= p(</a:t>
              </a:r>
              <a:r>
                <a:rPr lang="en-US" altLang="en-US" sz="2400" i="0" dirty="0" err="1">
                  <a:sym typeface="Symbol" panose="05050102010706020507" pitchFamily="18" charset="2"/>
                </a:rPr>
                <a:t>w</a:t>
              </a:r>
              <a:r>
                <a:rPr lang="en-US" altLang="en-US" sz="2400" i="0" baseline="-25000" dirty="0" err="1">
                  <a:sym typeface="Symbol" panose="05050102010706020507" pitchFamily="18" charset="2"/>
                </a:rPr>
                <a:t>i</a:t>
              </a:r>
              <a:r>
                <a:rPr lang="en-US" altLang="en-US" sz="2400" i="0" dirty="0" err="1">
                  <a:sym typeface="Symbol" panose="05050102010706020507" pitchFamily="18" charset="2"/>
                </a:rPr>
                <a:t>|REF</a:t>
              </a:r>
              <a:r>
                <a:rPr lang="en-US" altLang="en-US" sz="2400" i="0" dirty="0">
                  <a:sym typeface="Symbol" panose="05050102010706020507" pitchFamily="18" charset="2"/>
                </a:rPr>
                <a:t>)</a:t>
              </a:r>
              <a:endParaRPr lang="en-US" altLang="en-US" sz="2400" i="0" dirty="0"/>
            </a:p>
          </p:txBody>
        </p:sp>
        <p:sp>
          <p:nvSpPr>
            <p:cNvPr id="536582" name="Line 6"/>
            <p:cNvSpPr>
              <a:spLocks noChangeShapeType="1"/>
            </p:cNvSpPr>
            <p:nvPr/>
          </p:nvSpPr>
          <p:spPr bwMode="auto">
            <a:xfrm>
              <a:off x="2438400" y="5562600"/>
              <a:ext cx="1066800" cy="0"/>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AutoShape 7"/>
            <p:cNvSpPr>
              <a:spLocks noChangeArrowheads="1"/>
            </p:cNvSpPr>
            <p:nvPr/>
          </p:nvSpPr>
          <p:spPr bwMode="auto">
            <a:xfrm>
              <a:off x="2743200" y="5638800"/>
              <a:ext cx="381000" cy="442913"/>
            </a:xfrm>
            <a:prstGeom prst="upArrow">
              <a:avLst>
                <a:gd name="adj1" fmla="val 50000"/>
                <a:gd name="adj2" fmla="val 290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6400800" y="1721883"/>
            <a:ext cx="2743200" cy="474662"/>
            <a:chOff x="5943600" y="1658938"/>
            <a:chExt cx="2743200" cy="474662"/>
          </a:xfrm>
        </p:grpSpPr>
        <p:sp>
          <p:nvSpPr>
            <p:cNvPr id="4" name="TextBox 3"/>
            <p:cNvSpPr txBox="1"/>
            <p:nvPr/>
          </p:nvSpPr>
          <p:spPr>
            <a:xfrm>
              <a:off x="6248400" y="1658938"/>
              <a:ext cx="2438400" cy="369332"/>
            </a:xfrm>
            <a:prstGeom prst="rect">
              <a:avLst/>
            </a:prstGeom>
            <a:noFill/>
          </p:spPr>
          <p:txBody>
            <a:bodyPr wrap="square" rtlCol="0">
              <a:spAutoFit/>
            </a:bodyPr>
            <a:lstStyle/>
            <a:p>
              <a:r>
                <a:rPr lang="en-US" i="1" dirty="0" smtClean="0"/>
                <a:t>prior over models</a:t>
              </a:r>
              <a:endParaRPr lang="en-US" i="1" dirty="0"/>
            </a:p>
          </p:txBody>
        </p:sp>
        <p:cxnSp>
          <p:nvCxnSpPr>
            <p:cNvPr id="6" name="Straight Arrow Connector 5"/>
            <p:cNvCxnSpPr/>
            <p:nvPr/>
          </p:nvCxnSpPr>
          <p:spPr>
            <a:xfrm flipH="1">
              <a:off x="5943600" y="19050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95800" y="1370013"/>
            <a:ext cx="3352800" cy="760903"/>
            <a:chOff x="4038600" y="1307068"/>
            <a:chExt cx="3352800" cy="760903"/>
          </a:xfrm>
        </p:grpSpPr>
        <p:sp>
          <p:nvSpPr>
            <p:cNvPr id="13" name="TextBox 12"/>
            <p:cNvSpPr txBox="1"/>
            <p:nvPr/>
          </p:nvSpPr>
          <p:spPr>
            <a:xfrm>
              <a:off x="4038600" y="1307068"/>
              <a:ext cx="3352800" cy="369332"/>
            </a:xfrm>
            <a:prstGeom prst="rect">
              <a:avLst/>
            </a:prstGeom>
            <a:noFill/>
          </p:spPr>
          <p:txBody>
            <a:bodyPr wrap="square" rtlCol="0">
              <a:spAutoFit/>
            </a:bodyPr>
            <a:lstStyle/>
            <a:p>
              <a:r>
                <a:rPr lang="en-US" i="1" dirty="0" smtClean="0"/>
                <a:t>likelihood of doc given the model</a:t>
              </a:r>
              <a:endParaRPr lang="en-US" i="1" dirty="0"/>
            </a:p>
          </p:txBody>
        </p:sp>
        <p:cxnSp>
          <p:nvCxnSpPr>
            <p:cNvPr id="14" name="Straight Arrow Connector 13"/>
            <p:cNvCxnSpPr/>
            <p:nvPr/>
          </p:nvCxnSpPr>
          <p:spPr>
            <a:xfrm>
              <a:off x="5105400" y="1658938"/>
              <a:ext cx="0" cy="40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Date Placeholder 10"/>
          <p:cNvSpPr>
            <a:spLocks noGrp="1"/>
          </p:cNvSpPr>
          <p:nvPr>
            <p:ph type="dt" sz="half" idx="10"/>
          </p:nvPr>
        </p:nvSpPr>
        <p:spPr/>
        <p:txBody>
          <a:bodyPr/>
          <a:lstStyle/>
          <a:p>
            <a:r>
              <a:rPr lang="en-US" smtClean="0"/>
              <a:t>CS@UVa</a:t>
            </a:r>
            <a:endParaRPr lang="en-US"/>
          </a:p>
        </p:txBody>
      </p:sp>
      <p:sp>
        <p:nvSpPr>
          <p:cNvPr id="12" name="Footer Placeholder 11"/>
          <p:cNvSpPr>
            <a:spLocks noGrp="1"/>
          </p:cNvSpPr>
          <p:nvPr>
            <p:ph type="ftr" sz="quarter" idx="11"/>
          </p:nvPr>
        </p:nvSpPr>
        <p:spPr/>
        <p:txBody>
          <a:bodyPr/>
          <a:lstStyle/>
          <a:p>
            <a:r>
              <a:rPr lang="en-US" smtClean="0"/>
              <a:t>CS 4501: Information Retrieval</a:t>
            </a:r>
            <a:endParaRPr lang="en-US"/>
          </a:p>
        </p:txBody>
      </p:sp>
      <p:sp>
        <p:nvSpPr>
          <p:cNvPr id="15" name="Slide Number Placeholder 14"/>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41913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6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background knowledge</a:t>
            </a:r>
            <a:endParaRPr lang="en-US" dirty="0"/>
          </a:p>
        </p:txBody>
      </p:sp>
      <p:sp>
        <p:nvSpPr>
          <p:cNvPr id="3" name="Content Placeholder 2"/>
          <p:cNvSpPr>
            <a:spLocks noGrp="1"/>
          </p:cNvSpPr>
          <p:nvPr>
            <p:ph idx="1"/>
          </p:nvPr>
        </p:nvSpPr>
        <p:spPr>
          <a:xfrm>
            <a:off x="457200" y="1600200"/>
            <a:ext cx="4826000" cy="4525963"/>
          </a:xfrm>
        </p:spPr>
        <p:txBody>
          <a:bodyPr/>
          <a:lstStyle/>
          <a:p>
            <a:r>
              <a:rPr lang="en-US" dirty="0" smtClean="0"/>
              <a:t>Conjugate prior</a:t>
            </a:r>
          </a:p>
          <a:p>
            <a:pPr lvl="1"/>
            <a:r>
              <a:rPr lang="en-US" dirty="0" smtClean="0"/>
              <a:t>Posterior </a:t>
            </a:r>
            <a:r>
              <a:rPr lang="en-US" dirty="0" err="1" smtClean="0"/>
              <a:t>dist</a:t>
            </a:r>
            <a:r>
              <a:rPr lang="en-US" dirty="0" smtClean="0"/>
              <a:t> in the same family as prior</a:t>
            </a:r>
            <a:endParaRPr lang="en-US" dirty="0"/>
          </a:p>
          <a:p>
            <a:r>
              <a:rPr lang="en-US" dirty="0" err="1" smtClean="0"/>
              <a:t>Dirichlet</a:t>
            </a:r>
            <a:r>
              <a:rPr lang="en-US" dirty="0" smtClean="0"/>
              <a:t> distribution</a:t>
            </a:r>
          </a:p>
          <a:p>
            <a:pPr lvl="1"/>
            <a:r>
              <a:rPr lang="en-US" dirty="0" smtClean="0"/>
              <a:t>Continuous</a:t>
            </a:r>
          </a:p>
          <a:p>
            <a:pPr lvl="1"/>
            <a:r>
              <a:rPr lang="en-US" dirty="0" smtClean="0"/>
              <a:t>Samples from it will be the parameters in a multinomial distribution</a:t>
            </a:r>
            <a:endParaRPr lang="en-US" dirty="0"/>
          </a:p>
        </p:txBody>
      </p:sp>
      <p:pic>
        <p:nvPicPr>
          <p:cNvPr id="24578" name="Picture 2" descr="http://upload.wikimedia.org/wikipedia/commons/3/3e/Dirichlet_distribu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20533"/>
            <a:ext cx="3403600" cy="2934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01733" y="1957420"/>
            <a:ext cx="2514600" cy="923330"/>
          </a:xfrm>
          <a:prstGeom prst="rect">
            <a:avLst/>
          </a:prstGeom>
          <a:noFill/>
        </p:spPr>
        <p:txBody>
          <a:bodyPr wrap="square" rtlCol="0">
            <a:spAutoFit/>
          </a:bodyPr>
          <a:lstStyle/>
          <a:p>
            <a:r>
              <a:rPr lang="en-US" dirty="0" smtClean="0"/>
              <a:t>Gaussian -&gt; Gaussian</a:t>
            </a:r>
          </a:p>
          <a:p>
            <a:r>
              <a:rPr lang="en-US" dirty="0" smtClean="0"/>
              <a:t>Beta -&gt; Binomial</a:t>
            </a:r>
          </a:p>
          <a:p>
            <a:r>
              <a:rPr lang="en-US" dirty="0" err="1" smtClean="0"/>
              <a:t>Dirichlet</a:t>
            </a:r>
            <a:r>
              <a:rPr lang="en-US" dirty="0" smtClean="0"/>
              <a:t> -&gt; Multinomial</a:t>
            </a:r>
            <a:endParaRPr lang="en-US" dirty="0"/>
          </a:p>
        </p:txBody>
      </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 4501: Information Retrieval</a:t>
            </a:r>
            <a:endParaRPr lang="en-US"/>
          </a:p>
        </p:txBody>
      </p:sp>
      <p:sp>
        <p:nvSpPr>
          <p:cNvPr id="10" name="Slide Number Placeholder 9"/>
          <p:cNvSpPr>
            <a:spLocks noGrp="1"/>
          </p:cNvSpPr>
          <p:nvPr>
            <p:ph type="sldNum" sz="quarter" idx="12"/>
          </p:nvPr>
        </p:nvSpPr>
        <p:spPr/>
        <p:txBody>
          <a:bodyPr/>
          <a:lstStyle/>
          <a:p>
            <a:fld id="{D4438207-9E20-42FC-82B6-02A8A94D7FE7}" type="slidenum">
              <a:rPr lang="en-US" smtClean="0"/>
              <a:t>46</a:t>
            </a:fld>
            <a:endParaRPr lang="en-US"/>
          </a:p>
        </p:txBody>
      </p:sp>
    </p:spTree>
    <p:extLst>
      <p:ext uri="{BB962C8B-B14F-4D97-AF65-F5344CB8AC3E}">
        <p14:creationId xmlns:p14="http://schemas.microsoft.com/office/powerpoint/2010/main" val="15224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 (</a:t>
            </a:r>
            <a:r>
              <a:rPr lang="en-US" altLang="en-US" dirty="0" err="1" smtClean="0"/>
              <a:t>cont</a:t>
            </a:r>
            <a:r>
              <a:rPr lang="en-US" altLang="en-US" dirty="0" smtClean="0"/>
              <a:t>)</a:t>
            </a:r>
            <a:endParaRPr lang="en-US" altLang="en-US" dirty="0"/>
          </a:p>
        </p:txBody>
      </p:sp>
      <p:graphicFrame>
        <p:nvGraphicFramePr>
          <p:cNvPr id="537603" name="Object 3"/>
          <p:cNvGraphicFramePr>
            <a:graphicFrameLocks/>
          </p:cNvGraphicFramePr>
          <p:nvPr/>
        </p:nvGraphicFramePr>
        <p:xfrm>
          <a:off x="1447800" y="2057400"/>
          <a:ext cx="6019800" cy="404813"/>
        </p:xfrm>
        <a:graphic>
          <a:graphicData uri="http://schemas.openxmlformats.org/presentationml/2006/ole">
            <mc:AlternateContent xmlns:mc="http://schemas.openxmlformats.org/markup-compatibility/2006">
              <mc:Choice xmlns:v="urn:schemas-microsoft-com:vml" Requires="v">
                <p:oleObj spid="_x0000_s51298" name="Equation" r:id="rId3" imgW="2793960" imgH="215640" progId="Equation.3">
                  <p:embed/>
                </p:oleObj>
              </mc:Choice>
              <mc:Fallback>
                <p:oleObj name="Equation" r:id="rId3" imgW="2793960" imgH="215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6019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4" name="Text Box 4"/>
          <p:cNvSpPr txBox="1">
            <a:spLocks noChangeArrowheads="1"/>
          </p:cNvSpPr>
          <p:nvPr/>
        </p:nvSpPr>
        <p:spPr bwMode="auto">
          <a:xfrm>
            <a:off x="515937" y="16002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t>Posterior distribution of parameters:</a:t>
            </a:r>
          </a:p>
        </p:txBody>
      </p:sp>
      <p:graphicFrame>
        <p:nvGraphicFramePr>
          <p:cNvPr id="537605" name="Object 5"/>
          <p:cNvGraphicFramePr>
            <a:graphicFrameLocks/>
          </p:cNvGraphicFramePr>
          <p:nvPr/>
        </p:nvGraphicFramePr>
        <p:xfrm>
          <a:off x="631825" y="2701925"/>
          <a:ext cx="6891338" cy="649288"/>
        </p:xfrm>
        <a:graphic>
          <a:graphicData uri="http://schemas.openxmlformats.org/presentationml/2006/ole">
            <mc:AlternateContent xmlns:mc="http://schemas.openxmlformats.org/markup-compatibility/2006">
              <mc:Choice xmlns:v="urn:schemas-microsoft-com:vml" Requires="v">
                <p:oleObj spid="_x0000_s51299" name="Equation" r:id="rId5" imgW="3085920" imgH="317160" progId="Equation.3">
                  <p:embed/>
                </p:oleObj>
              </mc:Choice>
              <mc:Fallback>
                <p:oleObj name="Equation" r:id="rId5" imgW="3085920" imgH="3171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701925"/>
                        <a:ext cx="68913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6" name="Text Box 6"/>
          <p:cNvSpPr txBox="1">
            <a:spLocks noChangeArrowheads="1"/>
          </p:cNvSpPr>
          <p:nvPr/>
        </p:nvSpPr>
        <p:spPr bwMode="auto">
          <a:xfrm>
            <a:off x="533400" y="3429000"/>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0" dirty="0"/>
              <a:t>The predictive distribution is the same as the mean:</a:t>
            </a:r>
          </a:p>
        </p:txBody>
      </p:sp>
      <p:graphicFrame>
        <p:nvGraphicFramePr>
          <p:cNvPr id="537607" name="Object 7"/>
          <p:cNvGraphicFramePr>
            <a:graphicFrameLocks/>
          </p:cNvGraphicFramePr>
          <p:nvPr/>
        </p:nvGraphicFramePr>
        <p:xfrm>
          <a:off x="1066800" y="3962400"/>
          <a:ext cx="6551613" cy="1831975"/>
        </p:xfrm>
        <a:graphic>
          <a:graphicData uri="http://schemas.openxmlformats.org/presentationml/2006/ole">
            <mc:AlternateContent xmlns:mc="http://schemas.openxmlformats.org/markup-compatibility/2006">
              <mc:Choice xmlns:v="urn:schemas-microsoft-com:vml" Requires="v">
                <p:oleObj spid="_x0000_s51300" name="Equation" r:id="rId7" imgW="2933640" imgH="888840" progId="Equation.3">
                  <p:embed/>
                </p:oleObj>
              </mc:Choice>
              <mc:Fallback>
                <p:oleObj name="Equation" r:id="rId7" imgW="2933640" imgH="8888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962400"/>
                        <a:ext cx="65516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4495800" y="4495800"/>
            <a:ext cx="3371850" cy="1981200"/>
            <a:chOff x="4495800" y="4495800"/>
            <a:chExt cx="3371850" cy="1981200"/>
          </a:xfrm>
        </p:grpSpPr>
        <p:sp>
          <p:nvSpPr>
            <p:cNvPr id="537608" name="Rectangle 8"/>
            <p:cNvSpPr>
              <a:spLocks noChangeArrowheads="1"/>
            </p:cNvSpPr>
            <p:nvPr/>
          </p:nvSpPr>
          <p:spPr bwMode="auto">
            <a:xfrm>
              <a:off x="4495800" y="4495800"/>
              <a:ext cx="3200400" cy="11430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609" name="Text Box 9"/>
            <p:cNvSpPr txBox="1">
              <a:spLocks noChangeArrowheads="1"/>
            </p:cNvSpPr>
            <p:nvPr/>
          </p:nvSpPr>
          <p:spPr bwMode="auto">
            <a:xfrm>
              <a:off x="4572000" y="6019800"/>
              <a:ext cx="329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rgbClr val="CC0000"/>
                  </a:solidFill>
                </a:rPr>
                <a:t>Dirichlet prior smoothing</a:t>
              </a:r>
            </a:p>
          </p:txBody>
        </p:sp>
        <p:sp>
          <p:nvSpPr>
            <p:cNvPr id="537610" name="AutoShape 10"/>
            <p:cNvSpPr>
              <a:spLocks noChangeArrowheads="1"/>
            </p:cNvSpPr>
            <p:nvPr/>
          </p:nvSpPr>
          <p:spPr bwMode="auto">
            <a:xfrm>
              <a:off x="5943600" y="5638800"/>
              <a:ext cx="304800" cy="442913"/>
            </a:xfrm>
            <a:prstGeom prst="upArrow">
              <a:avLst>
                <a:gd name="adj1" fmla="val 50000"/>
                <a:gd name="adj2" fmla="val 363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47</a:t>
            </a:fld>
            <a:endParaRPr lang="en-US"/>
          </a:p>
        </p:txBody>
      </p:sp>
    </p:spTree>
    <p:extLst>
      <p:ext uri="{BB962C8B-B14F-4D97-AF65-F5344CB8AC3E}">
        <p14:creationId xmlns:p14="http://schemas.microsoft.com/office/powerpoint/2010/main" val="3654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Autofit/>
          </a:bodyPr>
          <a:lstStyle/>
          <a:p>
            <a:r>
              <a:rPr lang="en-US" altLang="en-US" dirty="0" smtClean="0"/>
              <a:t>Estimating </a:t>
            </a:r>
            <a:r>
              <a:rPr lang="en-US" altLang="en-US" dirty="0" smtClean="0">
                <a:sym typeface="Symbol" panose="05050102010706020507" pitchFamily="18" charset="2"/>
              </a:rPr>
              <a:t> using </a:t>
            </a:r>
            <a:r>
              <a:rPr lang="en-US" altLang="en-US" dirty="0">
                <a:sym typeface="Symbol" panose="05050102010706020507" pitchFamily="18" charset="2"/>
              </a:rPr>
              <a:t>leave-one-out </a:t>
            </a:r>
            <a:r>
              <a:rPr lang="en-US" altLang="en-US" baseline="30000" dirty="0"/>
              <a:t>[Zhai &amp; Lafferty 02] </a:t>
            </a:r>
          </a:p>
        </p:txBody>
      </p:sp>
      <p:grpSp>
        <p:nvGrpSpPr>
          <p:cNvPr id="2" name="Group 3"/>
          <p:cNvGrpSpPr>
            <a:grpSpLocks/>
          </p:cNvGrpSpPr>
          <p:nvPr/>
        </p:nvGrpSpPr>
        <p:grpSpPr bwMode="auto">
          <a:xfrm>
            <a:off x="1022350" y="1749425"/>
            <a:ext cx="1568450" cy="366713"/>
            <a:chOff x="644" y="1102"/>
            <a:chExt cx="988" cy="231"/>
          </a:xfrm>
        </p:grpSpPr>
        <p:sp>
          <p:nvSpPr>
            <p:cNvPr id="66603" name="AutoShape 4"/>
            <p:cNvSpPr>
              <a:spLocks noChangeArrowheads="1"/>
            </p:cNvSpPr>
            <p:nvPr/>
          </p:nvSpPr>
          <p:spPr bwMode="auto">
            <a:xfrm flipH="1">
              <a:off x="1392" y="1200"/>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4" name="Text Box 5"/>
            <p:cNvSpPr txBox="1">
              <a:spLocks noChangeArrowheads="1"/>
            </p:cNvSpPr>
            <p:nvPr/>
          </p:nvSpPr>
          <p:spPr bwMode="auto">
            <a:xfrm>
              <a:off x="644" y="1102"/>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1</a:t>
              </a:r>
              <a:r>
                <a:rPr lang="en-US" altLang="en-US" sz="1800" b="0" i="0"/>
                <a:t>|d</a:t>
              </a:r>
              <a:r>
                <a:rPr lang="en-US" altLang="en-US" sz="1800" b="0" i="0" baseline="-25000"/>
                <a:t>- w</a:t>
              </a:r>
              <a:r>
                <a:rPr lang="en-US" altLang="en-US" sz="1800" b="0" i="0" baseline="-50000"/>
                <a:t>1</a:t>
              </a:r>
              <a:r>
                <a:rPr lang="en-US" altLang="en-US" sz="1800" b="0" i="0"/>
                <a:t>)</a:t>
              </a:r>
              <a:endParaRPr lang="en-US" altLang="en-US" sz="2400" b="0" i="0"/>
            </a:p>
          </p:txBody>
        </p:sp>
      </p:grpSp>
      <p:grpSp>
        <p:nvGrpSpPr>
          <p:cNvPr id="3" name="Group 6"/>
          <p:cNvGrpSpPr>
            <a:grpSpLocks/>
          </p:cNvGrpSpPr>
          <p:nvPr/>
        </p:nvGrpSpPr>
        <p:grpSpPr bwMode="auto">
          <a:xfrm>
            <a:off x="1066800" y="2819400"/>
            <a:ext cx="1568450" cy="366713"/>
            <a:chOff x="672" y="1824"/>
            <a:chExt cx="988" cy="231"/>
          </a:xfrm>
        </p:grpSpPr>
        <p:sp>
          <p:nvSpPr>
            <p:cNvPr id="66601" name="AutoShape 7"/>
            <p:cNvSpPr>
              <a:spLocks noChangeArrowheads="1"/>
            </p:cNvSpPr>
            <p:nvPr/>
          </p:nvSpPr>
          <p:spPr bwMode="auto">
            <a:xfrm flipH="1">
              <a:off x="1420" y="1922"/>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2" name="Text Box 8"/>
            <p:cNvSpPr txBox="1">
              <a:spLocks noChangeArrowheads="1"/>
            </p:cNvSpPr>
            <p:nvPr/>
          </p:nvSpPr>
          <p:spPr bwMode="auto">
            <a:xfrm>
              <a:off x="672" y="1824"/>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2</a:t>
              </a:r>
              <a:r>
                <a:rPr lang="en-US" altLang="en-US" sz="1800" b="0" i="0"/>
                <a:t>|d</a:t>
              </a:r>
              <a:r>
                <a:rPr lang="en-US" altLang="en-US" sz="1800" b="0" i="0" baseline="-25000"/>
                <a:t>- w</a:t>
              </a:r>
              <a:r>
                <a:rPr lang="en-US" altLang="en-US" sz="1800" b="0" i="0" baseline="-50000"/>
                <a:t>2</a:t>
              </a:r>
              <a:r>
                <a:rPr lang="en-US" altLang="en-US" sz="1800" b="0" i="0"/>
                <a:t>)</a:t>
              </a:r>
              <a:endParaRPr lang="en-US" altLang="en-US" sz="2400" b="0" i="0"/>
            </a:p>
          </p:txBody>
        </p:sp>
      </p:grpSp>
      <p:grpSp>
        <p:nvGrpSpPr>
          <p:cNvPr id="4" name="Group 9"/>
          <p:cNvGrpSpPr>
            <a:grpSpLocks/>
          </p:cNvGrpSpPr>
          <p:nvPr/>
        </p:nvGrpSpPr>
        <p:grpSpPr bwMode="auto">
          <a:xfrm>
            <a:off x="3783013" y="1593850"/>
            <a:ext cx="5091113" cy="2914650"/>
            <a:chOff x="2383" y="1004"/>
            <a:chExt cx="3207" cy="1836"/>
          </a:xfrm>
        </p:grpSpPr>
        <p:grpSp>
          <p:nvGrpSpPr>
            <p:cNvPr id="66589" name="Group 10"/>
            <p:cNvGrpSpPr>
              <a:grpSpLocks/>
            </p:cNvGrpSpPr>
            <p:nvPr/>
          </p:nvGrpSpPr>
          <p:grpSpPr bwMode="auto">
            <a:xfrm>
              <a:off x="2383" y="1245"/>
              <a:ext cx="3207" cy="1595"/>
              <a:chOff x="2383" y="1245"/>
              <a:chExt cx="3207" cy="1595"/>
            </a:xfrm>
          </p:grpSpPr>
          <p:grpSp>
            <p:nvGrpSpPr>
              <p:cNvPr id="66594" name="Group 11"/>
              <p:cNvGrpSpPr>
                <a:grpSpLocks/>
              </p:cNvGrpSpPr>
              <p:nvPr/>
            </p:nvGrpSpPr>
            <p:grpSpPr bwMode="auto">
              <a:xfrm>
                <a:off x="2383" y="1245"/>
                <a:ext cx="3207" cy="671"/>
                <a:chOff x="2383" y="1245"/>
                <a:chExt cx="3207" cy="671"/>
              </a:xfrm>
            </p:grpSpPr>
            <p:graphicFrame>
              <p:nvGraphicFramePr>
                <p:cNvPr id="66599" name="Object 12"/>
                <p:cNvGraphicFramePr>
                  <a:graphicFrameLocks noChangeAspect="1"/>
                </p:cNvGraphicFramePr>
                <p:nvPr>
                  <p:extLst>
                    <p:ext uri="{D42A27DB-BD31-4B8C-83A1-F6EECF244321}">
                      <p14:modId xmlns:p14="http://schemas.microsoft.com/office/powerpoint/2010/main" val="2534263663"/>
                    </p:ext>
                  </p:extLst>
                </p:nvPr>
              </p:nvGraphicFramePr>
              <p:xfrm>
                <a:off x="2427" y="1485"/>
                <a:ext cx="3163" cy="431"/>
              </p:xfrm>
              <a:graphic>
                <a:graphicData uri="http://schemas.openxmlformats.org/presentationml/2006/ole">
                  <mc:AlternateContent xmlns:mc="http://schemas.openxmlformats.org/markup-compatibility/2006">
                    <mc:Choice xmlns:v="urn:schemas-microsoft-com:vml" Requires="v">
                      <p:oleObj spid="_x0000_s52290" name="Equation" r:id="rId3" imgW="3301920" imgH="444240" progId="Equation.3">
                        <p:embed/>
                      </p:oleObj>
                    </mc:Choice>
                    <mc:Fallback>
                      <p:oleObj name="Equation" r:id="rId3" imgW="3301920" imgH="444240" progId="Equation.3">
                        <p:embed/>
                        <p:pic>
                          <p:nvPicPr>
                            <p:cNvPr id="0" name=""/>
                            <p:cNvPicPr>
                              <a:picLocks noChangeAspect="1" noChangeArrowheads="1"/>
                            </p:cNvPicPr>
                            <p:nvPr/>
                          </p:nvPicPr>
                          <p:blipFill>
                            <a:blip r:embed="rId4"/>
                            <a:srcRect/>
                            <a:stretch>
                              <a:fillRect/>
                            </a:stretch>
                          </p:blipFill>
                          <p:spPr bwMode="auto">
                            <a:xfrm>
                              <a:off x="2427" y="1485"/>
                              <a:ext cx="316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Text Box 13"/>
                <p:cNvSpPr txBox="1">
                  <a:spLocks noChangeArrowheads="1"/>
                </p:cNvSpPr>
                <p:nvPr/>
              </p:nvSpPr>
              <p:spPr bwMode="auto">
                <a:xfrm>
                  <a:off x="2383" y="1245"/>
                  <a:ext cx="1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FF0000"/>
                      </a:solidFill>
                      <a:latin typeface="Arial" panose="020B0604020202020204" pitchFamily="34" charset="0"/>
                    </a:rPr>
                    <a:t>log-likelihood</a:t>
                  </a:r>
                </a:p>
              </p:txBody>
            </p:sp>
          </p:grpSp>
          <p:grpSp>
            <p:nvGrpSpPr>
              <p:cNvPr id="66595" name="Group 14"/>
              <p:cNvGrpSpPr>
                <a:grpSpLocks/>
              </p:cNvGrpSpPr>
              <p:nvPr/>
            </p:nvGrpSpPr>
            <p:grpSpPr bwMode="auto">
              <a:xfrm>
                <a:off x="2677" y="2141"/>
                <a:ext cx="2478" cy="699"/>
                <a:chOff x="2677" y="2141"/>
                <a:chExt cx="2478" cy="699"/>
              </a:xfrm>
            </p:grpSpPr>
            <p:graphicFrame>
              <p:nvGraphicFramePr>
                <p:cNvPr id="66596" name="Object 15"/>
                <p:cNvGraphicFramePr>
                  <a:graphicFrameLocks noChangeAspect="1"/>
                </p:cNvGraphicFramePr>
                <p:nvPr>
                  <p:extLst>
                    <p:ext uri="{D42A27DB-BD31-4B8C-83A1-F6EECF244321}">
                      <p14:modId xmlns:p14="http://schemas.microsoft.com/office/powerpoint/2010/main" val="3687734660"/>
                    </p:ext>
                  </p:extLst>
                </p:nvPr>
              </p:nvGraphicFramePr>
              <p:xfrm>
                <a:off x="3142" y="2444"/>
                <a:ext cx="1637" cy="396"/>
              </p:xfrm>
              <a:graphic>
                <a:graphicData uri="http://schemas.openxmlformats.org/presentationml/2006/ole">
                  <mc:AlternateContent xmlns:mc="http://schemas.openxmlformats.org/markup-compatibility/2006">
                    <mc:Choice xmlns:v="urn:schemas-microsoft-com:vml" Requires="v">
                      <p:oleObj spid="_x0000_s52291" name="Equation" r:id="rId5" imgW="1384200" imgH="330120" progId="Equation.3">
                        <p:embed/>
                      </p:oleObj>
                    </mc:Choice>
                    <mc:Fallback>
                      <p:oleObj name="Equation" r:id="rId5" imgW="1384200" imgH="330120" progId="Equation.3">
                        <p:embed/>
                        <p:pic>
                          <p:nvPicPr>
                            <p:cNvPr id="0" name=""/>
                            <p:cNvPicPr>
                              <a:picLocks noChangeAspect="1" noChangeArrowheads="1"/>
                            </p:cNvPicPr>
                            <p:nvPr/>
                          </p:nvPicPr>
                          <p:blipFill>
                            <a:blip r:embed="rId6"/>
                            <a:srcRect/>
                            <a:stretch>
                              <a:fillRect/>
                            </a:stretch>
                          </p:blipFill>
                          <p:spPr bwMode="auto">
                            <a:xfrm>
                              <a:off x="3142" y="2444"/>
                              <a:ext cx="1637"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Text Box 16"/>
                <p:cNvSpPr txBox="1">
                  <a:spLocks noChangeArrowheads="1"/>
                </p:cNvSpPr>
                <p:nvPr/>
              </p:nvSpPr>
              <p:spPr bwMode="auto">
                <a:xfrm>
                  <a:off x="2677" y="2141"/>
                  <a:ext cx="2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FF0000"/>
                      </a:solidFill>
                      <a:latin typeface="Arial" panose="020B0604020202020204" pitchFamily="34" charset="0"/>
                    </a:rPr>
                    <a:t>Maximum Likelihood Estimator</a:t>
                  </a:r>
                </a:p>
              </p:txBody>
            </p:sp>
          </p:grpSp>
        </p:grpSp>
        <p:grpSp>
          <p:nvGrpSpPr>
            <p:cNvPr id="66590" name="Group 18"/>
            <p:cNvGrpSpPr>
              <a:grpSpLocks/>
            </p:cNvGrpSpPr>
            <p:nvPr/>
          </p:nvGrpSpPr>
          <p:grpSpPr bwMode="auto">
            <a:xfrm>
              <a:off x="4345" y="1004"/>
              <a:ext cx="1147" cy="1044"/>
              <a:chOff x="4345" y="1004"/>
              <a:chExt cx="1147" cy="1044"/>
            </a:xfrm>
          </p:grpSpPr>
          <p:sp>
            <p:nvSpPr>
              <p:cNvPr id="66591" name="Freeform 19"/>
              <p:cNvSpPr>
                <a:spLocks/>
              </p:cNvSpPr>
              <p:nvPr/>
            </p:nvSpPr>
            <p:spPr bwMode="auto">
              <a:xfrm>
                <a:off x="4672" y="1400"/>
                <a:ext cx="376" cy="648"/>
              </a:xfrm>
              <a:custGeom>
                <a:avLst/>
                <a:gdLst>
                  <a:gd name="T0" fmla="*/ 32 w 376"/>
                  <a:gd name="T1" fmla="*/ 40 h 648"/>
                  <a:gd name="T2" fmla="*/ 32 w 376"/>
                  <a:gd name="T3" fmla="*/ 280 h 648"/>
                  <a:gd name="T4" fmla="*/ 176 w 376"/>
                  <a:gd name="T5" fmla="*/ 568 h 648"/>
                  <a:gd name="T6" fmla="*/ 368 w 376"/>
                  <a:gd name="T7" fmla="*/ 568 h 648"/>
                  <a:gd name="T8" fmla="*/ 224 w 376"/>
                  <a:gd name="T9" fmla="*/ 88 h 648"/>
                  <a:gd name="T10" fmla="*/ 32 w 376"/>
                  <a:gd name="T11" fmla="*/ 40 h 648"/>
                  <a:gd name="T12" fmla="*/ 0 60000 65536"/>
                  <a:gd name="T13" fmla="*/ 0 60000 65536"/>
                  <a:gd name="T14" fmla="*/ 0 60000 65536"/>
                  <a:gd name="T15" fmla="*/ 0 60000 65536"/>
                  <a:gd name="T16" fmla="*/ 0 60000 65536"/>
                  <a:gd name="T17" fmla="*/ 0 60000 65536"/>
                  <a:gd name="T18" fmla="*/ 0 w 376"/>
                  <a:gd name="T19" fmla="*/ 0 h 648"/>
                  <a:gd name="T20" fmla="*/ 376 w 3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376" h="648">
                    <a:moveTo>
                      <a:pt x="32" y="40"/>
                    </a:moveTo>
                    <a:cubicBezTo>
                      <a:pt x="0" y="72"/>
                      <a:pt x="8" y="192"/>
                      <a:pt x="32" y="280"/>
                    </a:cubicBezTo>
                    <a:cubicBezTo>
                      <a:pt x="56" y="368"/>
                      <a:pt x="120" y="520"/>
                      <a:pt x="176" y="568"/>
                    </a:cubicBezTo>
                    <a:cubicBezTo>
                      <a:pt x="232" y="616"/>
                      <a:pt x="360" y="648"/>
                      <a:pt x="368" y="568"/>
                    </a:cubicBezTo>
                    <a:cubicBezTo>
                      <a:pt x="376" y="488"/>
                      <a:pt x="280" y="176"/>
                      <a:pt x="224" y="88"/>
                    </a:cubicBezTo>
                    <a:cubicBezTo>
                      <a:pt x="168" y="0"/>
                      <a:pt x="64" y="8"/>
                      <a:pt x="32" y="40"/>
                    </a:cubicBezTo>
                    <a:close/>
                  </a:path>
                </a:pathLst>
              </a:custGeom>
              <a:noFill/>
              <a:ln w="25400" cap="flat">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92" name="Text Box 20"/>
              <p:cNvSpPr txBox="1">
                <a:spLocks noChangeArrowheads="1"/>
              </p:cNvSpPr>
              <p:nvPr/>
            </p:nvSpPr>
            <p:spPr bwMode="auto">
              <a:xfrm>
                <a:off x="4345" y="1004"/>
                <a:ext cx="1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solidFill>
                      <a:srgbClr val="FF0000"/>
                    </a:solidFill>
                    <a:latin typeface="Arial" panose="020B0604020202020204" pitchFamily="34" charset="0"/>
                  </a:rPr>
                  <a:t>Leave-one-out</a:t>
                </a:r>
              </a:p>
            </p:txBody>
          </p:sp>
          <p:sp>
            <p:nvSpPr>
              <p:cNvPr id="66593" name="Line 21"/>
              <p:cNvSpPr>
                <a:spLocks noChangeShapeType="1"/>
              </p:cNvSpPr>
              <p:nvPr/>
            </p:nvSpPr>
            <p:spPr bwMode="auto">
              <a:xfrm flipH="1">
                <a:off x="4800" y="1248"/>
                <a:ext cx="48"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22"/>
          <p:cNvGrpSpPr>
            <a:grpSpLocks/>
          </p:cNvGrpSpPr>
          <p:nvPr/>
        </p:nvGrpSpPr>
        <p:grpSpPr bwMode="auto">
          <a:xfrm>
            <a:off x="533400" y="1447800"/>
            <a:ext cx="2819400" cy="914400"/>
            <a:chOff x="336" y="912"/>
            <a:chExt cx="1776" cy="576"/>
          </a:xfrm>
        </p:grpSpPr>
        <p:sp>
          <p:nvSpPr>
            <p:cNvPr id="66584" name="AutoShape 23"/>
            <p:cNvSpPr>
              <a:spLocks noChangeArrowheads="1"/>
            </p:cNvSpPr>
            <p:nvPr/>
          </p:nvSpPr>
          <p:spPr bwMode="auto">
            <a:xfrm>
              <a:off x="1776" y="100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5" name="Oval 24"/>
            <p:cNvSpPr>
              <a:spLocks noChangeArrowheads="1"/>
            </p:cNvSpPr>
            <p:nvPr/>
          </p:nvSpPr>
          <p:spPr bwMode="auto">
            <a:xfrm>
              <a:off x="1776" y="100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6" name="Oval 25"/>
            <p:cNvSpPr>
              <a:spLocks noChangeArrowheads="1"/>
            </p:cNvSpPr>
            <p:nvPr/>
          </p:nvSpPr>
          <p:spPr bwMode="auto">
            <a:xfrm>
              <a:off x="384" y="1200"/>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7" name="Text Box 26"/>
            <p:cNvSpPr txBox="1">
              <a:spLocks noChangeArrowheads="1"/>
            </p:cNvSpPr>
            <p:nvPr/>
          </p:nvSpPr>
          <p:spPr bwMode="auto">
            <a:xfrm>
              <a:off x="336" y="912"/>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1</a:t>
              </a:r>
              <a:endParaRPr lang="en-US" altLang="en-US" sz="2400" b="0" i="0"/>
            </a:p>
          </p:txBody>
        </p:sp>
        <p:sp>
          <p:nvSpPr>
            <p:cNvPr id="66588" name="Freeform 27"/>
            <p:cNvSpPr>
              <a:spLocks/>
            </p:cNvSpPr>
            <p:nvPr/>
          </p:nvSpPr>
          <p:spPr bwMode="auto">
            <a:xfrm>
              <a:off x="576" y="944"/>
              <a:ext cx="1248" cy="208"/>
            </a:xfrm>
            <a:custGeom>
              <a:avLst/>
              <a:gdLst>
                <a:gd name="T0" fmla="*/ 1248 w 1248"/>
                <a:gd name="T1" fmla="*/ 112 h 208"/>
                <a:gd name="T2" fmla="*/ 960 w 1248"/>
                <a:gd name="T3" fmla="*/ 16 h 208"/>
                <a:gd name="T4" fmla="*/ 0 w 1248"/>
                <a:gd name="T5" fmla="*/ 208 h 208"/>
                <a:gd name="T6" fmla="*/ 0 60000 65536"/>
                <a:gd name="T7" fmla="*/ 0 60000 65536"/>
                <a:gd name="T8" fmla="*/ 0 60000 65536"/>
                <a:gd name="T9" fmla="*/ 0 w 1248"/>
                <a:gd name="T10" fmla="*/ 0 h 208"/>
                <a:gd name="T11" fmla="*/ 1248 w 1248"/>
                <a:gd name="T12" fmla="*/ 208 h 208"/>
              </a:gdLst>
              <a:ahLst/>
              <a:cxnLst>
                <a:cxn ang="T6">
                  <a:pos x="T0" y="T1"/>
                </a:cxn>
                <a:cxn ang="T7">
                  <a:pos x="T2" y="T3"/>
                </a:cxn>
                <a:cxn ang="T8">
                  <a:pos x="T4" y="T5"/>
                </a:cxn>
              </a:cxnLst>
              <a:rect l="T9" t="T10" r="T11" b="T12"/>
              <a:pathLst>
                <a:path w="1248" h="208">
                  <a:moveTo>
                    <a:pt x="1248" y="112"/>
                  </a:moveTo>
                  <a:cubicBezTo>
                    <a:pt x="1208" y="56"/>
                    <a:pt x="1168" y="0"/>
                    <a:pt x="960" y="16"/>
                  </a:cubicBezTo>
                  <a:cubicBezTo>
                    <a:pt x="752" y="32"/>
                    <a:pt x="376" y="120"/>
                    <a:pt x="0" y="208"/>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28"/>
          <p:cNvGrpSpPr>
            <a:grpSpLocks/>
          </p:cNvGrpSpPr>
          <p:nvPr/>
        </p:nvGrpSpPr>
        <p:grpSpPr bwMode="auto">
          <a:xfrm>
            <a:off x="609600" y="2514600"/>
            <a:ext cx="2774950" cy="987425"/>
            <a:chOff x="364" y="1634"/>
            <a:chExt cx="1748" cy="622"/>
          </a:xfrm>
        </p:grpSpPr>
        <p:sp>
          <p:nvSpPr>
            <p:cNvPr id="66579" name="AutoShape 29"/>
            <p:cNvSpPr>
              <a:spLocks noChangeArrowheads="1"/>
            </p:cNvSpPr>
            <p:nvPr/>
          </p:nvSpPr>
          <p:spPr bwMode="auto">
            <a:xfrm>
              <a:off x="1776" y="1776"/>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0" name="Oval 30"/>
            <p:cNvSpPr>
              <a:spLocks noChangeArrowheads="1"/>
            </p:cNvSpPr>
            <p:nvPr/>
          </p:nvSpPr>
          <p:spPr bwMode="auto">
            <a:xfrm>
              <a:off x="1920" y="196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1" name="Oval 31"/>
            <p:cNvSpPr>
              <a:spLocks noChangeArrowheads="1"/>
            </p:cNvSpPr>
            <p:nvPr/>
          </p:nvSpPr>
          <p:spPr bwMode="auto">
            <a:xfrm>
              <a:off x="412" y="1922"/>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2" name="Text Box 32"/>
            <p:cNvSpPr txBox="1">
              <a:spLocks noChangeArrowheads="1"/>
            </p:cNvSpPr>
            <p:nvPr/>
          </p:nvSpPr>
          <p:spPr bwMode="auto">
            <a:xfrm>
              <a:off x="364" y="1634"/>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2</a:t>
              </a:r>
              <a:endParaRPr lang="en-US" altLang="en-US" sz="2400" b="0" i="0"/>
            </a:p>
          </p:txBody>
        </p:sp>
        <p:sp>
          <p:nvSpPr>
            <p:cNvPr id="66583" name="Freeform 33"/>
            <p:cNvSpPr>
              <a:spLocks/>
            </p:cNvSpPr>
            <p:nvPr/>
          </p:nvSpPr>
          <p:spPr bwMode="auto">
            <a:xfrm>
              <a:off x="576" y="1736"/>
              <a:ext cx="1392" cy="280"/>
            </a:xfrm>
            <a:custGeom>
              <a:avLst/>
              <a:gdLst>
                <a:gd name="T0" fmla="*/ 1392 w 1392"/>
                <a:gd name="T1" fmla="*/ 280 h 280"/>
                <a:gd name="T2" fmla="*/ 1056 w 1392"/>
                <a:gd name="T3" fmla="*/ 40 h 280"/>
                <a:gd name="T4" fmla="*/ 336 w 1392"/>
                <a:gd name="T5" fmla="*/ 40 h 280"/>
                <a:gd name="T6" fmla="*/ 0 w 1392"/>
                <a:gd name="T7" fmla="*/ 136 h 280"/>
                <a:gd name="T8" fmla="*/ 0 60000 65536"/>
                <a:gd name="T9" fmla="*/ 0 60000 65536"/>
                <a:gd name="T10" fmla="*/ 0 60000 65536"/>
                <a:gd name="T11" fmla="*/ 0 60000 65536"/>
                <a:gd name="T12" fmla="*/ 0 w 1392"/>
                <a:gd name="T13" fmla="*/ 0 h 280"/>
                <a:gd name="T14" fmla="*/ 1392 w 1392"/>
                <a:gd name="T15" fmla="*/ 280 h 280"/>
              </a:gdLst>
              <a:ahLst/>
              <a:cxnLst>
                <a:cxn ang="T8">
                  <a:pos x="T0" y="T1"/>
                </a:cxn>
                <a:cxn ang="T9">
                  <a:pos x="T2" y="T3"/>
                </a:cxn>
                <a:cxn ang="T10">
                  <a:pos x="T4" y="T5"/>
                </a:cxn>
                <a:cxn ang="T11">
                  <a:pos x="T6" y="T7"/>
                </a:cxn>
              </a:cxnLst>
              <a:rect l="T12" t="T13" r="T14" b="T15"/>
              <a:pathLst>
                <a:path w="1392" h="280">
                  <a:moveTo>
                    <a:pt x="1392" y="280"/>
                  </a:moveTo>
                  <a:cubicBezTo>
                    <a:pt x="1312" y="180"/>
                    <a:pt x="1232" y="80"/>
                    <a:pt x="1056" y="40"/>
                  </a:cubicBezTo>
                  <a:cubicBezTo>
                    <a:pt x="880" y="0"/>
                    <a:pt x="512" y="24"/>
                    <a:pt x="336" y="40"/>
                  </a:cubicBezTo>
                  <a:cubicBezTo>
                    <a:pt x="160" y="56"/>
                    <a:pt x="80" y="96"/>
                    <a:pt x="0" y="136"/>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1" name="Group 34"/>
          <p:cNvGrpSpPr>
            <a:grpSpLocks/>
          </p:cNvGrpSpPr>
          <p:nvPr/>
        </p:nvGrpSpPr>
        <p:grpSpPr bwMode="auto">
          <a:xfrm>
            <a:off x="577850" y="3689350"/>
            <a:ext cx="2774950" cy="2216150"/>
            <a:chOff x="364" y="2324"/>
            <a:chExt cx="1748" cy="1396"/>
          </a:xfrm>
        </p:grpSpPr>
        <p:sp>
          <p:nvSpPr>
            <p:cNvPr id="66571" name="AutoShape 35"/>
            <p:cNvSpPr>
              <a:spLocks noChangeArrowheads="1"/>
            </p:cNvSpPr>
            <p:nvPr/>
          </p:nvSpPr>
          <p:spPr bwMode="auto">
            <a:xfrm>
              <a:off x="1776" y="316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2" name="Oval 36"/>
            <p:cNvSpPr>
              <a:spLocks noChangeArrowheads="1"/>
            </p:cNvSpPr>
            <p:nvPr/>
          </p:nvSpPr>
          <p:spPr bwMode="auto">
            <a:xfrm>
              <a:off x="1968" y="3552"/>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3" name="Oval 37"/>
            <p:cNvSpPr>
              <a:spLocks noChangeArrowheads="1"/>
            </p:cNvSpPr>
            <p:nvPr/>
          </p:nvSpPr>
          <p:spPr bwMode="auto">
            <a:xfrm>
              <a:off x="412" y="3314"/>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4" name="AutoShape 38"/>
            <p:cNvSpPr>
              <a:spLocks noChangeArrowheads="1"/>
            </p:cNvSpPr>
            <p:nvPr/>
          </p:nvSpPr>
          <p:spPr bwMode="auto">
            <a:xfrm flipH="1">
              <a:off x="1420" y="3314"/>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5" name="Text Box 39"/>
            <p:cNvSpPr txBox="1">
              <a:spLocks noChangeArrowheads="1"/>
            </p:cNvSpPr>
            <p:nvPr/>
          </p:nvSpPr>
          <p:spPr bwMode="auto">
            <a:xfrm>
              <a:off x="672" y="3216"/>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n</a:t>
              </a:r>
              <a:r>
                <a:rPr lang="en-US" altLang="en-US" sz="1800" b="0" i="0"/>
                <a:t>|d</a:t>
              </a:r>
              <a:r>
                <a:rPr lang="en-US" altLang="en-US" sz="1800" b="0" i="0" baseline="-25000"/>
                <a:t>- w</a:t>
              </a:r>
              <a:r>
                <a:rPr lang="en-US" altLang="en-US" sz="1800" b="0" i="0" baseline="-50000"/>
                <a:t>n</a:t>
              </a:r>
              <a:r>
                <a:rPr lang="en-US" altLang="en-US" sz="1800" b="0" i="0"/>
                <a:t>)</a:t>
              </a:r>
              <a:endParaRPr lang="en-US" altLang="en-US" sz="2400" b="0" i="0"/>
            </a:p>
          </p:txBody>
        </p:sp>
        <p:sp>
          <p:nvSpPr>
            <p:cNvPr id="66576" name="Text Box 40"/>
            <p:cNvSpPr txBox="1">
              <a:spLocks noChangeArrowheads="1"/>
            </p:cNvSpPr>
            <p:nvPr/>
          </p:nvSpPr>
          <p:spPr bwMode="auto">
            <a:xfrm>
              <a:off x="364" y="3026"/>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n</a:t>
              </a:r>
              <a:endParaRPr lang="en-US" altLang="en-US" sz="2400" b="0" i="0"/>
            </a:p>
          </p:txBody>
        </p:sp>
        <p:sp>
          <p:nvSpPr>
            <p:cNvPr id="66577" name="Text Box 41"/>
            <p:cNvSpPr txBox="1">
              <a:spLocks noChangeArrowheads="1"/>
            </p:cNvSpPr>
            <p:nvPr/>
          </p:nvSpPr>
          <p:spPr bwMode="auto">
            <a:xfrm>
              <a:off x="720" y="2324"/>
              <a:ext cx="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4000" b="0" i="0"/>
                <a:t>...</a:t>
              </a:r>
              <a:endParaRPr lang="en-US" altLang="en-US" sz="4400" b="0" i="0"/>
            </a:p>
          </p:txBody>
        </p:sp>
        <p:sp>
          <p:nvSpPr>
            <p:cNvPr id="66578" name="Freeform 42"/>
            <p:cNvSpPr>
              <a:spLocks/>
            </p:cNvSpPr>
            <p:nvPr/>
          </p:nvSpPr>
          <p:spPr bwMode="auto">
            <a:xfrm>
              <a:off x="480" y="3456"/>
              <a:ext cx="1536" cy="264"/>
            </a:xfrm>
            <a:custGeom>
              <a:avLst/>
              <a:gdLst>
                <a:gd name="T0" fmla="*/ 1536 w 1536"/>
                <a:gd name="T1" fmla="*/ 144 h 264"/>
                <a:gd name="T2" fmla="*/ 1008 w 1536"/>
                <a:gd name="T3" fmla="*/ 240 h 264"/>
                <a:gd name="T4" fmla="*/ 0 w 1536"/>
                <a:gd name="T5" fmla="*/ 0 h 264"/>
                <a:gd name="T6" fmla="*/ 0 60000 65536"/>
                <a:gd name="T7" fmla="*/ 0 60000 65536"/>
                <a:gd name="T8" fmla="*/ 0 60000 65536"/>
                <a:gd name="T9" fmla="*/ 0 w 1536"/>
                <a:gd name="T10" fmla="*/ 0 h 264"/>
                <a:gd name="T11" fmla="*/ 1536 w 1536"/>
                <a:gd name="T12" fmla="*/ 264 h 264"/>
              </a:gdLst>
              <a:ahLst/>
              <a:cxnLst>
                <a:cxn ang="T6">
                  <a:pos x="T0" y="T1"/>
                </a:cxn>
                <a:cxn ang="T7">
                  <a:pos x="T2" y="T3"/>
                </a:cxn>
                <a:cxn ang="T8">
                  <a:pos x="T4" y="T5"/>
                </a:cxn>
              </a:cxnLst>
              <a:rect l="T9" t="T10" r="T11" b="T12"/>
              <a:pathLst>
                <a:path w="1536" h="264">
                  <a:moveTo>
                    <a:pt x="1536" y="144"/>
                  </a:moveTo>
                  <a:cubicBezTo>
                    <a:pt x="1400" y="204"/>
                    <a:pt x="1264" y="264"/>
                    <a:pt x="1008" y="240"/>
                  </a:cubicBezTo>
                  <a:cubicBezTo>
                    <a:pt x="752" y="216"/>
                    <a:pt x="376" y="108"/>
                    <a:pt x="0" y="0"/>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282762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en-US" altLang="en-US" smtClean="0"/>
              <a:t>Why would “leave-one-out” work?</a:t>
            </a:r>
          </a:p>
        </p:txBody>
      </p:sp>
      <p:sp>
        <p:nvSpPr>
          <p:cNvPr id="67589" name="Text Box 3"/>
          <p:cNvSpPr txBox="1">
            <a:spLocks noChangeArrowheads="1"/>
          </p:cNvSpPr>
          <p:nvPr/>
        </p:nvSpPr>
        <p:spPr bwMode="auto">
          <a:xfrm>
            <a:off x="288925" y="17272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abc abc ab c d d</a:t>
            </a:r>
          </a:p>
          <a:p>
            <a:r>
              <a:rPr lang="en-US" altLang="en-US" sz="2000" i="0">
                <a:solidFill>
                  <a:srgbClr val="CC0000"/>
                </a:solidFill>
                <a:latin typeface="Arial" panose="020B0604020202020204" pitchFamily="34" charset="0"/>
              </a:rPr>
              <a:t>abc cd d d </a:t>
            </a:r>
          </a:p>
          <a:p>
            <a:r>
              <a:rPr lang="en-US" altLang="en-US" sz="2000" i="0">
                <a:solidFill>
                  <a:srgbClr val="CC0000"/>
                </a:solidFill>
                <a:latin typeface="Arial" panose="020B0604020202020204" pitchFamily="34" charset="0"/>
              </a:rPr>
              <a:t>abd ab ab ab ab</a:t>
            </a:r>
          </a:p>
          <a:p>
            <a:r>
              <a:rPr lang="en-US" altLang="en-US" sz="2000" i="0">
                <a:solidFill>
                  <a:srgbClr val="CC0000"/>
                </a:solidFill>
                <a:latin typeface="Arial" panose="020B0604020202020204" pitchFamily="34" charset="0"/>
              </a:rPr>
              <a:t>cd d e cd e</a:t>
            </a:r>
          </a:p>
        </p:txBody>
      </p:sp>
      <p:sp>
        <p:nvSpPr>
          <p:cNvPr id="67590" name="Text Box 4"/>
          <p:cNvSpPr txBox="1">
            <a:spLocks noChangeArrowheads="1"/>
          </p:cNvSpPr>
          <p:nvPr/>
        </p:nvSpPr>
        <p:spPr bwMode="auto">
          <a:xfrm>
            <a:off x="152400" y="12700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20 word by author1</a:t>
            </a:r>
          </a:p>
        </p:txBody>
      </p:sp>
      <p:sp>
        <p:nvSpPr>
          <p:cNvPr id="67591" name="Text Box 5"/>
          <p:cNvSpPr txBox="1">
            <a:spLocks noChangeArrowheads="1"/>
          </p:cNvSpPr>
          <p:nvPr/>
        </p:nvSpPr>
        <p:spPr bwMode="auto">
          <a:xfrm>
            <a:off x="155575" y="34036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20 word by author2</a:t>
            </a:r>
          </a:p>
        </p:txBody>
      </p:sp>
      <p:sp>
        <p:nvSpPr>
          <p:cNvPr id="67592" name="Text Box 6"/>
          <p:cNvSpPr txBox="1">
            <a:spLocks noChangeArrowheads="1"/>
          </p:cNvSpPr>
          <p:nvPr/>
        </p:nvSpPr>
        <p:spPr bwMode="auto">
          <a:xfrm>
            <a:off x="296863" y="38608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abc abc ab c d d</a:t>
            </a:r>
          </a:p>
          <a:p>
            <a:r>
              <a:rPr lang="en-US" altLang="en-US" sz="2000" i="0">
                <a:solidFill>
                  <a:srgbClr val="0000CC"/>
                </a:solidFill>
                <a:latin typeface="Arial" panose="020B0604020202020204" pitchFamily="34" charset="0"/>
              </a:rPr>
              <a:t>abe cb e f </a:t>
            </a:r>
          </a:p>
          <a:p>
            <a:r>
              <a:rPr lang="en-US" altLang="en-US" sz="2000" i="0">
                <a:solidFill>
                  <a:srgbClr val="0000CC"/>
                </a:solidFill>
                <a:latin typeface="Arial" panose="020B0604020202020204" pitchFamily="34" charset="0"/>
              </a:rPr>
              <a:t>acf fb ef aff abef</a:t>
            </a:r>
          </a:p>
          <a:p>
            <a:r>
              <a:rPr lang="en-US" altLang="en-US" sz="2000" i="0">
                <a:solidFill>
                  <a:srgbClr val="0000CC"/>
                </a:solidFill>
                <a:latin typeface="Arial" panose="020B0604020202020204" pitchFamily="34" charset="0"/>
              </a:rPr>
              <a:t>cdc db  ge f s</a:t>
            </a:r>
          </a:p>
        </p:txBody>
      </p:sp>
      <p:grpSp>
        <p:nvGrpSpPr>
          <p:cNvPr id="2" name="Group 17"/>
          <p:cNvGrpSpPr>
            <a:grpSpLocks/>
          </p:cNvGrpSpPr>
          <p:nvPr/>
        </p:nvGrpSpPr>
        <p:grpSpPr bwMode="auto">
          <a:xfrm>
            <a:off x="2663825" y="2071951"/>
            <a:ext cx="6450012" cy="2622550"/>
            <a:chOff x="1697" y="1510"/>
            <a:chExt cx="4063" cy="1652"/>
          </a:xfrm>
        </p:grpSpPr>
        <p:sp>
          <p:nvSpPr>
            <p:cNvPr id="67596" name="Text Box 9"/>
            <p:cNvSpPr txBox="1">
              <a:spLocks noChangeArrowheads="1"/>
            </p:cNvSpPr>
            <p:nvPr/>
          </p:nvSpPr>
          <p:spPr bwMode="auto">
            <a:xfrm>
              <a:off x="1824" y="1510"/>
              <a:ext cx="3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CC0000"/>
                  </a:solidFill>
                  <a:latin typeface="Arial" panose="020B0604020202020204" pitchFamily="34" charset="0"/>
                </a:rPr>
                <a:t>Now, suppose we leave “e” out…</a:t>
              </a:r>
            </a:p>
          </p:txBody>
        </p:sp>
        <p:graphicFrame>
          <p:nvGraphicFramePr>
            <p:cNvPr id="67597" name="Object 10"/>
            <p:cNvGraphicFramePr>
              <a:graphicFrameLocks noChangeAspect="1"/>
            </p:cNvGraphicFramePr>
            <p:nvPr/>
          </p:nvGraphicFramePr>
          <p:xfrm>
            <a:off x="1697" y="2096"/>
            <a:ext cx="4063" cy="679"/>
          </p:xfrm>
          <a:graphic>
            <a:graphicData uri="http://schemas.openxmlformats.org/presentationml/2006/ole">
              <mc:AlternateContent xmlns:mc="http://schemas.openxmlformats.org/markup-compatibility/2006">
                <mc:Choice xmlns:v="urn:schemas-microsoft-com:vml" Requires="v">
                  <p:oleObj spid="_x0000_s53282" name="Equation" r:id="rId3" imgW="5168900" imgH="863600" progId="Equation.DSMT4">
                    <p:embed/>
                  </p:oleObj>
                </mc:Choice>
                <mc:Fallback>
                  <p:oleObj name="Equation" r:id="rId3" imgW="5168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2096"/>
                          <a:ext cx="4063"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8" name="Text Box 11"/>
            <p:cNvSpPr txBox="1">
              <a:spLocks noChangeArrowheads="1"/>
            </p:cNvSpPr>
            <p:nvPr/>
          </p:nvSpPr>
          <p:spPr bwMode="auto">
            <a:xfrm>
              <a:off x="2894" y="2912"/>
              <a:ext cx="2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must be big!  </a:t>
              </a:r>
              <a:r>
                <a:rPr lang="en-US" altLang="en-US" sz="2000" i="0" u="sng">
                  <a:latin typeface="Arial" panose="020B0604020202020204" pitchFamily="34" charset="0"/>
                  <a:sym typeface="Symbol" panose="05050102010706020507" pitchFamily="18" charset="2"/>
                </a:rPr>
                <a:t>more smoothing</a:t>
              </a:r>
            </a:p>
          </p:txBody>
        </p:sp>
        <p:sp>
          <p:nvSpPr>
            <p:cNvPr id="67599" name="Line 12"/>
            <p:cNvSpPr>
              <a:spLocks noChangeShapeType="1"/>
            </p:cNvSpPr>
            <p:nvPr/>
          </p:nvSpPr>
          <p:spPr bwMode="auto">
            <a:xfrm flipV="1">
              <a:off x="4896" y="276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0" name="Text Box 13"/>
            <p:cNvSpPr txBox="1">
              <a:spLocks noChangeArrowheads="1"/>
            </p:cNvSpPr>
            <p:nvPr/>
          </p:nvSpPr>
          <p:spPr bwMode="auto">
            <a:xfrm>
              <a:off x="3558" y="1792"/>
              <a:ext cx="19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doesn’t have to be big</a:t>
              </a:r>
            </a:p>
          </p:txBody>
        </p:sp>
        <p:sp>
          <p:nvSpPr>
            <p:cNvPr id="67601" name="Line 14"/>
            <p:cNvSpPr>
              <a:spLocks noChangeShapeType="1"/>
            </p:cNvSpPr>
            <p:nvPr/>
          </p:nvSpPr>
          <p:spPr bwMode="auto">
            <a:xfrm>
              <a:off x="4752" y="2048"/>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595" name="Text Box 15"/>
          <p:cNvSpPr txBox="1">
            <a:spLocks noChangeArrowheads="1"/>
          </p:cNvSpPr>
          <p:nvPr/>
        </p:nvSpPr>
        <p:spPr bwMode="auto">
          <a:xfrm>
            <a:off x="1219200" y="5416549"/>
            <a:ext cx="69342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i="0" dirty="0">
                <a:latin typeface="Arial" panose="020B0604020202020204" pitchFamily="34" charset="0"/>
              </a:rPr>
              <a:t>The amount of smoothing is closely related to </a:t>
            </a:r>
          </a:p>
          <a:p>
            <a:r>
              <a:rPr lang="en-US" altLang="en-US" sz="2400" i="0" dirty="0">
                <a:latin typeface="Arial" panose="020B0604020202020204" pitchFamily="34" charset="0"/>
              </a:rPr>
              <a:t>the underlying vocabulary size</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49</a:t>
            </a:fld>
            <a:endParaRPr lang="en-US"/>
          </a:p>
        </p:txBody>
      </p:sp>
    </p:spTree>
    <p:extLst>
      <p:ext uri="{BB962C8B-B14F-4D97-AF65-F5344CB8AC3E}">
        <p14:creationId xmlns:p14="http://schemas.microsoft.com/office/powerpoint/2010/main" val="7931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altLang="en-US" dirty="0" smtClean="0">
                <a:cs typeface="Arial" charset="0"/>
              </a:rPr>
              <a:t>Recap: Robertson-</a:t>
            </a:r>
            <a:r>
              <a:rPr lang="en-US" altLang="en-US" dirty="0" err="1" smtClean="0">
                <a:cs typeface="Arial" charset="0"/>
              </a:rPr>
              <a:t>Sparck</a:t>
            </a:r>
            <a:r>
              <a:rPr lang="en-US" altLang="en-US" dirty="0" smtClean="0">
                <a:cs typeface="Arial" charset="0"/>
              </a:rPr>
              <a:t> Jones Model</a:t>
            </a:r>
            <a:br>
              <a:rPr lang="en-US" altLang="en-US" dirty="0" smtClean="0">
                <a:cs typeface="Arial" charset="0"/>
              </a:rPr>
            </a:br>
            <a:r>
              <a:rPr lang="en-US" altLang="en-US" sz="2800" dirty="0" smtClean="0">
                <a:cs typeface="Arial" charset="0"/>
              </a:rPr>
              <a:t>(Robertson &amp; </a:t>
            </a:r>
            <a:r>
              <a:rPr lang="en-US" altLang="en-US" sz="2800" dirty="0" err="1" smtClean="0">
                <a:cs typeface="Arial" charset="0"/>
              </a:rPr>
              <a:t>Sparck</a:t>
            </a:r>
            <a:r>
              <a:rPr lang="en-US" altLang="en-US" sz="2800" dirty="0" smtClean="0">
                <a:cs typeface="Arial" charset="0"/>
              </a:rPr>
              <a:t> Jones 76)</a:t>
            </a:r>
            <a:endParaRPr lang="en-US" altLang="en-US" dirty="0" smtClean="0">
              <a:cs typeface="Arial"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4101" name="Text Box 3"/>
          <p:cNvSpPr txBox="1">
            <a:spLocks noChangeArrowheads="1"/>
          </p:cNvSpPr>
          <p:nvPr/>
        </p:nvSpPr>
        <p:spPr bwMode="auto">
          <a:xfrm>
            <a:off x="533400" y="2438400"/>
            <a:ext cx="6907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Two parameters for each term A</a:t>
            </a:r>
            <a:r>
              <a:rPr lang="en-US" altLang="en-US" sz="1800" b="1" baseline="-25000" dirty="0">
                <a:latin typeface="+mn-lt"/>
              </a:rPr>
              <a:t>i</a:t>
            </a:r>
            <a:r>
              <a:rPr lang="en-US" altLang="en-US" sz="1800" b="1" dirty="0">
                <a:latin typeface="+mn-lt"/>
              </a:rPr>
              <a:t>: </a:t>
            </a:r>
          </a:p>
          <a:p>
            <a:pPr eaLnBrk="1" hangingPunct="1"/>
            <a:r>
              <a:rPr lang="en-US" altLang="en-US" sz="1800" b="1" dirty="0">
                <a:latin typeface="+mn-lt"/>
              </a:rPr>
              <a:t> </a:t>
            </a:r>
            <a:r>
              <a:rPr lang="en-US" altLang="en-US" sz="1800" b="1" dirty="0">
                <a:solidFill>
                  <a:srgbClr val="3333FF"/>
                </a:solidFill>
                <a:latin typeface="+mn-lt"/>
              </a:rPr>
              <a:t>p</a:t>
            </a:r>
            <a:r>
              <a:rPr lang="en-US" altLang="en-US" sz="1800" b="1" baseline="-25000" dirty="0">
                <a:solidFill>
                  <a:srgbClr val="3333FF"/>
                </a:solidFill>
                <a:latin typeface="+mn-lt"/>
              </a:rPr>
              <a:t>i</a:t>
            </a:r>
            <a:r>
              <a:rPr lang="en-US" altLang="en-US" sz="1800" b="1" dirty="0">
                <a:solidFill>
                  <a:srgbClr val="3333FF"/>
                </a:solidFill>
                <a:latin typeface="+mn-lt"/>
              </a:rPr>
              <a:t> = P(A</a:t>
            </a:r>
            <a:r>
              <a:rPr lang="en-US" altLang="en-US" sz="1800" b="1" baseline="-25000" dirty="0">
                <a:solidFill>
                  <a:srgbClr val="3333FF"/>
                </a:solidFill>
                <a:latin typeface="+mn-lt"/>
              </a:rPr>
              <a:t>i</a:t>
            </a:r>
            <a:r>
              <a:rPr lang="en-US" altLang="en-US" sz="1800" b="1" dirty="0">
                <a:solidFill>
                  <a:srgbClr val="3333FF"/>
                </a:solidFill>
                <a:latin typeface="+mn-lt"/>
              </a:rPr>
              <a:t>=1|Q,R=1):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relevant doc   </a:t>
            </a:r>
          </a:p>
          <a:p>
            <a:pPr eaLnBrk="1" hangingPunct="1"/>
            <a:r>
              <a:rPr lang="en-US" altLang="en-US" sz="1800" b="1" dirty="0">
                <a:solidFill>
                  <a:srgbClr val="3333FF"/>
                </a:solidFill>
                <a:latin typeface="+mn-lt"/>
              </a:rPr>
              <a:t> </a:t>
            </a:r>
            <a:r>
              <a:rPr lang="en-US" altLang="en-US" sz="1800" b="1" dirty="0" err="1" smtClean="0">
                <a:solidFill>
                  <a:srgbClr val="3333FF"/>
                </a:solidFill>
                <a:latin typeface="+mn-lt"/>
              </a:rPr>
              <a:t>u</a:t>
            </a:r>
            <a:r>
              <a:rPr lang="en-US" altLang="en-US" sz="1800" b="1" baseline="-25000" dirty="0" err="1" smtClean="0">
                <a:solidFill>
                  <a:srgbClr val="3333FF"/>
                </a:solidFill>
                <a:latin typeface="+mn-lt"/>
              </a:rPr>
              <a:t>i</a:t>
            </a:r>
            <a:r>
              <a:rPr lang="en-US" altLang="en-US" sz="1800" b="1" dirty="0" smtClean="0">
                <a:solidFill>
                  <a:srgbClr val="3333FF"/>
                </a:solidFill>
                <a:latin typeface="+mn-lt"/>
              </a:rPr>
              <a:t> </a:t>
            </a:r>
            <a:r>
              <a:rPr lang="en-US" altLang="en-US" sz="1800" b="1" dirty="0">
                <a:solidFill>
                  <a:srgbClr val="3333FF"/>
                </a:solidFill>
                <a:latin typeface="+mn-lt"/>
              </a:rPr>
              <a:t>= P(A</a:t>
            </a:r>
            <a:r>
              <a:rPr lang="en-US" altLang="en-US" sz="1800" b="1" baseline="-25000" dirty="0">
                <a:solidFill>
                  <a:srgbClr val="3333FF"/>
                </a:solidFill>
                <a:latin typeface="+mn-lt"/>
              </a:rPr>
              <a:t>i</a:t>
            </a:r>
            <a:r>
              <a:rPr lang="en-US" altLang="en-US" sz="1800" b="1" dirty="0">
                <a:solidFill>
                  <a:srgbClr val="3333FF"/>
                </a:solidFill>
                <a:latin typeface="+mn-lt"/>
              </a:rPr>
              <a:t>=1|Q,R=0):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non-relevant doc  </a:t>
            </a:r>
          </a:p>
          <a:p>
            <a:pPr eaLnBrk="1" hangingPunct="1"/>
            <a:endParaRPr lang="en-US" altLang="en-US" sz="1800" b="1" dirty="0">
              <a:latin typeface="+mn-lt"/>
            </a:endParaRPr>
          </a:p>
        </p:txBody>
      </p:sp>
      <p:graphicFrame>
        <p:nvGraphicFramePr>
          <p:cNvPr id="4098" name="Object 2"/>
          <p:cNvGraphicFramePr>
            <a:graphicFrameLocks noChangeAspect="1"/>
          </p:cNvGraphicFramePr>
          <p:nvPr>
            <p:extLst/>
          </p:nvPr>
        </p:nvGraphicFramePr>
        <p:xfrm>
          <a:off x="609600" y="1718469"/>
          <a:ext cx="6426200" cy="628650"/>
        </p:xfrm>
        <a:graphic>
          <a:graphicData uri="http://schemas.openxmlformats.org/presentationml/2006/ole">
            <mc:AlternateContent xmlns:mc="http://schemas.openxmlformats.org/markup-compatibility/2006">
              <mc:Choice xmlns:v="urn:schemas-microsoft-com:vml" Requires="v">
                <p:oleObj spid="_x0000_s56338" name="Equation" r:id="rId3" imgW="4647960" imgH="457200" progId="Equation.3">
                  <p:embed/>
                </p:oleObj>
              </mc:Choice>
              <mc:Fallback>
                <p:oleObj name="Equation" r:id="rId3" imgW="4647960" imgH="457200" progId="Equation.3">
                  <p:embed/>
                  <p:pic>
                    <p:nvPicPr>
                      <p:cNvPr id="0" name=""/>
                      <p:cNvPicPr>
                        <a:picLocks noChangeAspect="1" noChangeArrowheads="1"/>
                      </p:cNvPicPr>
                      <p:nvPr/>
                    </p:nvPicPr>
                    <p:blipFill>
                      <a:blip r:embed="rId4"/>
                      <a:srcRect/>
                      <a:stretch>
                        <a:fillRect/>
                      </a:stretch>
                    </p:blipFill>
                    <p:spPr bwMode="auto">
                      <a:xfrm>
                        <a:off x="609600" y="1718469"/>
                        <a:ext cx="6426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5"/>
          <p:cNvSpPr txBox="1">
            <a:spLocks noChangeArrowheads="1"/>
          </p:cNvSpPr>
          <p:nvPr/>
        </p:nvSpPr>
        <p:spPr bwMode="auto">
          <a:xfrm>
            <a:off x="7035800" y="17526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t>(RSJ model) </a:t>
            </a:r>
          </a:p>
        </p:txBody>
      </p:sp>
      <p:sp>
        <p:nvSpPr>
          <p:cNvPr id="4103" name="Text Box 6"/>
          <p:cNvSpPr txBox="1">
            <a:spLocks noChangeArrowheads="1"/>
          </p:cNvSpPr>
          <p:nvPr/>
        </p:nvSpPr>
        <p:spPr bwMode="auto">
          <a:xfrm>
            <a:off x="609600" y="3505200"/>
            <a:ext cx="50965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latin typeface="+mn-lt"/>
              </a:rPr>
              <a:t>How to estimate </a:t>
            </a:r>
            <a:r>
              <a:rPr lang="en-US" altLang="en-US" dirty="0" smtClean="0">
                <a:latin typeface="+mn-lt"/>
              </a:rPr>
              <a:t>these parameters</a:t>
            </a:r>
            <a:r>
              <a:rPr lang="en-US" altLang="en-US" dirty="0">
                <a:latin typeface="+mn-lt"/>
              </a:rPr>
              <a:t>?</a:t>
            </a:r>
          </a:p>
          <a:p>
            <a:pPr eaLnBrk="1" hangingPunct="1"/>
            <a:r>
              <a:rPr lang="en-US" altLang="en-US" dirty="0">
                <a:latin typeface="+mn-lt"/>
              </a:rPr>
              <a:t>Suppose we have relevance judgments,</a:t>
            </a:r>
          </a:p>
        </p:txBody>
      </p:sp>
      <p:graphicFrame>
        <p:nvGraphicFramePr>
          <p:cNvPr id="4099" name="Object 3"/>
          <p:cNvGraphicFramePr>
            <a:graphicFrameLocks noChangeAspect="1"/>
          </p:cNvGraphicFramePr>
          <p:nvPr>
            <p:extLst/>
          </p:nvPr>
        </p:nvGraphicFramePr>
        <p:xfrm>
          <a:off x="1090613" y="4495800"/>
          <a:ext cx="6581775" cy="663575"/>
        </p:xfrm>
        <a:graphic>
          <a:graphicData uri="http://schemas.openxmlformats.org/presentationml/2006/ole">
            <mc:AlternateContent xmlns:mc="http://schemas.openxmlformats.org/markup-compatibility/2006">
              <mc:Choice xmlns:v="urn:schemas-microsoft-com:vml" Requires="v">
                <p:oleObj spid="_x0000_s56339" name="Equation" r:id="rId5" imgW="4152600" imgH="419040" progId="Equation.3">
                  <p:embed/>
                </p:oleObj>
              </mc:Choice>
              <mc:Fallback>
                <p:oleObj name="Equation" r:id="rId5" imgW="4152600" imgH="419040" progId="Equation.3">
                  <p:embed/>
                  <p:pic>
                    <p:nvPicPr>
                      <p:cNvPr id="0" name=""/>
                      <p:cNvPicPr>
                        <a:picLocks noChangeAspect="1" noChangeArrowheads="1"/>
                      </p:cNvPicPr>
                      <p:nvPr/>
                    </p:nvPicPr>
                    <p:blipFill>
                      <a:blip r:embed="rId6"/>
                      <a:srcRect/>
                      <a:stretch>
                        <a:fillRect/>
                      </a:stretch>
                    </p:blipFill>
                    <p:spPr bwMode="auto">
                      <a:xfrm>
                        <a:off x="1090613" y="4495800"/>
                        <a:ext cx="65817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12"/>
          <p:cNvSpPr txBox="1">
            <a:spLocks noChangeArrowheads="1"/>
          </p:cNvSpPr>
          <p:nvPr/>
        </p:nvSpPr>
        <p:spPr bwMode="auto">
          <a:xfrm>
            <a:off x="1042416" y="5318978"/>
            <a:ext cx="7415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marL="342900" indent="-342900" eaLnBrk="1" hangingPunct="1">
              <a:buFont typeface="Arial" panose="020B0604020202020204" pitchFamily="34" charset="0"/>
              <a:buChar char="•"/>
            </a:pPr>
            <a:r>
              <a:rPr lang="en-US" altLang="en-US" sz="2000" dirty="0">
                <a:latin typeface="+mn-lt"/>
              </a:rPr>
              <a:t>“+0.5” and “+1” can be justified by Bayesian </a:t>
            </a:r>
            <a:r>
              <a:rPr lang="en-US" altLang="en-US" sz="2000" dirty="0" smtClean="0">
                <a:latin typeface="+mn-lt"/>
              </a:rPr>
              <a:t>estimation as priors </a:t>
            </a:r>
            <a:endParaRPr lang="en-US" altLang="en-US" sz="2000" dirty="0">
              <a:latin typeface="+mn-lt"/>
            </a:endParaRPr>
          </a:p>
        </p:txBody>
      </p:sp>
      <p:grpSp>
        <p:nvGrpSpPr>
          <p:cNvPr id="6" name="Group 5"/>
          <p:cNvGrpSpPr/>
          <p:nvPr/>
        </p:nvGrpSpPr>
        <p:grpSpPr>
          <a:xfrm>
            <a:off x="3657600" y="5105400"/>
            <a:ext cx="3301206" cy="1207532"/>
            <a:chOff x="3657600" y="5105400"/>
            <a:chExt cx="3301206" cy="1207532"/>
          </a:xfrm>
        </p:grpSpPr>
        <p:sp>
          <p:nvSpPr>
            <p:cNvPr id="2" name="TextBox 1"/>
            <p:cNvSpPr txBox="1"/>
            <p:nvPr/>
          </p:nvSpPr>
          <p:spPr>
            <a:xfrm>
              <a:off x="3987006" y="5943600"/>
              <a:ext cx="2971800" cy="369332"/>
            </a:xfrm>
            <a:prstGeom prst="rect">
              <a:avLst/>
            </a:prstGeom>
            <a:noFill/>
          </p:spPr>
          <p:txBody>
            <a:bodyPr wrap="square" rtlCol="0">
              <a:spAutoFit/>
            </a:bodyPr>
            <a:lstStyle/>
            <a:p>
              <a:r>
                <a:rPr lang="en-US" b="1" i="1" dirty="0" smtClean="0">
                  <a:solidFill>
                    <a:srgbClr val="FF0000"/>
                  </a:solidFill>
                </a:rPr>
                <a:t>Per-query estimation!</a:t>
              </a:r>
              <a:endParaRPr lang="en-US" b="1" i="1" dirty="0">
                <a:solidFill>
                  <a:srgbClr val="FF0000"/>
                </a:solidFill>
              </a:endParaRPr>
            </a:p>
          </p:txBody>
        </p:sp>
        <p:cxnSp>
          <p:nvCxnSpPr>
            <p:cNvPr id="4" name="Straight Arrow Connector 3"/>
            <p:cNvCxnSpPr/>
            <p:nvPr/>
          </p:nvCxnSpPr>
          <p:spPr>
            <a:xfrm flipH="1" flipV="1">
              <a:off x="3657600" y="5105400"/>
              <a:ext cx="6858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57116" y="5105400"/>
              <a:ext cx="2286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97D331B6-44EF-44C9-9B8C-E07E76159A89}" type="slidenum">
              <a:rPr lang="en-US" smtClean="0"/>
              <a:t>5</a:t>
            </a:fld>
            <a:endParaRPr lang="en-US"/>
          </a:p>
        </p:txBody>
      </p:sp>
    </p:spTree>
    <p:extLst>
      <p:ext uri="{BB962C8B-B14F-4D97-AF65-F5344CB8AC3E}">
        <p14:creationId xmlns:p14="http://schemas.microsoft.com/office/powerpoint/2010/main" val="424188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normAutofit fontScale="90000"/>
          </a:bodyPr>
          <a:lstStyle/>
          <a:p>
            <a:r>
              <a:rPr lang="en-US" altLang="en-US" dirty="0" smtClean="0"/>
              <a:t>Recap: ranking 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59398"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50</a:t>
            </a:fld>
            <a:endParaRPr lang="en-US"/>
          </a:p>
        </p:txBody>
      </p:sp>
    </p:spTree>
    <p:extLst>
      <p:ext uri="{BB962C8B-B14F-4D97-AF65-F5344CB8AC3E}">
        <p14:creationId xmlns:p14="http://schemas.microsoft.com/office/powerpoint/2010/main" val="35405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fontScale="90000"/>
          </a:bodyPr>
          <a:lstStyle/>
          <a:p>
            <a:r>
              <a:rPr lang="en-US" altLang="en-US" sz="3800" dirty="0" smtClean="0"/>
              <a:t>Recap: retrieval </a:t>
            </a:r>
            <a:r>
              <a:rPr lang="en-US" altLang="en-US" sz="3800" dirty="0"/>
              <a:t>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60422"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51</a:t>
            </a:fld>
            <a:endParaRPr lang="en-US"/>
          </a:p>
        </p:txBody>
      </p:sp>
    </p:spTree>
    <p:extLst>
      <p:ext uri="{BB962C8B-B14F-4D97-AF65-F5344CB8AC3E}">
        <p14:creationId xmlns:p14="http://schemas.microsoft.com/office/powerpoint/2010/main" val="3548406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Recap: illustration 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61446"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52</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953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Recap: smoothing 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62471"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53</a:t>
            </a:fld>
            <a:endParaRPr lang="en-US"/>
          </a:p>
        </p:txBody>
      </p:sp>
    </p:spTree>
    <p:extLst>
      <p:ext uri="{BB962C8B-B14F-4D97-AF65-F5344CB8AC3E}">
        <p14:creationId xmlns:p14="http://schemas.microsoft.com/office/powerpoint/2010/main" val="5947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smtClean="0"/>
              <a:t>Recap: 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66570"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66571"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54</a:t>
            </a:fld>
            <a:endParaRPr lang="en-US"/>
          </a:p>
        </p:txBody>
      </p:sp>
    </p:spTree>
    <p:extLst>
      <p:ext uri="{BB962C8B-B14F-4D97-AF65-F5344CB8AC3E}">
        <p14:creationId xmlns:p14="http://schemas.microsoft.com/office/powerpoint/2010/main" val="16504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smtClean="0"/>
              <a:t>Recap: smoothing 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ext uri="{D42A27DB-BD31-4B8C-83A1-F6EECF244321}">
                <p14:modId xmlns:p14="http://schemas.microsoft.com/office/powerpoint/2010/main" val="1762024760"/>
              </p:ext>
            </p:extLst>
          </p:nvPr>
        </p:nvGraphicFramePr>
        <p:xfrm>
          <a:off x="1534886" y="3245530"/>
          <a:ext cx="5051425" cy="657225"/>
        </p:xfrm>
        <a:graphic>
          <a:graphicData uri="http://schemas.openxmlformats.org/presentationml/2006/ole">
            <mc:AlternateContent xmlns:mc="http://schemas.openxmlformats.org/markup-compatibility/2006">
              <mc:Choice xmlns:v="urn:schemas-microsoft-com:vml" Requires="v">
                <p:oleObj spid="_x0000_s63494"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886" y="3245530"/>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55</a:t>
            </a:fld>
            <a:endParaRPr lang="en-US"/>
          </a:p>
        </p:txBody>
      </p:sp>
    </p:spTree>
    <p:extLst>
      <p:ext uri="{BB962C8B-B14F-4D97-AF65-F5344CB8AC3E}">
        <p14:creationId xmlns:p14="http://schemas.microsoft.com/office/powerpoint/2010/main" val="32793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smtClean="0"/>
              <a:t>Recap: smoothing </a:t>
            </a:r>
            <a:r>
              <a:rPr lang="en-US" altLang="en-US" dirty="0"/>
              <a:t>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64518"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56</a:t>
            </a:fld>
            <a:endParaRPr lang="en-US"/>
          </a:p>
        </p:txBody>
      </p:sp>
    </p:spTree>
    <p:extLst>
      <p:ext uri="{BB962C8B-B14F-4D97-AF65-F5344CB8AC3E}">
        <p14:creationId xmlns:p14="http://schemas.microsoft.com/office/powerpoint/2010/main" val="244211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smtClean="0"/>
              <a:t>Recap: smoothing 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65542"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57</a:t>
            </a:fld>
            <a:endParaRPr lang="en-US"/>
          </a:p>
        </p:txBody>
      </p:sp>
    </p:spTree>
    <p:extLst>
      <p:ext uri="{BB962C8B-B14F-4D97-AF65-F5344CB8AC3E}">
        <p14:creationId xmlns:p14="http://schemas.microsoft.com/office/powerpoint/2010/main" val="136033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en-US" dirty="0" smtClean="0"/>
              <a:t>Recap: understanding </a:t>
            </a:r>
            <a:r>
              <a:rPr lang="en-US" altLang="en-US" dirty="0"/>
              <a:t>smoothing</a:t>
            </a:r>
            <a:endParaRPr lang="en-US" altLang="en-US" dirty="0" smtClean="0"/>
          </a:p>
        </p:txBody>
      </p:sp>
      <p:sp>
        <p:nvSpPr>
          <p:cNvPr id="64516" name="Text Box 19"/>
          <p:cNvSpPr txBox="1">
            <a:spLocks noChangeArrowheads="1"/>
          </p:cNvSpPr>
          <p:nvPr/>
        </p:nvSpPr>
        <p:spPr bwMode="auto">
          <a:xfrm>
            <a:off x="1600200" y="1371600"/>
            <a:ext cx="679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a:t>
            </a:r>
            <a:r>
              <a:rPr lang="en-US" altLang="en-US" sz="2000" i="0" dirty="0" smtClean="0">
                <a:latin typeface="+mn-lt"/>
              </a:rPr>
              <a:t>mining</a:t>
            </a:r>
            <a:r>
              <a:rPr lang="en-US" altLang="en-US" sz="2000" i="0" dirty="0">
                <a:latin typeface="+mn-lt"/>
              </a:rPr>
              <a:t>”</a:t>
            </a:r>
          </a:p>
        </p:txBody>
      </p:sp>
      <p:sp>
        <p:nvSpPr>
          <p:cNvPr id="583686" name="Text Box 6"/>
          <p:cNvSpPr txBox="1">
            <a:spLocks noChangeArrowheads="1"/>
          </p:cNvSpPr>
          <p:nvPr/>
        </p:nvSpPr>
        <p:spPr bwMode="auto">
          <a:xfrm>
            <a:off x="457200" y="2514600"/>
            <a:ext cx="480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mn-lt"/>
              </a:rPr>
              <a:t>p( “algorithms”|d1)  = p(“</a:t>
            </a:r>
            <a:r>
              <a:rPr lang="en-US" altLang="en-US" sz="2000" i="0" dirty="0" smtClean="0">
                <a:latin typeface="+mn-lt"/>
              </a:rPr>
              <a:t>algorithms”|</a:t>
            </a:r>
            <a:r>
              <a:rPr lang="en-US" altLang="en-US" sz="2000" i="0" dirty="0">
                <a:latin typeface="+mn-lt"/>
              </a:rPr>
              <a:t>d2)</a:t>
            </a:r>
          </a:p>
          <a:p>
            <a:r>
              <a:rPr lang="en-US" altLang="en-US" sz="2000" i="0" dirty="0">
                <a:latin typeface="+mn-lt"/>
              </a:rPr>
              <a:t>p( “data”|d1)  &lt; p(“data”|d2)</a:t>
            </a:r>
          </a:p>
          <a:p>
            <a:r>
              <a:rPr lang="en-US" altLang="en-US" sz="2000" i="0" dirty="0">
                <a:latin typeface="+mn-lt"/>
              </a:rPr>
              <a:t>p( “mining”|d1)  &lt; p(“mining”|d2)</a:t>
            </a:r>
          </a:p>
        </p:txBody>
      </p:sp>
      <p:sp>
        <p:nvSpPr>
          <p:cNvPr id="583687" name="Text Box 7"/>
          <p:cNvSpPr txBox="1">
            <a:spLocks noChangeArrowheads="1"/>
          </p:cNvSpPr>
          <p:nvPr/>
        </p:nvSpPr>
        <p:spPr bwMode="auto">
          <a:xfrm>
            <a:off x="381000" y="3565525"/>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So we should make p(“the”) and p(“for”) </a:t>
            </a:r>
            <a:r>
              <a:rPr lang="en-US" altLang="en-US" sz="2000" i="0" dirty="0">
                <a:solidFill>
                  <a:srgbClr val="CC0000"/>
                </a:solidFill>
                <a:latin typeface="+mn-lt"/>
              </a:rPr>
              <a:t>less different</a:t>
            </a:r>
            <a:r>
              <a:rPr lang="en-US" altLang="en-US" sz="2000" i="0" dirty="0">
                <a:latin typeface="+mn-lt"/>
              </a:rPr>
              <a:t> for all docs, </a:t>
            </a:r>
          </a:p>
          <a:p>
            <a:pPr algn="l"/>
            <a:r>
              <a:rPr lang="en-US" altLang="en-US" sz="2000" i="0" dirty="0">
                <a:latin typeface="+mn-lt"/>
              </a:rPr>
              <a:t> and smoothing helps </a:t>
            </a:r>
            <a:r>
              <a:rPr lang="en-US" altLang="en-US" sz="2000" i="0" dirty="0" smtClean="0">
                <a:latin typeface="+mn-lt"/>
              </a:rPr>
              <a:t>to achieve </a:t>
            </a:r>
            <a:r>
              <a:rPr lang="en-US" altLang="en-US" sz="2000" i="0" dirty="0">
                <a:latin typeface="+mn-lt"/>
              </a:rPr>
              <a:t>this goal… </a:t>
            </a:r>
          </a:p>
        </p:txBody>
      </p:sp>
      <p:sp>
        <p:nvSpPr>
          <p:cNvPr id="64520" name="Text Box 8"/>
          <p:cNvSpPr txBox="1">
            <a:spLocks noChangeArrowheads="1"/>
          </p:cNvSpPr>
          <p:nvPr/>
        </p:nvSpPr>
        <p:spPr bwMode="auto">
          <a:xfrm>
            <a:off x="4953000" y="990600"/>
            <a:ext cx="1485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smtClean="0">
                <a:latin typeface="+mn-lt"/>
              </a:rPr>
              <a:t>Topical words</a:t>
            </a:r>
            <a:endParaRPr lang="en-US" altLang="en-US" sz="1800" i="0" dirty="0">
              <a:latin typeface="+mn-lt"/>
            </a:endParaRPr>
          </a:p>
        </p:txBody>
      </p:sp>
      <p:sp>
        <p:nvSpPr>
          <p:cNvPr id="64521" name="Oval 9"/>
          <p:cNvSpPr>
            <a:spLocks noChangeArrowheads="1"/>
          </p:cNvSpPr>
          <p:nvPr/>
        </p:nvSpPr>
        <p:spPr bwMode="auto">
          <a:xfrm>
            <a:off x="3352800" y="1371600"/>
            <a:ext cx="14478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2" name="Oval 10"/>
          <p:cNvSpPr>
            <a:spLocks noChangeArrowheads="1"/>
          </p:cNvSpPr>
          <p:nvPr/>
        </p:nvSpPr>
        <p:spPr bwMode="auto">
          <a:xfrm>
            <a:off x="5562600" y="1371600"/>
            <a:ext cx="23622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3" name="Line 11"/>
          <p:cNvSpPr>
            <a:spLocks noChangeShapeType="1"/>
          </p:cNvSpPr>
          <p:nvPr/>
        </p:nvSpPr>
        <p:spPr bwMode="auto">
          <a:xfrm flipH="1">
            <a:off x="4648200" y="1219200"/>
            <a:ext cx="38100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2"/>
          <p:cNvSpPr>
            <a:spLocks noChangeShapeType="1"/>
          </p:cNvSpPr>
          <p:nvPr/>
        </p:nvSpPr>
        <p:spPr bwMode="auto">
          <a:xfrm>
            <a:off x="6440747" y="1184275"/>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28"/>
          <p:cNvGrpSpPr>
            <a:grpSpLocks/>
          </p:cNvGrpSpPr>
          <p:nvPr/>
        </p:nvGrpSpPr>
        <p:grpSpPr bwMode="auto">
          <a:xfrm>
            <a:off x="5105400" y="2514600"/>
            <a:ext cx="3668713" cy="1006475"/>
            <a:chOff x="3216" y="1488"/>
            <a:chExt cx="2311" cy="634"/>
          </a:xfrm>
        </p:grpSpPr>
        <p:sp>
          <p:nvSpPr>
            <p:cNvPr id="64533" name="Text Box 14"/>
            <p:cNvSpPr txBox="1">
              <a:spLocks noChangeArrowheads="1"/>
            </p:cNvSpPr>
            <p:nvPr/>
          </p:nvSpPr>
          <p:spPr bwMode="auto">
            <a:xfrm>
              <a:off x="3648" y="1488"/>
              <a:ext cx="187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latin typeface="+mn-lt"/>
                </a:rPr>
                <a:t>Intuitively, d2 should have a higher score, </a:t>
              </a:r>
            </a:p>
            <a:p>
              <a:r>
                <a:rPr lang="en-US" altLang="en-US" sz="2000" b="0" i="0">
                  <a:latin typeface="+mn-lt"/>
                </a:rPr>
                <a:t>but p(q|d1)&gt;p(q|d2)…</a:t>
              </a:r>
            </a:p>
          </p:txBody>
        </p:sp>
        <p:sp>
          <p:nvSpPr>
            <p:cNvPr id="64534" name="AutoShape 15"/>
            <p:cNvSpPr>
              <a:spLocks/>
            </p:cNvSpPr>
            <p:nvPr/>
          </p:nvSpPr>
          <p:spPr bwMode="auto">
            <a:xfrm>
              <a:off x="3216" y="1536"/>
              <a:ext cx="94" cy="528"/>
            </a:xfrm>
            <a:prstGeom prst="rightBrace">
              <a:avLst>
                <a:gd name="adj1" fmla="val 468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35" name="AutoShape 16"/>
            <p:cNvSpPr>
              <a:spLocks noChangeArrowheads="1"/>
            </p:cNvSpPr>
            <p:nvPr/>
          </p:nvSpPr>
          <p:spPr bwMode="auto">
            <a:xfrm>
              <a:off x="3364" y="1728"/>
              <a:ext cx="282" cy="149"/>
            </a:xfrm>
            <a:prstGeom prst="rightArrow">
              <a:avLst>
                <a:gd name="adj1" fmla="val 50000"/>
                <a:gd name="adj2" fmla="val 4731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64526" name="Text Box 20"/>
          <p:cNvSpPr txBox="1">
            <a:spLocks noChangeArrowheads="1"/>
          </p:cNvSpPr>
          <p:nvPr/>
        </p:nvSpPr>
        <p:spPr bwMode="auto">
          <a:xfrm>
            <a:off x="533400" y="16764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(w|d1</a:t>
            </a:r>
            <a:r>
              <a:rPr lang="en-US" altLang="en-US" sz="2000" i="0" dirty="0">
                <a:latin typeface="+mn-lt"/>
              </a:rPr>
              <a:t>):</a:t>
            </a:r>
            <a:r>
              <a:rPr lang="en-US" altLang="en-US" sz="2000" b="0" i="0" dirty="0">
                <a:latin typeface="+mn-lt"/>
              </a:rPr>
              <a:t>                </a:t>
            </a:r>
            <a:r>
              <a:rPr lang="en-US" altLang="en-US" sz="2000" dirty="0" smtClean="0">
                <a:latin typeface="+mn-lt"/>
              </a:rPr>
              <a:t>0.04           0.001           0.02        0.002         0.003</a:t>
            </a:r>
            <a:r>
              <a:rPr lang="en-US" altLang="en-US" sz="2000" i="0" dirty="0" smtClean="0">
                <a:latin typeface="+mn-lt"/>
              </a:rPr>
              <a:t>       </a:t>
            </a:r>
            <a:endParaRPr lang="en-US" altLang="en-US" sz="2000" i="0" dirty="0">
              <a:latin typeface="+mn-lt"/>
            </a:endParaRPr>
          </a:p>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(w|d2</a:t>
            </a:r>
            <a:r>
              <a:rPr lang="en-US" altLang="en-US" sz="2000" i="0" dirty="0">
                <a:latin typeface="+mn-lt"/>
              </a:rPr>
              <a:t>):                </a:t>
            </a:r>
            <a:r>
              <a:rPr lang="en-US" altLang="en-US" sz="2000" dirty="0">
                <a:latin typeface="+mn-lt"/>
              </a:rPr>
              <a:t>0.02         </a:t>
            </a:r>
            <a:r>
              <a:rPr lang="en-US" altLang="en-US" sz="2000" dirty="0" smtClean="0">
                <a:latin typeface="+mn-lt"/>
              </a:rPr>
              <a:t>  0.001           0.01        </a:t>
            </a:r>
            <a:r>
              <a:rPr lang="en-US" altLang="en-US" sz="2000" dirty="0">
                <a:latin typeface="+mn-lt"/>
              </a:rPr>
              <a:t>0.003         0.004</a:t>
            </a:r>
          </a:p>
          <a:p>
            <a:endParaRPr lang="en-US" altLang="en-US" sz="2000" b="0" dirty="0">
              <a:latin typeface="+mn-lt"/>
            </a:endParaRPr>
          </a:p>
        </p:txBody>
      </p:sp>
      <p:grpSp>
        <p:nvGrpSpPr>
          <p:cNvPr id="3" name="Group 30"/>
          <p:cNvGrpSpPr>
            <a:grpSpLocks/>
          </p:cNvGrpSpPr>
          <p:nvPr/>
        </p:nvGrpSpPr>
        <p:grpSpPr bwMode="auto">
          <a:xfrm>
            <a:off x="152400" y="4419601"/>
            <a:ext cx="9220200" cy="1830388"/>
            <a:chOff x="96" y="2688"/>
            <a:chExt cx="5808" cy="1153"/>
          </a:xfrm>
        </p:grpSpPr>
        <p:sp>
          <p:nvSpPr>
            <p:cNvPr id="64528" name="Text Box 4"/>
            <p:cNvSpPr txBox="1">
              <a:spLocks noChangeArrowheads="1"/>
            </p:cNvSpPr>
            <p:nvPr/>
          </p:nvSpPr>
          <p:spPr bwMode="auto">
            <a:xfrm>
              <a:off x="192" y="3024"/>
              <a:ext cx="5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mining”</a:t>
              </a:r>
            </a:p>
          </p:txBody>
        </p:sp>
        <p:sp>
          <p:nvSpPr>
            <p:cNvPr id="64529" name="Text Box 5"/>
            <p:cNvSpPr txBox="1">
              <a:spLocks noChangeArrowheads="1"/>
            </p:cNvSpPr>
            <p:nvPr/>
          </p:nvSpPr>
          <p:spPr bwMode="auto">
            <a:xfrm>
              <a:off x="144" y="3264"/>
              <a:ext cx="5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1800" i="0" dirty="0">
                  <a:latin typeface="+mn-lt"/>
                </a:rPr>
                <a:t>P(</a:t>
              </a:r>
              <a:r>
                <a:rPr lang="en-US" altLang="en-US" sz="1800" i="0" dirty="0" err="1">
                  <a:latin typeface="+mn-lt"/>
                </a:rPr>
                <a:t>w|REF</a:t>
              </a:r>
              <a:r>
                <a:rPr lang="en-US" altLang="en-US" sz="1800" i="0" dirty="0">
                  <a:latin typeface="+mn-lt"/>
                </a:rPr>
                <a:t>)                          0.2            0.00001              </a:t>
              </a:r>
              <a:r>
                <a:rPr lang="en-US" altLang="en-US" sz="1800" i="0" dirty="0" smtClean="0">
                  <a:latin typeface="+mn-lt"/>
                </a:rPr>
                <a:t> 0.2             0.00001            </a:t>
              </a:r>
              <a:r>
                <a:rPr lang="en-US" altLang="en-US" sz="1800" i="0" dirty="0">
                  <a:latin typeface="+mn-lt"/>
                </a:rPr>
                <a:t>0.00001</a:t>
              </a:r>
            </a:p>
            <a:p>
              <a:pPr algn="l"/>
              <a:r>
                <a:rPr lang="en-US" altLang="en-US" sz="1800" i="0" dirty="0">
                  <a:latin typeface="+mn-lt"/>
                </a:rPr>
                <a:t>Smoothed p(w|d1):</a:t>
              </a:r>
              <a:r>
                <a:rPr lang="en-US" altLang="en-US" sz="1800" b="0" i="0" dirty="0">
                  <a:latin typeface="+mn-lt"/>
                </a:rPr>
                <a:t>       </a:t>
              </a:r>
              <a:r>
                <a:rPr lang="en-US" altLang="en-US" sz="1800" i="0" dirty="0" smtClean="0">
                  <a:latin typeface="+mn-lt"/>
                </a:rPr>
                <a:t>0.184        0.000109            0.182         0.000209          0.000309</a:t>
              </a:r>
              <a:endParaRPr lang="en-US" altLang="en-US" sz="1800" i="0" dirty="0">
                <a:latin typeface="+mn-lt"/>
              </a:endParaRPr>
            </a:p>
            <a:p>
              <a:pPr algn="l"/>
              <a:r>
                <a:rPr lang="en-US" altLang="en-US" sz="1800" i="0" dirty="0">
                  <a:latin typeface="+mn-lt"/>
                </a:rPr>
                <a:t>Smoothed p(w|d2):</a:t>
              </a:r>
              <a:r>
                <a:rPr lang="en-US" altLang="en-US" sz="1800" b="0" i="0" dirty="0">
                  <a:latin typeface="+mn-lt"/>
                </a:rPr>
                <a:t>       </a:t>
              </a:r>
              <a:r>
                <a:rPr lang="en-US" altLang="en-US" sz="1800" i="0" dirty="0" smtClean="0">
                  <a:latin typeface="+mn-lt"/>
                </a:rPr>
                <a:t>0.182        0.000109            </a:t>
              </a:r>
              <a:r>
                <a:rPr lang="en-US" altLang="en-US" sz="1800" i="0" dirty="0">
                  <a:latin typeface="+mn-lt"/>
                </a:rPr>
                <a:t>0.181         </a:t>
              </a:r>
              <a:r>
                <a:rPr lang="en-US" altLang="en-US" sz="1800" i="0" dirty="0" smtClean="0">
                  <a:latin typeface="+mn-lt"/>
                </a:rPr>
                <a:t>0.000309          0.000409</a:t>
              </a:r>
              <a:endParaRPr lang="en-US" altLang="en-US" sz="1800" i="0" dirty="0">
                <a:latin typeface="+mn-lt"/>
              </a:endParaRPr>
            </a:p>
          </p:txBody>
        </p:sp>
        <p:sp>
          <p:nvSpPr>
            <p:cNvPr id="64530" name="Text Box 24"/>
            <p:cNvSpPr txBox="1">
              <a:spLocks noChangeArrowheads="1"/>
            </p:cNvSpPr>
            <p:nvPr/>
          </p:nvSpPr>
          <p:spPr bwMode="auto">
            <a:xfrm>
              <a:off x="96" y="2688"/>
              <a:ext cx="5616"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sz="2000" b="0" i="0" dirty="0">
                <a:latin typeface="+mn-lt"/>
              </a:endParaRPr>
            </a:p>
          </p:txBody>
        </p:sp>
        <p:graphicFrame>
          <p:nvGraphicFramePr>
            <p:cNvPr id="64531" name="Object 22"/>
            <p:cNvGraphicFramePr>
              <a:graphicFrameLocks noChangeAspect="1"/>
            </p:cNvGraphicFramePr>
            <p:nvPr/>
          </p:nvGraphicFramePr>
          <p:xfrm>
            <a:off x="144" y="2736"/>
            <a:ext cx="5568" cy="222"/>
          </p:xfrm>
          <a:graphic>
            <a:graphicData uri="http://schemas.openxmlformats.org/presentationml/2006/ole">
              <mc:AlternateContent xmlns:mc="http://schemas.openxmlformats.org/markup-compatibility/2006">
                <mc:Choice xmlns:v="urn:schemas-microsoft-com:vml" Requires="v">
                  <p:oleObj spid="_x0000_s40999" name="Equation" r:id="rId3" imgW="6057900" imgH="241300" progId="Equation.DSMT4">
                    <p:embed/>
                  </p:oleObj>
                </mc:Choice>
                <mc:Fallback>
                  <p:oleObj name="Equation" r:id="rId3" imgW="6057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736"/>
                          <a:ext cx="55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Rectangle 27"/>
            <p:cNvSpPr>
              <a:spLocks noChangeArrowheads="1"/>
            </p:cNvSpPr>
            <p:nvPr/>
          </p:nvSpPr>
          <p:spPr bwMode="auto">
            <a:xfrm>
              <a:off x="144" y="3024"/>
              <a:ext cx="5520"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58</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787224" y="171993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787224" y="1719934"/>
                <a:ext cx="1208601" cy="276999"/>
              </a:xfrm>
              <a:prstGeom prst="rect">
                <a:avLst/>
              </a:prstGeom>
              <a:blipFill rotWithShape="0">
                <a:blip r:embed="rId5"/>
                <a:stretch>
                  <a:fillRect l="-4020" t="-4348" r="-150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777699" y="205821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777699" y="2058214"/>
                <a:ext cx="1208601" cy="276999"/>
              </a:xfrm>
              <a:prstGeom prst="rect">
                <a:avLst/>
              </a:prstGeom>
              <a:blipFill rotWithShape="0">
                <a:blip r:embed="rId6"/>
                <a:stretch>
                  <a:fillRect l="-4545" t="-4444" r="-15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710396" y="3668356"/>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710396" y="3668356"/>
                <a:ext cx="1336841" cy="276999"/>
              </a:xfrm>
              <a:prstGeom prst="rect">
                <a:avLst/>
              </a:prstGeom>
              <a:blipFill rotWithShape="0">
                <a:blip r:embed="rId7"/>
                <a:stretch>
                  <a:fillRect l="-4110" t="-4444" r="-137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723104" y="4026053"/>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723104" y="4026053"/>
                <a:ext cx="1336841" cy="276999"/>
              </a:xfrm>
              <a:prstGeom prst="rect">
                <a:avLst/>
              </a:prstGeom>
              <a:blipFill rotWithShape="0">
                <a:blip r:embed="rId8"/>
                <a:stretch>
                  <a:fillRect l="-4110" t="-4348" r="-1370" b="-6522"/>
                </a:stretch>
              </a:blipFill>
            </p:spPr>
            <p:txBody>
              <a:bodyPr/>
              <a:lstStyle/>
              <a:p>
                <a:r>
                  <a:rPr lang="en-US">
                    <a:noFill/>
                  </a:rPr>
                  <a:t> </a:t>
                </a:r>
              </a:p>
            </p:txBody>
          </p:sp>
        </mc:Fallback>
      </mc:AlternateContent>
    </p:spTree>
    <p:extLst>
      <p:ext uri="{BB962C8B-B14F-4D97-AF65-F5344CB8AC3E}">
        <p14:creationId xmlns:p14="http://schemas.microsoft.com/office/powerpoint/2010/main" val="202752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6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utoUpdateAnimBg="0"/>
      <p:bldP spid="583687" grpId="0" autoUpdateAnimBg="0"/>
      <p:bldP spid="4" grpId="0"/>
      <p:bldP spid="26" grpId="0"/>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685800" y="152400"/>
            <a:ext cx="8077200" cy="1143000"/>
          </a:xfrm>
        </p:spPr>
        <p:txBody>
          <a:bodyPr>
            <a:normAutofit/>
          </a:bodyPr>
          <a:lstStyle/>
          <a:p>
            <a:r>
              <a:rPr lang="en-US" altLang="en-US" dirty="0" smtClean="0"/>
              <a:t>Two-stage </a:t>
            </a:r>
            <a:r>
              <a:rPr lang="en-US" altLang="en-US" dirty="0"/>
              <a:t>smoothing </a:t>
            </a:r>
            <a:r>
              <a:rPr lang="en-US" altLang="en-US" baseline="30000" dirty="0"/>
              <a:t>[Zhai &amp; Lafferty 02]</a:t>
            </a:r>
          </a:p>
        </p:txBody>
      </p:sp>
      <p:grpSp>
        <p:nvGrpSpPr>
          <p:cNvPr id="65541" name="Group 3"/>
          <p:cNvGrpSpPr>
            <a:grpSpLocks/>
          </p:cNvGrpSpPr>
          <p:nvPr/>
        </p:nvGrpSpPr>
        <p:grpSpPr bwMode="auto">
          <a:xfrm>
            <a:off x="990600" y="4724400"/>
            <a:ext cx="4343400" cy="990600"/>
            <a:chOff x="624" y="2976"/>
            <a:chExt cx="2736" cy="624"/>
          </a:xfrm>
        </p:grpSpPr>
        <p:grpSp>
          <p:nvGrpSpPr>
            <p:cNvPr id="65577" name="Group 4"/>
            <p:cNvGrpSpPr>
              <a:grpSpLocks/>
            </p:cNvGrpSpPr>
            <p:nvPr/>
          </p:nvGrpSpPr>
          <p:grpSpPr bwMode="auto">
            <a:xfrm>
              <a:off x="1920" y="2976"/>
              <a:ext cx="1440" cy="624"/>
              <a:chOff x="1968" y="1536"/>
              <a:chExt cx="1440" cy="624"/>
            </a:xfrm>
          </p:grpSpPr>
          <p:sp>
            <p:nvSpPr>
              <p:cNvPr id="65579" name="Line 5"/>
              <p:cNvSpPr>
                <a:spLocks noChangeShapeType="1"/>
              </p:cNvSpPr>
              <p:nvPr/>
            </p:nvSpPr>
            <p:spPr bwMode="auto">
              <a:xfrm>
                <a:off x="1968"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0" name="Text Box 6"/>
              <p:cNvSpPr txBox="1">
                <a:spLocks noChangeArrowheads="1"/>
              </p:cNvSpPr>
              <p:nvPr/>
            </p:nvSpPr>
            <p:spPr bwMode="auto">
              <a:xfrm>
                <a:off x="1968" y="1536"/>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c(w,d)</a:t>
                </a:r>
              </a:p>
            </p:txBody>
          </p:sp>
          <p:sp>
            <p:nvSpPr>
              <p:cNvPr id="65581" name="Text Box 7"/>
              <p:cNvSpPr txBox="1">
                <a:spLocks noChangeArrowheads="1"/>
              </p:cNvSpPr>
              <p:nvPr/>
            </p:nvSpPr>
            <p:spPr bwMode="auto">
              <a:xfrm>
                <a:off x="2129"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|d|</a:t>
                </a:r>
              </a:p>
            </p:txBody>
          </p:sp>
        </p:grpSp>
        <p:sp>
          <p:nvSpPr>
            <p:cNvPr id="65578" name="Rectangle 8"/>
            <p:cNvSpPr>
              <a:spLocks noChangeArrowheads="1"/>
            </p:cNvSpPr>
            <p:nvPr/>
          </p:nvSpPr>
          <p:spPr bwMode="auto">
            <a:xfrm>
              <a:off x="624" y="3120"/>
              <a:ext cx="7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P(w|d) =</a:t>
              </a:r>
            </a:p>
          </p:txBody>
        </p:sp>
      </p:grpSp>
      <p:grpSp>
        <p:nvGrpSpPr>
          <p:cNvPr id="65542" name="Group 9"/>
          <p:cNvGrpSpPr>
            <a:grpSpLocks/>
          </p:cNvGrpSpPr>
          <p:nvPr/>
        </p:nvGrpSpPr>
        <p:grpSpPr bwMode="auto">
          <a:xfrm>
            <a:off x="609600" y="2743200"/>
            <a:ext cx="2625725" cy="1525588"/>
            <a:chOff x="384" y="1728"/>
            <a:chExt cx="1654" cy="961"/>
          </a:xfrm>
        </p:grpSpPr>
        <p:sp>
          <p:nvSpPr>
            <p:cNvPr id="65574" name="Line 10"/>
            <p:cNvSpPr>
              <a:spLocks noChangeShapeType="1"/>
            </p:cNvSpPr>
            <p:nvPr/>
          </p:nvSpPr>
          <p:spPr bwMode="auto">
            <a:xfrm>
              <a:off x="384"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11"/>
            <p:cNvSpPr>
              <a:spLocks noChangeShapeType="1"/>
            </p:cNvSpPr>
            <p:nvPr/>
          </p:nvSpPr>
          <p:spPr bwMode="auto">
            <a:xfrm flipV="1">
              <a:off x="384" y="1728"/>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6" name="Freeform 12"/>
            <p:cNvSpPr>
              <a:spLocks/>
            </p:cNvSpPr>
            <p:nvPr/>
          </p:nvSpPr>
          <p:spPr bwMode="auto">
            <a:xfrm>
              <a:off x="384" y="2016"/>
              <a:ext cx="1313" cy="672"/>
            </a:xfrm>
            <a:custGeom>
              <a:avLst/>
              <a:gdLst>
                <a:gd name="T0" fmla="*/ 0 w 1296"/>
                <a:gd name="T1" fmla="*/ 0 h 672"/>
                <a:gd name="T2" fmla="*/ 150 w 1296"/>
                <a:gd name="T3" fmla="*/ 0 h 672"/>
                <a:gd name="T4" fmla="*/ 150 w 1296"/>
                <a:gd name="T5" fmla="*/ 96 h 672"/>
                <a:gd name="T6" fmla="*/ 249 w 1296"/>
                <a:gd name="T7" fmla="*/ 96 h 672"/>
                <a:gd name="T8" fmla="*/ 249 w 1296"/>
                <a:gd name="T9" fmla="*/ 240 h 672"/>
                <a:gd name="T10" fmla="*/ 399 w 1296"/>
                <a:gd name="T11" fmla="*/ 240 h 672"/>
                <a:gd name="T12" fmla="*/ 399 w 1296"/>
                <a:gd name="T13" fmla="*/ 336 h 672"/>
                <a:gd name="T14" fmla="*/ 549 w 1296"/>
                <a:gd name="T15" fmla="*/ 336 h 672"/>
                <a:gd name="T16" fmla="*/ 549 w 1296"/>
                <a:gd name="T17" fmla="*/ 480 h 672"/>
                <a:gd name="T18" fmla="*/ 798 w 1296"/>
                <a:gd name="T19" fmla="*/ 480 h 672"/>
                <a:gd name="T20" fmla="*/ 798 w 1296"/>
                <a:gd name="T21" fmla="*/ 576 h 672"/>
                <a:gd name="T22" fmla="*/ 1098 w 1296"/>
                <a:gd name="T23" fmla="*/ 576 h 672"/>
                <a:gd name="T24" fmla="*/ 1098 w 1296"/>
                <a:gd name="T25" fmla="*/ 672 h 672"/>
                <a:gd name="T26" fmla="*/ 1347 w 1296"/>
                <a:gd name="T27" fmla="*/ 672 h 6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6"/>
                <a:gd name="T43" fmla="*/ 0 h 672"/>
                <a:gd name="T44" fmla="*/ 1296 w 1296"/>
                <a:gd name="T45" fmla="*/ 672 h 6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6" h="672">
                  <a:moveTo>
                    <a:pt x="0" y="0"/>
                  </a:moveTo>
                  <a:lnTo>
                    <a:pt x="144" y="0"/>
                  </a:lnTo>
                  <a:lnTo>
                    <a:pt x="144" y="96"/>
                  </a:lnTo>
                  <a:lnTo>
                    <a:pt x="240" y="96"/>
                  </a:lnTo>
                  <a:lnTo>
                    <a:pt x="240" y="240"/>
                  </a:lnTo>
                  <a:lnTo>
                    <a:pt x="384" y="240"/>
                  </a:lnTo>
                  <a:lnTo>
                    <a:pt x="384" y="336"/>
                  </a:lnTo>
                  <a:lnTo>
                    <a:pt x="528" y="336"/>
                  </a:lnTo>
                  <a:lnTo>
                    <a:pt x="528" y="480"/>
                  </a:lnTo>
                  <a:lnTo>
                    <a:pt x="768" y="480"/>
                  </a:lnTo>
                  <a:lnTo>
                    <a:pt x="768" y="576"/>
                  </a:lnTo>
                  <a:lnTo>
                    <a:pt x="1056" y="576"/>
                  </a:lnTo>
                  <a:lnTo>
                    <a:pt x="1056" y="672"/>
                  </a:lnTo>
                  <a:lnTo>
                    <a:pt x="1296" y="67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45"/>
          <p:cNvGrpSpPr>
            <a:grpSpLocks/>
          </p:cNvGrpSpPr>
          <p:nvPr/>
        </p:nvGrpSpPr>
        <p:grpSpPr bwMode="auto">
          <a:xfrm>
            <a:off x="1295400" y="1371600"/>
            <a:ext cx="6108700" cy="4343400"/>
            <a:chOff x="816" y="864"/>
            <a:chExt cx="3848" cy="2736"/>
          </a:xfrm>
        </p:grpSpPr>
        <p:grpSp>
          <p:nvGrpSpPr>
            <p:cNvPr id="65560" name="Group 13"/>
            <p:cNvGrpSpPr>
              <a:grpSpLocks/>
            </p:cNvGrpSpPr>
            <p:nvPr/>
          </p:nvGrpSpPr>
          <p:grpSpPr bwMode="auto">
            <a:xfrm>
              <a:off x="816" y="864"/>
              <a:ext cx="2950" cy="2736"/>
              <a:chOff x="816" y="864"/>
              <a:chExt cx="2950" cy="2736"/>
            </a:xfrm>
          </p:grpSpPr>
          <p:grpSp>
            <p:nvGrpSpPr>
              <p:cNvPr id="65563" name="Group 14"/>
              <p:cNvGrpSpPr>
                <a:grpSpLocks/>
              </p:cNvGrpSpPr>
              <p:nvPr/>
            </p:nvGrpSpPr>
            <p:grpSpPr bwMode="auto">
              <a:xfrm>
                <a:off x="2448" y="2976"/>
                <a:ext cx="864" cy="624"/>
                <a:chOff x="2496" y="1536"/>
                <a:chExt cx="864" cy="624"/>
              </a:xfrm>
            </p:grpSpPr>
            <p:sp>
              <p:nvSpPr>
                <p:cNvPr id="65572" name="Text Box 15"/>
                <p:cNvSpPr txBox="1">
                  <a:spLocks noChangeArrowheads="1"/>
                </p:cNvSpPr>
                <p:nvPr/>
              </p:nvSpPr>
              <p:spPr bwMode="auto">
                <a:xfrm>
                  <a:off x="2496" y="15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FF"/>
                      </a:solidFill>
                    </a:rPr>
                    <a:t>+</a:t>
                  </a:r>
                  <a:r>
                    <a:rPr lang="en-US" altLang="en-US" sz="2400" b="0" i="0">
                      <a:solidFill>
                        <a:srgbClr val="0000FF"/>
                      </a:solidFill>
                      <a:sym typeface="Symbol" panose="05050102010706020507" pitchFamily="18" charset="2"/>
                    </a:rPr>
                    <a:t>p(w|C)</a:t>
                  </a:r>
                  <a:endParaRPr lang="en-US" altLang="en-US" sz="2400" b="0" i="0">
                    <a:solidFill>
                      <a:srgbClr val="0000FF"/>
                    </a:solidFill>
                  </a:endParaRPr>
                </a:p>
              </p:txBody>
            </p:sp>
            <p:sp>
              <p:nvSpPr>
                <p:cNvPr id="65573" name="Text Box 16"/>
                <p:cNvSpPr txBox="1">
                  <a:spLocks noChangeArrowheads="1"/>
                </p:cNvSpPr>
                <p:nvPr/>
              </p:nvSpPr>
              <p:spPr bwMode="auto">
                <a:xfrm>
                  <a:off x="2663" y="1872"/>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FF"/>
                      </a:solidFill>
                    </a:rPr>
                    <a:t>+</a:t>
                  </a:r>
                  <a:r>
                    <a:rPr lang="en-US" altLang="en-US" sz="2400" b="0" i="0">
                      <a:solidFill>
                        <a:srgbClr val="0000FF"/>
                      </a:solidFill>
                      <a:sym typeface="Symbol" panose="05050102010706020507" pitchFamily="18" charset="2"/>
                    </a:rPr>
                    <a:t></a:t>
                  </a:r>
                  <a:endParaRPr lang="en-US" altLang="en-US" sz="2400" b="0" i="0">
                    <a:solidFill>
                      <a:srgbClr val="0000FF"/>
                    </a:solidFill>
                  </a:endParaRPr>
                </a:p>
              </p:txBody>
            </p:sp>
          </p:grpSp>
          <p:grpSp>
            <p:nvGrpSpPr>
              <p:cNvPr id="65564" name="Group 17"/>
              <p:cNvGrpSpPr>
                <a:grpSpLocks/>
              </p:cNvGrpSpPr>
              <p:nvPr/>
            </p:nvGrpSpPr>
            <p:grpSpPr bwMode="auto">
              <a:xfrm>
                <a:off x="816" y="864"/>
                <a:ext cx="2950" cy="1872"/>
                <a:chOff x="816" y="864"/>
                <a:chExt cx="2950" cy="1872"/>
              </a:xfrm>
            </p:grpSpPr>
            <p:grpSp>
              <p:nvGrpSpPr>
                <p:cNvPr id="65565" name="Group 18"/>
                <p:cNvGrpSpPr>
                  <a:grpSpLocks/>
                </p:cNvGrpSpPr>
                <p:nvPr/>
              </p:nvGrpSpPr>
              <p:grpSpPr bwMode="auto">
                <a:xfrm>
                  <a:off x="816" y="864"/>
                  <a:ext cx="2950" cy="1872"/>
                  <a:chOff x="816" y="864"/>
                  <a:chExt cx="2950" cy="1872"/>
                </a:xfrm>
              </p:grpSpPr>
              <p:sp>
                <p:nvSpPr>
                  <p:cNvPr id="65567" name="Text Box 19"/>
                  <p:cNvSpPr txBox="1">
                    <a:spLocks noChangeArrowheads="1"/>
                  </p:cNvSpPr>
                  <p:nvPr/>
                </p:nvSpPr>
                <p:spPr bwMode="auto">
                  <a:xfrm>
                    <a:off x="816" y="864"/>
                    <a:ext cx="1835"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solidFill>
                          <a:srgbClr val="0000FF"/>
                        </a:solidFill>
                      </a:rPr>
                      <a:t>Stage-1</a:t>
                    </a:r>
                    <a:r>
                      <a:rPr lang="en-US" altLang="en-US" sz="2000" b="0" i="0" dirty="0">
                        <a:solidFill>
                          <a:srgbClr val="0000FF"/>
                        </a:solidFill>
                      </a:rPr>
                      <a:t> </a:t>
                    </a:r>
                  </a:p>
                  <a:p>
                    <a:pPr algn="l"/>
                    <a:endParaRPr lang="en-US" altLang="en-US" sz="1200" b="0" i="0" dirty="0">
                      <a:solidFill>
                        <a:srgbClr val="0000FF"/>
                      </a:solidFill>
                    </a:endParaRPr>
                  </a:p>
                  <a:p>
                    <a:pPr algn="l"/>
                    <a:r>
                      <a:rPr lang="en-US" altLang="en-US" sz="2000" b="0" i="0" dirty="0">
                        <a:solidFill>
                          <a:srgbClr val="0000FF"/>
                        </a:solidFill>
                      </a:rPr>
                      <a:t>-Explain unseen words</a:t>
                    </a:r>
                  </a:p>
                  <a:p>
                    <a:pPr algn="l"/>
                    <a:r>
                      <a:rPr lang="en-US" altLang="en-US" sz="2000" b="0" i="0" dirty="0">
                        <a:solidFill>
                          <a:srgbClr val="0000FF"/>
                        </a:solidFill>
                      </a:rPr>
                      <a:t>-</a:t>
                    </a:r>
                    <a:r>
                      <a:rPr lang="en-US" altLang="en-US" sz="2000" b="0" i="0" dirty="0" err="1">
                        <a:solidFill>
                          <a:srgbClr val="0000FF"/>
                        </a:solidFill>
                      </a:rPr>
                      <a:t>Dirichlet</a:t>
                    </a:r>
                    <a:r>
                      <a:rPr lang="en-US" altLang="en-US" sz="2000" b="0" i="0" dirty="0">
                        <a:solidFill>
                          <a:srgbClr val="0000FF"/>
                        </a:solidFill>
                      </a:rPr>
                      <a:t> </a:t>
                    </a:r>
                    <a:r>
                      <a:rPr lang="en-US" altLang="en-US" sz="2000" b="0" i="0" dirty="0" smtClean="0">
                        <a:solidFill>
                          <a:srgbClr val="0000FF"/>
                        </a:solidFill>
                      </a:rPr>
                      <a:t>prior (</a:t>
                    </a:r>
                    <a:r>
                      <a:rPr lang="en-US" altLang="en-US" sz="2000" b="0" i="0" dirty="0">
                        <a:solidFill>
                          <a:srgbClr val="0000FF"/>
                        </a:solidFill>
                      </a:rPr>
                      <a:t>Bayesian)</a:t>
                    </a:r>
                    <a:endParaRPr lang="en-US" altLang="en-US" sz="2000" b="0" i="0" dirty="0">
                      <a:solidFill>
                        <a:srgbClr val="CC3300"/>
                      </a:solidFill>
                    </a:endParaRPr>
                  </a:p>
                </p:txBody>
              </p:sp>
              <p:sp>
                <p:nvSpPr>
                  <p:cNvPr id="65568" name="AutoShape 20"/>
                  <p:cNvSpPr>
                    <a:spLocks noChangeArrowheads="1"/>
                  </p:cNvSpPr>
                  <p:nvPr/>
                </p:nvSpPr>
                <p:spPr bwMode="auto">
                  <a:xfrm>
                    <a:off x="1200" y="2016"/>
                    <a:ext cx="778" cy="20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7 w 21600"/>
                      <a:gd name="T13" fmla="*/ 5374 h 21600"/>
                      <a:gd name="T14" fmla="*/ 18907 w 21600"/>
                      <a:gd name="T15" fmla="*/ 1622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chemeClr val="tx1"/>
                    </a:solidFill>
                    <a:miter lim="800000"/>
                    <a:headEnd/>
                    <a:tailEnd/>
                  </a:ln>
                </p:spPr>
                <p:txBody>
                  <a:bodyPr wrap="none" anchor="ctr"/>
                  <a:lstStyle/>
                  <a:p>
                    <a:endParaRPr lang="en-US"/>
                  </a:p>
                </p:txBody>
              </p:sp>
              <p:sp>
                <p:nvSpPr>
                  <p:cNvPr id="65569" name="Line 21"/>
                  <p:cNvSpPr>
                    <a:spLocks noChangeShapeType="1"/>
                  </p:cNvSpPr>
                  <p:nvPr/>
                </p:nvSpPr>
                <p:spPr bwMode="auto">
                  <a:xfrm>
                    <a:off x="2112"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0" name="Line 22"/>
                  <p:cNvSpPr>
                    <a:spLocks noChangeShapeType="1"/>
                  </p:cNvSpPr>
                  <p:nvPr/>
                </p:nvSpPr>
                <p:spPr bwMode="auto">
                  <a:xfrm flipV="1">
                    <a:off x="2112" y="1776"/>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1" name="Freeform 23"/>
                  <p:cNvSpPr>
                    <a:spLocks/>
                  </p:cNvSpPr>
                  <p:nvPr/>
                </p:nvSpPr>
                <p:spPr bwMode="auto">
                  <a:xfrm>
                    <a:off x="2112" y="2016"/>
                    <a:ext cx="1411" cy="624"/>
                  </a:xfrm>
                  <a:custGeom>
                    <a:avLst/>
                    <a:gdLst>
                      <a:gd name="T0" fmla="*/ 0 w 1392"/>
                      <a:gd name="T1" fmla="*/ 0 h 624"/>
                      <a:gd name="T2" fmla="*/ 150 w 1392"/>
                      <a:gd name="T3" fmla="*/ 240 h 624"/>
                      <a:gd name="T4" fmla="*/ 549 w 1392"/>
                      <a:gd name="T5" fmla="*/ 528 h 624"/>
                      <a:gd name="T6" fmla="*/ 1450 w 1392"/>
                      <a:gd name="T7" fmla="*/ 624 h 624"/>
                      <a:gd name="T8" fmla="*/ 0 60000 65536"/>
                      <a:gd name="T9" fmla="*/ 0 60000 65536"/>
                      <a:gd name="T10" fmla="*/ 0 60000 65536"/>
                      <a:gd name="T11" fmla="*/ 0 60000 65536"/>
                      <a:gd name="T12" fmla="*/ 0 w 1392"/>
                      <a:gd name="T13" fmla="*/ 0 h 624"/>
                      <a:gd name="T14" fmla="*/ 1392 w 1392"/>
                      <a:gd name="T15" fmla="*/ 624 h 624"/>
                    </a:gdLst>
                    <a:ahLst/>
                    <a:cxnLst>
                      <a:cxn ang="T8">
                        <a:pos x="T0" y="T1"/>
                      </a:cxn>
                      <a:cxn ang="T9">
                        <a:pos x="T2" y="T3"/>
                      </a:cxn>
                      <a:cxn ang="T10">
                        <a:pos x="T4" y="T5"/>
                      </a:cxn>
                      <a:cxn ang="T11">
                        <a:pos x="T6" y="T7"/>
                      </a:cxn>
                    </a:cxnLst>
                    <a:rect l="T12" t="T13" r="T14" b="T15"/>
                    <a:pathLst>
                      <a:path w="1392" h="624">
                        <a:moveTo>
                          <a:pt x="0" y="0"/>
                        </a:moveTo>
                        <a:cubicBezTo>
                          <a:pt x="28" y="76"/>
                          <a:pt x="56" y="152"/>
                          <a:pt x="144" y="240"/>
                        </a:cubicBezTo>
                        <a:cubicBezTo>
                          <a:pt x="232" y="328"/>
                          <a:pt x="320" y="464"/>
                          <a:pt x="528" y="528"/>
                        </a:cubicBezTo>
                        <a:cubicBezTo>
                          <a:pt x="736" y="592"/>
                          <a:pt x="1064" y="608"/>
                          <a:pt x="1392" y="624"/>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5566" name="Text Box 24"/>
                <p:cNvSpPr txBox="1">
                  <a:spLocks noChangeArrowheads="1"/>
                </p:cNvSpPr>
                <p:nvPr/>
              </p:nvSpPr>
              <p:spPr bwMode="auto">
                <a:xfrm>
                  <a:off x="1423" y="179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CC"/>
                      </a:solidFill>
                      <a:sym typeface="Symbol" panose="05050102010706020507" pitchFamily="18" charset="2"/>
                    </a:rPr>
                    <a:t></a:t>
                  </a:r>
                  <a:endParaRPr lang="en-US" altLang="en-US" sz="2400" b="0" i="0">
                    <a:solidFill>
                      <a:srgbClr val="0000CC"/>
                    </a:solidFill>
                  </a:endParaRPr>
                </a:p>
              </p:txBody>
            </p:sp>
          </p:grpSp>
        </p:grpSp>
        <p:sp>
          <p:nvSpPr>
            <p:cNvPr id="65561" name="Text Box 39"/>
            <p:cNvSpPr txBox="1">
              <a:spLocks noChangeArrowheads="1"/>
            </p:cNvSpPr>
            <p:nvPr/>
          </p:nvSpPr>
          <p:spPr bwMode="auto">
            <a:xfrm>
              <a:off x="3456" y="2822"/>
              <a:ext cx="1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rPr>
                <a:t>Collection LM </a:t>
              </a:r>
            </a:p>
          </p:txBody>
        </p:sp>
        <p:sp>
          <p:nvSpPr>
            <p:cNvPr id="65562" name="Line 40"/>
            <p:cNvSpPr>
              <a:spLocks noChangeShapeType="1"/>
            </p:cNvSpPr>
            <p:nvPr/>
          </p:nvSpPr>
          <p:spPr bwMode="auto">
            <a:xfrm flipH="1">
              <a:off x="3264" y="2976"/>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46"/>
          <p:cNvGrpSpPr>
            <a:grpSpLocks/>
          </p:cNvGrpSpPr>
          <p:nvPr/>
        </p:nvGrpSpPr>
        <p:grpSpPr bwMode="auto">
          <a:xfrm>
            <a:off x="2209800" y="1377950"/>
            <a:ext cx="6740525" cy="4737100"/>
            <a:chOff x="1392" y="868"/>
            <a:chExt cx="4246" cy="2984"/>
          </a:xfrm>
        </p:grpSpPr>
        <p:grpSp>
          <p:nvGrpSpPr>
            <p:cNvPr id="65545" name="Group 25"/>
            <p:cNvGrpSpPr>
              <a:grpSpLocks/>
            </p:cNvGrpSpPr>
            <p:nvPr/>
          </p:nvGrpSpPr>
          <p:grpSpPr bwMode="auto">
            <a:xfrm>
              <a:off x="1392" y="868"/>
              <a:ext cx="4246" cy="2540"/>
              <a:chOff x="1392" y="868"/>
              <a:chExt cx="4246" cy="2540"/>
            </a:xfrm>
          </p:grpSpPr>
          <p:grpSp>
            <p:nvGrpSpPr>
              <p:cNvPr id="65548" name="Group 26"/>
              <p:cNvGrpSpPr>
                <a:grpSpLocks/>
              </p:cNvGrpSpPr>
              <p:nvPr/>
            </p:nvGrpSpPr>
            <p:grpSpPr bwMode="auto">
              <a:xfrm>
                <a:off x="1392" y="3120"/>
                <a:ext cx="2885" cy="288"/>
                <a:chOff x="1440" y="1680"/>
                <a:chExt cx="2885" cy="288"/>
              </a:xfrm>
            </p:grpSpPr>
            <p:sp>
              <p:nvSpPr>
                <p:cNvPr id="65558" name="Text Box 27"/>
                <p:cNvSpPr txBox="1">
                  <a:spLocks noChangeArrowheads="1"/>
                </p:cNvSpPr>
                <p:nvPr/>
              </p:nvSpPr>
              <p:spPr bwMode="auto">
                <a:xfrm>
                  <a:off x="1440" y="1680"/>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rPr>
                    <a:t>(1-</a:t>
                  </a:r>
                  <a:r>
                    <a:rPr lang="en-US" altLang="en-US" sz="2400" b="0" i="0">
                      <a:solidFill>
                        <a:srgbClr val="CC0000"/>
                      </a:solidFill>
                      <a:sym typeface="Symbol" panose="05050102010706020507" pitchFamily="18" charset="2"/>
                    </a:rPr>
                    <a:t>)</a:t>
                  </a:r>
                  <a:endParaRPr lang="en-US" altLang="en-US" sz="2400" b="0" i="0">
                    <a:solidFill>
                      <a:srgbClr val="CC0000"/>
                    </a:solidFill>
                  </a:endParaRPr>
                </a:p>
              </p:txBody>
            </p:sp>
            <p:sp>
              <p:nvSpPr>
                <p:cNvPr id="65559" name="Text Box 28"/>
                <p:cNvSpPr txBox="1">
                  <a:spLocks noChangeArrowheads="1"/>
                </p:cNvSpPr>
                <p:nvPr/>
              </p:nvSpPr>
              <p:spPr bwMode="auto">
                <a:xfrm>
                  <a:off x="3408" y="1680"/>
                  <a:ext cx="9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rPr>
                    <a:t>+ </a:t>
                  </a:r>
                  <a:r>
                    <a:rPr lang="en-US" altLang="en-US" sz="2400" b="0" i="0">
                      <a:solidFill>
                        <a:srgbClr val="CC0000"/>
                      </a:solidFill>
                      <a:sym typeface="Symbol" panose="05050102010706020507" pitchFamily="18" charset="2"/>
                    </a:rPr>
                    <a:t>p(w|U)</a:t>
                  </a:r>
                  <a:endParaRPr lang="en-US" altLang="en-US" sz="2400" b="0" i="0">
                    <a:solidFill>
                      <a:srgbClr val="CC0000"/>
                    </a:solidFill>
                  </a:endParaRPr>
                </a:p>
              </p:txBody>
            </p:sp>
          </p:grpSp>
          <p:grpSp>
            <p:nvGrpSpPr>
              <p:cNvPr id="65549" name="Group 29"/>
              <p:cNvGrpSpPr>
                <a:grpSpLocks/>
              </p:cNvGrpSpPr>
              <p:nvPr/>
            </p:nvGrpSpPr>
            <p:grpSpPr bwMode="auto">
              <a:xfrm>
                <a:off x="2880" y="868"/>
                <a:ext cx="2758" cy="1868"/>
                <a:chOff x="2880" y="868"/>
                <a:chExt cx="2758" cy="1868"/>
              </a:xfrm>
            </p:grpSpPr>
            <p:grpSp>
              <p:nvGrpSpPr>
                <p:cNvPr id="65550" name="Group 30"/>
                <p:cNvGrpSpPr>
                  <a:grpSpLocks/>
                </p:cNvGrpSpPr>
                <p:nvPr/>
              </p:nvGrpSpPr>
              <p:grpSpPr bwMode="auto">
                <a:xfrm>
                  <a:off x="2880" y="868"/>
                  <a:ext cx="2758" cy="1868"/>
                  <a:chOff x="2880" y="868"/>
                  <a:chExt cx="2758" cy="1868"/>
                </a:xfrm>
              </p:grpSpPr>
              <p:sp>
                <p:nvSpPr>
                  <p:cNvPr id="65552" name="Line 31"/>
                  <p:cNvSpPr>
                    <a:spLocks noChangeShapeType="1"/>
                  </p:cNvSpPr>
                  <p:nvPr/>
                </p:nvSpPr>
                <p:spPr bwMode="auto">
                  <a:xfrm>
                    <a:off x="3984"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3" name="Line 32"/>
                  <p:cNvSpPr>
                    <a:spLocks noChangeShapeType="1"/>
                  </p:cNvSpPr>
                  <p:nvPr/>
                </p:nvSpPr>
                <p:spPr bwMode="auto">
                  <a:xfrm flipV="1">
                    <a:off x="3984" y="1776"/>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4" name="Freeform 33"/>
                  <p:cNvSpPr>
                    <a:spLocks/>
                  </p:cNvSpPr>
                  <p:nvPr/>
                </p:nvSpPr>
                <p:spPr bwMode="auto">
                  <a:xfrm>
                    <a:off x="4032" y="2016"/>
                    <a:ext cx="1411" cy="624"/>
                  </a:xfrm>
                  <a:custGeom>
                    <a:avLst/>
                    <a:gdLst>
                      <a:gd name="T0" fmla="*/ 0 w 1392"/>
                      <a:gd name="T1" fmla="*/ 0 h 624"/>
                      <a:gd name="T2" fmla="*/ 150 w 1392"/>
                      <a:gd name="T3" fmla="*/ 240 h 624"/>
                      <a:gd name="T4" fmla="*/ 549 w 1392"/>
                      <a:gd name="T5" fmla="*/ 528 h 624"/>
                      <a:gd name="T6" fmla="*/ 1450 w 1392"/>
                      <a:gd name="T7" fmla="*/ 624 h 624"/>
                      <a:gd name="T8" fmla="*/ 0 60000 65536"/>
                      <a:gd name="T9" fmla="*/ 0 60000 65536"/>
                      <a:gd name="T10" fmla="*/ 0 60000 65536"/>
                      <a:gd name="T11" fmla="*/ 0 60000 65536"/>
                      <a:gd name="T12" fmla="*/ 0 w 1392"/>
                      <a:gd name="T13" fmla="*/ 0 h 624"/>
                      <a:gd name="T14" fmla="*/ 1392 w 1392"/>
                      <a:gd name="T15" fmla="*/ 624 h 624"/>
                    </a:gdLst>
                    <a:ahLst/>
                    <a:cxnLst>
                      <a:cxn ang="T8">
                        <a:pos x="T0" y="T1"/>
                      </a:cxn>
                      <a:cxn ang="T9">
                        <a:pos x="T2" y="T3"/>
                      </a:cxn>
                      <a:cxn ang="T10">
                        <a:pos x="T4" y="T5"/>
                      </a:cxn>
                      <a:cxn ang="T11">
                        <a:pos x="T6" y="T7"/>
                      </a:cxn>
                    </a:cxnLst>
                    <a:rect l="T12" t="T13" r="T14" b="T15"/>
                    <a:pathLst>
                      <a:path w="1392" h="624">
                        <a:moveTo>
                          <a:pt x="0" y="0"/>
                        </a:moveTo>
                        <a:cubicBezTo>
                          <a:pt x="28" y="76"/>
                          <a:pt x="56" y="152"/>
                          <a:pt x="144" y="240"/>
                        </a:cubicBezTo>
                        <a:cubicBezTo>
                          <a:pt x="232" y="328"/>
                          <a:pt x="320" y="464"/>
                          <a:pt x="528" y="528"/>
                        </a:cubicBezTo>
                        <a:cubicBezTo>
                          <a:pt x="736" y="592"/>
                          <a:pt x="1064" y="608"/>
                          <a:pt x="1392" y="624"/>
                        </a:cubicBezTo>
                      </a:path>
                    </a:pathLst>
                  </a:custGeom>
                  <a:noFill/>
                  <a:ln w="9525" cap="flat">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5" name="Freeform 34"/>
                  <p:cNvSpPr>
                    <a:spLocks/>
                  </p:cNvSpPr>
                  <p:nvPr/>
                </p:nvSpPr>
                <p:spPr bwMode="auto">
                  <a:xfrm>
                    <a:off x="4032" y="1824"/>
                    <a:ext cx="1362" cy="816"/>
                  </a:xfrm>
                  <a:custGeom>
                    <a:avLst/>
                    <a:gdLst>
                      <a:gd name="T0" fmla="*/ 0 w 1344"/>
                      <a:gd name="T1" fmla="*/ 0 h 816"/>
                      <a:gd name="T2" fmla="*/ 300 w 1344"/>
                      <a:gd name="T3" fmla="*/ 528 h 816"/>
                      <a:gd name="T4" fmla="*/ 600 w 1344"/>
                      <a:gd name="T5" fmla="*/ 768 h 816"/>
                      <a:gd name="T6" fmla="*/ 1398 w 1344"/>
                      <a:gd name="T7" fmla="*/ 816 h 816"/>
                      <a:gd name="T8" fmla="*/ 0 60000 65536"/>
                      <a:gd name="T9" fmla="*/ 0 60000 65536"/>
                      <a:gd name="T10" fmla="*/ 0 60000 65536"/>
                      <a:gd name="T11" fmla="*/ 0 60000 65536"/>
                      <a:gd name="T12" fmla="*/ 0 w 1344"/>
                      <a:gd name="T13" fmla="*/ 0 h 816"/>
                      <a:gd name="T14" fmla="*/ 1344 w 1344"/>
                      <a:gd name="T15" fmla="*/ 816 h 816"/>
                    </a:gdLst>
                    <a:ahLst/>
                    <a:cxnLst>
                      <a:cxn ang="T8">
                        <a:pos x="T0" y="T1"/>
                      </a:cxn>
                      <a:cxn ang="T9">
                        <a:pos x="T2" y="T3"/>
                      </a:cxn>
                      <a:cxn ang="T10">
                        <a:pos x="T4" y="T5"/>
                      </a:cxn>
                      <a:cxn ang="T11">
                        <a:pos x="T6" y="T7"/>
                      </a:cxn>
                    </a:cxnLst>
                    <a:rect l="T12" t="T13" r="T14" b="T15"/>
                    <a:pathLst>
                      <a:path w="1344" h="816">
                        <a:moveTo>
                          <a:pt x="0" y="0"/>
                        </a:moveTo>
                        <a:cubicBezTo>
                          <a:pt x="96" y="200"/>
                          <a:pt x="192" y="400"/>
                          <a:pt x="288" y="528"/>
                        </a:cubicBezTo>
                        <a:cubicBezTo>
                          <a:pt x="384" y="656"/>
                          <a:pt x="400" y="720"/>
                          <a:pt x="576" y="768"/>
                        </a:cubicBezTo>
                        <a:cubicBezTo>
                          <a:pt x="752" y="816"/>
                          <a:pt x="1048" y="816"/>
                          <a:pt x="1344" y="816"/>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6" name="AutoShape 35"/>
                  <p:cNvSpPr>
                    <a:spLocks noChangeArrowheads="1"/>
                  </p:cNvSpPr>
                  <p:nvPr/>
                </p:nvSpPr>
                <p:spPr bwMode="auto">
                  <a:xfrm>
                    <a:off x="3120" y="2064"/>
                    <a:ext cx="778" cy="20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7 w 21600"/>
                      <a:gd name="T13" fmla="*/ 5374 h 21600"/>
                      <a:gd name="T14" fmla="*/ 18907 w 21600"/>
                      <a:gd name="T15" fmla="*/ 1622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65557" name="Text Box 36"/>
                  <p:cNvSpPr txBox="1">
                    <a:spLocks noChangeArrowheads="1"/>
                  </p:cNvSpPr>
                  <p:nvPr/>
                </p:nvSpPr>
                <p:spPr bwMode="auto">
                  <a:xfrm>
                    <a:off x="2880" y="868"/>
                    <a:ext cx="1611"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solidFill>
                          <a:srgbClr val="CC0000"/>
                        </a:solidFill>
                      </a:rPr>
                      <a:t>Stage-2 </a:t>
                    </a:r>
                  </a:p>
                  <a:p>
                    <a:pPr algn="l"/>
                    <a:endParaRPr lang="en-US" altLang="en-US" sz="1200" i="0" dirty="0">
                      <a:solidFill>
                        <a:srgbClr val="CC0000"/>
                      </a:solidFill>
                    </a:endParaRPr>
                  </a:p>
                  <a:p>
                    <a:pPr algn="l"/>
                    <a:r>
                      <a:rPr lang="en-US" altLang="en-US" sz="2000" b="0" i="0" dirty="0">
                        <a:solidFill>
                          <a:srgbClr val="CC0000"/>
                        </a:solidFill>
                      </a:rPr>
                      <a:t>-Explain noise in query</a:t>
                    </a:r>
                  </a:p>
                  <a:p>
                    <a:pPr algn="l"/>
                    <a:r>
                      <a:rPr lang="en-US" altLang="en-US" sz="2000" b="0" i="0" dirty="0">
                        <a:solidFill>
                          <a:srgbClr val="CC0000"/>
                        </a:solidFill>
                      </a:rPr>
                      <a:t>-2-component mixture</a:t>
                    </a:r>
                  </a:p>
                </p:txBody>
              </p:sp>
            </p:grpSp>
            <p:sp>
              <p:nvSpPr>
                <p:cNvPr id="65551" name="Text Box 37"/>
                <p:cNvSpPr txBox="1">
                  <a:spLocks noChangeArrowheads="1"/>
                </p:cNvSpPr>
                <p:nvPr/>
              </p:nvSpPr>
              <p:spPr bwMode="auto">
                <a:xfrm>
                  <a:off x="3315" y="177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sym typeface="Symbol" panose="05050102010706020507" pitchFamily="18" charset="2"/>
                    </a:rPr>
                    <a:t></a:t>
                  </a:r>
                  <a:endParaRPr lang="en-US" altLang="en-US" sz="2400" b="0" i="0">
                    <a:solidFill>
                      <a:srgbClr val="CC0000"/>
                    </a:solidFill>
                  </a:endParaRPr>
                </a:p>
              </p:txBody>
            </p:sp>
          </p:grpSp>
        </p:grpSp>
        <p:sp>
          <p:nvSpPr>
            <p:cNvPr id="65546" name="Text Box 38"/>
            <p:cNvSpPr txBox="1">
              <a:spLocks noChangeArrowheads="1"/>
            </p:cNvSpPr>
            <p:nvPr/>
          </p:nvSpPr>
          <p:spPr bwMode="auto">
            <a:xfrm>
              <a:off x="2880" y="3600"/>
              <a:ext cx="25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User background </a:t>
              </a:r>
              <a:r>
                <a:rPr lang="en-US" altLang="en-US" sz="2000" i="0" dirty="0" smtClean="0">
                  <a:latin typeface="Arial" panose="020B0604020202020204" pitchFamily="34" charset="0"/>
                </a:rPr>
                <a:t>model</a:t>
              </a:r>
              <a:endParaRPr lang="en-US" altLang="en-US" sz="2000" i="0" dirty="0">
                <a:latin typeface="Arial" panose="020B0604020202020204" pitchFamily="34" charset="0"/>
              </a:endParaRPr>
            </a:p>
          </p:txBody>
        </p:sp>
        <p:sp>
          <p:nvSpPr>
            <p:cNvPr id="65547" name="Line 41"/>
            <p:cNvSpPr>
              <a:spLocks noChangeShapeType="1"/>
            </p:cNvSpPr>
            <p:nvPr/>
          </p:nvSpPr>
          <p:spPr bwMode="auto">
            <a:xfrm flipH="1" flipV="1">
              <a:off x="3984" y="340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59</a:t>
            </a:fld>
            <a:endParaRPr lang="en-US"/>
          </a:p>
        </p:txBody>
      </p:sp>
    </p:spTree>
    <p:extLst>
      <p:ext uri="{BB962C8B-B14F-4D97-AF65-F5344CB8AC3E}">
        <p14:creationId xmlns:p14="http://schemas.microsoft.com/office/powerpoint/2010/main" val="4189882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en-US" altLang="en-US" dirty="0" smtClean="0">
                <a:cs typeface="Arial" charset="0"/>
              </a:rPr>
              <a:t>Recap: the BM25 formula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A closer look</a:t>
                </a:r>
              </a:p>
              <a:p>
                <a:endParaRPr lang="en-US" dirty="0"/>
              </a:p>
              <a:p>
                <a:endParaRPr lang="en-US" dirty="0" smtClean="0"/>
              </a:p>
              <a:p>
                <a:pPr lvl="1"/>
                <a:r>
                  <a:rPr lang="en-US" dirty="0"/>
                  <a:t> </a:t>
                </a:r>
                <a14:m>
                  <m:oMath xmlns:m="http://schemas.openxmlformats.org/officeDocument/2006/math">
                    <m:r>
                      <a:rPr lang="en-US" i="1" dirty="0" smtClean="0">
                        <a:latin typeface="Cambria Math"/>
                      </a:rPr>
                      <m:t>𝑏</m:t>
                    </m:r>
                  </m:oMath>
                </a14:m>
                <a:r>
                  <a:rPr lang="en-US" dirty="0" smtClean="0"/>
                  <a:t> is usually set to [0.75, 1.2]</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𝑘</m:t>
                        </m:r>
                      </m:e>
                      <m:sub>
                        <m:r>
                          <a:rPr lang="en-US" i="1" dirty="0" smtClean="0">
                            <a:latin typeface="Cambria Math"/>
                          </a:rPr>
                          <m:t>1</m:t>
                        </m:r>
                      </m:sub>
                    </m:sSub>
                  </m:oMath>
                </a14:m>
                <a:r>
                  <a:rPr lang="en-US" dirty="0" smtClean="0"/>
                  <a:t>is usually set to [1.2, 2.0]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2</m:t>
                        </m:r>
                      </m:sub>
                    </m:sSub>
                  </m:oMath>
                </a14:m>
                <a:r>
                  <a:rPr lang="en-US" dirty="0" smtClean="0"/>
                  <a:t> is usually set to (0, 1000]</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6</a:t>
            </a:fld>
            <a:endParaRPr lang="en-US"/>
          </a:p>
        </p:txBody>
      </p:sp>
      <p:graphicFrame>
        <p:nvGraphicFramePr>
          <p:cNvPr id="5" name="Object 4"/>
          <p:cNvGraphicFramePr>
            <a:graphicFrameLocks noChangeAspect="1"/>
          </p:cNvGraphicFramePr>
          <p:nvPr>
            <p:extLst/>
          </p:nvPr>
        </p:nvGraphicFramePr>
        <p:xfrm>
          <a:off x="914400" y="2209800"/>
          <a:ext cx="7116147" cy="1219200"/>
        </p:xfrm>
        <a:graphic>
          <a:graphicData uri="http://schemas.openxmlformats.org/presentationml/2006/ole">
            <mc:AlternateContent xmlns:mc="http://schemas.openxmlformats.org/markup-compatibility/2006">
              <mc:Choice xmlns:v="urn:schemas-microsoft-com:vml" Requires="v">
                <p:oleObj spid="_x0000_s57355" name="Equation" r:id="rId4" imgW="3632040" imgH="622080" progId="Equation.3">
                  <p:embed/>
                </p:oleObj>
              </mc:Choice>
              <mc:Fallback>
                <p:oleObj name="Equation" r:id="rId4" imgW="3632040" imgH="622080" progId="Equation.3">
                  <p:embed/>
                  <p:pic>
                    <p:nvPicPr>
                      <p:cNvPr id="0" name=""/>
                      <p:cNvPicPr/>
                      <p:nvPr/>
                    </p:nvPicPr>
                    <p:blipFill>
                      <a:blip r:embed="rId5"/>
                      <a:stretch>
                        <a:fillRect/>
                      </a:stretch>
                    </p:blipFill>
                    <p:spPr>
                      <a:xfrm>
                        <a:off x="914400" y="2209800"/>
                        <a:ext cx="7116147" cy="1219200"/>
                      </a:xfrm>
                      <a:prstGeom prst="rect">
                        <a:avLst/>
                      </a:prstGeom>
                    </p:spPr>
                  </p:pic>
                </p:oleObj>
              </mc:Fallback>
            </mc:AlternateContent>
          </a:graphicData>
        </a:graphic>
      </p:graphicFrame>
      <p:grpSp>
        <p:nvGrpSpPr>
          <p:cNvPr id="16" name="Group 15"/>
          <p:cNvGrpSpPr/>
          <p:nvPr/>
        </p:nvGrpSpPr>
        <p:grpSpPr>
          <a:xfrm>
            <a:off x="2667000" y="1530620"/>
            <a:ext cx="3962400" cy="1898380"/>
            <a:chOff x="2667000" y="1530620"/>
            <a:chExt cx="3962400" cy="1898380"/>
          </a:xfrm>
        </p:grpSpPr>
        <p:sp>
          <p:nvSpPr>
            <p:cNvPr id="6" name="Rounded Rectangle 5"/>
            <p:cNvSpPr/>
            <p:nvPr/>
          </p:nvSpPr>
          <p:spPr>
            <a:xfrm>
              <a:off x="2667000" y="2209800"/>
              <a:ext cx="3962400" cy="1219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1530620"/>
              <a:ext cx="3581400" cy="369332"/>
            </a:xfrm>
            <a:prstGeom prst="rect">
              <a:avLst/>
            </a:prstGeom>
            <a:noFill/>
          </p:spPr>
          <p:txBody>
            <a:bodyPr wrap="square" rtlCol="0">
              <a:spAutoFit/>
            </a:bodyPr>
            <a:lstStyle/>
            <a:p>
              <a:r>
                <a:rPr lang="en-US" i="1" dirty="0" smtClean="0">
                  <a:solidFill>
                    <a:srgbClr val="00B050"/>
                  </a:solidFill>
                </a:rPr>
                <a:t>TF-IDF component for document</a:t>
              </a:r>
              <a:endParaRPr lang="en-US" i="1" dirty="0">
                <a:solidFill>
                  <a:srgbClr val="00B050"/>
                </a:solidFill>
              </a:endParaRPr>
            </a:p>
          </p:txBody>
        </p:sp>
        <p:cxnSp>
          <p:nvCxnSpPr>
            <p:cNvPr id="11" name="Straight Arrow Connector 10"/>
            <p:cNvCxnSpPr/>
            <p:nvPr/>
          </p:nvCxnSpPr>
          <p:spPr>
            <a:xfrm>
              <a:off x="4648200" y="1893332"/>
              <a:ext cx="0" cy="31646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400800" y="1524000"/>
            <a:ext cx="2590800" cy="1920240"/>
            <a:chOff x="6400800" y="1524000"/>
            <a:chExt cx="2590800" cy="1920240"/>
          </a:xfrm>
        </p:grpSpPr>
        <p:sp>
          <p:nvSpPr>
            <p:cNvPr id="7" name="Rounded Rectangle 6"/>
            <p:cNvSpPr/>
            <p:nvPr/>
          </p:nvSpPr>
          <p:spPr>
            <a:xfrm>
              <a:off x="6705600" y="2225040"/>
              <a:ext cx="12954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00800" y="1524000"/>
              <a:ext cx="2590800" cy="369332"/>
            </a:xfrm>
            <a:prstGeom prst="rect">
              <a:avLst/>
            </a:prstGeom>
            <a:noFill/>
          </p:spPr>
          <p:txBody>
            <a:bodyPr wrap="square" rtlCol="0">
              <a:spAutoFit/>
            </a:bodyPr>
            <a:lstStyle/>
            <a:p>
              <a:r>
                <a:rPr lang="en-US" i="1" dirty="0" smtClean="0">
                  <a:solidFill>
                    <a:schemeClr val="accent1">
                      <a:lumMod val="50000"/>
                    </a:schemeClr>
                  </a:solidFill>
                </a:rPr>
                <a:t>TF component for query</a:t>
              </a:r>
              <a:endParaRPr lang="en-US" i="1" dirty="0">
                <a:solidFill>
                  <a:schemeClr val="accent1">
                    <a:lumMod val="50000"/>
                  </a:schemeClr>
                </a:solidFill>
              </a:endParaRPr>
            </a:p>
          </p:txBody>
        </p:sp>
        <p:cxnSp>
          <p:nvCxnSpPr>
            <p:cNvPr id="12" name="Straight Arrow Connector 11"/>
            <p:cNvCxnSpPr/>
            <p:nvPr/>
          </p:nvCxnSpPr>
          <p:spPr>
            <a:xfrm>
              <a:off x="7365492" y="1908572"/>
              <a:ext cx="0" cy="31646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019800" y="3444240"/>
            <a:ext cx="2667000" cy="1405503"/>
            <a:chOff x="6019800" y="3444240"/>
            <a:chExt cx="2667000" cy="1405503"/>
          </a:xfrm>
        </p:grpSpPr>
        <p:sp>
          <p:nvSpPr>
            <p:cNvPr id="13" name="TextBox 12"/>
            <p:cNvSpPr txBox="1"/>
            <p:nvPr/>
          </p:nvSpPr>
          <p:spPr>
            <a:xfrm>
              <a:off x="6019800" y="4141857"/>
              <a:ext cx="2667000" cy="707886"/>
            </a:xfrm>
            <a:prstGeom prst="rect">
              <a:avLst/>
            </a:prstGeom>
            <a:noFill/>
          </p:spPr>
          <p:txBody>
            <a:bodyPr wrap="square" rtlCol="0">
              <a:spAutoFit/>
            </a:bodyPr>
            <a:lstStyle/>
            <a:p>
              <a:r>
                <a:rPr lang="en-US" sz="2000" b="1" i="1" dirty="0" smtClean="0">
                  <a:solidFill>
                    <a:srgbClr val="FF0000"/>
                  </a:solidFill>
                </a:rPr>
                <a:t>Vector space model with TF-IDF schema!</a:t>
              </a:r>
              <a:endParaRPr lang="en-US" sz="2000" b="1" i="1" dirty="0">
                <a:solidFill>
                  <a:srgbClr val="FF0000"/>
                </a:solidFill>
              </a:endParaRPr>
            </a:p>
          </p:txBody>
        </p:sp>
        <p:cxnSp>
          <p:nvCxnSpPr>
            <p:cNvPr id="15" name="Straight Arrow Connector 14"/>
            <p:cNvCxnSpPr>
              <a:stCxn id="13" idx="0"/>
            </p:cNvCxnSpPr>
            <p:nvPr/>
          </p:nvCxnSpPr>
          <p:spPr>
            <a:xfrm flipH="1" flipV="1">
              <a:off x="6629400" y="3444240"/>
              <a:ext cx="723900" cy="6976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76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altLang="en-US" dirty="0"/>
              <a:t>Understanding </a:t>
            </a:r>
            <a:r>
              <a:rPr lang="en-US" altLang="en-US" dirty="0" smtClean="0"/>
              <a:t>smoothing</a:t>
            </a:r>
            <a:endParaRPr lang="en-US" altLang="en-US" dirty="0"/>
          </a:p>
        </p:txBody>
      </p:sp>
      <p:sp>
        <p:nvSpPr>
          <p:cNvPr id="344067" name="Rectangle 3"/>
          <p:cNvSpPr>
            <a:spLocks noGrp="1" noChangeArrowheads="1"/>
          </p:cNvSpPr>
          <p:nvPr>
            <p:ph idx="1"/>
          </p:nvPr>
        </p:nvSpPr>
        <p:spPr/>
        <p:txBody>
          <a:bodyPr/>
          <a:lstStyle/>
          <a:p>
            <a:r>
              <a:rPr lang="en-US" altLang="en-US"/>
              <a:t>Plug in the general smoothing scheme to the query likelihood retrieval formula, we obtain</a:t>
            </a:r>
          </a:p>
        </p:txBody>
      </p:sp>
      <p:graphicFrame>
        <p:nvGraphicFramePr>
          <p:cNvPr id="344068" name="Object 4"/>
          <p:cNvGraphicFramePr>
            <a:graphicFrameLocks noChangeAspect="1"/>
          </p:cNvGraphicFramePr>
          <p:nvPr>
            <p:extLst>
              <p:ext uri="{D42A27DB-BD31-4B8C-83A1-F6EECF244321}">
                <p14:modId xmlns:p14="http://schemas.microsoft.com/office/powerpoint/2010/main" val="3721692722"/>
              </p:ext>
            </p:extLst>
          </p:nvPr>
        </p:nvGraphicFramePr>
        <p:xfrm>
          <a:off x="276225" y="3365164"/>
          <a:ext cx="8410575" cy="892175"/>
        </p:xfrm>
        <a:graphic>
          <a:graphicData uri="http://schemas.openxmlformats.org/presentationml/2006/ole">
            <mc:AlternateContent xmlns:mc="http://schemas.openxmlformats.org/markup-compatibility/2006">
              <mc:Choice xmlns:v="urn:schemas-microsoft-com:vml" Requires="v">
                <p:oleObj spid="_x0000_s17463" name="Equation" r:id="rId3" imgW="4178160" imgH="444240" progId="Equation.3">
                  <p:embed/>
                </p:oleObj>
              </mc:Choice>
              <mc:Fallback>
                <p:oleObj name="Equation" r:id="rId3" imgW="4178160" imgH="444240" progId="Equation.3">
                  <p:embed/>
                  <p:pic>
                    <p:nvPicPr>
                      <p:cNvPr id="0" name=""/>
                      <p:cNvPicPr>
                        <a:picLocks noChangeAspect="1" noChangeArrowheads="1"/>
                      </p:cNvPicPr>
                      <p:nvPr/>
                    </p:nvPicPr>
                    <p:blipFill>
                      <a:blip r:embed="rId4"/>
                      <a:srcRect/>
                      <a:stretch>
                        <a:fillRect/>
                      </a:stretch>
                    </p:blipFill>
                    <p:spPr bwMode="auto">
                      <a:xfrm>
                        <a:off x="276225" y="3365164"/>
                        <a:ext cx="84105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4069" name="Group 5"/>
          <p:cNvGrpSpPr>
            <a:grpSpLocks/>
          </p:cNvGrpSpPr>
          <p:nvPr/>
        </p:nvGrpSpPr>
        <p:grpSpPr bwMode="auto">
          <a:xfrm>
            <a:off x="6711001" y="3459683"/>
            <a:ext cx="1970397" cy="1462633"/>
            <a:chOff x="3433" y="2885"/>
            <a:chExt cx="912" cy="701"/>
          </a:xfrm>
        </p:grpSpPr>
        <p:sp>
          <p:nvSpPr>
            <p:cNvPr id="344070" name="Rectangle 6"/>
            <p:cNvSpPr>
              <a:spLocks noChangeArrowheads="1"/>
            </p:cNvSpPr>
            <p:nvPr/>
          </p:nvSpPr>
          <p:spPr bwMode="auto">
            <a:xfrm>
              <a:off x="3433" y="2885"/>
              <a:ext cx="912" cy="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1" name="Text Box 7"/>
            <p:cNvSpPr txBox="1">
              <a:spLocks noChangeArrowheads="1"/>
            </p:cNvSpPr>
            <p:nvPr/>
          </p:nvSpPr>
          <p:spPr bwMode="auto">
            <a:xfrm>
              <a:off x="3441" y="3425"/>
              <a:ext cx="87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600" b="1" dirty="0">
                  <a:solidFill>
                    <a:srgbClr val="FF0000"/>
                  </a:solidFill>
                </a:rPr>
                <a:t>Ignore for ranking</a:t>
              </a:r>
              <a:endParaRPr lang="en-US" altLang="en-US" dirty="0">
                <a:solidFill>
                  <a:srgbClr val="FF0000"/>
                </a:solidFill>
              </a:endParaRPr>
            </a:p>
          </p:txBody>
        </p:sp>
        <p:sp>
          <p:nvSpPr>
            <p:cNvPr id="344072" name="Line 8"/>
            <p:cNvSpPr>
              <a:spLocks noChangeShapeType="1"/>
            </p:cNvSpPr>
            <p:nvPr/>
          </p:nvSpPr>
          <p:spPr bwMode="auto">
            <a:xfrm flipV="1">
              <a:off x="3997" y="3282"/>
              <a:ext cx="3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3" name="Group 9"/>
          <p:cNvGrpSpPr>
            <a:grpSpLocks/>
          </p:cNvGrpSpPr>
          <p:nvPr/>
        </p:nvGrpSpPr>
        <p:grpSpPr bwMode="auto">
          <a:xfrm>
            <a:off x="3352800" y="4191000"/>
            <a:ext cx="1447800" cy="565150"/>
            <a:chOff x="1957" y="3264"/>
            <a:chExt cx="912" cy="356"/>
          </a:xfrm>
        </p:grpSpPr>
        <p:sp>
          <p:nvSpPr>
            <p:cNvPr id="344074" name="Text Box 10"/>
            <p:cNvSpPr txBox="1">
              <a:spLocks noChangeArrowheads="1"/>
            </p:cNvSpPr>
            <p:nvPr/>
          </p:nvSpPr>
          <p:spPr bwMode="auto">
            <a:xfrm>
              <a:off x="1957" y="3408"/>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IDF</a:t>
              </a:r>
              <a:r>
                <a:rPr lang="en-US" altLang="en-US" sz="1600" b="1"/>
                <a:t> </a:t>
              </a:r>
              <a:r>
                <a:rPr lang="en-US" altLang="en-US" sz="1600" b="1">
                  <a:solidFill>
                    <a:srgbClr val="FF0000"/>
                  </a:solidFill>
                </a:rPr>
                <a:t>weighting</a:t>
              </a:r>
              <a:endParaRPr lang="en-US" altLang="en-US"/>
            </a:p>
          </p:txBody>
        </p:sp>
        <p:sp>
          <p:nvSpPr>
            <p:cNvPr id="344075" name="Line 11"/>
            <p:cNvSpPr>
              <a:spLocks noChangeShapeType="1"/>
            </p:cNvSpPr>
            <p:nvPr/>
          </p:nvSpPr>
          <p:spPr bwMode="auto">
            <a:xfrm flipV="1">
              <a:off x="2341" y="3264"/>
              <a:ext cx="59"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6" name="Group 12"/>
          <p:cNvGrpSpPr>
            <a:grpSpLocks/>
          </p:cNvGrpSpPr>
          <p:nvPr/>
        </p:nvGrpSpPr>
        <p:grpSpPr bwMode="auto">
          <a:xfrm>
            <a:off x="2590800" y="2819400"/>
            <a:ext cx="1447800" cy="609600"/>
            <a:chOff x="1536" y="2544"/>
            <a:chExt cx="912" cy="384"/>
          </a:xfrm>
        </p:grpSpPr>
        <p:sp>
          <p:nvSpPr>
            <p:cNvPr id="344077" name="Text Box 13"/>
            <p:cNvSpPr txBox="1">
              <a:spLocks noChangeArrowheads="1"/>
            </p:cNvSpPr>
            <p:nvPr/>
          </p:nvSpPr>
          <p:spPr bwMode="auto">
            <a:xfrm>
              <a:off x="1536" y="2544"/>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TF weighting</a:t>
              </a:r>
              <a:endParaRPr lang="en-US" altLang="en-US">
                <a:solidFill>
                  <a:srgbClr val="FF0000"/>
                </a:solidFill>
              </a:endParaRPr>
            </a:p>
          </p:txBody>
        </p:sp>
        <p:sp>
          <p:nvSpPr>
            <p:cNvPr id="344078" name="Line 14"/>
            <p:cNvSpPr>
              <a:spLocks noChangeShapeType="1"/>
            </p:cNvSpPr>
            <p:nvPr/>
          </p:nvSpPr>
          <p:spPr bwMode="auto">
            <a:xfrm>
              <a:off x="2208" y="273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9" name="Group 15"/>
          <p:cNvGrpSpPr>
            <a:grpSpLocks/>
          </p:cNvGrpSpPr>
          <p:nvPr/>
        </p:nvGrpSpPr>
        <p:grpSpPr bwMode="auto">
          <a:xfrm>
            <a:off x="4991100" y="2594752"/>
            <a:ext cx="4495800" cy="990600"/>
            <a:chOff x="2784" y="2352"/>
            <a:chExt cx="2832" cy="624"/>
          </a:xfrm>
        </p:grpSpPr>
        <p:sp>
          <p:nvSpPr>
            <p:cNvPr id="344080" name="Text Box 16">
              <a:hlinkClick r:id="rId5" action="ppaction://hlinksldjump"/>
            </p:cNvPr>
            <p:cNvSpPr txBox="1">
              <a:spLocks noChangeArrowheads="1"/>
            </p:cNvSpPr>
            <p:nvPr/>
          </p:nvSpPr>
          <p:spPr bwMode="auto">
            <a:xfrm>
              <a:off x="2784" y="2352"/>
              <a:ext cx="28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dirty="0">
                  <a:solidFill>
                    <a:srgbClr val="FF0000"/>
                  </a:solidFill>
                </a:rPr>
                <a:t>Doc length normalization</a:t>
              </a:r>
            </a:p>
            <a:p>
              <a:pPr algn="l"/>
              <a:r>
                <a:rPr lang="en-US" altLang="en-US" sz="1600" b="1" dirty="0">
                  <a:solidFill>
                    <a:srgbClr val="FF0000"/>
                  </a:solidFill>
                  <a:sym typeface="Symbol" panose="05050102010706020507" pitchFamily="18" charset="2"/>
                </a:rPr>
                <a:t>(</a:t>
              </a:r>
              <a:r>
                <a:rPr lang="en-US" altLang="en-US" sz="1600" b="1" dirty="0" smtClean="0">
                  <a:solidFill>
                    <a:srgbClr val="FF0000"/>
                  </a:solidFill>
                  <a:sym typeface="Symbol" panose="05050102010706020507" pitchFamily="18" charset="2"/>
                </a:rPr>
                <a:t>longer </a:t>
              </a:r>
              <a:r>
                <a:rPr lang="en-US" altLang="en-US" sz="1600" b="1" dirty="0">
                  <a:solidFill>
                    <a:srgbClr val="FF0000"/>
                  </a:solidFill>
                  <a:sym typeface="Symbol" panose="05050102010706020507" pitchFamily="18" charset="2"/>
                </a:rPr>
                <a:t>doc is expected to have  a smaller </a:t>
              </a:r>
              <a:r>
                <a:rPr lang="en-US" altLang="en-US" sz="1600" b="1" baseline="-25000" dirty="0">
                  <a:solidFill>
                    <a:srgbClr val="FF0000"/>
                  </a:solidFill>
                  <a:sym typeface="Symbol" panose="05050102010706020507" pitchFamily="18" charset="2"/>
                </a:rPr>
                <a:t>d</a:t>
              </a:r>
              <a:r>
                <a:rPr lang="en-US" altLang="en-US" sz="1600" b="1" dirty="0">
                  <a:solidFill>
                    <a:srgbClr val="FF0000"/>
                  </a:solidFill>
                  <a:sym typeface="Symbol" panose="05050102010706020507" pitchFamily="18" charset="2"/>
                </a:rPr>
                <a:t>)</a:t>
              </a:r>
              <a:endParaRPr lang="en-US" altLang="en-US" dirty="0">
                <a:solidFill>
                  <a:srgbClr val="FF0000"/>
                </a:solidFill>
              </a:endParaRPr>
            </a:p>
          </p:txBody>
        </p:sp>
        <p:sp>
          <p:nvSpPr>
            <p:cNvPr id="344081" name="Line 17"/>
            <p:cNvSpPr>
              <a:spLocks noChangeShapeType="1"/>
            </p:cNvSpPr>
            <p:nvPr/>
          </p:nvSpPr>
          <p:spPr bwMode="auto">
            <a:xfrm flipH="1">
              <a:off x="3120" y="2688"/>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4082" name="Rectangle 18"/>
          <p:cNvSpPr>
            <a:spLocks noChangeArrowheads="1"/>
          </p:cNvSpPr>
          <p:nvPr/>
        </p:nvSpPr>
        <p:spPr bwMode="auto">
          <a:xfrm>
            <a:off x="762000" y="48768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SzPct val="160000"/>
              <a:buChar char="•"/>
              <a:defRPr sz="2800" b="1">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b="1">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r>
              <a:rPr lang="en-US" altLang="en-US" dirty="0"/>
              <a:t>Smoothing with </a:t>
            </a:r>
            <a:r>
              <a:rPr lang="en-US" altLang="en-US" i="1" dirty="0"/>
              <a:t>p(</a:t>
            </a:r>
            <a:r>
              <a:rPr lang="en-US" altLang="en-US" i="1" dirty="0" err="1"/>
              <a:t>w|C</a:t>
            </a:r>
            <a:r>
              <a:rPr lang="en-US" altLang="en-US" i="1" dirty="0"/>
              <a:t>)</a:t>
            </a:r>
            <a:r>
              <a:rPr lang="en-US" altLang="en-US" dirty="0"/>
              <a:t> </a:t>
            </a:r>
            <a:r>
              <a:rPr lang="en-US" altLang="en-US" dirty="0">
                <a:sym typeface="Symbol" panose="05050102010706020507" pitchFamily="18" charset="2"/>
              </a:rPr>
              <a:t></a:t>
            </a:r>
            <a:r>
              <a:rPr lang="en-US" altLang="en-US" dirty="0"/>
              <a:t> TF-IDF + </a:t>
            </a:r>
            <a:r>
              <a:rPr lang="en-US" altLang="en-US" dirty="0" smtClean="0"/>
              <a:t>doc-length normalization</a:t>
            </a:r>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60</a:t>
            </a:fld>
            <a:endParaRPr lang="en-US"/>
          </a:p>
        </p:txBody>
      </p:sp>
      <p:graphicFrame>
        <p:nvGraphicFramePr>
          <p:cNvPr id="23" name="Object 11"/>
          <p:cNvGraphicFramePr>
            <a:graphicFrameLocks noChangeAspect="1"/>
          </p:cNvGraphicFramePr>
          <p:nvPr>
            <p:extLst>
              <p:ext uri="{D42A27DB-BD31-4B8C-83A1-F6EECF244321}">
                <p14:modId xmlns:p14="http://schemas.microsoft.com/office/powerpoint/2010/main" val="829516200"/>
              </p:ext>
            </p:extLst>
          </p:nvPr>
        </p:nvGraphicFramePr>
        <p:xfrm>
          <a:off x="6362700" y="338138"/>
          <a:ext cx="2514600" cy="1131887"/>
        </p:xfrm>
        <a:graphic>
          <a:graphicData uri="http://schemas.openxmlformats.org/presentationml/2006/ole">
            <mc:AlternateContent xmlns:mc="http://schemas.openxmlformats.org/markup-compatibility/2006">
              <mc:Choice xmlns:v="urn:schemas-microsoft-com:vml" Requires="v">
                <p:oleObj spid="_x0000_s17464" name="Equation" r:id="rId6" imgW="1574640" imgH="711000" progId="Equation.DSMT4">
                  <p:embed/>
                </p:oleObj>
              </mc:Choice>
              <mc:Fallback>
                <p:oleObj name="Equation" r:id="rId6" imgW="157464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2700" y="338138"/>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1995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4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4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40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4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80" name="Object 12"/>
          <p:cNvGraphicFramePr>
            <a:graphicFrameLocks noChangeAspect="1"/>
          </p:cNvGraphicFramePr>
          <p:nvPr>
            <p:extLst>
              <p:ext uri="{D42A27DB-BD31-4B8C-83A1-F6EECF244321}">
                <p14:modId xmlns:p14="http://schemas.microsoft.com/office/powerpoint/2010/main" val="327510993"/>
              </p:ext>
            </p:extLst>
          </p:nvPr>
        </p:nvGraphicFramePr>
        <p:xfrm>
          <a:off x="76200" y="2761451"/>
          <a:ext cx="8994775" cy="2281238"/>
        </p:xfrm>
        <a:graphic>
          <a:graphicData uri="http://schemas.openxmlformats.org/presentationml/2006/ole">
            <mc:AlternateContent xmlns:mc="http://schemas.openxmlformats.org/markup-compatibility/2006">
              <mc:Choice xmlns:v="urn:schemas-microsoft-com:vml" Requires="v">
                <p:oleObj spid="_x0000_s18551" name="Equation" r:id="rId3" imgW="7188120" imgH="1828800" progId="Equation.DSMT4">
                  <p:embed/>
                </p:oleObj>
              </mc:Choice>
              <mc:Fallback>
                <p:oleObj name="Equation" r:id="rId3" imgW="7188120" imgH="182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761451"/>
                        <a:ext cx="8994775"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70" name="Rectangle 2"/>
          <p:cNvSpPr>
            <a:spLocks noGrp="1" noChangeArrowheads="1"/>
          </p:cNvSpPr>
          <p:nvPr>
            <p:ph type="title"/>
          </p:nvPr>
        </p:nvSpPr>
        <p:spPr/>
        <p:txBody>
          <a:bodyPr>
            <a:normAutofit/>
          </a:bodyPr>
          <a:lstStyle/>
          <a:p>
            <a:r>
              <a:rPr lang="en-US" altLang="en-US" sz="4000" dirty="0"/>
              <a:t>Smoothing &amp; TF-IDF weighting</a:t>
            </a:r>
            <a:endParaRPr lang="en-US" altLang="en-US" sz="1800" dirty="0"/>
          </a:p>
        </p:txBody>
      </p:sp>
      <p:graphicFrame>
        <p:nvGraphicFramePr>
          <p:cNvPr id="365571" name="Object 3"/>
          <p:cNvGraphicFramePr>
            <a:graphicFrameLocks noGrp="1" noChangeAspect="1"/>
          </p:cNvGraphicFramePr>
          <p:nvPr>
            <p:ph idx="1"/>
            <p:extLst>
              <p:ext uri="{D42A27DB-BD31-4B8C-83A1-F6EECF244321}">
                <p14:modId xmlns:p14="http://schemas.microsoft.com/office/powerpoint/2010/main" val="2974624493"/>
              </p:ext>
            </p:extLst>
          </p:nvPr>
        </p:nvGraphicFramePr>
        <p:xfrm>
          <a:off x="4135914" y="1678776"/>
          <a:ext cx="3179286" cy="551657"/>
        </p:xfrm>
        <a:graphic>
          <a:graphicData uri="http://schemas.openxmlformats.org/presentationml/2006/ole">
            <mc:AlternateContent xmlns:mc="http://schemas.openxmlformats.org/markup-compatibility/2006">
              <mc:Choice xmlns:v="urn:schemas-microsoft-com:vml" Requires="v">
                <p:oleObj spid="_x0000_s18552" name="Equation" r:id="rId5" imgW="2781000" imgH="482400" progId="Equation.DSMT4">
                  <p:embed/>
                </p:oleObj>
              </mc:Choice>
              <mc:Fallback>
                <p:oleObj name="Equation" r:id="rId5" imgW="278100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914" y="1678776"/>
                        <a:ext cx="3179286" cy="551657"/>
                      </a:xfrm>
                      <a:prstGeom prst="rect">
                        <a:avLst/>
                      </a:prstGeom>
                      <a:noFill/>
                      <a:ln>
                        <a:noFill/>
                      </a:ln>
                      <a:effectLst/>
                      <a:extLst/>
                    </p:spPr>
                  </p:pic>
                </p:oleObj>
              </mc:Fallback>
            </mc:AlternateContent>
          </a:graphicData>
        </a:graphic>
      </p:graphicFrame>
      <p:graphicFrame>
        <p:nvGraphicFramePr>
          <p:cNvPr id="365579" name="Object 11"/>
          <p:cNvGraphicFramePr>
            <a:graphicFrameLocks noGrp="1" noChangeAspect="1"/>
          </p:cNvGraphicFramePr>
          <p:nvPr>
            <p:ph sz="half" idx="4294967295"/>
            <p:extLst>
              <p:ext uri="{D42A27DB-BD31-4B8C-83A1-F6EECF244321}">
                <p14:modId xmlns:p14="http://schemas.microsoft.com/office/powerpoint/2010/main" val="2972261014"/>
              </p:ext>
            </p:extLst>
          </p:nvPr>
        </p:nvGraphicFramePr>
        <p:xfrm>
          <a:off x="3147482" y="2257622"/>
          <a:ext cx="1709473" cy="766549"/>
        </p:xfrm>
        <a:graphic>
          <a:graphicData uri="http://schemas.openxmlformats.org/presentationml/2006/ole">
            <mc:AlternateContent xmlns:mc="http://schemas.openxmlformats.org/markup-compatibility/2006">
              <mc:Choice xmlns:v="urn:schemas-microsoft-com:vml" Requires="v">
                <p:oleObj spid="_x0000_s18553" name="Equation" r:id="rId7" imgW="1587240" imgH="711000" progId="Equation.DSMT4">
                  <p:embed/>
                </p:oleObj>
              </mc:Choice>
              <mc:Fallback>
                <p:oleObj name="Equation" r:id="rId7" imgW="158724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482" y="2257622"/>
                        <a:ext cx="1709473" cy="766549"/>
                      </a:xfrm>
                      <a:prstGeom prst="rect">
                        <a:avLst/>
                      </a:prstGeom>
                      <a:noFill/>
                      <a:ln>
                        <a:noFill/>
                      </a:ln>
                      <a:effectLst/>
                      <a:extLst/>
                    </p:spPr>
                  </p:pic>
                </p:oleObj>
              </mc:Fallback>
            </mc:AlternateContent>
          </a:graphicData>
        </a:graphic>
      </p:graphicFrame>
      <p:grpSp>
        <p:nvGrpSpPr>
          <p:cNvPr id="365572" name="Group 4"/>
          <p:cNvGrpSpPr>
            <a:grpSpLocks/>
          </p:cNvGrpSpPr>
          <p:nvPr/>
        </p:nvGrpSpPr>
        <p:grpSpPr bwMode="auto">
          <a:xfrm>
            <a:off x="5435600" y="1173162"/>
            <a:ext cx="4775200" cy="503238"/>
            <a:chOff x="2308" y="2592"/>
            <a:chExt cx="3008" cy="317"/>
          </a:xfrm>
        </p:grpSpPr>
        <p:sp>
          <p:nvSpPr>
            <p:cNvPr id="365573" name="Text Box 5"/>
            <p:cNvSpPr txBox="1">
              <a:spLocks noChangeArrowheads="1"/>
            </p:cNvSpPr>
            <p:nvPr/>
          </p:nvSpPr>
          <p:spPr bwMode="auto">
            <a:xfrm>
              <a:off x="2822" y="2592"/>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smtClean="0">
                  <a:solidFill>
                    <a:srgbClr val="FF0000"/>
                  </a:solidFill>
                  <a:latin typeface="Arial" panose="020B0604020202020204" pitchFamily="34" charset="0"/>
                </a:rPr>
                <a:t>Smoothed ML </a:t>
              </a:r>
              <a:r>
                <a:rPr lang="en-US" altLang="en-US" sz="1800" b="1" dirty="0">
                  <a:solidFill>
                    <a:srgbClr val="FF0000"/>
                  </a:solidFill>
                  <a:latin typeface="Arial" panose="020B0604020202020204" pitchFamily="34" charset="0"/>
                </a:rPr>
                <a:t>estimate </a:t>
              </a:r>
            </a:p>
          </p:txBody>
        </p:sp>
        <p:sp>
          <p:nvSpPr>
            <p:cNvPr id="365574" name="Line 6"/>
            <p:cNvSpPr>
              <a:spLocks noChangeShapeType="1"/>
            </p:cNvSpPr>
            <p:nvPr/>
          </p:nvSpPr>
          <p:spPr bwMode="auto">
            <a:xfrm flipH="1">
              <a:off x="2308" y="2736"/>
              <a:ext cx="476" cy="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575" name="Group 7"/>
          <p:cNvGrpSpPr>
            <a:grpSpLocks/>
          </p:cNvGrpSpPr>
          <p:nvPr/>
        </p:nvGrpSpPr>
        <p:grpSpPr bwMode="auto">
          <a:xfrm>
            <a:off x="5388519" y="2189167"/>
            <a:ext cx="3469731" cy="615951"/>
            <a:chOff x="2585" y="3491"/>
            <a:chExt cx="2741" cy="388"/>
          </a:xfrm>
        </p:grpSpPr>
        <p:sp>
          <p:nvSpPr>
            <p:cNvPr id="365576" name="Text Box 8"/>
            <p:cNvSpPr txBox="1">
              <a:spLocks noChangeArrowheads="1"/>
            </p:cNvSpPr>
            <p:nvPr/>
          </p:nvSpPr>
          <p:spPr bwMode="auto">
            <a:xfrm>
              <a:off x="2832" y="3648"/>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a:solidFill>
                    <a:srgbClr val="FF0000"/>
                  </a:solidFill>
                  <a:latin typeface="Arial" panose="020B0604020202020204" pitchFamily="34" charset="0"/>
                </a:rPr>
                <a:t>Reference language model</a:t>
              </a:r>
            </a:p>
          </p:txBody>
        </p:sp>
        <p:sp>
          <p:nvSpPr>
            <p:cNvPr id="365577" name="Line 9"/>
            <p:cNvSpPr>
              <a:spLocks noChangeShapeType="1"/>
            </p:cNvSpPr>
            <p:nvPr/>
          </p:nvSpPr>
          <p:spPr bwMode="auto">
            <a:xfrm flipH="1" flipV="1">
              <a:off x="2585" y="3491"/>
              <a:ext cx="247" cy="3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5578" name="Line 10"/>
          <p:cNvSpPr>
            <a:spLocks noChangeShapeType="1"/>
          </p:cNvSpPr>
          <p:nvPr/>
        </p:nvSpPr>
        <p:spPr bwMode="auto">
          <a:xfrm flipV="1">
            <a:off x="4856956" y="2189166"/>
            <a:ext cx="172244" cy="3224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1522412" y="1684732"/>
            <a:ext cx="3124200" cy="1203724"/>
            <a:chOff x="1522412" y="1684732"/>
            <a:chExt cx="3124200" cy="1203724"/>
          </a:xfrm>
        </p:grpSpPr>
        <p:sp>
          <p:nvSpPr>
            <p:cNvPr id="365581" name="Text Box 13"/>
            <p:cNvSpPr txBox="1">
              <a:spLocks noChangeArrowheads="1"/>
            </p:cNvSpPr>
            <p:nvPr/>
          </p:nvSpPr>
          <p:spPr bwMode="auto">
            <a:xfrm>
              <a:off x="1522412" y="1684732"/>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dirty="0">
                  <a:latin typeface="Arial" panose="020B0604020202020204" pitchFamily="34" charset="0"/>
                </a:rPr>
                <a:t>Retrieval formula using the general smoothing scheme</a:t>
              </a:r>
            </a:p>
          </p:txBody>
        </p:sp>
        <p:sp>
          <p:nvSpPr>
            <p:cNvPr id="365582" name="AutoShape 14"/>
            <p:cNvSpPr>
              <a:spLocks noChangeArrowheads="1"/>
            </p:cNvSpPr>
            <p:nvPr/>
          </p:nvSpPr>
          <p:spPr bwMode="auto">
            <a:xfrm>
              <a:off x="2804583" y="2293143"/>
              <a:ext cx="228600" cy="595313"/>
            </a:xfrm>
            <a:prstGeom prst="downArrow">
              <a:avLst>
                <a:gd name="adj1" fmla="val 50000"/>
                <a:gd name="adj2" fmla="val 651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 name="Group 7"/>
          <p:cNvGrpSpPr/>
          <p:nvPr/>
        </p:nvGrpSpPr>
        <p:grpSpPr>
          <a:xfrm>
            <a:off x="2971800" y="3273427"/>
            <a:ext cx="6096000" cy="2051644"/>
            <a:chOff x="2971800" y="3273427"/>
            <a:chExt cx="6096000" cy="2051644"/>
          </a:xfrm>
        </p:grpSpPr>
        <p:sp>
          <p:nvSpPr>
            <p:cNvPr id="365584" name="Text Box 16"/>
            <p:cNvSpPr txBox="1">
              <a:spLocks noChangeArrowheads="1"/>
            </p:cNvSpPr>
            <p:nvPr/>
          </p:nvSpPr>
          <p:spPr bwMode="auto">
            <a:xfrm>
              <a:off x="2971800" y="4924961"/>
              <a:ext cx="609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2000" dirty="0">
                  <a:latin typeface="Arial" panose="020B0604020202020204" pitchFamily="34" charset="0"/>
                </a:rPr>
                <a:t>Key rewriting </a:t>
              </a:r>
              <a:r>
                <a:rPr lang="en-US" altLang="en-US" sz="2000" dirty="0" smtClean="0">
                  <a:latin typeface="Arial" panose="020B0604020202020204" pitchFamily="34" charset="0"/>
                </a:rPr>
                <a:t>step (where did we see it before?)</a:t>
              </a:r>
              <a:endParaRPr lang="en-US" altLang="en-US" sz="2000" dirty="0">
                <a:latin typeface="Arial" panose="020B0604020202020204" pitchFamily="34" charset="0"/>
              </a:endParaRPr>
            </a:p>
          </p:txBody>
        </p:sp>
        <p:grpSp>
          <p:nvGrpSpPr>
            <p:cNvPr id="4" name="Group 3"/>
            <p:cNvGrpSpPr/>
            <p:nvPr/>
          </p:nvGrpSpPr>
          <p:grpSpPr>
            <a:xfrm>
              <a:off x="3657600" y="3273427"/>
              <a:ext cx="5410200" cy="1679573"/>
              <a:chOff x="3657600" y="3273427"/>
              <a:chExt cx="5410200" cy="1679573"/>
            </a:xfrm>
          </p:grpSpPr>
          <p:sp>
            <p:nvSpPr>
              <p:cNvPr id="365583" name="Rectangle 15"/>
              <p:cNvSpPr>
                <a:spLocks noChangeArrowheads="1"/>
              </p:cNvSpPr>
              <p:nvPr/>
            </p:nvSpPr>
            <p:spPr bwMode="auto">
              <a:xfrm>
                <a:off x="3657600" y="3273427"/>
                <a:ext cx="5410200" cy="115746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5" name="Line 17"/>
              <p:cNvSpPr>
                <a:spLocks noChangeShapeType="1"/>
              </p:cNvSpPr>
              <p:nvPr/>
            </p:nvSpPr>
            <p:spPr bwMode="auto">
              <a:xfrm flipV="1">
                <a:off x="70104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61</a:t>
            </a:fld>
            <a:endParaRPr lang="en-US"/>
          </a:p>
        </p:txBody>
      </p:sp>
      <p:sp>
        <p:nvSpPr>
          <p:cNvPr id="3" name="Rectangle 2"/>
          <p:cNvSpPr/>
          <p:nvPr/>
        </p:nvSpPr>
        <p:spPr>
          <a:xfrm>
            <a:off x="914400" y="3288637"/>
            <a:ext cx="5715000" cy="59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632" y="4376222"/>
            <a:ext cx="8153400" cy="634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40667" y="5410200"/>
            <a:ext cx="5094844" cy="707886"/>
          </a:xfrm>
          <a:prstGeom prst="rect">
            <a:avLst/>
          </a:prstGeom>
        </p:spPr>
        <p:txBody>
          <a:bodyPr wrap="square">
            <a:spAutoFit/>
          </a:bodyPr>
          <a:lstStyle/>
          <a:p>
            <a:pPr algn="r"/>
            <a:r>
              <a:rPr lang="en-US" altLang="en-US" sz="2000" dirty="0">
                <a:latin typeface="Arial" panose="020B0604020202020204" pitchFamily="34" charset="0"/>
              </a:rPr>
              <a:t>Similar rewritings are very common when using probabilistic models for IR…</a:t>
            </a:r>
          </a:p>
        </p:txBody>
      </p:sp>
      <mc:AlternateContent xmlns:mc="http://schemas.openxmlformats.org/markup-compatibility/2006" xmlns:a14="http://schemas.microsoft.com/office/drawing/2010/main">
        <mc:Choice Requires="a14">
          <p:sp>
            <p:nvSpPr>
              <p:cNvPr id="10" name="TextBox 9"/>
              <p:cNvSpPr txBox="1"/>
              <p:nvPr/>
            </p:nvSpPr>
            <p:spPr>
              <a:xfrm>
                <a:off x="1085982" y="4357301"/>
                <a:ext cx="59041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𝑐</m:t>
                      </m:r>
                      <m:d>
                        <m:dPr>
                          <m:ctrlPr>
                            <a:rPr lang="en-US" sz="900" b="0" i="1" smtClean="0">
                              <a:latin typeface="Cambria Math" panose="02040503050406030204" pitchFamily="18" charset="0"/>
                            </a:rPr>
                          </m:ctrlPr>
                        </m:dPr>
                        <m:e>
                          <m:r>
                            <a:rPr lang="en-US" sz="900" b="0" i="1" smtClean="0">
                              <a:latin typeface="Cambria Math" panose="02040503050406030204" pitchFamily="18" charset="0"/>
                            </a:rPr>
                            <m:t>𝑤</m:t>
                          </m:r>
                          <m:r>
                            <a:rPr lang="en-US" sz="900" b="0" i="1" smtClean="0">
                              <a:latin typeface="Cambria Math" panose="02040503050406030204" pitchFamily="18" charset="0"/>
                            </a:rPr>
                            <m:t>,</m:t>
                          </m:r>
                          <m:r>
                            <a:rPr lang="en-US" sz="900" b="0" i="1" smtClean="0">
                              <a:latin typeface="Cambria Math" panose="02040503050406030204" pitchFamily="18" charset="0"/>
                            </a:rPr>
                            <m:t>𝑞</m:t>
                          </m:r>
                        </m:e>
                      </m:d>
                      <m:r>
                        <a:rPr lang="en-US" sz="900" b="0" i="1" smtClean="0">
                          <a:latin typeface="Cambria Math" panose="02040503050406030204" pitchFamily="18" charset="0"/>
                        </a:rPr>
                        <m:t>&gt;0</m:t>
                      </m:r>
                    </m:oMath>
                  </m:oMathPara>
                </a14:m>
                <a:endParaRPr lang="en-US" sz="9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85982" y="4357301"/>
                <a:ext cx="590418" cy="138499"/>
              </a:xfrm>
              <a:prstGeom prst="rect">
                <a:avLst/>
              </a:prstGeom>
              <a:blipFill rotWithShape="0">
                <a:blip r:embed="rId9"/>
                <a:stretch>
                  <a:fillRect l="-3093" r="-5155" b="-26087"/>
                </a:stretch>
              </a:blipFill>
            </p:spPr>
            <p:txBody>
              <a:bodyPr/>
              <a:lstStyle/>
              <a:p>
                <a:r>
                  <a:rPr lang="en-US">
                    <a:noFill/>
                  </a:rPr>
                  <a:t> </a:t>
                </a:r>
              </a:p>
            </p:txBody>
          </p:sp>
        </mc:Fallback>
      </mc:AlternateContent>
      <p:sp>
        <p:nvSpPr>
          <p:cNvPr id="23" name="Rectangle 22"/>
          <p:cNvSpPr/>
          <p:nvPr/>
        </p:nvSpPr>
        <p:spPr>
          <a:xfrm>
            <a:off x="952500" y="3921115"/>
            <a:ext cx="8153400" cy="5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799249" y="4479256"/>
            <a:ext cx="1677751" cy="376937"/>
            <a:chOff x="4799249" y="4479256"/>
            <a:chExt cx="1677751" cy="376937"/>
          </a:xfrm>
        </p:grpSpPr>
        <p:cxnSp>
          <p:nvCxnSpPr>
            <p:cNvPr id="12" name="Straight Connector 11"/>
            <p:cNvCxnSpPr/>
            <p:nvPr/>
          </p:nvCxnSpPr>
          <p:spPr>
            <a:xfrm>
              <a:off x="4799249" y="4479256"/>
              <a:ext cx="1677751" cy="3509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799249" y="4531343"/>
              <a:ext cx="1677751" cy="3248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76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8" grpId="0" animBg="1"/>
      <p:bldP spid="3" grpId="0" animBg="1"/>
      <p:bldP spid="25" grpId="0" animBg="1"/>
      <p:bldP spid="9" grpId="0"/>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a:t>How to estimate a language model</a:t>
            </a:r>
          </a:p>
          <a:p>
            <a:r>
              <a:rPr lang="en-US" dirty="0"/>
              <a:t>General idea and different ways of smoothing</a:t>
            </a:r>
          </a:p>
          <a:p>
            <a:r>
              <a:rPr lang="en-US" dirty="0"/>
              <a:t>Effect of smoothing</a:t>
            </a:r>
          </a:p>
          <a:p>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62</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63</a:t>
            </a:fld>
            <a:endParaRPr lang="en-US"/>
          </a:p>
        </p:txBody>
      </p:sp>
    </p:spTree>
    <p:extLst>
      <p:ext uri="{BB962C8B-B14F-4D97-AF65-F5344CB8AC3E}">
        <p14:creationId xmlns:p14="http://schemas.microsoft.com/office/powerpoint/2010/main" val="148070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Autofit/>
          </a:bodyPr>
          <a:lstStyle/>
          <a:p>
            <a:r>
              <a:rPr lang="en-US" altLang="en-US" dirty="0"/>
              <a:t/>
            </a:r>
            <a:br>
              <a:rPr lang="en-US" altLang="en-US" dirty="0"/>
            </a:br>
            <a:r>
              <a:rPr lang="en-US" altLang="en-US" dirty="0" smtClean="0"/>
              <a:t>Notion </a:t>
            </a:r>
            <a:r>
              <a:rPr lang="en-US" altLang="en-US" dirty="0"/>
              <a:t>of Relevance</a:t>
            </a:r>
            <a:br>
              <a:rPr lang="en-US" altLang="en-US" dirty="0"/>
            </a:br>
            <a:endParaRPr lang="en-US" altLang="en-US" sz="3200" dirty="0"/>
          </a:p>
        </p:txBody>
      </p:sp>
      <p:grpSp>
        <p:nvGrpSpPr>
          <p:cNvPr id="350211" name="Group 3"/>
          <p:cNvGrpSpPr>
            <a:grpSpLocks/>
          </p:cNvGrpSpPr>
          <p:nvPr/>
        </p:nvGrpSpPr>
        <p:grpSpPr bwMode="auto">
          <a:xfrm>
            <a:off x="838200" y="1600200"/>
            <a:ext cx="7737475" cy="1708150"/>
            <a:chOff x="528" y="768"/>
            <a:chExt cx="4874" cy="1076"/>
          </a:xfrm>
        </p:grpSpPr>
        <p:sp>
          <p:nvSpPr>
            <p:cNvPr id="350212" name="Text Box 4"/>
            <p:cNvSpPr txBox="1">
              <a:spLocks noChangeArrowheads="1"/>
            </p:cNvSpPr>
            <p:nvPr/>
          </p:nvSpPr>
          <p:spPr bwMode="auto">
            <a:xfrm>
              <a:off x="2256" y="768"/>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0066"/>
                  </a:solidFill>
                  <a:latin typeface="Arial Narrow" panose="020B0606020202030204" pitchFamily="34" charset="0"/>
                </a:rPr>
                <a:t>Relevance</a:t>
              </a:r>
              <a:endParaRPr lang="en-US" altLang="en-US"/>
            </a:p>
          </p:txBody>
        </p:sp>
        <p:sp>
          <p:nvSpPr>
            <p:cNvPr id="350213" name="Rectangle 5"/>
            <p:cNvSpPr>
              <a:spLocks noChangeArrowheads="1"/>
            </p:cNvSpPr>
            <p:nvPr/>
          </p:nvSpPr>
          <p:spPr bwMode="auto">
            <a:xfrm>
              <a:off x="528" y="1440"/>
              <a:ext cx="12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000066"/>
                  </a:solidFill>
                  <a:latin typeface="Arial Narrow" panose="020B0606020202030204" pitchFamily="34" charset="0"/>
                  <a:sym typeface="Symbol" panose="05050102010706020507" pitchFamily="18" charset="2"/>
                </a:rPr>
                <a:t></a:t>
              </a:r>
              <a:r>
                <a:rPr lang="en-US" altLang="en-US" sz="1800" b="1">
                  <a:solidFill>
                    <a:srgbClr val="000066"/>
                  </a:solidFill>
                  <a:latin typeface="Arial Narrow" panose="020B0606020202030204" pitchFamily="34" charset="0"/>
                </a:rPr>
                <a:t>(Rep(q), Rep(d))    </a:t>
              </a:r>
            </a:p>
            <a:p>
              <a:pPr algn="l"/>
              <a:r>
                <a:rPr lang="en-US" altLang="en-US" sz="1800" b="1">
                  <a:latin typeface="Arial Narrow" panose="020B0606020202030204" pitchFamily="34" charset="0"/>
                </a:rPr>
                <a:t> Similarity</a:t>
              </a:r>
              <a:endParaRPr lang="en-US" altLang="en-US" sz="2000">
                <a:solidFill>
                  <a:srgbClr val="FF0000"/>
                </a:solidFill>
                <a:latin typeface="Arial Narrow" panose="020B0606020202030204" pitchFamily="34" charset="0"/>
              </a:endParaRPr>
            </a:p>
          </p:txBody>
        </p:sp>
        <p:sp>
          <p:nvSpPr>
            <p:cNvPr id="350214" name="Rectangle 6"/>
            <p:cNvSpPr>
              <a:spLocks noChangeArrowheads="1"/>
            </p:cNvSpPr>
            <p:nvPr/>
          </p:nvSpPr>
          <p:spPr bwMode="auto">
            <a:xfrm>
              <a:off x="2042" y="1440"/>
              <a:ext cx="1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CC0000"/>
                  </a:solidFill>
                  <a:latin typeface="Arial Narrow" panose="020B0606020202030204" pitchFamily="34" charset="0"/>
                </a:rPr>
                <a:t>P(r=1|q,d)   r </a:t>
              </a:r>
              <a:r>
                <a:rPr lang="en-US" altLang="en-US" sz="1800" b="1">
                  <a:solidFill>
                    <a:srgbClr val="CC0000"/>
                  </a:solidFill>
                  <a:latin typeface="Arial Narrow" panose="020B0606020202030204" pitchFamily="34" charset="0"/>
                  <a:sym typeface="Symbol" panose="05050102010706020507" pitchFamily="18" charset="2"/>
                </a:rPr>
                <a:t>{0,1}</a:t>
              </a:r>
              <a:r>
                <a:rPr lang="en-US" altLang="en-US" sz="1800" b="1">
                  <a:solidFill>
                    <a:srgbClr val="000066"/>
                  </a:solidFill>
                  <a:latin typeface="Arial Narrow" panose="020B0606020202030204" pitchFamily="34" charset="0"/>
                </a:rPr>
                <a:t> </a:t>
              </a:r>
            </a:p>
            <a:p>
              <a:r>
                <a:rPr lang="en-US" altLang="en-US" sz="1800" b="1">
                  <a:solidFill>
                    <a:srgbClr val="000066"/>
                  </a:solidFill>
                  <a:latin typeface="Arial Narrow" panose="020B0606020202030204" pitchFamily="34" charset="0"/>
                </a:rPr>
                <a:t> </a:t>
              </a:r>
              <a:r>
                <a:rPr lang="en-US" altLang="en-US" sz="1800" b="1">
                  <a:solidFill>
                    <a:srgbClr val="CC0000"/>
                  </a:solidFill>
                  <a:latin typeface="Arial Narrow" panose="020B0606020202030204" pitchFamily="34" charset="0"/>
                </a:rPr>
                <a:t>Probability of Relevance</a:t>
              </a:r>
              <a:endParaRPr lang="en-US" altLang="en-US" sz="1800" b="1"/>
            </a:p>
          </p:txBody>
        </p:sp>
        <p:sp>
          <p:nvSpPr>
            <p:cNvPr id="350215" name="Rectangle 7"/>
            <p:cNvSpPr>
              <a:spLocks noChangeArrowheads="1"/>
            </p:cNvSpPr>
            <p:nvPr/>
          </p:nvSpPr>
          <p:spPr bwMode="auto">
            <a:xfrm>
              <a:off x="3984" y="1439"/>
              <a:ext cx="141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000066"/>
                  </a:solidFill>
                  <a:latin typeface="Arial Narrow" panose="020B0606020202030204" pitchFamily="34" charset="0"/>
                </a:rPr>
                <a:t>P(d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q) or P(q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d)</a:t>
              </a:r>
            </a:p>
            <a:p>
              <a:r>
                <a:rPr lang="en-US" altLang="en-US" sz="1800" b="1">
                  <a:solidFill>
                    <a:srgbClr val="000066"/>
                  </a:solidFill>
                  <a:latin typeface="Arial Narrow" panose="020B0606020202030204" pitchFamily="34" charset="0"/>
                </a:rPr>
                <a:t> Probabilistic inference</a:t>
              </a:r>
            </a:p>
          </p:txBody>
        </p:sp>
        <p:sp>
          <p:nvSpPr>
            <p:cNvPr id="350216" name="Line 8"/>
            <p:cNvSpPr>
              <a:spLocks noChangeShapeType="1"/>
            </p:cNvSpPr>
            <p:nvPr/>
          </p:nvSpPr>
          <p:spPr bwMode="auto">
            <a:xfrm flipH="1">
              <a:off x="1152" y="1104"/>
              <a:ext cx="14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Line 9"/>
            <p:cNvSpPr>
              <a:spLocks noChangeShapeType="1"/>
            </p:cNvSpPr>
            <p:nvPr/>
          </p:nvSpPr>
          <p:spPr bwMode="auto">
            <a:xfrm>
              <a:off x="2688" y="110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Line 10"/>
            <p:cNvSpPr>
              <a:spLocks noChangeShapeType="1"/>
            </p:cNvSpPr>
            <p:nvPr/>
          </p:nvSpPr>
          <p:spPr bwMode="auto">
            <a:xfrm>
              <a:off x="2928" y="1104"/>
              <a:ext cx="15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19" name="Group 11"/>
          <p:cNvGrpSpPr>
            <a:grpSpLocks/>
          </p:cNvGrpSpPr>
          <p:nvPr/>
        </p:nvGrpSpPr>
        <p:grpSpPr bwMode="auto">
          <a:xfrm>
            <a:off x="184150" y="3429000"/>
            <a:ext cx="2919413" cy="2578100"/>
            <a:chOff x="116" y="1920"/>
            <a:chExt cx="1839" cy="1624"/>
          </a:xfrm>
        </p:grpSpPr>
        <p:sp>
          <p:nvSpPr>
            <p:cNvPr id="350220" name="Rectangle 12"/>
            <p:cNvSpPr>
              <a:spLocks noChangeArrowheads="1"/>
            </p:cNvSpPr>
            <p:nvPr/>
          </p:nvSpPr>
          <p:spPr bwMode="auto">
            <a:xfrm>
              <a:off x="483" y="2175"/>
              <a:ext cx="90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 </a:t>
              </a:r>
            </a:p>
            <a:p>
              <a:r>
                <a:rPr lang="en-US" altLang="en-US" sz="1600" b="1">
                  <a:solidFill>
                    <a:srgbClr val="000066"/>
                  </a:solidFill>
                  <a:latin typeface="Arial Narrow" panose="020B0606020202030204" pitchFamily="34" charset="0"/>
                  <a:sym typeface="Symbol" panose="05050102010706020507" pitchFamily="18" charset="2"/>
                </a:rPr>
                <a:t>rep &amp; </a:t>
              </a:r>
              <a:r>
                <a:rPr lang="en-US" altLang="en-US" sz="1600" b="1">
                  <a:solidFill>
                    <a:srgbClr val="000066"/>
                  </a:solidFill>
                  <a:latin typeface="Arial Narrow" panose="020B0606020202030204" pitchFamily="34" charset="0"/>
                </a:rPr>
                <a:t> similarity</a:t>
              </a:r>
              <a:endParaRPr lang="en-US" altLang="en-US" sz="1600">
                <a:solidFill>
                  <a:srgbClr val="000066"/>
                </a:solidFill>
                <a:latin typeface="Arial Narrow" panose="020B0606020202030204" pitchFamily="34" charset="0"/>
              </a:endParaRPr>
            </a:p>
          </p:txBody>
        </p:sp>
        <p:sp>
          <p:nvSpPr>
            <p:cNvPr id="350221" name="Line 13"/>
            <p:cNvSpPr>
              <a:spLocks noChangeShapeType="1"/>
            </p:cNvSpPr>
            <p:nvPr/>
          </p:nvSpPr>
          <p:spPr bwMode="auto">
            <a:xfrm>
              <a:off x="912"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2" name="Line 14"/>
            <p:cNvSpPr>
              <a:spLocks noChangeShapeType="1"/>
            </p:cNvSpPr>
            <p:nvPr/>
          </p:nvSpPr>
          <p:spPr bwMode="auto">
            <a:xfrm flipH="1">
              <a:off x="480"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3" name="Rectangle 15"/>
            <p:cNvSpPr>
              <a:spLocks noChangeArrowheads="1"/>
            </p:cNvSpPr>
            <p:nvPr/>
          </p:nvSpPr>
          <p:spPr bwMode="auto">
            <a:xfrm>
              <a:off x="116" y="2991"/>
              <a:ext cx="91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Vector space</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(Salton et al., 75)</a:t>
              </a:r>
              <a:endParaRPr lang="en-US" altLang="en-US" sz="1600">
                <a:solidFill>
                  <a:srgbClr val="000066"/>
                </a:solidFill>
                <a:latin typeface="Arial Narrow" panose="020B0606020202030204" pitchFamily="34" charset="0"/>
              </a:endParaRPr>
            </a:p>
          </p:txBody>
        </p:sp>
        <p:sp>
          <p:nvSpPr>
            <p:cNvPr id="350224" name="Line 16"/>
            <p:cNvSpPr>
              <a:spLocks noChangeShapeType="1"/>
            </p:cNvSpPr>
            <p:nvPr/>
          </p:nvSpPr>
          <p:spPr bwMode="auto">
            <a:xfrm>
              <a:off x="1008"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5" name="Rectangle 17"/>
            <p:cNvSpPr>
              <a:spLocks noChangeArrowheads="1"/>
            </p:cNvSpPr>
            <p:nvPr/>
          </p:nvSpPr>
          <p:spPr bwMode="auto">
            <a:xfrm>
              <a:off x="1008" y="3024"/>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distr.</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rPr>
                <a:t>(Wong &amp; Yao, 89)</a:t>
              </a:r>
            </a:p>
          </p:txBody>
        </p:sp>
        <p:sp>
          <p:nvSpPr>
            <p:cNvPr id="350226" name="Text Box 18"/>
            <p:cNvSpPr txBox="1">
              <a:spLocks noChangeArrowheads="1"/>
            </p:cNvSpPr>
            <p:nvPr/>
          </p:nvSpPr>
          <p:spPr bwMode="auto">
            <a:xfrm>
              <a:off x="720" y="25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grpSp>
      <p:grpSp>
        <p:nvGrpSpPr>
          <p:cNvPr id="350227" name="Group 19"/>
          <p:cNvGrpSpPr>
            <a:grpSpLocks/>
          </p:cNvGrpSpPr>
          <p:nvPr/>
        </p:nvGrpSpPr>
        <p:grpSpPr bwMode="auto">
          <a:xfrm>
            <a:off x="2414588" y="3276600"/>
            <a:ext cx="3521076" cy="1206500"/>
            <a:chOff x="1521" y="1824"/>
            <a:chExt cx="2218" cy="760"/>
          </a:xfrm>
        </p:grpSpPr>
        <p:sp>
          <p:nvSpPr>
            <p:cNvPr id="350228" name="Rectangle 20"/>
            <p:cNvSpPr>
              <a:spLocks noChangeArrowheads="1"/>
            </p:cNvSpPr>
            <p:nvPr/>
          </p:nvSpPr>
          <p:spPr bwMode="auto">
            <a:xfrm>
              <a:off x="2549" y="2073"/>
              <a:ext cx="119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Generative Model</a:t>
              </a:r>
              <a:endParaRPr lang="en-US" altLang="en-US" sz="1600" dirty="0">
                <a:solidFill>
                  <a:srgbClr val="CC0000"/>
                </a:solidFill>
                <a:latin typeface="Arial Narrow" panose="020B0606020202030204" pitchFamily="34" charset="0"/>
              </a:endParaRPr>
            </a:p>
          </p:txBody>
        </p:sp>
        <p:sp>
          <p:nvSpPr>
            <p:cNvPr id="350229" name="Line 21"/>
            <p:cNvSpPr>
              <a:spLocks noChangeShapeType="1"/>
            </p:cNvSpPr>
            <p:nvPr/>
          </p:nvSpPr>
          <p:spPr bwMode="auto">
            <a:xfrm flipH="1">
              <a:off x="2064" y="182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0" name="Rectangle 22"/>
            <p:cNvSpPr>
              <a:spLocks noChangeArrowheads="1"/>
            </p:cNvSpPr>
            <p:nvPr/>
          </p:nvSpPr>
          <p:spPr bwMode="auto">
            <a:xfrm>
              <a:off x="1521" y="2064"/>
              <a:ext cx="68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Regression</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(Fox 83)</a:t>
              </a:r>
              <a:endParaRPr lang="en-US" altLang="en-US" sz="1600">
                <a:solidFill>
                  <a:srgbClr val="000066"/>
                </a:solidFill>
                <a:latin typeface="Arial Narrow" panose="020B0606020202030204" pitchFamily="34" charset="0"/>
              </a:endParaRPr>
            </a:p>
          </p:txBody>
        </p:sp>
        <p:sp>
          <p:nvSpPr>
            <p:cNvPr id="350231" name="Line 23"/>
            <p:cNvSpPr>
              <a:spLocks noChangeShapeType="1"/>
            </p:cNvSpPr>
            <p:nvPr/>
          </p:nvSpPr>
          <p:spPr bwMode="auto">
            <a:xfrm>
              <a:off x="2688" y="182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2" name="Group 24"/>
          <p:cNvGrpSpPr>
            <a:grpSpLocks/>
          </p:cNvGrpSpPr>
          <p:nvPr/>
        </p:nvGrpSpPr>
        <p:grpSpPr bwMode="auto">
          <a:xfrm>
            <a:off x="3343275" y="4953000"/>
            <a:ext cx="1525588" cy="1298575"/>
            <a:chOff x="2106" y="2880"/>
            <a:chExt cx="961" cy="818"/>
          </a:xfrm>
        </p:grpSpPr>
        <p:sp>
          <p:nvSpPr>
            <p:cNvPr id="350233" name="Rectangle 25"/>
            <p:cNvSpPr>
              <a:spLocks noChangeArrowheads="1"/>
            </p:cNvSpPr>
            <p:nvPr/>
          </p:nvSpPr>
          <p:spPr bwMode="auto">
            <a:xfrm>
              <a:off x="2106" y="3024"/>
              <a:ext cx="961"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Classical</a:t>
              </a:r>
            </a:p>
            <a:p>
              <a:r>
                <a:rPr lang="en-US" altLang="en-US" sz="1600" b="1">
                  <a:solidFill>
                    <a:srgbClr val="000066"/>
                  </a:solidFill>
                  <a:latin typeface="Arial Narrow" panose="020B0606020202030204" pitchFamily="34" charset="0"/>
                  <a:sym typeface="Symbol" panose="05050102010706020507" pitchFamily="18" charset="2"/>
                </a:rPr>
                <a:t>prob. Model</a:t>
              </a:r>
            </a:p>
            <a:p>
              <a:r>
                <a:rPr lang="en-US" altLang="en-US" sz="1600">
                  <a:solidFill>
                    <a:srgbClr val="000066"/>
                  </a:solidFill>
                  <a:latin typeface="Arial Narrow" panose="020B0606020202030204" pitchFamily="34" charset="0"/>
                </a:rPr>
                <a:t>(Robertson &amp; </a:t>
              </a:r>
            </a:p>
            <a:p>
              <a:r>
                <a:rPr lang="en-US" altLang="en-US" sz="1600">
                  <a:solidFill>
                    <a:srgbClr val="000066"/>
                  </a:solidFill>
                  <a:latin typeface="Arial Narrow" panose="020B0606020202030204" pitchFamily="34" charset="0"/>
                </a:rPr>
                <a:t>Sparck Jones, 76)</a:t>
              </a:r>
            </a:p>
          </p:txBody>
        </p:sp>
        <p:sp>
          <p:nvSpPr>
            <p:cNvPr id="350234" name="Line 26"/>
            <p:cNvSpPr>
              <a:spLocks noChangeShapeType="1"/>
            </p:cNvSpPr>
            <p:nvPr/>
          </p:nvSpPr>
          <p:spPr bwMode="auto">
            <a:xfrm>
              <a:off x="254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5" name="Group 27"/>
          <p:cNvGrpSpPr>
            <a:grpSpLocks/>
          </p:cNvGrpSpPr>
          <p:nvPr/>
        </p:nvGrpSpPr>
        <p:grpSpPr bwMode="auto">
          <a:xfrm>
            <a:off x="3505200" y="4114800"/>
            <a:ext cx="2481263" cy="885825"/>
            <a:chOff x="2208" y="2352"/>
            <a:chExt cx="1563" cy="558"/>
          </a:xfrm>
        </p:grpSpPr>
        <p:sp>
          <p:nvSpPr>
            <p:cNvPr id="350236" name="Rectangle 28"/>
            <p:cNvSpPr>
              <a:spLocks noChangeArrowheads="1"/>
            </p:cNvSpPr>
            <p:nvPr/>
          </p:nvSpPr>
          <p:spPr bwMode="auto">
            <a:xfrm>
              <a:off x="2208" y="2544"/>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Doc</a:t>
              </a:r>
            </a:p>
            <a:p>
              <a:r>
                <a:rPr lang="en-US" altLang="en-US" sz="1600" b="1">
                  <a:solidFill>
                    <a:srgbClr val="000066"/>
                  </a:solidFill>
                  <a:latin typeface="Arial Narrow" panose="020B0606020202030204" pitchFamily="34" charset="0"/>
                  <a:sym typeface="Symbol" panose="05050102010706020507" pitchFamily="18" charset="2"/>
                </a:rPr>
                <a:t>generation</a:t>
              </a:r>
              <a:endParaRPr lang="en-US" altLang="en-US" sz="1600">
                <a:solidFill>
                  <a:srgbClr val="000066"/>
                </a:solidFill>
                <a:latin typeface="Arial Narrow" panose="020B0606020202030204" pitchFamily="34" charset="0"/>
              </a:endParaRPr>
            </a:p>
          </p:txBody>
        </p:sp>
        <p:sp>
          <p:nvSpPr>
            <p:cNvPr id="350237" name="Line 29"/>
            <p:cNvSpPr>
              <a:spLocks noChangeShapeType="1"/>
            </p:cNvSpPr>
            <p:nvPr/>
          </p:nvSpPr>
          <p:spPr bwMode="auto">
            <a:xfrm flipH="1">
              <a:off x="2592" y="2352"/>
              <a:ext cx="28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8" name="Rectangle 30"/>
            <p:cNvSpPr>
              <a:spLocks noChangeArrowheads="1"/>
            </p:cNvSpPr>
            <p:nvPr/>
          </p:nvSpPr>
          <p:spPr bwMode="auto">
            <a:xfrm>
              <a:off x="3120" y="2496"/>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Arial Narrow" panose="020B0606020202030204" pitchFamily="34" charset="0"/>
                  <a:sym typeface="Symbol" panose="05050102010706020507" pitchFamily="18" charset="2"/>
                </a:rPr>
                <a:t>Query</a:t>
              </a:r>
            </a:p>
            <a:p>
              <a:r>
                <a:rPr lang="en-US" altLang="en-US" sz="1600" b="1">
                  <a:solidFill>
                    <a:srgbClr val="CC0000"/>
                  </a:solidFill>
                  <a:latin typeface="Arial Narrow" panose="020B0606020202030204" pitchFamily="34" charset="0"/>
                  <a:sym typeface="Symbol" panose="05050102010706020507" pitchFamily="18" charset="2"/>
                </a:rPr>
                <a:t>generation</a:t>
              </a:r>
              <a:endParaRPr lang="en-US" altLang="en-US" sz="1600">
                <a:solidFill>
                  <a:srgbClr val="CC0000"/>
                </a:solidFill>
                <a:latin typeface="Arial Narrow" panose="020B0606020202030204" pitchFamily="34" charset="0"/>
              </a:endParaRPr>
            </a:p>
          </p:txBody>
        </p:sp>
        <p:sp>
          <p:nvSpPr>
            <p:cNvPr id="350239" name="Line 31"/>
            <p:cNvSpPr>
              <a:spLocks noChangeShapeType="1"/>
            </p:cNvSpPr>
            <p:nvPr/>
          </p:nvSpPr>
          <p:spPr bwMode="auto">
            <a:xfrm>
              <a:off x="3119" y="2352"/>
              <a:ext cx="337"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0" name="Group 32"/>
          <p:cNvGrpSpPr>
            <a:grpSpLocks/>
          </p:cNvGrpSpPr>
          <p:nvPr/>
        </p:nvGrpSpPr>
        <p:grpSpPr bwMode="auto">
          <a:xfrm>
            <a:off x="4759325" y="4953004"/>
            <a:ext cx="1755775" cy="1143001"/>
            <a:chOff x="2998" y="2880"/>
            <a:chExt cx="1106" cy="720"/>
          </a:xfrm>
        </p:grpSpPr>
        <p:sp>
          <p:nvSpPr>
            <p:cNvPr id="350241" name="Rectangle 33"/>
            <p:cNvSpPr>
              <a:spLocks noChangeArrowheads="1"/>
            </p:cNvSpPr>
            <p:nvPr/>
          </p:nvSpPr>
          <p:spPr bwMode="auto">
            <a:xfrm>
              <a:off x="2998" y="3077"/>
              <a:ext cx="11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LM approach</a:t>
              </a:r>
              <a:endParaRPr lang="en-US" altLang="en-US" sz="1600" b="1" dirty="0">
                <a:solidFill>
                  <a:srgbClr val="CC0000"/>
                </a:solidFill>
                <a:latin typeface="Arial Narrow" panose="020B0606020202030204" pitchFamily="34" charset="0"/>
                <a:sym typeface="Symbol" panose="05050102010706020507" pitchFamily="18" charset="2"/>
              </a:endParaRPr>
            </a:p>
            <a:p>
              <a:r>
                <a:rPr lang="en-US" altLang="en-US" sz="1600" dirty="0">
                  <a:solidFill>
                    <a:srgbClr val="CC0000"/>
                  </a:solidFill>
                  <a:latin typeface="Arial Narrow" panose="020B0606020202030204" pitchFamily="34" charset="0"/>
                </a:rPr>
                <a:t>(Ponte &amp; Croft, 98)</a:t>
              </a:r>
            </a:p>
            <a:p>
              <a:r>
                <a:rPr lang="en-US" altLang="en-US" sz="1600" dirty="0">
                  <a:solidFill>
                    <a:srgbClr val="CC0000"/>
                  </a:solidFill>
                  <a:latin typeface="Arial Narrow" panose="020B0606020202030204" pitchFamily="34" charset="0"/>
                </a:rPr>
                <a:t>(Lafferty &amp; Zhai, 01a)</a:t>
              </a:r>
              <a:endParaRPr lang="en-US" altLang="en-US" sz="1600" dirty="0">
                <a:solidFill>
                  <a:srgbClr val="000066"/>
                </a:solidFill>
                <a:latin typeface="Arial Narrow" panose="020B0606020202030204" pitchFamily="34" charset="0"/>
              </a:endParaRPr>
            </a:p>
          </p:txBody>
        </p:sp>
        <p:sp>
          <p:nvSpPr>
            <p:cNvPr id="350242" name="Line 34"/>
            <p:cNvSpPr>
              <a:spLocks noChangeShapeType="1"/>
            </p:cNvSpPr>
            <p:nvPr/>
          </p:nvSpPr>
          <p:spPr bwMode="auto">
            <a:xfrm>
              <a:off x="350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3" name="Group 35"/>
          <p:cNvGrpSpPr>
            <a:grpSpLocks/>
          </p:cNvGrpSpPr>
          <p:nvPr/>
        </p:nvGrpSpPr>
        <p:grpSpPr bwMode="auto">
          <a:xfrm>
            <a:off x="6172200" y="3276600"/>
            <a:ext cx="2971800" cy="2441575"/>
            <a:chOff x="3888" y="1824"/>
            <a:chExt cx="1872" cy="1538"/>
          </a:xfrm>
        </p:grpSpPr>
        <p:sp>
          <p:nvSpPr>
            <p:cNvPr id="350244" name="Rectangle 36"/>
            <p:cNvSpPr>
              <a:spLocks noChangeArrowheads="1"/>
            </p:cNvSpPr>
            <p:nvPr/>
          </p:nvSpPr>
          <p:spPr bwMode="auto">
            <a:xfrm>
              <a:off x="3888" y="2736"/>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concept</a:t>
              </a:r>
            </a:p>
            <a:p>
              <a:r>
                <a:rPr lang="en-US" altLang="en-US" sz="1600" b="1">
                  <a:solidFill>
                    <a:srgbClr val="000066"/>
                  </a:solidFill>
                  <a:latin typeface="Arial Narrow" panose="020B0606020202030204" pitchFamily="34" charset="0"/>
                  <a:sym typeface="Symbol" panose="05050102010706020507" pitchFamily="18" charset="2"/>
                </a:rPr>
                <a:t>space model</a:t>
              </a:r>
            </a:p>
            <a:p>
              <a:r>
                <a:rPr lang="en-US" altLang="en-US" sz="1600">
                  <a:solidFill>
                    <a:srgbClr val="000066"/>
                  </a:solidFill>
                  <a:latin typeface="Arial Narrow" panose="020B0606020202030204" pitchFamily="34" charset="0"/>
                  <a:sym typeface="Symbol" panose="05050102010706020507" pitchFamily="18" charset="2"/>
                </a:rPr>
                <a:t>(Wong &amp; Yao, 95)</a:t>
              </a:r>
              <a:endParaRPr lang="en-US" altLang="en-US" sz="1600">
                <a:solidFill>
                  <a:srgbClr val="000066"/>
                </a:solidFill>
                <a:latin typeface="Arial Narrow" panose="020B0606020202030204" pitchFamily="34" charset="0"/>
              </a:endParaRPr>
            </a:p>
          </p:txBody>
        </p:sp>
        <p:sp>
          <p:nvSpPr>
            <p:cNvPr id="350245" name="Line 37"/>
            <p:cNvSpPr>
              <a:spLocks noChangeShapeType="1"/>
            </p:cNvSpPr>
            <p:nvPr/>
          </p:nvSpPr>
          <p:spPr bwMode="auto">
            <a:xfrm>
              <a:off x="4800" y="182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6" name="Rectangle 38"/>
            <p:cNvSpPr>
              <a:spLocks noChangeArrowheads="1"/>
            </p:cNvSpPr>
            <p:nvPr/>
          </p:nvSpPr>
          <p:spPr bwMode="auto">
            <a:xfrm>
              <a:off x="4272" y="2112"/>
              <a:ext cx="9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a:t>
              </a:r>
            </a:p>
            <a:p>
              <a:r>
                <a:rPr lang="en-US" altLang="en-US" sz="1600" b="1">
                  <a:solidFill>
                    <a:srgbClr val="000066"/>
                  </a:solidFill>
                  <a:latin typeface="Arial Narrow" panose="020B0606020202030204" pitchFamily="34" charset="0"/>
                  <a:sym typeface="Symbol" panose="05050102010706020507" pitchFamily="18" charset="2"/>
                </a:rPr>
                <a:t>inference system</a:t>
              </a:r>
              <a:endParaRPr lang="en-US" altLang="en-US" sz="1600">
                <a:solidFill>
                  <a:srgbClr val="000066"/>
                </a:solidFill>
                <a:latin typeface="Arial Narrow" panose="020B0606020202030204" pitchFamily="34" charset="0"/>
              </a:endParaRPr>
            </a:p>
          </p:txBody>
        </p:sp>
        <p:sp>
          <p:nvSpPr>
            <p:cNvPr id="350247" name="Line 39"/>
            <p:cNvSpPr>
              <a:spLocks noChangeShapeType="1"/>
            </p:cNvSpPr>
            <p:nvPr/>
          </p:nvSpPr>
          <p:spPr bwMode="auto">
            <a:xfrm flipH="1">
              <a:off x="4368" y="2496"/>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8" name="Rectangle 40"/>
            <p:cNvSpPr>
              <a:spLocks noChangeArrowheads="1"/>
            </p:cNvSpPr>
            <p:nvPr/>
          </p:nvSpPr>
          <p:spPr bwMode="auto">
            <a:xfrm>
              <a:off x="4778" y="2688"/>
              <a:ext cx="98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Inference </a:t>
              </a:r>
            </a:p>
            <a:p>
              <a:r>
                <a:rPr lang="en-US" altLang="en-US" sz="1600" b="1">
                  <a:solidFill>
                    <a:srgbClr val="000066"/>
                  </a:solidFill>
                  <a:latin typeface="Arial Narrow" panose="020B0606020202030204" pitchFamily="34" charset="0"/>
                  <a:sym typeface="Symbol" panose="05050102010706020507" pitchFamily="18" charset="2"/>
                </a:rPr>
                <a:t>network</a:t>
              </a:r>
            </a:p>
            <a:p>
              <a:r>
                <a:rPr lang="en-US" altLang="en-US" sz="1600" b="1">
                  <a:solidFill>
                    <a:srgbClr val="000066"/>
                  </a:solidFill>
                  <a:latin typeface="Arial Narrow" panose="020B0606020202030204" pitchFamily="34" charset="0"/>
                  <a:sym typeface="Symbol" panose="05050102010706020507" pitchFamily="18" charset="2"/>
                </a:rPr>
                <a:t> model</a:t>
              </a:r>
            </a:p>
            <a:p>
              <a:r>
                <a:rPr lang="en-US" altLang="en-US" sz="1600">
                  <a:solidFill>
                    <a:srgbClr val="000066"/>
                  </a:solidFill>
                  <a:latin typeface="Arial Narrow" panose="020B0606020202030204" pitchFamily="34" charset="0"/>
                  <a:sym typeface="Symbol" panose="05050102010706020507" pitchFamily="18" charset="2"/>
                </a:rPr>
                <a:t>(Turtle &amp; Croft, 91)</a:t>
              </a:r>
              <a:endParaRPr lang="en-US" altLang="en-US" sz="1600">
                <a:solidFill>
                  <a:srgbClr val="000066"/>
                </a:solidFill>
                <a:latin typeface="Arial Narrow" panose="020B0606020202030204" pitchFamily="34" charset="0"/>
              </a:endParaRPr>
            </a:p>
          </p:txBody>
        </p:sp>
        <p:sp>
          <p:nvSpPr>
            <p:cNvPr id="350249" name="Line 41"/>
            <p:cNvSpPr>
              <a:spLocks noChangeShapeType="1"/>
            </p:cNvSpPr>
            <p:nvPr/>
          </p:nvSpPr>
          <p:spPr bwMode="auto">
            <a:xfrm>
              <a:off x="4992" y="2496"/>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7</a:t>
            </a:fld>
            <a:endParaRPr lang="en-US"/>
          </a:p>
        </p:txBody>
      </p:sp>
    </p:spTree>
    <p:extLst>
      <p:ext uri="{BB962C8B-B14F-4D97-AF65-F5344CB8AC3E}">
        <p14:creationId xmlns:p14="http://schemas.microsoft.com/office/powerpoint/2010/main" val="254947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a:t>Provides a principled way to quantify the uncertainties associated with natural language</a:t>
            </a:r>
          </a:p>
          <a:p>
            <a:pPr>
              <a:lnSpc>
                <a:spcPct val="110000"/>
              </a:lnSpc>
              <a:spcBef>
                <a:spcPct val="50000"/>
              </a:spcBef>
            </a:pPr>
            <a:r>
              <a:rPr lang="en-US" altLang="en-US" b="0" dirty="0"/>
              <a:t>Allows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text categorization, information retrieval</a:t>
            </a:r>
            <a:r>
              <a:rPr lang="en-US" altLang="en-US" sz="2400" dirty="0"/>
              <a:t>)</a:t>
            </a:r>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9</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3279</Words>
  <Application>Microsoft Office PowerPoint</Application>
  <PresentationFormat>On-screen Show (4:3)</PresentationFormat>
  <Paragraphs>854</Paragraphs>
  <Slides>63</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Gill Sans MT</vt:lpstr>
      <vt:lpstr>Arial</vt:lpstr>
      <vt:lpstr>Arial Narrow</vt:lpstr>
      <vt:lpstr>Calibri</vt:lpstr>
      <vt:lpstr>Cambria Math</vt:lpstr>
      <vt:lpstr>Symbol</vt:lpstr>
      <vt:lpstr>Times New Roman</vt:lpstr>
      <vt:lpstr>Wingdings</vt:lpstr>
      <vt:lpstr>Office Theme</vt:lpstr>
      <vt:lpstr>Equation</vt:lpstr>
      <vt:lpstr>Language Models</vt:lpstr>
      <vt:lpstr>Recap: document generation model</vt:lpstr>
      <vt:lpstr>Recap: document generation model</vt:lpstr>
      <vt:lpstr>Recap: Maximum likelihood vs. Bayesian</vt:lpstr>
      <vt:lpstr>Recap: Robertson-Sparck Jones Model (Robertson &amp; Sparck Jones 76)</vt:lpstr>
      <vt:lpstr>Recap: the BM25 formula </vt:lpstr>
      <vt:lpstr> Notion of Relevance </vt:lpstr>
      <vt:lpstr>What is a statistical LM?</vt:lpstr>
      <vt:lpstr>Why is a LM useful?</vt:lpstr>
      <vt:lpstr>Source-Channel framework [Shannon 48]</vt:lpstr>
      <vt:lpstr>Language model for text</vt:lpstr>
      <vt:lpstr>Unigram language model</vt:lpstr>
      <vt:lpstr>More sophisticated LMs</vt:lpstr>
      <vt:lpstr>Why just unigram models?</vt:lpstr>
      <vt:lpstr>Generative view of text documents</vt:lpstr>
      <vt:lpstr>Sampling with replacement</vt:lpstr>
      <vt:lpstr>How to generate text document from an N-gram language model?</vt:lpstr>
      <vt:lpstr>Generating text from language models</vt:lpstr>
      <vt:lpstr>Generating text from language models</vt:lpstr>
      <vt:lpstr>N-gram language models will help</vt:lpstr>
      <vt:lpstr>Turing  test: generating Shakespeare</vt:lpstr>
      <vt:lpstr>Recap: what is a statistical LM?</vt:lpstr>
      <vt:lpstr>Recap: Source-Channel framework [Shannon 48]</vt:lpstr>
      <vt:lpstr>Recap: language model for text</vt:lpstr>
      <vt:lpstr>Recap: how to generate text document from an N-gram language model?</vt:lpstr>
      <vt:lpstr>Estimation of language models</vt:lpstr>
      <vt:lpstr>Sampling with replacement</vt:lpstr>
      <vt:lpstr>Estimation of language models</vt:lpstr>
      <vt:lpstr>Maximum likelihood estimation</vt:lpstr>
      <vt:lpstr>Language models for IR [Ponte &amp; Croft SIGIR’98] </vt:lpstr>
      <vt:lpstr>Ranking docs by query likelihood</vt:lpstr>
      <vt:lpstr>Justification from PRP</vt:lpstr>
      <vt:lpstr>Retrieval as language model estimation</vt:lpstr>
      <vt:lpstr>Problem with MLE</vt:lpstr>
      <vt:lpstr>Problem with MLE</vt:lpstr>
      <vt:lpstr>General idea of smoothing</vt:lpstr>
      <vt:lpstr>Illustration of language model smoothing</vt:lpstr>
      <vt:lpstr>Smoothing methods</vt:lpstr>
      <vt:lpstr>Add one smoothing for bigrams </vt:lpstr>
      <vt:lpstr>After smoothing</vt:lpstr>
      <vt:lpstr>Refine the idea of smoothing</vt:lpstr>
      <vt:lpstr>Smoothing methods </vt:lpstr>
      <vt:lpstr>Smoothing methods </vt:lpstr>
      <vt:lpstr>Smoothing methods</vt:lpstr>
      <vt:lpstr>Dirichlet prior smoothing</vt:lpstr>
      <vt:lpstr>Some background knowledge</vt:lpstr>
      <vt:lpstr>Dirichlet prior smoothing (cont)</vt:lpstr>
      <vt:lpstr>Estimating  using leave-one-out [Zhai &amp; Lafferty 02] </vt:lpstr>
      <vt:lpstr>Why would “leave-one-out” work?</vt:lpstr>
      <vt:lpstr>Recap: ranking docs by query likelihood</vt:lpstr>
      <vt:lpstr>Recap: retrieval as language model estimation</vt:lpstr>
      <vt:lpstr>Recap: illustration of language model smoothing</vt:lpstr>
      <vt:lpstr>Recap: smoothing methods</vt:lpstr>
      <vt:lpstr>Recap: refine the idea of smoothing</vt:lpstr>
      <vt:lpstr>Recap: smoothing methods </vt:lpstr>
      <vt:lpstr>Recap: smoothing methods </vt:lpstr>
      <vt:lpstr>Recap: smoothing methods</vt:lpstr>
      <vt:lpstr>Recap: understanding smoothing</vt:lpstr>
      <vt:lpstr>Two-stage smoothing [Zhai &amp; Lafferty 02]</vt:lpstr>
      <vt:lpstr>Understanding smoothing</vt:lpstr>
      <vt:lpstr>Smoothing &amp; TF-IDF weighting</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78</cp:revision>
  <dcterms:created xsi:type="dcterms:W3CDTF">2014-08-05T02:17:53Z</dcterms:created>
  <dcterms:modified xsi:type="dcterms:W3CDTF">2015-10-12T22:16:26Z</dcterms:modified>
</cp:coreProperties>
</file>