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57" r:id="rId10"/>
    <p:sldId id="258" r:id="rId11"/>
    <p:sldId id="274" r:id="rId12"/>
    <p:sldId id="259" r:id="rId13"/>
    <p:sldId id="260" r:id="rId14"/>
    <p:sldId id="264" r:id="rId15"/>
    <p:sldId id="261" r:id="rId16"/>
    <p:sldId id="262" r:id="rId17"/>
    <p:sldId id="263" r:id="rId18"/>
    <p:sldId id="265" r:id="rId19"/>
    <p:sldId id="266" r:id="rId20"/>
    <p:sldId id="275" r:id="rId21"/>
    <p:sldId id="267" r:id="rId22"/>
    <p:sldId id="278" r:id="rId23"/>
    <p:sldId id="268" r:id="rId24"/>
    <p:sldId id="269" r:id="rId25"/>
    <p:sldId id="277" r:id="rId26"/>
    <p:sldId id="270" r:id="rId27"/>
    <p:sldId id="276" r:id="rId28"/>
    <p:sldId id="271" r:id="rId29"/>
    <p:sldId id="272" r:id="rId30"/>
    <p:sldId id="273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06B643-D2DF-4809-94B5-88E583AA0A0B}">
          <p14:sldIdLst>
            <p14:sldId id="256"/>
            <p14:sldId id="279"/>
            <p14:sldId id="280"/>
            <p14:sldId id="281"/>
            <p14:sldId id="282"/>
            <p14:sldId id="283"/>
            <p14:sldId id="284"/>
            <p14:sldId id="285"/>
            <p14:sldId id="257"/>
            <p14:sldId id="258"/>
            <p14:sldId id="274"/>
            <p14:sldId id="259"/>
            <p14:sldId id="260"/>
            <p14:sldId id="264"/>
            <p14:sldId id="261"/>
            <p14:sldId id="262"/>
            <p14:sldId id="263"/>
            <p14:sldId id="265"/>
            <p14:sldId id="266"/>
            <p14:sldId id="275"/>
            <p14:sldId id="267"/>
            <p14:sldId id="278"/>
            <p14:sldId id="268"/>
            <p14:sldId id="269"/>
            <p14:sldId id="277"/>
            <p14:sldId id="270"/>
            <p14:sldId id="276"/>
            <p14:sldId id="271"/>
            <p14:sldId id="272"/>
            <p14:sldId id="273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5F3E-A3D0-4275-AD4C-D698229737C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79DCE-61CB-4EFC-9F79-171B1068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79DCE-61CB-4EFC-9F79-171B10686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79DCE-61CB-4EFC-9F79-171B106861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2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0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b.unt.edu/itds/faculty/evangelopoulos/dsci5910/LSA_Deerwester199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Latent Semantic Analysis</a:t>
            </a:r>
            <a:endParaRPr lang="en-US" sz="5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Hongning Wang</a:t>
            </a:r>
          </a:p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CS@UVa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8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basis for VS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concept space is preferred</a:t>
            </a:r>
          </a:p>
          <a:p>
            <a:pPr lvl="1"/>
            <a:r>
              <a:rPr lang="en-US" dirty="0" smtClean="0"/>
              <a:t>Semantic gap will be bridged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006599" y="2725684"/>
            <a:ext cx="5727220" cy="3864010"/>
            <a:chOff x="879" y="1170"/>
            <a:chExt cx="3996" cy="2696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1624" y="1479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879" y="1170"/>
              <a:ext cx="3996" cy="2696"/>
              <a:chOff x="879" y="1170"/>
              <a:chExt cx="3996" cy="2696"/>
            </a:xfrm>
          </p:grpSpPr>
          <p:sp>
            <p:nvSpPr>
              <p:cNvPr id="1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4197" y="2498"/>
                <a:ext cx="678" cy="32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987" cy="32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dirty="0" smtClean="0">
                    <a:solidFill>
                      <a:srgbClr val="CC0000"/>
                    </a:solidFill>
                  </a:rPr>
                  <a:t>Education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1319" y="1170"/>
                <a:ext cx="697" cy="279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3764400" y="3476700"/>
            <a:ext cx="2298914" cy="2608493"/>
            <a:chOff x="2089" y="1694"/>
            <a:chExt cx="1604" cy="1820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>
              <a:off x="2089" y="2880"/>
              <a:ext cx="23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3772404" y="2857929"/>
            <a:ext cx="1838845" cy="2343345"/>
            <a:chOff x="2112" y="1245"/>
            <a:chExt cx="1283" cy="1635"/>
          </a:xfrm>
        </p:grpSpPr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3590978" y="5218475"/>
            <a:ext cx="3006933" cy="1159491"/>
            <a:chOff x="1968" y="2880"/>
            <a:chExt cx="2098" cy="809"/>
          </a:xfrm>
        </p:grpSpPr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626" cy="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3798" y="334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2666524" y="3920510"/>
            <a:ext cx="1090695" cy="1262683"/>
            <a:chOff x="1351" y="1999"/>
            <a:chExt cx="761" cy="881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H="1" flipV="1">
              <a:off x="1636" y="2152"/>
              <a:ext cx="476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351" y="199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36" name="Group 42"/>
          <p:cNvGrpSpPr>
            <a:grpSpLocks/>
          </p:cNvGrpSpPr>
          <p:nvPr/>
        </p:nvGrpSpPr>
        <p:grpSpPr bwMode="auto">
          <a:xfrm>
            <a:off x="3804677" y="5183193"/>
            <a:ext cx="2310379" cy="468669"/>
            <a:chOff x="2112" y="2880"/>
            <a:chExt cx="1612" cy="327"/>
          </a:xfrm>
        </p:grpSpPr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318" cy="1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CC0000"/>
                  </a:solidFill>
                </a:rPr>
                <a:t>Query</a:t>
              </a:r>
              <a:endParaRPr lang="en-US" altLang="en-US" sz="1800" b="1" baseline="-25000">
                <a:solidFill>
                  <a:srgbClr val="CC0000"/>
                </a:solidFill>
              </a:endParaRPr>
            </a:p>
          </p:txBody>
        </p:sp>
      </p:grpSp>
      <p:sp>
        <p:nvSpPr>
          <p:cNvPr id="39" name="Oval 41"/>
          <p:cNvSpPr>
            <a:spLocks noChangeArrowheads="1"/>
          </p:cNvSpPr>
          <p:nvPr/>
        </p:nvSpPr>
        <p:spPr bwMode="auto">
          <a:xfrm>
            <a:off x="4898090" y="5223736"/>
            <a:ext cx="275182" cy="412773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such a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term expansion </a:t>
            </a:r>
          </a:p>
          <a:p>
            <a:pPr lvl="1"/>
            <a:r>
              <a:rPr lang="en-US" dirty="0" smtClean="0"/>
              <a:t>Construction of thesaurus</a:t>
            </a:r>
          </a:p>
          <a:p>
            <a:pPr lvl="2"/>
            <a:r>
              <a:rPr lang="en-US" dirty="0" smtClean="0"/>
              <a:t>WordNet</a:t>
            </a:r>
          </a:p>
          <a:p>
            <a:pPr lvl="1"/>
            <a:r>
              <a:rPr lang="en-US" dirty="0" smtClean="0"/>
              <a:t>Clustering of words</a:t>
            </a:r>
          </a:p>
          <a:p>
            <a:r>
              <a:rPr lang="en-US" dirty="0" smtClean="0"/>
              <a:t>Word </a:t>
            </a:r>
            <a:r>
              <a:rPr lang="en-US" dirty="0"/>
              <a:t>sense </a:t>
            </a:r>
            <a:r>
              <a:rPr lang="en-US" dirty="0" smtClean="0"/>
              <a:t>disambiguation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Relation between a pair of words should be similar as in text and dictionary’s description</a:t>
            </a:r>
          </a:p>
          <a:p>
            <a:pPr lvl="1"/>
            <a:r>
              <a:rPr lang="en-US" dirty="0" smtClean="0"/>
              <a:t>Explore word usage context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such 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Latent Semantic Analysis</a:t>
            </a:r>
          </a:p>
          <a:p>
            <a:pPr lvl="1"/>
            <a:r>
              <a:rPr lang="en-US" dirty="0" smtClean="0"/>
              <a:t>Assumption: there is some underlying latent semantic structure in the data that is partially obscured by the randomness of word choice with respect to retrieval</a:t>
            </a:r>
          </a:p>
          <a:p>
            <a:pPr lvl="1"/>
            <a:r>
              <a:rPr lang="en-US" dirty="0" smtClean="0"/>
              <a:t>It means: the observed term-document association </a:t>
            </a:r>
            <a:r>
              <a:rPr lang="en-US" dirty="0"/>
              <a:t>data is </a:t>
            </a:r>
            <a:r>
              <a:rPr lang="en-US" dirty="0" smtClean="0"/>
              <a:t>contaminated by random noise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such 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Low rank matrix approximation</a:t>
            </a:r>
          </a:p>
        </p:txBody>
      </p:sp>
      <p:pic>
        <p:nvPicPr>
          <p:cNvPr id="1026" name="Picture 2" descr="http://2.bp.blogspot.com/-ioaZgsdpE6c/TldjQYe_LLI/AAAAAAAAE1U/eu0bLJb5kYc/s1600/lplu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2" y="2738437"/>
            <a:ext cx="75438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43000" y="4614334"/>
            <a:ext cx="5012266" cy="1203854"/>
            <a:chOff x="1143000" y="4614334"/>
            <a:chExt cx="5012266" cy="1203854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our observed term-document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988734" y="4614334"/>
              <a:ext cx="397933" cy="79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92576" y="1832795"/>
            <a:ext cx="5012266" cy="1008433"/>
            <a:chOff x="2065867" y="5448856"/>
            <a:chExt cx="5012266" cy="1008433"/>
          </a:xfrm>
        </p:grpSpPr>
        <p:sp>
          <p:nvSpPr>
            <p:cNvPr id="11" name="TextBox 10"/>
            <p:cNvSpPr txBox="1"/>
            <p:nvPr/>
          </p:nvSpPr>
          <p:spPr>
            <a:xfrm>
              <a:off x="2065867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*true* concept-document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42266" y="5814882"/>
              <a:ext cx="296335" cy="642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81401" y="4817533"/>
            <a:ext cx="5523442" cy="1541225"/>
            <a:chOff x="631825" y="4276963"/>
            <a:chExt cx="5523442" cy="1541225"/>
          </a:xfrm>
        </p:grpSpPr>
        <p:sp>
          <p:nvSpPr>
            <p:cNvPr id="15" name="TextBox 14"/>
            <p:cNvSpPr txBox="1"/>
            <p:nvPr/>
          </p:nvSpPr>
          <p:spPr>
            <a:xfrm>
              <a:off x="631825" y="5448856"/>
              <a:ext cx="552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Random noise over the word selection in each document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386668" y="4276963"/>
              <a:ext cx="335489" cy="1130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Low rank approximation of term-document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Goal: remove noise in the observed term-document association data</a:t>
                </a:r>
              </a:p>
              <a:p>
                <a:pPr lvl="1"/>
                <a:r>
                  <a:rPr lang="en-US" dirty="0" smtClean="0"/>
                  <a:t>Solution: find a matrix with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which is closest to the original matrix in terms of </a:t>
                </a:r>
                <a:r>
                  <a:rPr lang="en-US" dirty="0" err="1" smtClean="0"/>
                  <a:t>Frobenius</a:t>
                </a:r>
                <a:r>
                  <a:rPr lang="en-US" dirty="0" smtClean="0"/>
                  <a:t> norm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9865" y="4683680"/>
                <a:ext cx="6303329" cy="1332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5" y="4683680"/>
                <a:ext cx="6303329" cy="1332416"/>
              </a:xfrm>
              <a:prstGeom prst="rect">
                <a:avLst/>
              </a:prstGeom>
              <a:blipFill rotWithShape="0">
                <a:blip r:embed="rId3"/>
                <a:stretch>
                  <a:fillRect t="-5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linear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Symmetric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Rank of a matrix</a:t>
                </a:r>
              </a:p>
              <a:p>
                <a:pPr lvl="1"/>
                <a:r>
                  <a:rPr lang="en-US" dirty="0" smtClean="0"/>
                  <a:t>Number of linearly independent rows (columns) in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linear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Eigen system</a:t>
                </a:r>
              </a:p>
              <a:p>
                <a:pPr lvl="1"/>
                <a:r>
                  <a:rPr lang="en-US" dirty="0"/>
                  <a:t>For a square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called the right eigenvector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 smtClean="0"/>
                  <a:t>eigenvalue</a:t>
                </a:r>
              </a:p>
              <a:p>
                <a:r>
                  <a:rPr lang="en-US" dirty="0" smtClean="0"/>
                  <a:t>For a symmetric full-rank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have its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-decomposition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the columns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are the orthogonal and normalized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is a diagonal matrix whose entries are the eigenvalues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1259" b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Singular value decomposition (SVD)</a:t>
                </a:r>
              </a:p>
              <a:p>
                <a:pPr lvl="1"/>
                <a:r>
                  <a:rPr lang="en-US" dirty="0" smtClean="0"/>
                  <a:t>For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with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</a:t>
                </a:r>
                <a:r>
                  <a:rPr lang="en-US" dirty="0" smtClean="0"/>
                  <a:t>orthogonal matrices,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diagonal matrix,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are the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we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 smtClean="0"/>
                  <a:t> in a descending order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11804" y="2102631"/>
            <a:ext cx="7720392" cy="2341022"/>
            <a:chOff x="966408" y="2902858"/>
            <a:chExt cx="7720392" cy="2341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</a:t>
            </a:r>
            <a:r>
              <a:rPr lang="en-US" dirty="0" smtClean="0"/>
              <a:t>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LSA by SVD</a:t>
                </a:r>
              </a:p>
              <a:p>
                <a:endParaRPr lang="en-US" sz="2000" dirty="0"/>
              </a:p>
              <a:p>
                <a:endParaRPr lang="en-US" dirty="0" smtClean="0"/>
              </a:p>
              <a:p>
                <a:endParaRPr lang="en-US" sz="2400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 Procedure of LSA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Perform SVD on document-term adjacency matrix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by only keeping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blipFill rotWithShape="0">
                <a:blip r:embed="rId3"/>
                <a:stretch>
                  <a:fillRect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19670" y="2190379"/>
            <a:ext cx="7720392" cy="2341022"/>
            <a:chOff x="966408" y="2902858"/>
            <a:chExt cx="7720392" cy="23410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9085" y="1847022"/>
            <a:ext cx="4027715" cy="1820004"/>
            <a:chOff x="4659085" y="1847022"/>
            <a:chExt cx="4027715" cy="1820004"/>
          </a:xfrm>
        </p:grpSpPr>
        <p:sp>
          <p:nvSpPr>
            <p:cNvPr id="5" name="TextBox 4"/>
            <p:cNvSpPr txBox="1"/>
            <p:nvPr/>
          </p:nvSpPr>
          <p:spPr>
            <a:xfrm>
              <a:off x="4659085" y="1847022"/>
              <a:ext cx="402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Map to a lower dimensional space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715000" y="2205693"/>
              <a:ext cx="957943" cy="1461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Another interpretation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smtClean="0"/>
                  <a:t>document-term </a:t>
                </a:r>
                <a:r>
                  <a:rPr lang="en-US" dirty="0" smtClean="0"/>
                  <a:t>adjacency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: document-document similarity by counting how many terms co-occur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Eigen-decomposition of </a:t>
                </a:r>
                <a:r>
                  <a:rPr lang="en-US" dirty="0"/>
                  <a:t>document-document </a:t>
                </a:r>
                <a:r>
                  <a:rPr lang="en-US" dirty="0" smtClean="0"/>
                  <a:t>similarity matrix</a:t>
                </a:r>
              </a:p>
              <a:p>
                <a:pPr lvl="3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new representation is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this system(space)</a:t>
                </a:r>
              </a:p>
              <a:p>
                <a:pPr lvl="3"/>
                <a:r>
                  <a:rPr lang="en-US" dirty="0" smtClean="0"/>
                  <a:t>In the lower dimensional space, we will only use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same analysis applies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79320" y="1515612"/>
            <a:ext cx="7720392" cy="2341022"/>
            <a:chOff x="966408" y="2902858"/>
            <a:chExt cx="7720392" cy="2341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vector 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both doc and query </a:t>
            </a:r>
            <a:r>
              <a:rPr lang="en-US" altLang="en-US" dirty="0"/>
              <a:t>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endParaRPr lang="en-US" altLang="en-US" dirty="0"/>
          </a:p>
          <a:p>
            <a:r>
              <a:rPr lang="en-US" altLang="en-US" dirty="0"/>
              <a:t>Measure relevance </a:t>
            </a:r>
            <a:r>
              <a:rPr lang="en-US" altLang="en-US" dirty="0" smtClean="0"/>
              <a:t>	</a:t>
            </a:r>
          </a:p>
          <a:p>
            <a:pPr lvl="1"/>
            <a:r>
              <a:rPr lang="en-US" altLang="en-US" dirty="0" smtClean="0"/>
              <a:t>Distance </a:t>
            </a:r>
            <a:r>
              <a:rPr lang="en-US" altLang="en-US" dirty="0"/>
              <a:t>between the query vector and document vector in </a:t>
            </a:r>
            <a:r>
              <a:rPr lang="en-US" altLang="en-US" dirty="0" smtClean="0"/>
              <a:t>this concept space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0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interpretation of LSA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measures the relatedness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-dimensional space</a:t>
                </a:r>
              </a:p>
              <a:p>
                <a:r>
                  <a:rPr lang="en-US" dirty="0" smtClean="0"/>
                  <a:t>Therefore</a:t>
                </a:r>
              </a:p>
              <a:p>
                <a:pPr lvl="1"/>
                <a:r>
                  <a:rPr lang="en-US" dirty="0" smtClean="0"/>
                  <a:t>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2050" name="Picture 2" descr="http://tech.hulu.com/blog/wp-content/uploads/2013/12/im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69" y="2252133"/>
            <a:ext cx="5564661" cy="42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11324" y="1263254"/>
            <a:ext cx="6673604" cy="5199853"/>
            <a:chOff x="2236724" y="1257565"/>
            <a:chExt cx="6673604" cy="5199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6724" y="2252133"/>
              <a:ext cx="4670551" cy="4205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9854" y="1257565"/>
              <a:ext cx="3800474" cy="162401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956588" y="1280119"/>
            <a:ext cx="1164770" cy="515419"/>
            <a:chOff x="3956588" y="1280119"/>
            <a:chExt cx="1164770" cy="515419"/>
          </a:xfrm>
        </p:grpSpPr>
        <p:sp>
          <p:nvSpPr>
            <p:cNvPr id="7" name="TextBox 6"/>
            <p:cNvSpPr txBox="1"/>
            <p:nvPr/>
          </p:nvSpPr>
          <p:spPr>
            <a:xfrm>
              <a:off x="3956588" y="1280119"/>
              <a:ext cx="5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HCI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4484914" y="1464785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72418" y="1842685"/>
            <a:ext cx="2148940" cy="515419"/>
            <a:chOff x="2972418" y="1842685"/>
            <a:chExt cx="2148940" cy="515419"/>
          </a:xfrm>
        </p:grpSpPr>
        <p:sp>
          <p:nvSpPr>
            <p:cNvPr id="14" name="TextBox 13"/>
            <p:cNvSpPr txBox="1"/>
            <p:nvPr/>
          </p:nvSpPr>
          <p:spPr>
            <a:xfrm>
              <a:off x="2972418" y="1842685"/>
              <a:ext cx="151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Graph theory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4484914" y="2027351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those dimensions in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pic>
        <p:nvPicPr>
          <p:cNvPr id="1028" name="Picture 4" descr="http://web.media.mit.edu/~tristan/phd/dissertation/figures/P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27" y="2428875"/>
            <a:ext cx="4217673" cy="399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achieved via LSA</a:t>
            </a:r>
          </a:p>
          <a:p>
            <a:pPr lvl="1"/>
            <a:r>
              <a:rPr lang="en-US" dirty="0" smtClean="0"/>
              <a:t>Terms/documents that are closely associated are placed near one another in this new space</a:t>
            </a:r>
          </a:p>
          <a:p>
            <a:pPr lvl="1"/>
            <a:r>
              <a:rPr lang="en-US" dirty="0" smtClean="0"/>
              <a:t>Terms that do not occur in a document may still close to it, if that is consistent with the major patterns of association in the data</a:t>
            </a:r>
          </a:p>
          <a:p>
            <a:pPr lvl="1"/>
            <a:r>
              <a:rPr lang="en-US" dirty="0" smtClean="0"/>
              <a:t>A good choice of concept space for VS model!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for 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Project queries into the new document space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Treat query as a pseudo document of term vector</a:t>
                </a:r>
              </a:p>
              <a:p>
                <a:pPr lvl="2"/>
                <a:r>
                  <a:rPr lang="en-US" dirty="0" smtClean="0"/>
                  <a:t>Cosine similarity between query and documents in this lower-dimensional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for retrieval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09271" y="1263254"/>
            <a:ext cx="6673604" cy="5199853"/>
            <a:chOff x="2013196" y="1257565"/>
            <a:chExt cx="6673604" cy="5199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3196" y="2252133"/>
              <a:ext cx="4670551" cy="4205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6326" y="1257565"/>
              <a:ext cx="3800474" cy="162401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69333" y="4735287"/>
            <a:ext cx="3293534" cy="903940"/>
            <a:chOff x="93133" y="4604659"/>
            <a:chExt cx="3293534" cy="903940"/>
          </a:xfrm>
        </p:grpSpPr>
        <p:sp>
          <p:nvSpPr>
            <p:cNvPr id="6" name="TextBox 5"/>
            <p:cNvSpPr txBox="1"/>
            <p:nvPr/>
          </p:nvSpPr>
          <p:spPr>
            <a:xfrm>
              <a:off x="93133" y="5139267"/>
              <a:ext cx="329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q: “</a:t>
              </a:r>
              <a:r>
                <a:rPr lang="en-US" i="1" dirty="0" smtClean="0"/>
                <a:t>human computer interaction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699657" y="4604659"/>
              <a:ext cx="589038" cy="5346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96185" y="1280119"/>
            <a:ext cx="1164770" cy="515419"/>
            <a:chOff x="3956588" y="1280119"/>
            <a:chExt cx="1164770" cy="515419"/>
          </a:xfrm>
        </p:grpSpPr>
        <p:sp>
          <p:nvSpPr>
            <p:cNvPr id="11" name="TextBox 10"/>
            <p:cNvSpPr txBox="1"/>
            <p:nvPr/>
          </p:nvSpPr>
          <p:spPr>
            <a:xfrm>
              <a:off x="3956588" y="1280119"/>
              <a:ext cx="5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HCI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4484914" y="1464785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12015" y="1842685"/>
            <a:ext cx="2148940" cy="515419"/>
            <a:chOff x="2972418" y="1842685"/>
            <a:chExt cx="2148940" cy="515419"/>
          </a:xfrm>
        </p:grpSpPr>
        <p:sp>
          <p:nvSpPr>
            <p:cNvPr id="14" name="TextBox 13"/>
            <p:cNvSpPr txBox="1"/>
            <p:nvPr/>
          </p:nvSpPr>
          <p:spPr>
            <a:xfrm>
              <a:off x="2972418" y="1842685"/>
              <a:ext cx="151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Graph theory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4484914" y="2027351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Computationally expensive</a:t>
                </a:r>
              </a:p>
              <a:p>
                <a:pPr lvl="1"/>
                <a:r>
                  <a:rPr lang="en-US" dirty="0" smtClean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Empirically helpful for recall but not for precision</a:t>
                </a:r>
              </a:p>
              <a:p>
                <a:pPr lvl="1"/>
                <a:r>
                  <a:rPr lang="en-US" dirty="0" smtClean="0"/>
                  <a:t>Recall increases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decreases</a:t>
                </a:r>
              </a:p>
              <a:p>
                <a:r>
                  <a:rPr lang="en-US" dirty="0" smtClean="0"/>
                  <a:t>Optimal choice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Difficult to handle dynamic corpus</a:t>
                </a:r>
              </a:p>
              <a:p>
                <a:r>
                  <a:rPr lang="en-US" dirty="0" smtClean="0"/>
                  <a:t>Difficult to interpret the decomposition results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81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545771" y="5976257"/>
            <a:ext cx="3548743" cy="726682"/>
            <a:chOff x="1545771" y="5606142"/>
            <a:chExt cx="3548743" cy="726682"/>
          </a:xfrm>
        </p:grpSpPr>
        <p:sp>
          <p:nvSpPr>
            <p:cNvPr id="4" name="TextBox 3"/>
            <p:cNvSpPr txBox="1"/>
            <p:nvPr/>
          </p:nvSpPr>
          <p:spPr>
            <a:xfrm>
              <a:off x="1545771" y="5932714"/>
              <a:ext cx="3548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We will come back to this later!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3320143" y="5606142"/>
              <a:ext cx="163286" cy="3265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pic>
        <p:nvPicPr>
          <p:cNvPr id="1026" name="Picture 2" descr="http://www.csml.ucl.ac.uk/images/IR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1" y="2147080"/>
            <a:ext cx="6966857" cy="392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 face</a:t>
            </a:r>
            <a:endParaRPr lang="en-US" dirty="0"/>
          </a:p>
        </p:txBody>
      </p:sp>
      <p:pic>
        <p:nvPicPr>
          <p:cNvPr id="3076" name="Picture 4" descr="http://cfile10.uf.tistory.com/image/1413570F4B2759DD027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276475"/>
            <a:ext cx="5561200" cy="43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from deep neuron network</a:t>
            </a:r>
            <a:endParaRPr lang="en-US" dirty="0"/>
          </a:p>
        </p:txBody>
      </p:sp>
      <p:pic>
        <p:nvPicPr>
          <p:cNvPr id="5122" name="Picture 2" descr="http://1.bp.blogspot.com/-VENOsYD1uJc/T-nkLAiANtI/AAAAAAAAJWc/2KCTl3OsI18/s320/cat+detectio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701131"/>
            <a:ext cx="3048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57375" y="5440363"/>
            <a:ext cx="5187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444444"/>
                </a:solidFill>
                <a:latin typeface="arial" panose="020B0604020202020204" pitchFamily="34" charset="0"/>
              </a:rPr>
              <a:t>One of the neurons in the artificial neural network, trained from still frames from unlabeled YouTube videos, learned to detect cats</a:t>
            </a:r>
            <a:r>
              <a:rPr lang="en-US" sz="1600" i="1" dirty="0" smtClean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800" dirty="0" smtClean="0"/>
              <a:t>Recap: what is </a:t>
            </a:r>
            <a:r>
              <a:rPr lang="en-US" altLang="en-US" sz="3800" dirty="0"/>
              <a:t>a good “basic concept”?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2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i.e., bag-of-words</a:t>
            </a:r>
          </a:p>
          <a:p>
            <a:pPr lvl="1"/>
            <a:r>
              <a:rPr lang="en-US" altLang="en-US" dirty="0" smtClean="0"/>
              <a:t>Topics, i.e., topic model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876800" y="5786477"/>
            <a:ext cx="3886200" cy="369332"/>
            <a:chOff x="4876800" y="5786477"/>
            <a:chExt cx="38862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76800" y="5938877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in LSA</a:t>
            </a:r>
          </a:p>
          <a:p>
            <a:r>
              <a:rPr lang="en-US" dirty="0" smtClean="0"/>
              <a:t>Interpretation of LSA</a:t>
            </a:r>
          </a:p>
          <a:p>
            <a:pPr lvl="1"/>
            <a:r>
              <a:rPr lang="en-US" dirty="0" smtClean="0"/>
              <a:t>Low rank matrix approximation</a:t>
            </a:r>
          </a:p>
          <a:p>
            <a:pPr lvl="1"/>
            <a:r>
              <a:rPr lang="en-US" dirty="0" smtClean="0"/>
              <a:t>Eigen-decomposition of co-occurrence matrix for documents and terms</a:t>
            </a:r>
          </a:p>
          <a:p>
            <a:r>
              <a:rPr lang="en-US" dirty="0" smtClean="0"/>
              <a:t>LSA for 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13: Matrix </a:t>
            </a:r>
            <a:r>
              <a:rPr lang="en-US" dirty="0"/>
              <a:t>decompositions and latent semantic </a:t>
            </a:r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All the chapters!</a:t>
            </a:r>
          </a:p>
          <a:p>
            <a:r>
              <a:rPr lang="en-US" dirty="0" err="1"/>
              <a:t>Deerwester</a:t>
            </a:r>
            <a:r>
              <a:rPr lang="en-US" dirty="0"/>
              <a:t>, Scott C., et al. "</a:t>
            </a:r>
            <a:r>
              <a:rPr lang="en-US" dirty="0">
                <a:hlinkClick r:id="rId2"/>
              </a:rPr>
              <a:t>Indexing by latent semantic analysis</a:t>
            </a:r>
            <a:r>
              <a:rPr lang="en-US" dirty="0"/>
              <a:t>." </a:t>
            </a:r>
            <a:r>
              <a:rPr lang="en-US" i="1" dirty="0" err="1"/>
              <a:t>JAsIs</a:t>
            </a:r>
            <a:r>
              <a:rPr lang="en-US" dirty="0"/>
              <a:t> 41.6 (1990): 391-407.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TF weighting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/>
              <a:t>Relevance does 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doc, 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IDF 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TF-IDF 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716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05475" y="54798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/>
              <a:t>c</a:t>
            </a:r>
            <a:r>
              <a:rPr lang="en-US" dirty="0" smtClean="0"/>
              <a:t>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Document length normalized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6096000" y="3200400"/>
            <a:ext cx="276225" cy="4132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72225" y="3429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vector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5029200" y="1916668"/>
            <a:ext cx="60960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1732002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TF-IDF 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2286000"/>
            <a:ext cx="657225" cy="838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990216" y="6638330"/>
            <a:ext cx="2377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2990216" y="4251960"/>
            <a:ext cx="0" cy="2377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491109" y="6296480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456816" y="3793571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987038" y="5459322"/>
            <a:ext cx="2057402" cy="115193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954905" y="5082579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990215" y="4285435"/>
            <a:ext cx="376194" cy="235289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397750" y="4180717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2987038" y="6019799"/>
            <a:ext cx="2289179" cy="61197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5307558" y="5749863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</a:rPr>
              <a:t>Query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41835" y="4112437"/>
            <a:ext cx="2717800" cy="915949"/>
            <a:chOff x="4645024" y="3760232"/>
            <a:chExt cx="2717800" cy="915949"/>
          </a:xfrm>
        </p:grpSpPr>
        <p:sp>
          <p:nvSpPr>
            <p:cNvPr id="22" name="TextBox 21"/>
            <p:cNvSpPr txBox="1"/>
            <p:nvPr/>
          </p:nvSpPr>
          <p:spPr>
            <a:xfrm>
              <a:off x="5381625" y="376023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4645024" y="393323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609600" y="4261485"/>
            <a:ext cx="4754880" cy="475488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Recap: 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Assume query and document to be the same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model in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Document </a:t>
            </a:r>
            <a:r>
              <a:rPr lang="en-US" altLang="en-US" dirty="0"/>
              <a:t>and </a:t>
            </a:r>
            <a:r>
              <a:rPr lang="en-US" altLang="en-US" dirty="0" smtClean="0"/>
              <a:t>query are represented </a:t>
            </a:r>
            <a:r>
              <a:rPr lang="en-US" altLang="en-US" dirty="0"/>
              <a:t>by </a:t>
            </a:r>
            <a:r>
              <a:rPr lang="en-US" altLang="en-US" u="sng" dirty="0" smtClean="0"/>
              <a:t>term</a:t>
            </a:r>
            <a:r>
              <a:rPr lang="en-US" altLang="en-US" dirty="0" smtClean="0"/>
              <a:t> vectors</a:t>
            </a:r>
          </a:p>
          <a:p>
            <a:pPr lvl="1"/>
            <a:r>
              <a:rPr lang="en-US" altLang="en-US" dirty="0" smtClean="0"/>
              <a:t>Terms are not necessarily </a:t>
            </a:r>
            <a:r>
              <a:rPr lang="en-US" altLang="en-US" u="sng" dirty="0" smtClean="0"/>
              <a:t>orthogonal</a:t>
            </a:r>
            <a:r>
              <a:rPr lang="en-US" altLang="en-US" dirty="0" smtClean="0"/>
              <a:t> to each other </a:t>
            </a:r>
          </a:p>
          <a:p>
            <a:pPr lvl="2"/>
            <a:r>
              <a:rPr lang="en-US" altLang="en-US" dirty="0" smtClean="0"/>
              <a:t>Synonymy: car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automobile</a:t>
            </a:r>
          </a:p>
          <a:p>
            <a:pPr lvl="2"/>
            <a:r>
              <a:rPr lang="en-US" altLang="en-US" dirty="0" smtClean="0"/>
              <a:t>Polysemy: fly (action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insect)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2" y="4742898"/>
            <a:ext cx="8831716" cy="153566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624</TotalTime>
  <Words>985</Words>
  <Application>Microsoft Office PowerPoint</Application>
  <PresentationFormat>On-screen Show (4:3)</PresentationFormat>
  <Paragraphs>299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Arial</vt:lpstr>
      <vt:lpstr>Calibri</vt:lpstr>
      <vt:lpstr>Cambria Math</vt:lpstr>
      <vt:lpstr>Wingdings</vt:lpstr>
      <vt:lpstr>simple slides template</vt:lpstr>
      <vt:lpstr>Latent Semantic Analysis</vt:lpstr>
      <vt:lpstr>Recap: vector space model</vt:lpstr>
      <vt:lpstr>Recap: what is a good “basic concept”?</vt:lpstr>
      <vt:lpstr>Recap: TF weighting</vt:lpstr>
      <vt:lpstr>Recap: IDF weighting</vt:lpstr>
      <vt:lpstr>Recap: TF-IDF weighting</vt:lpstr>
      <vt:lpstr>Recap: cosine similarity</vt:lpstr>
      <vt:lpstr>Recap: disadvantages of VS Model</vt:lpstr>
      <vt:lpstr>VS model in practice</vt:lpstr>
      <vt:lpstr>Choosing basis for VS model</vt:lpstr>
      <vt:lpstr>How to build such a space</vt:lpstr>
      <vt:lpstr>How to build such a space</vt:lpstr>
      <vt:lpstr>How to build such a space</vt:lpstr>
      <vt:lpstr>Latent Semantic Analysis (LSA)</vt:lpstr>
      <vt:lpstr>Basic concepts in linear algebra</vt:lpstr>
      <vt:lpstr>Basic concepts in linear algebra</vt:lpstr>
      <vt:lpstr>Basic concepts in linear algebra</vt:lpstr>
      <vt:lpstr>Latent Semantic Analysis (LSA)</vt:lpstr>
      <vt:lpstr>Latent Semantic Analysis (LSA)</vt:lpstr>
      <vt:lpstr>Geometric interpretation of LSA</vt:lpstr>
      <vt:lpstr>Latent Semantic Analysis (LSA)</vt:lpstr>
      <vt:lpstr>What are those dimensions in LSA</vt:lpstr>
      <vt:lpstr>Latent Semantic Analysis (LSA)</vt:lpstr>
      <vt:lpstr>LSA for retrieval</vt:lpstr>
      <vt:lpstr>LSA for retrieval</vt:lpstr>
      <vt:lpstr>Discussions</vt:lpstr>
      <vt:lpstr>LSA beyond text</vt:lpstr>
      <vt:lpstr>LSA beyond text</vt:lpstr>
      <vt:lpstr>LSA beyond text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Indexing</dc:title>
  <dc:creator>hongning wang</dc:creator>
  <cp:lastModifiedBy>hongning wang</cp:lastModifiedBy>
  <cp:revision>42</cp:revision>
  <dcterms:created xsi:type="dcterms:W3CDTF">2014-09-04T21:48:36Z</dcterms:created>
  <dcterms:modified xsi:type="dcterms:W3CDTF">2015-09-21T22:20:58Z</dcterms:modified>
</cp:coreProperties>
</file>