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04" r:id="rId3"/>
    <p:sldId id="305" r:id="rId4"/>
    <p:sldId id="306" r:id="rId5"/>
    <p:sldId id="307" r:id="rId6"/>
    <p:sldId id="308" r:id="rId7"/>
    <p:sldId id="293" r:id="rId8"/>
    <p:sldId id="287" r:id="rId9"/>
    <p:sldId id="286" r:id="rId10"/>
    <p:sldId id="276" r:id="rId11"/>
    <p:sldId id="281" r:id="rId12"/>
    <p:sldId id="257" r:id="rId13"/>
    <p:sldId id="259" r:id="rId14"/>
    <p:sldId id="288" r:id="rId15"/>
    <p:sldId id="258" r:id="rId16"/>
    <p:sldId id="262" r:id="rId17"/>
    <p:sldId id="263" r:id="rId18"/>
    <p:sldId id="297" r:id="rId19"/>
    <p:sldId id="296" r:id="rId20"/>
    <p:sldId id="301" r:id="rId21"/>
    <p:sldId id="302" r:id="rId22"/>
    <p:sldId id="303" r:id="rId23"/>
    <p:sldId id="312" r:id="rId24"/>
    <p:sldId id="310" r:id="rId25"/>
    <p:sldId id="311" r:id="rId26"/>
    <p:sldId id="264" r:id="rId27"/>
    <p:sldId id="265" r:id="rId28"/>
    <p:sldId id="275" r:id="rId29"/>
    <p:sldId id="266" r:id="rId30"/>
    <p:sldId id="289" r:id="rId31"/>
    <p:sldId id="290" r:id="rId32"/>
    <p:sldId id="291" r:id="rId33"/>
    <p:sldId id="292" r:id="rId34"/>
    <p:sldId id="294" r:id="rId35"/>
    <p:sldId id="267" r:id="rId36"/>
    <p:sldId id="268" r:id="rId37"/>
    <p:sldId id="269" r:id="rId38"/>
    <p:sldId id="270" r:id="rId39"/>
    <p:sldId id="271" r:id="rId40"/>
    <p:sldId id="278" r:id="rId41"/>
    <p:sldId id="272" r:id="rId42"/>
    <p:sldId id="279" r:id="rId43"/>
    <p:sldId id="273" r:id="rId44"/>
    <p:sldId id="274" r:id="rId45"/>
    <p:sldId id="280" r:id="rId46"/>
    <p:sldId id="30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>
      <p:cViewPr varScale="1">
        <p:scale>
          <a:sx n="113" d="100"/>
          <a:sy n="113" d="100"/>
        </p:scale>
        <p:origin x="14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layout>
                <c:manualLayout>
                  <c:x val="7.2822047381349755E-3"/>
                  <c:y val="-3.146580756871243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6991811055648322E-2"/>
                  <c:y val="5.394138440350704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6120630008188133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Sheet1!$F$1:$F$6</c:f>
              <c:strCache>
                <c:ptCount val="6"/>
                <c:pt idx="0">
                  <c:v>information</c:v>
                </c:pt>
                <c:pt idx="1">
                  <c:v>retrieval</c:v>
                </c:pt>
                <c:pt idx="2">
                  <c:v>computer</c:v>
                </c:pt>
                <c:pt idx="3">
                  <c:v>science</c:v>
                </c:pt>
                <c:pt idx="4">
                  <c:v>relevant</c:v>
                </c:pt>
                <c:pt idx="5">
                  <c:v>literature</c:v>
                </c:pt>
              </c:strCache>
            </c:strRef>
          </c:cat>
          <c:val>
            <c:numRef>
              <c:f>Sheet1!$E$1:$E$6</c:f>
              <c:numCache>
                <c:formatCode>General</c:formatCode>
                <c:ptCount val="6"/>
                <c:pt idx="0">
                  <c:v>0.20356073222947393</c:v>
                </c:pt>
                <c:pt idx="1">
                  <c:v>0.10042942702553501</c:v>
                </c:pt>
                <c:pt idx="2">
                  <c:v>0.30409055910166344</c:v>
                </c:pt>
                <c:pt idx="3">
                  <c:v>0.30509226530190625</c:v>
                </c:pt>
                <c:pt idx="4">
                  <c:v>1.2415067441310747E-2</c:v>
                </c:pt>
                <c:pt idx="5">
                  <c:v>7.441194890011063E-2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543E4-CCF7-43DD-936A-479236B14DC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255F-7564-41D1-B7B7-39687ACB2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5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69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25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4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255F-7564-41D1-B7B7-39687ACB27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5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8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6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4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4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4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7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31B6-44EF-44C9-9B8C-E07E7615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2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6.wmf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6.wmf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jpe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chart" Target="../charts/chart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2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1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2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4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Probabilistic Ranking Principle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</a:t>
            </a:r>
            <a:r>
              <a:rPr lang="en-US" dirty="0" smtClean="0"/>
              <a:t>probability concepts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381000" y="1600200"/>
                <a:ext cx="8382000" cy="472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dirty="0" smtClean="0"/>
                  <a:t>Conditional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𝐵</m:t>
                        </m:r>
                      </m:e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en-US" sz="2400" b="0" i="1" smtClean="0">
                        <a:latin typeface="Cambria Math"/>
                      </a:rPr>
                      <m:t>=</m:t>
                    </m:r>
                    <m:r>
                      <a:rPr lang="en-US" altLang="en-US" sz="2400" b="0" i="1" smtClean="0">
                        <a:latin typeface="Cambria Math"/>
                      </a:rPr>
                      <m:t>𝑃</m:t>
                    </m:r>
                    <m:r>
                      <a:rPr lang="en-US" altLang="en-US" sz="2400" b="0" i="1" smtClean="0">
                        <a:latin typeface="Cambria Math"/>
                      </a:rPr>
                      <m:t>(</m:t>
                    </m:r>
                    <m:r>
                      <a:rPr lang="en-US" altLang="en-US" sz="2400" b="0" i="1" smtClean="0">
                        <a:latin typeface="Cambria Math"/>
                      </a:rPr>
                      <m:t>𝐴</m:t>
                    </m:r>
                    <m:r>
                      <a:rPr lang="en-US" altLang="en-US" sz="2400" b="0" i="1" smtClean="0">
                        <a:latin typeface="Cambria Math"/>
                      </a:rPr>
                      <m:t>,</m:t>
                    </m:r>
                    <m:r>
                      <a:rPr lang="en-US" altLang="en-US" sz="2400" b="0" i="1" smtClean="0">
                        <a:latin typeface="Cambria Math"/>
                      </a:rPr>
                      <m:t>𝐵</m:t>
                    </m:r>
                    <m:r>
                      <a:rPr lang="en-US" altLang="en-US" sz="2400" b="0" i="1" smtClean="0">
                        <a:latin typeface="Cambria Math"/>
                      </a:rPr>
                      <m:t>)/</m:t>
                    </m:r>
                    <m:r>
                      <a:rPr lang="en-US" alt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/>
                  <a:t>Bayes’ </a:t>
                </a:r>
                <a:r>
                  <a:rPr lang="en-US" altLang="en-US" sz="2400" dirty="0" smtClean="0"/>
                  <a:t>Rule: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/>
                          </a:rPr>
                          <m:t>𝐵</m:t>
                        </m:r>
                      </m:e>
                      <m:e>
                        <m:r>
                          <a:rPr lang="en-US" altLang="en-US" sz="20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en-US" sz="2000" i="1">
                        <a:latin typeface="Cambria Math"/>
                      </a:rPr>
                      <m:t>=</m:t>
                    </m:r>
                    <m:r>
                      <a:rPr lang="en-US" alt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en-US" sz="20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en-US" sz="2000" b="0" i="1" smtClean="0">
                        <a:latin typeface="Cambria Math"/>
                      </a:rPr>
                      <m:t>𝑃</m:t>
                    </m:r>
                    <m:r>
                      <a:rPr lang="en-US" altLang="en-US" sz="2000" b="0" i="1" smtClean="0">
                        <a:latin typeface="Cambria Math"/>
                      </a:rPr>
                      <m:t>(</m:t>
                    </m:r>
                    <m:r>
                      <a:rPr lang="en-US" altLang="en-US" sz="2000" b="0" i="1" smtClean="0">
                        <a:latin typeface="Cambria Math"/>
                      </a:rPr>
                      <m:t>𝐵</m:t>
                    </m:r>
                    <m:r>
                      <a:rPr lang="en-US" altLang="en-US" sz="2000" b="0" i="1" smtClean="0">
                        <a:latin typeface="Cambria Math"/>
                      </a:rPr>
                      <m:t>)/</m:t>
                    </m:r>
                    <m:r>
                      <a:rPr lang="en-US" alt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/>
                  <a:t>For independent events,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/>
                          </a:rPr>
                          <m:t>𝐵</m:t>
                        </m:r>
                      </m:e>
                      <m:e>
                        <m:r>
                          <a:rPr lang="en-US" altLang="en-US" sz="24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en-US" sz="2400" i="1">
                        <a:latin typeface="Cambria Math"/>
                      </a:rPr>
                      <m:t>=</m:t>
                    </m:r>
                    <m:r>
                      <a:rPr lang="en-US" altLang="en-US" sz="2400" i="1">
                        <a:latin typeface="Cambria Math"/>
                      </a:rPr>
                      <m:t>𝑃</m:t>
                    </m:r>
                    <m:r>
                      <a:rPr lang="en-US" altLang="en-US" sz="2400" i="1">
                        <a:latin typeface="Cambria Math"/>
                      </a:rPr>
                      <m:t>(</m:t>
                    </m:r>
                    <m:r>
                      <a:rPr lang="en-US" altLang="en-US" sz="2400" i="1">
                        <a:latin typeface="Cambria Math"/>
                      </a:rPr>
                      <m:t>𝐵</m:t>
                    </m:r>
                    <m:r>
                      <a:rPr lang="en-US" altLang="en-US" sz="2400" i="1">
                        <a:latin typeface="Cambria Math"/>
                      </a:rPr>
                      <m:t>) </m:t>
                    </m:r>
                  </m:oMath>
                </a14:m>
                <a:endParaRPr lang="en-US" altLang="en-US" sz="2800" dirty="0" smtClean="0"/>
              </a:p>
              <a:p>
                <a:r>
                  <a:rPr lang="en-US" altLang="en-US" sz="3200" dirty="0" smtClean="0"/>
                  <a:t>Total probability</a:t>
                </a:r>
              </a:p>
              <a:p>
                <a:pPr lvl="1"/>
                <a:r>
                  <a:rPr lang="en-US" alt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/>
                      </a:rPr>
                      <m:t>𝐴</m:t>
                    </m:r>
                    <m:r>
                      <a:rPr lang="en-US" altLang="en-US" sz="2800" i="1" baseline="-25000" dirty="0" smtClean="0">
                        <a:latin typeface="Cambria Math"/>
                      </a:rPr>
                      <m:t>1</m:t>
                    </m:r>
                    <m:r>
                      <a:rPr lang="en-US" altLang="en-US" sz="280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800" dirty="0" smtClean="0"/>
                  <a:t> form a non-overlapping partition of 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/>
                      </a:rPr>
                      <m:t>𝑃</m:t>
                    </m:r>
                    <m:r>
                      <a:rPr lang="en-US" altLang="en-US" sz="1600" i="1" dirty="0" smtClean="0">
                        <a:latin typeface="Cambria Math"/>
                      </a:rPr>
                      <m:t>(</m:t>
                    </m:r>
                    <m:r>
                      <a:rPr lang="en-US" altLang="en-US" sz="1600" i="1" dirty="0" smtClean="0">
                        <a:latin typeface="Cambria Math"/>
                      </a:rPr>
                      <m:t>𝐵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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𝑆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)=</m:t>
                    </m:r>
                    <m:r>
                      <a:rPr lang="en-US" altLang="en-US" sz="1600" i="1" dirty="0" smtClean="0">
                        <a:latin typeface="Cambria Math"/>
                      </a:rPr>
                      <m:t>𝑃</m:t>
                    </m:r>
                    <m:r>
                      <a:rPr lang="en-US" altLang="en-US" sz="1600" i="1" dirty="0" smtClean="0">
                        <a:latin typeface="Cambria Math"/>
                      </a:rPr>
                      <m:t>(</m:t>
                    </m:r>
                    <m:r>
                      <a:rPr lang="en-US" altLang="en-US" sz="1600" i="1" dirty="0" smtClean="0">
                        <a:latin typeface="Cambria Math"/>
                      </a:rPr>
                      <m:t>𝐵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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  <m:r>
                      <a:rPr lang="en-US" altLang="en-US" sz="1600" i="1" baseline="-25000" dirty="0" smtClean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)+…+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𝑃</m:t>
                    </m:r>
                    <m:r>
                      <a:rPr lang="en-US" altLang="en-US" sz="1600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sz="1600" i="1" dirty="0" err="1" smtClean="0">
                        <a:latin typeface="Cambria Math"/>
                        <a:sym typeface="Symbol" pitchFamily="18" charset="2"/>
                      </a:rPr>
                      <m:t>𝐵</m:t>
                    </m:r>
                    <m:r>
                      <a:rPr lang="en-US" altLang="en-US" sz="1600" i="1" dirty="0" err="1" smtClean="0">
                        <a:latin typeface="Cambria Math"/>
                        <a:sym typeface="Symbol" pitchFamily="18" charset="2"/>
                      </a:rPr>
                      <m:t></m:t>
                    </m:r>
                    <m:sSub>
                      <m:sSubPr>
                        <m:ctrlPr>
                          <a:rPr lang="en-US" altLang="en-US" sz="16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sz="1600" i="1" dirty="0" err="1" smtClean="0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e>
                      <m:sub>
                        <m:r>
                          <a:rPr lang="en-US" altLang="en-US" sz="16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b>
                    </m:sSub>
                    <m:r>
                      <a:rPr lang="en-US" altLang="en-US" sz="16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1600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 dirty="0" err="1" smtClean="0">
                            <a:latin typeface="Cambria Math"/>
                          </a:rPr>
                          <m:t>𝐴</m:t>
                        </m:r>
                        <m:r>
                          <a:rPr lang="en-US" altLang="en-US" sz="2000" i="1" baseline="-25000" dirty="0" err="1" smtClean="0">
                            <a:latin typeface="Cambria Math"/>
                          </a:rPr>
                          <m:t>𝑖</m:t>
                        </m:r>
                      </m:e>
                      <m:e>
                        <m:r>
                          <a:rPr lang="en-US" altLang="en-US" sz="2000" i="1" dirty="0" err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en-US" sz="200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i="1" dirty="0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 err="1" smtClean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en-US" sz="2000" i="1" dirty="0" err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 err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en-US" sz="2000" i="1" dirty="0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en-US" sz="2000" i="1" dirty="0">
                            <a:latin typeface="Cambria Math"/>
                          </a:rPr>
                          <m:t>+…+</m:t>
                        </m:r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 err="1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en-US" sz="2000" i="1" dirty="0" err="1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 err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altLang="en-US" sz="2000" i="1" dirty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en-US" sz="2000" i="1" baseline="-25000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altLang="en-US" sz="2000" i="1" dirty="0" smtClean="0">
                        <a:latin typeface="Cambria Math"/>
                        <a:ea typeface="Cambria Math"/>
                      </a:rPr>
                      <m:t>∝</m:t>
                    </m:r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2000" b="0" i="1" dirty="0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sz="2000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en-US" sz="2000" b="0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000" b="0" i="1" dirty="0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en-US" sz="2000" i="1" dirty="0" smtClean="0"/>
                  <a:t> </a:t>
                </a:r>
              </a:p>
              <a:p>
                <a:pPr lvl="2"/>
                <a:r>
                  <a:rPr lang="en-US" altLang="en-US" sz="2000" dirty="0" smtClean="0"/>
                  <a:t>This allows us to compute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/>
                      </a:rPr>
                      <m:t>(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𝐴</m:t>
                    </m:r>
                    <m:r>
                      <a:rPr lang="en-US" altLang="en-US" sz="2000" i="1" baseline="-25000" dirty="0" err="1" smtClean="0">
                        <a:latin typeface="Cambria Math"/>
                      </a:rPr>
                      <m:t>𝑖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|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𝐵</m:t>
                    </m:r>
                    <m:r>
                      <a:rPr lang="en-US" alt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000" dirty="0" smtClean="0"/>
                  <a:t> based on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/>
                      </a:rPr>
                      <m:t>(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𝐵</m:t>
                    </m:r>
                    <m:r>
                      <a:rPr lang="en-US" altLang="en-US" sz="2000" i="1" dirty="0" err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 dirty="0" err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382000" cy="4724400"/>
              </a:xfrm>
              <a:prstGeom prst="rect">
                <a:avLst/>
              </a:prstGeom>
              <a:blipFill rotWithShape="0">
                <a:blip r:embed="rId2"/>
                <a:stretch>
                  <a:fillRect l="-1673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3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Interpretation of Bayes’ </a:t>
            </a:r>
            <a:r>
              <a:rPr lang="en-US" altLang="en-US" dirty="0" smtClean="0"/>
              <a:t>rule</a:t>
            </a:r>
            <a:endParaRPr lang="en-US" altLang="en-US" dirty="0"/>
          </a:p>
        </p:txBody>
      </p:sp>
      <p:graphicFrame>
        <p:nvGraphicFramePr>
          <p:cNvPr id="461836" name="Object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258392"/>
              </p:ext>
            </p:extLst>
          </p:nvPr>
        </p:nvGraphicFramePr>
        <p:xfrm>
          <a:off x="1981200" y="4878388"/>
          <a:ext cx="4572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3" imgW="1739880" imgH="228600" progId="Equation.3">
                  <p:embed/>
                </p:oleObj>
              </mc:Choice>
              <mc:Fallback>
                <p:oleObj name="Equation" r:id="rId3" imgW="1739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8388"/>
                        <a:ext cx="45720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1828" name="Text Box 4"/>
              <p:cNvSpPr txBox="1">
                <a:spLocks noChangeArrowheads="1"/>
              </p:cNvSpPr>
              <p:nvPr/>
            </p:nvSpPr>
            <p:spPr bwMode="auto">
              <a:xfrm>
                <a:off x="425002" y="1676400"/>
                <a:ext cx="645086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i="0" dirty="0"/>
                  <a:t>Hypothesis space: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𝐻</m:t>
                    </m:r>
                    <m:r>
                      <a:rPr lang="en-US" altLang="en-US" sz="2400" i="1" dirty="0" smtClean="0">
                        <a:latin typeface="Cambria Math"/>
                      </a:rPr>
                      <m:t>={</m:t>
                    </m:r>
                    <m:r>
                      <a:rPr lang="en-US" altLang="en-US" sz="2400" i="1" dirty="0" smtClean="0">
                        <a:latin typeface="Cambria Math"/>
                      </a:rPr>
                      <m:t>𝐻</m:t>
                    </m:r>
                    <m:r>
                      <a:rPr lang="en-US" altLang="en-US" sz="2400" i="1" baseline="-25000" dirty="0">
                        <a:latin typeface="Cambria Math"/>
                      </a:rPr>
                      <m:t>1 </m:t>
                    </m:r>
                    <m:r>
                      <a:rPr lang="en-US" altLang="en-US" sz="2400" i="1" dirty="0">
                        <a:latin typeface="Cambria Math"/>
                      </a:rPr>
                      <m:t>,</m:t>
                    </m:r>
                    <m:r>
                      <a:rPr lang="en-US" altLang="en-US" sz="2400" i="1" baseline="-25000" dirty="0">
                        <a:latin typeface="Cambria Math"/>
                      </a:rPr>
                      <m:t> </m:t>
                    </m:r>
                    <m:r>
                      <a:rPr lang="en-US" altLang="en-US" sz="2400" i="1" dirty="0">
                        <a:latin typeface="Cambria Math"/>
                      </a:rPr>
                      <m:t>…,</m:t>
                    </m:r>
                    <m:r>
                      <a:rPr lang="en-US" altLang="en-US" sz="2400" i="1" baseline="-25000" dirty="0">
                        <a:latin typeface="Cambria Math"/>
                      </a:rPr>
                      <m:t> </m:t>
                    </m:r>
                    <m:r>
                      <a:rPr lang="en-US" altLang="en-US" sz="2400" i="1" dirty="0" err="1">
                        <a:latin typeface="Cambria Math"/>
                      </a:rPr>
                      <m:t>𝐻</m:t>
                    </m:r>
                    <m:r>
                      <a:rPr lang="en-US" altLang="en-US" sz="2400" i="1" baseline="-25000" dirty="0" err="1">
                        <a:latin typeface="Cambria Math"/>
                      </a:rPr>
                      <m:t>𝑛</m:t>
                    </m:r>
                    <m:r>
                      <a:rPr lang="en-US" altLang="en-US" sz="24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sz="2400" i="0" dirty="0" smtClean="0"/>
                  <a:t>,     Evidence</a:t>
                </a:r>
                <a:r>
                  <a:rPr lang="en-US" altLang="en-US" sz="2400" i="0" dirty="0"/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𝐸</m:t>
                    </m:r>
                  </m:oMath>
                </a14:m>
                <a:endParaRPr lang="en-US" altLang="en-US" sz="2400" i="0" baseline="-25000" dirty="0"/>
              </a:p>
            </p:txBody>
          </p:sp>
        </mc:Choice>
        <mc:Fallback xmlns="">
          <p:sp>
            <p:nvSpPr>
              <p:cNvPr id="46182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002" y="1676400"/>
                <a:ext cx="645086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12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29" name="Text Box 5"/>
              <p:cNvSpPr txBox="1">
                <a:spLocks noChangeArrowheads="1"/>
              </p:cNvSpPr>
              <p:nvPr/>
            </p:nvSpPr>
            <p:spPr bwMode="auto">
              <a:xfrm>
                <a:off x="373063" y="3581400"/>
                <a:ext cx="85866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i="0" dirty="0"/>
                  <a:t>If we want to pick the most likely hypothesis H*,  we can drop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𝑃</m:t>
                    </m:r>
                    <m:r>
                      <a:rPr lang="en-US" altLang="en-US" sz="2400" i="1" dirty="0" smtClean="0">
                        <a:latin typeface="Cambria Math"/>
                      </a:rPr>
                      <m:t>(</m:t>
                    </m:r>
                    <m:r>
                      <a:rPr lang="en-US" altLang="en-US" sz="2400" i="1" dirty="0" smtClean="0">
                        <a:latin typeface="Cambria Math"/>
                      </a:rPr>
                      <m:t>𝐸</m:t>
                    </m:r>
                    <m:r>
                      <a:rPr lang="en-US" altLang="en-US" sz="24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400" i="0" baseline="-25000" dirty="0"/>
              </a:p>
            </p:txBody>
          </p:sp>
        </mc:Choice>
        <mc:Fallback xmlns="">
          <p:sp>
            <p:nvSpPr>
              <p:cNvPr id="46182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063" y="3581400"/>
                <a:ext cx="858664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065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30" name="Text Box 6"/>
              <p:cNvSpPr txBox="1">
                <a:spLocks noChangeArrowheads="1"/>
              </p:cNvSpPr>
              <p:nvPr/>
            </p:nvSpPr>
            <p:spPr bwMode="auto">
              <a:xfrm>
                <a:off x="990600" y="4267200"/>
                <a:ext cx="2760663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1" i="0" dirty="0"/>
                  <a:t>Posterior probability of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latin typeface="Cambria Math"/>
                      </a:rPr>
                      <m:t>𝑯</m:t>
                    </m:r>
                    <m:r>
                      <a:rPr lang="en-US" altLang="en-US" sz="1800" b="1" i="1" baseline="-25000" dirty="0">
                        <a:latin typeface="Cambria Math"/>
                      </a:rPr>
                      <m:t>𝒊</m:t>
                    </m:r>
                  </m:oMath>
                </a14:m>
                <a:endParaRPr lang="en-US" altLang="en-US" sz="1800" b="1" i="0" dirty="0"/>
              </a:p>
            </p:txBody>
          </p:sp>
        </mc:Choice>
        <mc:Fallback xmlns="">
          <p:sp>
            <p:nvSpPr>
              <p:cNvPr id="4618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267200"/>
                <a:ext cx="2760663" cy="366713"/>
              </a:xfrm>
              <a:prstGeom prst="rect">
                <a:avLst/>
              </a:prstGeom>
              <a:blipFill rotWithShape="1">
                <a:blip r:embed="rId7"/>
                <a:stretch>
                  <a:fillRect l="-1991" t="-8333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31" name="Text Box 7"/>
              <p:cNvSpPr txBox="1">
                <a:spLocks noChangeArrowheads="1"/>
              </p:cNvSpPr>
              <p:nvPr/>
            </p:nvSpPr>
            <p:spPr bwMode="auto">
              <a:xfrm>
                <a:off x="5029200" y="4267200"/>
                <a:ext cx="28892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800" b="1" i="0" dirty="0"/>
                  <a:t>Prior probability of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latin typeface="Cambria Math"/>
                      </a:rPr>
                      <m:t>𝑯</m:t>
                    </m:r>
                    <m:r>
                      <a:rPr lang="en-US" altLang="en-US" sz="1800" b="1" i="1" baseline="-25000" dirty="0">
                        <a:latin typeface="Cambria Math"/>
                      </a:rPr>
                      <m:t>𝒊</m:t>
                    </m:r>
                  </m:oMath>
                </a14:m>
                <a:endParaRPr lang="en-US" altLang="en-US" sz="1800" b="1" i="0" dirty="0"/>
              </a:p>
            </p:txBody>
          </p:sp>
        </mc:Choice>
        <mc:Fallback xmlns="">
          <p:sp>
            <p:nvSpPr>
              <p:cNvPr id="46183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267200"/>
                <a:ext cx="2889250" cy="366713"/>
              </a:xfrm>
              <a:prstGeom prst="rect">
                <a:avLst/>
              </a:prstGeom>
              <a:blipFill rotWithShape="1">
                <a:blip r:embed="rId8"/>
                <a:stretch>
                  <a:fillRect l="-1688" t="-8333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32" name="Text Box 8"/>
              <p:cNvSpPr txBox="1">
                <a:spLocks noChangeArrowheads="1"/>
              </p:cNvSpPr>
              <p:nvPr/>
            </p:nvSpPr>
            <p:spPr bwMode="auto">
              <a:xfrm>
                <a:off x="3581400" y="5638800"/>
                <a:ext cx="38862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800" b="1" i="0" dirty="0"/>
                  <a:t>Likelihood of </a:t>
                </a:r>
                <a:r>
                  <a:rPr lang="en-US" altLang="en-US" sz="1800" b="1" i="0" dirty="0" smtClean="0"/>
                  <a:t>data/evidence given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latin typeface="Cambria Math"/>
                      </a:rPr>
                      <m:t>𝑯</m:t>
                    </m:r>
                    <m:r>
                      <a:rPr lang="en-US" altLang="en-US" sz="1800" b="1" i="1" baseline="-25000" dirty="0">
                        <a:latin typeface="Cambria Math"/>
                      </a:rPr>
                      <m:t>𝒊</m:t>
                    </m:r>
                  </m:oMath>
                </a14:m>
                <a:r>
                  <a:rPr lang="en-US" altLang="en-US" sz="1800" b="1" i="0" baseline="-25000" dirty="0"/>
                  <a:t> </a:t>
                </a:r>
                <a:endParaRPr lang="en-US" altLang="en-US" sz="1800" b="1" i="0" dirty="0"/>
              </a:p>
            </p:txBody>
          </p:sp>
        </mc:Choice>
        <mc:Fallback xmlns="">
          <p:sp>
            <p:nvSpPr>
              <p:cNvPr id="46183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5638800"/>
                <a:ext cx="38862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413" t="-8197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1833" name="Line 9"/>
          <p:cNvSpPr>
            <a:spLocks noChangeShapeType="1"/>
          </p:cNvSpPr>
          <p:nvPr/>
        </p:nvSpPr>
        <p:spPr bwMode="auto">
          <a:xfrm>
            <a:off x="61722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4" name="Line 10"/>
          <p:cNvSpPr>
            <a:spLocks noChangeShapeType="1"/>
          </p:cNvSpPr>
          <p:nvPr/>
        </p:nvSpPr>
        <p:spPr bwMode="auto">
          <a:xfrm>
            <a:off x="26670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5" name="Line 11"/>
          <p:cNvSpPr>
            <a:spLocks noChangeShapeType="1"/>
          </p:cNvSpPr>
          <p:nvPr/>
        </p:nvSpPr>
        <p:spPr bwMode="auto">
          <a:xfrm flipV="1">
            <a:off x="5035296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8400" y="2313432"/>
                <a:ext cx="3874008" cy="87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13432"/>
                <a:ext cx="3874008" cy="8745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01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justification of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As stated by William Cooper</a:t>
            </a:r>
          </a:p>
          <a:p>
            <a:endParaRPr lang="en-US" altLang="en-US" sz="4400" dirty="0">
              <a:cs typeface="Arial" charset="0"/>
            </a:endParaRPr>
          </a:p>
          <a:p>
            <a:endParaRPr lang="en-US" altLang="en-US" dirty="0" smtClean="0">
              <a:cs typeface="Arial" charset="0"/>
            </a:endParaRPr>
          </a:p>
          <a:p>
            <a:endParaRPr lang="en-US" altLang="en-US" dirty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Rank by probability of relevance leads to the optimal retrieval effectiveness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12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2159675"/>
            <a:ext cx="7239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i="1" dirty="0">
                <a:latin typeface="Times New Roman" pitchFamily="18" charset="0"/>
              </a:rPr>
              <a:t>“If a reference retrieval system’s response to each request is a ranking of the documents in the collections in order of </a:t>
            </a:r>
            <a:r>
              <a:rPr lang="en-US" altLang="en-US" sz="1800" b="1" i="1" u="sng" dirty="0">
                <a:latin typeface="Times New Roman" pitchFamily="18" charset="0"/>
              </a:rPr>
              <a:t>decreasing probability of usefulness </a:t>
            </a:r>
            <a:r>
              <a:rPr lang="en-US" altLang="en-US" sz="1800" i="1" dirty="0">
                <a:latin typeface="Times New Roman" pitchFamily="18" charset="0"/>
              </a:rPr>
              <a:t>to the user who submitted the request, where the probabilities are estimated as accurately </a:t>
            </a:r>
            <a:r>
              <a:rPr lang="en-US" altLang="en-US" sz="1800" i="1" dirty="0" smtClean="0">
                <a:latin typeface="Times New Roman" pitchFamily="18" charset="0"/>
              </a:rPr>
              <a:t>as </a:t>
            </a:r>
            <a:r>
              <a:rPr lang="en-US" altLang="en-US" sz="1800" i="1" dirty="0">
                <a:latin typeface="Times New Roman" pitchFamily="18" charset="0"/>
              </a:rPr>
              <a:t>possible on the basis of whatever data made available to the system for this purpose, then the overall effectiveness of the system to its users </a:t>
            </a:r>
            <a:r>
              <a:rPr lang="en-US" altLang="en-US" sz="1800" i="1" dirty="0" smtClean="0">
                <a:latin typeface="Times New Roman" pitchFamily="18" charset="0"/>
              </a:rPr>
              <a:t>will </a:t>
            </a:r>
            <a:r>
              <a:rPr lang="en-US" altLang="en-US" sz="1800" i="1" dirty="0">
                <a:latin typeface="Times New Roman" pitchFamily="18" charset="0"/>
              </a:rPr>
              <a:t>be the </a:t>
            </a:r>
            <a:r>
              <a:rPr lang="en-US" altLang="en-US" sz="1800" b="1" i="1" u="sng" dirty="0">
                <a:latin typeface="Times New Roman" pitchFamily="18" charset="0"/>
              </a:rPr>
              <a:t>best</a:t>
            </a:r>
            <a:r>
              <a:rPr lang="en-US" altLang="en-US" sz="1800" i="1" dirty="0">
                <a:latin typeface="Times New Roman" pitchFamily="18" charset="0"/>
              </a:rPr>
              <a:t> that is obtainable on the basis of that data.”</a:t>
            </a:r>
          </a:p>
        </p:txBody>
      </p:sp>
    </p:spTree>
    <p:extLst>
      <p:ext uri="{BB962C8B-B14F-4D97-AF65-F5344CB8AC3E}">
        <p14:creationId xmlns:p14="http://schemas.microsoft.com/office/powerpoint/2010/main" val="221457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decision theory</a:t>
                </a:r>
              </a:p>
              <a:p>
                <a:pPr lvl="1"/>
                <a:r>
                  <a:rPr lang="en-US" dirty="0" smtClean="0"/>
                  <a:t>Two types of loss</a:t>
                </a:r>
              </a:p>
              <a:p>
                <a:pPr lvl="2"/>
                <a:r>
                  <a:rPr lang="en-US" dirty="0" smtClean="0"/>
                  <a:t>Loss(</a:t>
                </a:r>
                <a:r>
                  <a:rPr lang="en-US" dirty="0" err="1" smtClean="0"/>
                  <a:t>retrieved|non-relevant</a:t>
                </a:r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Loss(not </a:t>
                </a:r>
                <a:r>
                  <a:rPr lang="en-US" dirty="0" err="1" smtClean="0"/>
                  <a:t>retrieved|relevant</a:t>
                </a:r>
                <a:r>
                  <a:rPr lang="en-US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being relevant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Expected loss regarding to the decision of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the final results</a:t>
                </a:r>
              </a:p>
              <a:p>
                <a:pPr lvl="2"/>
                <a:r>
                  <a:rPr lang="en-US" dirty="0" smtClean="0"/>
                  <a:t>Retrieve: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Not retrieve: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51054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Your decision criterion?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3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decision theory</a:t>
                </a:r>
              </a:p>
              <a:p>
                <a:pPr lvl="1"/>
                <a:r>
                  <a:rPr lang="en-US" dirty="0" smtClean="0"/>
                  <a:t>We make decision by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retrieve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Otherwise, not retrieve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Check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Rank documents by descending order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would minimize the loss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According to PRP, what we need 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relevance measure function F(</a:t>
            </a:r>
            <a:r>
              <a:rPr lang="en-US" dirty="0" err="1" smtClean="0"/>
              <a:t>q,d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For all q, 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 </a:t>
            </a:r>
            <a:br>
              <a:rPr lang="en-US" dirty="0" smtClean="0"/>
            </a:br>
            <a:r>
              <a:rPr lang="en-US" dirty="0" smtClean="0"/>
              <a:t>F(q,d</a:t>
            </a:r>
            <a:r>
              <a:rPr lang="en-US" baseline="-25000" dirty="0" smtClean="0"/>
              <a:t>1</a:t>
            </a:r>
            <a:r>
              <a:rPr lang="en-US" dirty="0" smtClean="0"/>
              <a:t>) &gt; F(q,d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iff</a:t>
            </a:r>
            <a:r>
              <a:rPr lang="en-US" dirty="0" smtClean="0"/>
              <a:t>. p(Rel|q,d</a:t>
            </a:r>
            <a:r>
              <a:rPr lang="en-US" baseline="-25000" dirty="0" smtClean="0"/>
              <a:t>1</a:t>
            </a:r>
            <a:r>
              <a:rPr lang="en-US" dirty="0" smtClean="0"/>
              <a:t>) &gt;p(Rel|q,d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altLang="en-US" dirty="0" smtClean="0">
                <a:cs typeface="Arial" charset="0"/>
              </a:rPr>
              <a:t>Assumptions</a:t>
            </a:r>
          </a:p>
          <a:p>
            <a:pPr lvl="2"/>
            <a:r>
              <a:rPr lang="en-US" altLang="en-US" dirty="0" smtClean="0">
                <a:cs typeface="Arial" charset="0"/>
              </a:rPr>
              <a:t>Independent relevance </a:t>
            </a:r>
          </a:p>
          <a:p>
            <a:pPr lvl="2"/>
            <a:r>
              <a:rPr lang="en-US" altLang="en-US" dirty="0">
                <a:cs typeface="Arial" charset="0"/>
              </a:rPr>
              <a:t>S</a:t>
            </a:r>
            <a:r>
              <a:rPr lang="en-US" altLang="en-US" dirty="0" smtClean="0">
                <a:cs typeface="Arial" charset="0"/>
              </a:rPr>
              <a:t>equential browsing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15</a:t>
            </a:fld>
            <a:endParaRPr lang="en-US"/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685800" y="4876800"/>
            <a:ext cx="7402513" cy="8302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Most existing research on IR models so far has fallen into </a:t>
            </a:r>
          </a:p>
          <a:p>
            <a:pPr eaLnBrk="1" hangingPunct="1"/>
            <a:r>
              <a:rPr lang="en-US" altLang="en-US" dirty="0">
                <a:latin typeface="+mn-lt"/>
              </a:rPr>
              <a:t>this line of thinking… (Limitations?) </a:t>
            </a:r>
          </a:p>
        </p:txBody>
      </p:sp>
    </p:spTree>
    <p:extLst>
      <p:ext uri="{BB962C8B-B14F-4D97-AF65-F5344CB8AC3E}">
        <p14:creationId xmlns:p14="http://schemas.microsoft.com/office/powerpoint/2010/main" val="150468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Probability of relevance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Arial" charset="0"/>
              </a:rPr>
              <a:t>Three random variables</a:t>
            </a:r>
          </a:p>
          <a:p>
            <a:pPr lvl="1"/>
            <a:r>
              <a:rPr lang="en-US" altLang="en-US" dirty="0" smtClean="0">
                <a:cs typeface="Arial" charset="0"/>
              </a:rPr>
              <a:t>Query Q</a:t>
            </a:r>
          </a:p>
          <a:p>
            <a:pPr lvl="1"/>
            <a:r>
              <a:rPr lang="en-US" altLang="en-US" dirty="0" smtClean="0">
                <a:cs typeface="Arial" charset="0"/>
              </a:rPr>
              <a:t>Document D</a:t>
            </a:r>
          </a:p>
          <a:p>
            <a:pPr lvl="1"/>
            <a:r>
              <a:rPr lang="en-US" altLang="en-US" dirty="0" smtClean="0">
                <a:cs typeface="Arial" charset="0"/>
              </a:rPr>
              <a:t>Relevance R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 {0,1}</a:t>
            </a:r>
          </a:p>
          <a:p>
            <a:r>
              <a:rPr lang="en-US" altLang="en-US" dirty="0" smtClean="0">
                <a:cs typeface="Arial" charset="0"/>
              </a:rPr>
              <a:t>Goal: rank D based on P(R=1|Q,D)</a:t>
            </a:r>
          </a:p>
          <a:p>
            <a:pPr lvl="1"/>
            <a:r>
              <a:rPr lang="en-US" altLang="en-US" dirty="0" smtClean="0">
                <a:cs typeface="Arial" charset="0"/>
              </a:rPr>
              <a:t>Compute P(R=1|Q,D)</a:t>
            </a:r>
          </a:p>
          <a:p>
            <a:pPr lvl="1"/>
            <a:r>
              <a:rPr lang="en-US" altLang="en-US" dirty="0" smtClean="0">
                <a:cs typeface="Arial" charset="0"/>
              </a:rPr>
              <a:t>Actually, one only needs to compare P(R=1|Q,D</a:t>
            </a:r>
            <a:r>
              <a:rPr lang="en-US" altLang="en-US" baseline="-25000" dirty="0" smtClean="0">
                <a:cs typeface="Arial" charset="0"/>
              </a:rPr>
              <a:t>1</a:t>
            </a:r>
            <a:r>
              <a:rPr lang="en-US" altLang="en-US" dirty="0" smtClean="0">
                <a:cs typeface="Arial" charset="0"/>
              </a:rPr>
              <a:t>) with P(R=1|Q,D</a:t>
            </a:r>
            <a:r>
              <a:rPr lang="en-US" altLang="en-US" baseline="-25000" dirty="0" smtClean="0">
                <a:cs typeface="Arial" charset="0"/>
              </a:rPr>
              <a:t>2</a:t>
            </a:r>
            <a:r>
              <a:rPr lang="en-US" altLang="en-US" dirty="0" smtClean="0">
                <a:cs typeface="Arial" charset="0"/>
              </a:rPr>
              <a:t>), i.e., rank documents</a:t>
            </a:r>
          </a:p>
          <a:p>
            <a:r>
              <a:rPr lang="en-US" altLang="en-US" dirty="0" smtClean="0">
                <a:cs typeface="Arial" charset="0"/>
              </a:rPr>
              <a:t>Several different ways to define P(R=1|Q,D)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Conditional models for P(R=1|Q,D)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Basic idea: relevance depends on how well a query matches a document</a:t>
            </a:r>
          </a:p>
          <a:p>
            <a:pPr lvl="1"/>
            <a:r>
              <a:rPr lang="en-US" altLang="en-US" dirty="0" smtClean="0">
                <a:cs typeface="Arial" charset="0"/>
              </a:rPr>
              <a:t>P(R=1|Q,D)=g(Rep(Q,D)|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  <a:r>
              <a:rPr lang="en-US" altLang="en-US" dirty="0" smtClean="0">
                <a:cs typeface="Arial" charset="0"/>
              </a:rPr>
              <a:t>)</a:t>
            </a:r>
          </a:p>
          <a:p>
            <a:pPr lvl="2"/>
            <a:r>
              <a:rPr lang="en-US" altLang="en-US" dirty="0" smtClean="0">
                <a:cs typeface="Arial" charset="0"/>
              </a:rPr>
              <a:t>Rep(Q,D): feature representation of query-doc pair</a:t>
            </a:r>
          </a:p>
          <a:p>
            <a:pPr lvl="3"/>
            <a:r>
              <a:rPr lang="en-US" altLang="en-US" dirty="0" smtClean="0">
                <a:cs typeface="Arial" charset="0"/>
              </a:rPr>
              <a:t>E.g., #matched terms, highest IDF of a matched term, </a:t>
            </a:r>
            <a:r>
              <a:rPr lang="en-US" altLang="en-US" dirty="0" err="1" smtClean="0">
                <a:cs typeface="Arial" charset="0"/>
              </a:rPr>
              <a:t>docLen</a:t>
            </a:r>
            <a:endParaRPr lang="en-US" altLang="en-US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Using training data (with known relevance judgments) to estimate parameter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</a:p>
          <a:p>
            <a:pPr lvl="1"/>
            <a:r>
              <a:rPr lang="en-US" altLang="en-US" dirty="0" smtClean="0">
                <a:cs typeface="Arial" charset="0"/>
                <a:sym typeface="Symbol" pitchFamily="18" charset="2"/>
              </a:rPr>
              <a:t>Apply the model to rank new documents</a:t>
            </a:r>
          </a:p>
          <a:p>
            <a:r>
              <a:rPr lang="en-US" altLang="en-US" dirty="0" smtClean="0">
                <a:cs typeface="Arial" charset="0"/>
                <a:sym typeface="Symbol" pitchFamily="18" charset="2"/>
              </a:rPr>
              <a:t>Special case: logistic regression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15000" y="2743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functional form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0" y="2927866"/>
            <a:ext cx="381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ranking?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6" y="3780821"/>
            <a:ext cx="3972791" cy="2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14800" y="1417638"/>
                <a:ext cx="5029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In a ranking problem: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features about query-document pair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relevance label of document for the given query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417638"/>
                <a:ext cx="50292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97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80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smtClean="0">
                <a:cs typeface="Arial" charset="0"/>
              </a:rPr>
              <a:t>Features/Attributes for ranking</a:t>
            </a:r>
            <a:endParaRPr lang="en-US" altLang="en-US" dirty="0">
              <a:cs typeface="Arial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features considered in ranking problems</a:t>
            </a:r>
            <a:endParaRPr lang="en-US" dirty="0"/>
          </a:p>
        </p:txBody>
      </p:sp>
      <p:graphicFrame>
        <p:nvGraphicFramePr>
          <p:cNvPr id="352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886332"/>
              </p:ext>
            </p:extLst>
          </p:nvPr>
        </p:nvGraphicFramePr>
        <p:xfrm>
          <a:off x="1524000" y="2590800"/>
          <a:ext cx="2457450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1422360" imgH="2158920" progId="Equation.3">
                  <p:embed/>
                </p:oleObj>
              </mc:Choice>
              <mc:Fallback>
                <p:oleObj name="Equation" r:id="rId3" imgW="1422360" imgH="2158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90800"/>
                        <a:ext cx="2457450" cy="372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063550" y="2812186"/>
            <a:ext cx="348736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Average Absolute Query Frequency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3550" y="3427071"/>
            <a:ext cx="145514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Query Length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3550" y="4028978"/>
            <a:ext cx="388965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Average Absolute Document Frequency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6154" y="4650743"/>
            <a:ext cx="185743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Document Length</a:t>
            </a:r>
          </a:p>
        </p:txBody>
      </p:sp>
      <p:sp>
        <p:nvSpPr>
          <p:cNvPr id="6" name="Rectangle 5"/>
          <p:cNvSpPr/>
          <p:nvPr/>
        </p:nvSpPr>
        <p:spPr>
          <a:xfrm>
            <a:off x="4104786" y="5322174"/>
            <a:ext cx="373416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Average Inverse Document Frequency</a:t>
            </a:r>
          </a:p>
        </p:txBody>
      </p:sp>
      <p:sp>
        <p:nvSpPr>
          <p:cNvPr id="8" name="Rectangle 7"/>
          <p:cNvSpPr/>
          <p:nvPr/>
        </p:nvSpPr>
        <p:spPr>
          <a:xfrm>
            <a:off x="4104786" y="5896054"/>
            <a:ext cx="3876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Number of Terms in common between query </a:t>
            </a:r>
            <a:r>
              <a:rPr lang="en-US" altLang="en-US" dirty="0" smtClean="0"/>
              <a:t>and </a:t>
            </a:r>
            <a:r>
              <a:rPr lang="en-US" altLang="en-US" dirty="0"/>
              <a:t>document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latent semantic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Low rank matrix approximation</a:t>
            </a:r>
          </a:p>
        </p:txBody>
      </p:sp>
      <p:pic>
        <p:nvPicPr>
          <p:cNvPr id="1026" name="Picture 2" descr="http://2.bp.blogspot.com/-ioaZgsdpE6c/TldjQYe_LLI/AAAAAAAAE1U/eu0bLJb5kYc/s1600/lplu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42" y="2738437"/>
            <a:ext cx="75438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143000" y="4614334"/>
            <a:ext cx="5012266" cy="1203854"/>
            <a:chOff x="1143000" y="4614334"/>
            <a:chExt cx="5012266" cy="1203854"/>
          </a:xfrm>
        </p:grpSpPr>
        <p:sp>
          <p:nvSpPr>
            <p:cNvPr id="4" name="TextBox 3"/>
            <p:cNvSpPr txBox="1"/>
            <p:nvPr/>
          </p:nvSpPr>
          <p:spPr>
            <a:xfrm>
              <a:off x="1143000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our observed term-document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2988734" y="4614334"/>
              <a:ext cx="397933" cy="7932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92576" y="1832795"/>
            <a:ext cx="5012266" cy="1008433"/>
            <a:chOff x="2065867" y="5448856"/>
            <a:chExt cx="5012266" cy="1008433"/>
          </a:xfrm>
        </p:grpSpPr>
        <p:sp>
          <p:nvSpPr>
            <p:cNvPr id="11" name="TextBox 10"/>
            <p:cNvSpPr txBox="1"/>
            <p:nvPr/>
          </p:nvSpPr>
          <p:spPr>
            <a:xfrm>
              <a:off x="2065867" y="5448856"/>
              <a:ext cx="501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Imagine this is *true* concept-document matrix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742266" y="5814882"/>
              <a:ext cx="296335" cy="642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81401" y="4817533"/>
            <a:ext cx="5523442" cy="1541225"/>
            <a:chOff x="631825" y="4276963"/>
            <a:chExt cx="5523442" cy="1541225"/>
          </a:xfrm>
        </p:grpSpPr>
        <p:sp>
          <p:nvSpPr>
            <p:cNvPr id="15" name="TextBox 14"/>
            <p:cNvSpPr txBox="1"/>
            <p:nvPr/>
          </p:nvSpPr>
          <p:spPr>
            <a:xfrm>
              <a:off x="631825" y="5448856"/>
              <a:ext cx="552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Random noise over the word selection in each document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386668" y="4276963"/>
              <a:ext cx="335489" cy="11305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5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V="1">
            <a:off x="3609957" y="3767428"/>
            <a:ext cx="0" cy="262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ranking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20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45" y="6078682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299328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80285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6605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052832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660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6572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4046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9358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33520" y="4706585"/>
            <a:ext cx="2366449" cy="1127118"/>
            <a:chOff x="5433520" y="4706585"/>
            <a:chExt cx="2366449" cy="1127118"/>
          </a:xfrm>
        </p:grpSpPr>
        <p:sp>
          <p:nvSpPr>
            <p:cNvPr id="24" name="TextBox 23"/>
            <p:cNvSpPr txBox="1"/>
            <p:nvPr/>
          </p:nvSpPr>
          <p:spPr>
            <a:xfrm>
              <a:off x="5929605" y="5187372"/>
              <a:ext cx="1870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regression model</a:t>
              </a:r>
              <a:endParaRPr lang="en-US" dirty="0"/>
            </a:p>
          </p:txBody>
        </p:sp>
        <p:sp>
          <p:nvSpPr>
            <p:cNvPr id="25" name="Arc 24"/>
            <p:cNvSpPr/>
            <p:nvPr/>
          </p:nvSpPr>
          <p:spPr>
            <a:xfrm rot="10638088">
              <a:off x="5433520" y="4706585"/>
              <a:ext cx="929746" cy="816071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06490" y="6104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55902" y="36815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&gt;0.5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≤0.5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54071" y="1732124"/>
            <a:ext cx="3501486" cy="1002075"/>
            <a:chOff x="5154071" y="1732124"/>
            <a:chExt cx="3501486" cy="1002075"/>
          </a:xfrm>
        </p:grpSpPr>
        <p:sp>
          <p:nvSpPr>
            <p:cNvPr id="38" name="TextBox 37"/>
            <p:cNvSpPr txBox="1"/>
            <p:nvPr/>
          </p:nvSpPr>
          <p:spPr>
            <a:xfrm>
              <a:off x="5843223" y="1732124"/>
              <a:ext cx="2812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Y is discrete in a ranking problem!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5154071" y="2091967"/>
              <a:ext cx="675436" cy="6422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8651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8209" y="5117222"/>
            <a:ext cx="2271795" cy="927465"/>
            <a:chOff x="32940" y="5194949"/>
            <a:chExt cx="2271795" cy="927465"/>
          </a:xfrm>
        </p:grpSpPr>
        <p:sp>
          <p:nvSpPr>
            <p:cNvPr id="41" name="TextBox 40"/>
            <p:cNvSpPr txBox="1"/>
            <p:nvPr/>
          </p:nvSpPr>
          <p:spPr>
            <a:xfrm>
              <a:off x="431267" y="5194949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28141" y="522320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346290" y="4727878"/>
            <a:ext cx="7989463" cy="15218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18474" y="525777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18474" y="567041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18474" y="429545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25831" y="41141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25831" y="50793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25831" y="54888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15801" y="60269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15801" y="46111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609957" y="4761585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9892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4897" y="3962400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03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025866" y="6099640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ranking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=1|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en-US" dirty="0">
                        <a:cs typeface="Arial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Directly modeling posterior of document relevance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21</a:t>
            </a:fld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361277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973681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336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759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72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4383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112344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59735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82391" y="3847561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03701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80156" y="533790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0156" y="575054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80156" y="4375587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155" y="60783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93144" y="3598444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7513" y="419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87513" y="51594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87513" y="55689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77483" y="6107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77483" y="46912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71639" y="484171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072625" y="4218423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608" y="5127059"/>
            <a:ext cx="2020490" cy="1114200"/>
            <a:chOff x="78113" y="5242152"/>
            <a:chExt cx="2020490" cy="1114200"/>
          </a:xfrm>
        </p:grpSpPr>
        <p:sp>
          <p:nvSpPr>
            <p:cNvPr id="42" name="Oval 41"/>
            <p:cNvSpPr/>
            <p:nvPr/>
          </p:nvSpPr>
          <p:spPr>
            <a:xfrm>
              <a:off x="78113" y="6096580"/>
              <a:ext cx="259772" cy="2597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135" y="5242152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84505" y="536152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2545898" y="4068917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48462" y="1917424"/>
            <a:ext cx="3072204" cy="446662"/>
            <a:chOff x="3987513" y="1730161"/>
            <a:chExt cx="3072204" cy="446662"/>
          </a:xfrm>
        </p:grpSpPr>
        <p:sp>
          <p:nvSpPr>
            <p:cNvPr id="2" name="TextBox 1"/>
            <p:cNvSpPr txBox="1"/>
            <p:nvPr/>
          </p:nvSpPr>
          <p:spPr>
            <a:xfrm>
              <a:off x="4592233" y="1730161"/>
              <a:ext cx="246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Sigmoid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2" idx="1"/>
            </p:cNvCxnSpPr>
            <p:nvPr/>
          </p:nvCxnSpPr>
          <p:spPr>
            <a:xfrm flipH="1">
              <a:off x="3987513" y="1914827"/>
              <a:ext cx="604720" cy="2619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264959" y="6076655"/>
            <a:ext cx="1812324" cy="65903"/>
          </a:xfrm>
          <a:custGeom>
            <a:avLst/>
            <a:gdLst>
              <a:gd name="connsiteX0" fmla="*/ 1812324 w 1812324"/>
              <a:gd name="connsiteY0" fmla="*/ 0 h 65903"/>
              <a:gd name="connsiteX1" fmla="*/ 0 w 1812324"/>
              <a:gd name="connsiteY1" fmla="*/ 65903 h 6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324" h="65903">
                <a:moveTo>
                  <a:pt x="1812324" y="0"/>
                </a:moveTo>
                <a:lnTo>
                  <a:pt x="0" y="65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cs typeface="Arial" charset="0"/>
              </a:rPr>
              <a:t>Conditional models for P(R=1|Q,D</a:t>
            </a:r>
            <a:r>
              <a:rPr lang="en-US" altLang="en-US" dirty="0" smtClean="0">
                <a:cs typeface="Arial" charset="0"/>
              </a:rPr>
              <a:t>)</a:t>
            </a:r>
            <a:r>
              <a:rPr lang="en-US" altLang="en-US" dirty="0" smtClean="0"/>
              <a:t> </a:t>
            </a:r>
            <a:r>
              <a:rPr lang="en-US" altLang="en-US" dirty="0"/>
              <a:t>Pros &amp; Cons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Advantages</a:t>
            </a:r>
          </a:p>
          <a:p>
            <a:pPr lvl="1"/>
            <a:r>
              <a:rPr lang="en-US" altLang="en-US" dirty="0"/>
              <a:t>Absolute probability of relevance available</a:t>
            </a:r>
          </a:p>
          <a:p>
            <a:pPr lvl="1"/>
            <a:r>
              <a:rPr lang="en-US" altLang="en-US" dirty="0"/>
              <a:t>May re-use all the past relevance judgments</a:t>
            </a:r>
          </a:p>
          <a:p>
            <a:r>
              <a:rPr lang="en-US" altLang="en-US" dirty="0"/>
              <a:t>Problems</a:t>
            </a:r>
          </a:p>
          <a:p>
            <a:pPr lvl="1"/>
            <a:r>
              <a:rPr lang="en-US" altLang="en-US" dirty="0"/>
              <a:t>Performance </a:t>
            </a:r>
            <a:r>
              <a:rPr lang="en-US" altLang="en-US" dirty="0" smtClean="0"/>
              <a:t>heavily depends on the </a:t>
            </a:r>
            <a:r>
              <a:rPr lang="en-US" altLang="en-US" dirty="0"/>
              <a:t>selection of features</a:t>
            </a:r>
          </a:p>
          <a:p>
            <a:pPr lvl="1"/>
            <a:r>
              <a:rPr lang="en-US" altLang="en-US" dirty="0" smtClean="0"/>
              <a:t>Little guidance </a:t>
            </a:r>
            <a:r>
              <a:rPr lang="en-US" altLang="en-US" dirty="0"/>
              <a:t>on feature </a:t>
            </a:r>
            <a:r>
              <a:rPr lang="en-US" altLang="en-US" dirty="0" smtClean="0"/>
              <a:t>selection</a:t>
            </a:r>
          </a:p>
          <a:p>
            <a:r>
              <a:rPr lang="en-US" altLang="en-US" dirty="0"/>
              <a:t>Will be covered with more details in later learning-to-rank discussions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Recap: interpretation </a:t>
            </a:r>
            <a:r>
              <a:rPr lang="en-US" altLang="en-US" dirty="0"/>
              <a:t>of Bayes’ </a:t>
            </a:r>
            <a:r>
              <a:rPr lang="en-US" altLang="en-US" dirty="0" smtClean="0"/>
              <a:t>rule</a:t>
            </a:r>
            <a:endParaRPr lang="en-US" altLang="en-US" dirty="0"/>
          </a:p>
        </p:txBody>
      </p:sp>
      <p:graphicFrame>
        <p:nvGraphicFramePr>
          <p:cNvPr id="461836" name="Object 1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4878388"/>
          <a:ext cx="4572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3" imgW="1739880" imgH="228600" progId="Equation.3">
                  <p:embed/>
                </p:oleObj>
              </mc:Choice>
              <mc:Fallback>
                <p:oleObj name="Equation" r:id="rId3" imgW="1739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8388"/>
                        <a:ext cx="45720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1828" name="Text Box 4"/>
              <p:cNvSpPr txBox="1">
                <a:spLocks noChangeArrowheads="1"/>
              </p:cNvSpPr>
              <p:nvPr/>
            </p:nvSpPr>
            <p:spPr bwMode="auto">
              <a:xfrm>
                <a:off x="425002" y="1676400"/>
                <a:ext cx="645086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i="0" dirty="0"/>
                  <a:t>Hypothesis space: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𝐻</m:t>
                    </m:r>
                    <m:r>
                      <a:rPr lang="en-US" altLang="en-US" sz="2400" i="1" dirty="0" smtClean="0">
                        <a:latin typeface="Cambria Math"/>
                      </a:rPr>
                      <m:t>={</m:t>
                    </m:r>
                    <m:r>
                      <a:rPr lang="en-US" altLang="en-US" sz="2400" i="1" dirty="0" smtClean="0">
                        <a:latin typeface="Cambria Math"/>
                      </a:rPr>
                      <m:t>𝐻</m:t>
                    </m:r>
                    <m:r>
                      <a:rPr lang="en-US" altLang="en-US" sz="2400" i="1" baseline="-25000" dirty="0">
                        <a:latin typeface="Cambria Math"/>
                      </a:rPr>
                      <m:t>1 </m:t>
                    </m:r>
                    <m:r>
                      <a:rPr lang="en-US" altLang="en-US" sz="2400" i="1" dirty="0">
                        <a:latin typeface="Cambria Math"/>
                      </a:rPr>
                      <m:t>,</m:t>
                    </m:r>
                    <m:r>
                      <a:rPr lang="en-US" altLang="en-US" sz="2400" i="1" baseline="-25000" dirty="0">
                        <a:latin typeface="Cambria Math"/>
                      </a:rPr>
                      <m:t> </m:t>
                    </m:r>
                    <m:r>
                      <a:rPr lang="en-US" altLang="en-US" sz="2400" i="1" dirty="0">
                        <a:latin typeface="Cambria Math"/>
                      </a:rPr>
                      <m:t>…,</m:t>
                    </m:r>
                    <m:r>
                      <a:rPr lang="en-US" altLang="en-US" sz="2400" i="1" baseline="-25000" dirty="0">
                        <a:latin typeface="Cambria Math"/>
                      </a:rPr>
                      <m:t> </m:t>
                    </m:r>
                    <m:r>
                      <a:rPr lang="en-US" altLang="en-US" sz="2400" i="1" dirty="0" err="1">
                        <a:latin typeface="Cambria Math"/>
                      </a:rPr>
                      <m:t>𝐻</m:t>
                    </m:r>
                    <m:r>
                      <a:rPr lang="en-US" altLang="en-US" sz="2400" i="1" baseline="-25000" dirty="0" err="1">
                        <a:latin typeface="Cambria Math"/>
                      </a:rPr>
                      <m:t>𝑛</m:t>
                    </m:r>
                    <m:r>
                      <a:rPr lang="en-US" altLang="en-US" sz="24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sz="2400" i="0" dirty="0" smtClean="0"/>
                  <a:t>,     Evidence</a:t>
                </a:r>
                <a:r>
                  <a:rPr lang="en-US" altLang="en-US" sz="2400" i="0" dirty="0"/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𝐸</m:t>
                    </m:r>
                  </m:oMath>
                </a14:m>
                <a:endParaRPr lang="en-US" altLang="en-US" sz="2400" i="0" baseline="-25000" dirty="0"/>
              </a:p>
            </p:txBody>
          </p:sp>
        </mc:Choice>
        <mc:Fallback xmlns="">
          <p:sp>
            <p:nvSpPr>
              <p:cNvPr id="46182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002" y="1676400"/>
                <a:ext cx="645086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12"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29" name="Text Box 5"/>
              <p:cNvSpPr txBox="1">
                <a:spLocks noChangeArrowheads="1"/>
              </p:cNvSpPr>
              <p:nvPr/>
            </p:nvSpPr>
            <p:spPr bwMode="auto">
              <a:xfrm>
                <a:off x="373063" y="3581400"/>
                <a:ext cx="858664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i="0" dirty="0"/>
                  <a:t>If we want to pick the most likely hypothesis H*,  we can drop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</a:rPr>
                      <m:t>𝑃</m:t>
                    </m:r>
                    <m:r>
                      <a:rPr lang="en-US" altLang="en-US" sz="2400" i="1" dirty="0" smtClean="0">
                        <a:latin typeface="Cambria Math"/>
                      </a:rPr>
                      <m:t>(</m:t>
                    </m:r>
                    <m:r>
                      <a:rPr lang="en-US" altLang="en-US" sz="2400" i="1" dirty="0" smtClean="0">
                        <a:latin typeface="Cambria Math"/>
                      </a:rPr>
                      <m:t>𝐸</m:t>
                    </m:r>
                    <m:r>
                      <a:rPr lang="en-US" altLang="en-US" sz="24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400" i="0" baseline="-25000" dirty="0"/>
              </a:p>
            </p:txBody>
          </p:sp>
        </mc:Choice>
        <mc:Fallback xmlns="">
          <p:sp>
            <p:nvSpPr>
              <p:cNvPr id="46182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063" y="3581400"/>
                <a:ext cx="858664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065" t="-10667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30" name="Text Box 6"/>
              <p:cNvSpPr txBox="1">
                <a:spLocks noChangeArrowheads="1"/>
              </p:cNvSpPr>
              <p:nvPr/>
            </p:nvSpPr>
            <p:spPr bwMode="auto">
              <a:xfrm>
                <a:off x="990600" y="4267200"/>
                <a:ext cx="2760663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1" i="0" dirty="0"/>
                  <a:t>Posterior probability of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latin typeface="Cambria Math"/>
                      </a:rPr>
                      <m:t>𝑯</m:t>
                    </m:r>
                    <m:r>
                      <a:rPr lang="en-US" altLang="en-US" sz="1800" b="1" i="1" baseline="-25000" dirty="0">
                        <a:latin typeface="Cambria Math"/>
                      </a:rPr>
                      <m:t>𝒊</m:t>
                    </m:r>
                  </m:oMath>
                </a14:m>
                <a:endParaRPr lang="en-US" altLang="en-US" sz="1800" b="1" i="0" dirty="0"/>
              </a:p>
            </p:txBody>
          </p:sp>
        </mc:Choice>
        <mc:Fallback xmlns="">
          <p:sp>
            <p:nvSpPr>
              <p:cNvPr id="4618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267200"/>
                <a:ext cx="2760663" cy="366713"/>
              </a:xfrm>
              <a:prstGeom prst="rect">
                <a:avLst/>
              </a:prstGeom>
              <a:blipFill rotWithShape="1">
                <a:blip r:embed="rId7"/>
                <a:stretch>
                  <a:fillRect l="-1991" t="-8333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31" name="Text Box 7"/>
              <p:cNvSpPr txBox="1">
                <a:spLocks noChangeArrowheads="1"/>
              </p:cNvSpPr>
              <p:nvPr/>
            </p:nvSpPr>
            <p:spPr bwMode="auto">
              <a:xfrm>
                <a:off x="5029200" y="4267200"/>
                <a:ext cx="28892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800" b="1" i="0" dirty="0"/>
                  <a:t>Prior probability of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latin typeface="Cambria Math"/>
                      </a:rPr>
                      <m:t>𝑯</m:t>
                    </m:r>
                    <m:r>
                      <a:rPr lang="en-US" altLang="en-US" sz="1800" b="1" i="1" baseline="-25000" dirty="0">
                        <a:latin typeface="Cambria Math"/>
                      </a:rPr>
                      <m:t>𝒊</m:t>
                    </m:r>
                  </m:oMath>
                </a14:m>
                <a:endParaRPr lang="en-US" altLang="en-US" sz="1800" b="1" i="0" dirty="0"/>
              </a:p>
            </p:txBody>
          </p:sp>
        </mc:Choice>
        <mc:Fallback xmlns="">
          <p:sp>
            <p:nvSpPr>
              <p:cNvPr id="46183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4267200"/>
                <a:ext cx="2889250" cy="366713"/>
              </a:xfrm>
              <a:prstGeom prst="rect">
                <a:avLst/>
              </a:prstGeom>
              <a:blipFill rotWithShape="1">
                <a:blip r:embed="rId8"/>
                <a:stretch>
                  <a:fillRect l="-1688" t="-8333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832" name="Text Box 8"/>
              <p:cNvSpPr txBox="1">
                <a:spLocks noChangeArrowheads="1"/>
              </p:cNvSpPr>
              <p:nvPr/>
            </p:nvSpPr>
            <p:spPr bwMode="auto">
              <a:xfrm>
                <a:off x="3581400" y="5638800"/>
                <a:ext cx="38862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800" b="1" i="0" dirty="0"/>
                  <a:t>Likelihood of </a:t>
                </a:r>
                <a:r>
                  <a:rPr lang="en-US" altLang="en-US" sz="1800" b="1" i="0" dirty="0" smtClean="0"/>
                  <a:t>data/evidence given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latin typeface="Cambria Math"/>
                      </a:rPr>
                      <m:t>𝑯</m:t>
                    </m:r>
                    <m:r>
                      <a:rPr lang="en-US" altLang="en-US" sz="1800" b="1" i="1" baseline="-25000" dirty="0">
                        <a:latin typeface="Cambria Math"/>
                      </a:rPr>
                      <m:t>𝒊</m:t>
                    </m:r>
                  </m:oMath>
                </a14:m>
                <a:r>
                  <a:rPr lang="en-US" altLang="en-US" sz="1800" b="1" i="0" baseline="-25000" dirty="0"/>
                  <a:t> </a:t>
                </a:r>
                <a:endParaRPr lang="en-US" altLang="en-US" sz="1800" b="1" i="0" dirty="0"/>
              </a:p>
            </p:txBody>
          </p:sp>
        </mc:Choice>
        <mc:Fallback xmlns="">
          <p:sp>
            <p:nvSpPr>
              <p:cNvPr id="46183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5638800"/>
                <a:ext cx="38862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413" t="-8197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1833" name="Line 9"/>
          <p:cNvSpPr>
            <a:spLocks noChangeShapeType="1"/>
          </p:cNvSpPr>
          <p:nvPr/>
        </p:nvSpPr>
        <p:spPr bwMode="auto">
          <a:xfrm>
            <a:off x="61722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4" name="Line 10"/>
          <p:cNvSpPr>
            <a:spLocks noChangeShapeType="1"/>
          </p:cNvSpPr>
          <p:nvPr/>
        </p:nvSpPr>
        <p:spPr bwMode="auto">
          <a:xfrm>
            <a:off x="26670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35" name="Line 11"/>
          <p:cNvSpPr>
            <a:spLocks noChangeShapeType="1"/>
          </p:cNvSpPr>
          <p:nvPr/>
        </p:nvSpPr>
        <p:spPr bwMode="auto">
          <a:xfrm flipV="1">
            <a:off x="5035296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8400" y="2313432"/>
                <a:ext cx="3874008" cy="87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13432"/>
                <a:ext cx="3874008" cy="8745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9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probabilistic ranking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decision theory</a:t>
                </a:r>
              </a:p>
              <a:p>
                <a:pPr lvl="1"/>
                <a:r>
                  <a:rPr lang="en-US" dirty="0" smtClean="0"/>
                  <a:t>We make decision by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retrieve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Otherwise, not retrieve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Check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Rank documents by descending order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would minimize the loss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5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cs typeface="Arial" charset="0"/>
              </a:rPr>
              <a:t>Recap: conditional </a:t>
            </a:r>
            <a:r>
              <a:rPr lang="en-US" altLang="en-US" sz="3600" dirty="0" smtClean="0">
                <a:cs typeface="Arial" charset="0"/>
              </a:rPr>
              <a:t>models for P(R=1|Q,D)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Basic idea: relevance depends on how well a query matches a document</a:t>
            </a:r>
          </a:p>
          <a:p>
            <a:pPr lvl="1"/>
            <a:r>
              <a:rPr lang="en-US" altLang="en-US" dirty="0" smtClean="0">
                <a:cs typeface="Arial" charset="0"/>
              </a:rPr>
              <a:t>P(R=1|Q,D)=g(Rep(Q,D)|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  <a:r>
              <a:rPr lang="en-US" altLang="en-US" dirty="0" smtClean="0">
                <a:cs typeface="Arial" charset="0"/>
              </a:rPr>
              <a:t>)</a:t>
            </a:r>
          </a:p>
          <a:p>
            <a:pPr lvl="2"/>
            <a:r>
              <a:rPr lang="en-US" altLang="en-US" dirty="0" smtClean="0">
                <a:cs typeface="Arial" charset="0"/>
              </a:rPr>
              <a:t>Rep(Q,D): feature representation of query-doc pair</a:t>
            </a:r>
          </a:p>
          <a:p>
            <a:pPr lvl="3"/>
            <a:r>
              <a:rPr lang="en-US" altLang="en-US" dirty="0" smtClean="0">
                <a:cs typeface="Arial" charset="0"/>
              </a:rPr>
              <a:t>E.g., #matched terms, highest IDF of a matched term, </a:t>
            </a:r>
            <a:r>
              <a:rPr lang="en-US" altLang="en-US" dirty="0" err="1" smtClean="0">
                <a:cs typeface="Arial" charset="0"/>
              </a:rPr>
              <a:t>docLen</a:t>
            </a:r>
            <a:endParaRPr lang="en-US" altLang="en-US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Using training data (with known relevance judgments) to estimate parameter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</a:t>
            </a:r>
          </a:p>
          <a:p>
            <a:pPr lvl="1"/>
            <a:r>
              <a:rPr lang="en-US" altLang="en-US" dirty="0" smtClean="0">
                <a:cs typeface="Arial" charset="0"/>
                <a:sym typeface="Symbol" pitchFamily="18" charset="2"/>
              </a:rPr>
              <a:t>Apply the model to rank new documents</a:t>
            </a:r>
          </a:p>
          <a:p>
            <a:r>
              <a:rPr lang="en-US" altLang="en-US" dirty="0" smtClean="0">
                <a:cs typeface="Arial" charset="0"/>
                <a:sym typeface="Symbol" pitchFamily="18" charset="2"/>
              </a:rPr>
              <a:t>Special case: logistic regression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15000" y="2743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functional form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334000" y="2927866"/>
            <a:ext cx="381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Generative models for P(R=1|Q,D)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cs typeface="Arial" charset="0"/>
              </a:rPr>
              <a:t>Basic idea</a:t>
            </a:r>
          </a:p>
          <a:p>
            <a:pPr lvl="1"/>
            <a:r>
              <a:rPr lang="en-US" altLang="en-US" dirty="0" smtClean="0">
                <a:cs typeface="Arial" charset="0"/>
              </a:rPr>
              <a:t>Compute Odd(R=1|Q,D) using Bayes’ rule</a:t>
            </a:r>
          </a:p>
          <a:p>
            <a:pPr lvl="1"/>
            <a:endParaRPr lang="en-US" altLang="en-US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Assumption</a:t>
            </a:r>
          </a:p>
          <a:p>
            <a:pPr lvl="1"/>
            <a:r>
              <a:rPr lang="en-US" altLang="en-US" dirty="0" smtClean="0">
                <a:cs typeface="Arial" charset="0"/>
              </a:rPr>
              <a:t>Relevance is a binary variable</a:t>
            </a:r>
            <a:endParaRPr lang="en-US" altLang="en-US" dirty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Variants</a:t>
            </a:r>
          </a:p>
          <a:p>
            <a:pPr lvl="1"/>
            <a:r>
              <a:rPr lang="en-US" altLang="en-US" dirty="0" smtClean="0">
                <a:cs typeface="Arial" charset="0"/>
              </a:rPr>
              <a:t>Document “generation”</a:t>
            </a:r>
          </a:p>
          <a:p>
            <a:pPr lvl="2"/>
            <a:r>
              <a:rPr lang="en-US" altLang="en-US" dirty="0" smtClean="0">
                <a:cs typeface="Arial" charset="0"/>
              </a:rPr>
              <a:t>P(Q,D|R)=P(D|Q,R)P(Q|R)</a:t>
            </a:r>
          </a:p>
          <a:p>
            <a:pPr lvl="1"/>
            <a:r>
              <a:rPr lang="en-US" altLang="en-US" dirty="0" smtClean="0">
                <a:cs typeface="Arial" charset="0"/>
              </a:rPr>
              <a:t>Query “generation”</a:t>
            </a:r>
          </a:p>
          <a:p>
            <a:pPr lvl="2"/>
            <a:r>
              <a:rPr lang="en-US" altLang="en-US" dirty="0" smtClean="0">
                <a:cs typeface="Arial" charset="0"/>
              </a:rPr>
              <a:t>P(Q,D|R)=P(Q|D,R)P(D|R)</a:t>
            </a:r>
            <a:endParaRPr lang="en-US" altLang="en-US" dirty="0" smtClean="0">
              <a:solidFill>
                <a:srgbClr val="CC0000"/>
              </a:solidFill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519488"/>
              </p:ext>
            </p:extLst>
          </p:nvPr>
        </p:nvGraphicFramePr>
        <p:xfrm>
          <a:off x="843771" y="2514600"/>
          <a:ext cx="5664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3848040" imgH="419040" progId="Equation.3">
                  <p:embed/>
                </p:oleObj>
              </mc:Choice>
              <mc:Fallback>
                <p:oleObj name="Equation" r:id="rId3" imgW="3848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71" y="2514600"/>
                        <a:ext cx="56642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618971" y="2438400"/>
            <a:ext cx="3379500" cy="685801"/>
            <a:chOff x="5618971" y="2590800"/>
            <a:chExt cx="3379500" cy="685801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5618971" y="2590800"/>
              <a:ext cx="914400" cy="685801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6731953" y="2750343"/>
              <a:ext cx="22665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</a:rPr>
                <a:t>Ignored for </a:t>
              </a:r>
              <a:r>
                <a:rPr lang="en-US" altLang="en-US" sz="1800" b="1" dirty="0" smtClean="0">
                  <a:solidFill>
                    <a:srgbClr val="CC0000"/>
                  </a:solidFill>
                </a:rPr>
                <a:t>ranking</a:t>
              </a:r>
              <a:endParaRPr lang="en-US" altLang="en-US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 flipH="1">
              <a:off x="6507971" y="2952387"/>
              <a:ext cx="29440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Document generation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54012"/>
              </p:ext>
            </p:extLst>
          </p:nvPr>
        </p:nvGraphicFramePr>
        <p:xfrm>
          <a:off x="635000" y="1536700"/>
          <a:ext cx="383381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3" imgW="2933640" imgH="1307880" progId="Equation.3">
                  <p:embed/>
                </p:oleObj>
              </mc:Choice>
              <mc:Fallback>
                <p:oleObj name="Equation" r:id="rId3" imgW="293364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536700"/>
                        <a:ext cx="3833813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7" name="Group 12"/>
          <p:cNvGrpSpPr>
            <a:grpSpLocks/>
          </p:cNvGrpSpPr>
          <p:nvPr/>
        </p:nvGrpSpPr>
        <p:grpSpPr bwMode="auto">
          <a:xfrm>
            <a:off x="3492500" y="2572327"/>
            <a:ext cx="4508500" cy="690563"/>
            <a:chOff x="2736" y="1776"/>
            <a:chExt cx="2840" cy="435"/>
          </a:xfrm>
        </p:grpSpPr>
        <p:sp>
          <p:nvSpPr>
            <p:cNvPr id="3080" name="Text Box 5"/>
            <p:cNvSpPr txBox="1">
              <a:spLocks noChangeArrowheads="1"/>
            </p:cNvSpPr>
            <p:nvPr/>
          </p:nvSpPr>
          <p:spPr bwMode="auto">
            <a:xfrm>
              <a:off x="3416" y="1776"/>
              <a:ext cx="18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+mn-lt"/>
                </a:rPr>
                <a:t>Model of </a:t>
              </a:r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relevant</a:t>
              </a:r>
              <a:r>
                <a:rPr lang="en-US" altLang="en-US" sz="1800" b="1" dirty="0">
                  <a:latin typeface="+mn-lt"/>
                </a:rPr>
                <a:t> docs for Q</a:t>
              </a:r>
            </a:p>
          </p:txBody>
        </p:sp>
        <p:sp>
          <p:nvSpPr>
            <p:cNvPr id="3081" name="Line 6"/>
            <p:cNvSpPr>
              <a:spLocks noChangeShapeType="1"/>
            </p:cNvSpPr>
            <p:nvPr/>
          </p:nvSpPr>
          <p:spPr bwMode="auto">
            <a:xfrm flipH="1">
              <a:off x="2736" y="19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Line 7"/>
            <p:cNvSpPr>
              <a:spLocks noChangeShapeType="1"/>
            </p:cNvSpPr>
            <p:nvPr/>
          </p:nvSpPr>
          <p:spPr bwMode="auto">
            <a:xfrm flipH="1">
              <a:off x="2736" y="212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3416" y="1980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+mn-lt"/>
                </a:rPr>
                <a:t>Model of </a:t>
              </a:r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non-relevant</a:t>
              </a:r>
              <a:r>
                <a:rPr lang="en-US" altLang="en-US" sz="1800" b="1" dirty="0">
                  <a:latin typeface="+mn-lt"/>
                </a:rPr>
                <a:t> docs for Q</a:t>
              </a:r>
            </a:p>
          </p:txBody>
        </p:sp>
      </p:grp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685800" y="3352800"/>
            <a:ext cx="75128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Assume </a:t>
            </a:r>
            <a:r>
              <a:rPr lang="en-US" altLang="en-US" sz="1800" b="1" u="sng" dirty="0">
                <a:latin typeface="+mn-lt"/>
              </a:rPr>
              <a:t>independent</a:t>
            </a:r>
            <a:r>
              <a:rPr lang="en-US" altLang="en-US" sz="1800" b="1" dirty="0">
                <a:latin typeface="+mn-lt"/>
              </a:rPr>
              <a:t> attributes </a:t>
            </a:r>
            <a:r>
              <a:rPr lang="en-US" altLang="en-US" sz="1800" b="1" dirty="0" smtClean="0">
                <a:latin typeface="+mn-lt"/>
              </a:rPr>
              <a:t>of A</a:t>
            </a:r>
            <a:r>
              <a:rPr lang="en-US" altLang="en-US" sz="1800" b="1" baseline="-25000" dirty="0" smtClean="0">
                <a:latin typeface="+mn-lt"/>
              </a:rPr>
              <a:t>1</a:t>
            </a:r>
            <a:r>
              <a:rPr lang="en-US" altLang="en-US" sz="1800" b="1" dirty="0" smtClean="0">
                <a:latin typeface="+mn-lt"/>
              </a:rPr>
              <a:t>…</a:t>
            </a:r>
            <a:r>
              <a:rPr lang="en-US" altLang="en-US" sz="1800" b="1" dirty="0" err="1" smtClean="0">
                <a:latin typeface="+mn-lt"/>
              </a:rPr>
              <a:t>A</a:t>
            </a:r>
            <a:r>
              <a:rPr lang="en-US" altLang="en-US" sz="1800" b="1" baseline="-25000" dirty="0" err="1" smtClean="0">
                <a:latin typeface="+mn-lt"/>
              </a:rPr>
              <a:t>k</a:t>
            </a:r>
            <a:r>
              <a:rPr lang="en-US" altLang="en-US" sz="1800" b="1" dirty="0" smtClean="0">
                <a:latin typeface="+mn-lt"/>
              </a:rPr>
              <a:t> </a:t>
            </a:r>
            <a:r>
              <a:rPr lang="en-US" altLang="en-US" sz="1800" b="1" dirty="0">
                <a:latin typeface="+mn-lt"/>
              </a:rPr>
              <a:t>….(why?)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Let D=d</a:t>
            </a:r>
            <a:r>
              <a:rPr lang="en-US" altLang="en-US" sz="1800" b="1" baseline="-25000" dirty="0">
                <a:latin typeface="+mn-lt"/>
              </a:rPr>
              <a:t>1</a:t>
            </a:r>
            <a:r>
              <a:rPr lang="en-US" altLang="en-US" sz="1800" b="1" dirty="0">
                <a:latin typeface="+mn-lt"/>
              </a:rPr>
              <a:t>…</a:t>
            </a:r>
            <a:r>
              <a:rPr lang="en-US" altLang="en-US" sz="1800" b="1" dirty="0" err="1">
                <a:latin typeface="+mn-lt"/>
              </a:rPr>
              <a:t>d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, where </a:t>
            </a:r>
            <a:r>
              <a:rPr lang="en-US" altLang="en-US" sz="1800" b="1" dirty="0" err="1">
                <a:latin typeface="+mn-lt"/>
              </a:rPr>
              <a:t>d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latin typeface="+mn-lt"/>
                <a:sym typeface="Symbol" pitchFamily="18" charset="2"/>
              </a:rPr>
              <a:t>{0,1} </a:t>
            </a:r>
            <a:r>
              <a:rPr lang="en-US" altLang="en-US" sz="1800" b="1" dirty="0">
                <a:latin typeface="+mn-lt"/>
              </a:rPr>
              <a:t>is the value of attribute </a:t>
            </a:r>
            <a:r>
              <a:rPr lang="en-US" altLang="en-US" sz="1800" b="1" dirty="0" err="1">
                <a:latin typeface="+mn-lt"/>
              </a:rPr>
              <a:t>A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 (Similarly Q=q</a:t>
            </a:r>
            <a:r>
              <a:rPr lang="en-US" altLang="en-US" sz="1800" b="1" baseline="-25000" dirty="0">
                <a:latin typeface="+mn-lt"/>
              </a:rPr>
              <a:t>1</a:t>
            </a:r>
            <a:r>
              <a:rPr lang="en-US" altLang="en-US" sz="1800" b="1" dirty="0">
                <a:latin typeface="+mn-lt"/>
              </a:rPr>
              <a:t>…</a:t>
            </a:r>
            <a:r>
              <a:rPr lang="en-US" altLang="en-US" sz="1800" b="1" dirty="0" err="1">
                <a:latin typeface="+mn-lt"/>
              </a:rPr>
              <a:t>q</a:t>
            </a:r>
            <a:r>
              <a:rPr lang="en-US" altLang="en-US" sz="1800" b="1" baseline="-25000" dirty="0" err="1">
                <a:latin typeface="+mn-lt"/>
              </a:rPr>
              <a:t>k</a:t>
            </a:r>
            <a:r>
              <a:rPr lang="en-US" altLang="en-US" sz="1800" b="1" dirty="0">
                <a:latin typeface="+mn-lt"/>
              </a:rPr>
              <a:t> )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91838"/>
              </p:ext>
            </p:extLst>
          </p:nvPr>
        </p:nvGraphicFramePr>
        <p:xfrm>
          <a:off x="699293" y="3999131"/>
          <a:ext cx="558641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5" imgW="4292280" imgH="1143000" progId="Equation.3">
                  <p:embed/>
                </p:oleObj>
              </mc:Choice>
              <mc:Fallback>
                <p:oleObj name="Equation" r:id="rId5" imgW="42922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" y="3999131"/>
                        <a:ext cx="5586413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286000" y="3886202"/>
            <a:ext cx="4332295" cy="1295399"/>
            <a:chOff x="2286000" y="3886202"/>
            <a:chExt cx="4332295" cy="1295399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4660906" y="3886202"/>
              <a:ext cx="1957389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 smtClean="0">
                  <a:latin typeface="+mn-lt"/>
                </a:rPr>
                <a:t>Terms </a:t>
              </a:r>
              <a:r>
                <a:rPr lang="en-US" altLang="en-US" sz="1800" i="1" dirty="0" smtClean="0">
                  <a:solidFill>
                    <a:srgbClr val="0070C0"/>
                  </a:solidFill>
                  <a:latin typeface="+mn-lt"/>
                </a:rPr>
                <a:t>occur</a:t>
              </a:r>
              <a:r>
                <a:rPr lang="en-US" altLang="en-US" sz="1800" i="1" dirty="0" smtClean="0">
                  <a:latin typeface="+mn-lt"/>
                </a:rPr>
                <a:t> in doc</a:t>
              </a:r>
              <a:endParaRPr lang="en-US" altLang="en-US" sz="1800" i="1" dirty="0">
                <a:latin typeface="+mn-lt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3657605" y="4114802"/>
              <a:ext cx="990601" cy="461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2286000" y="4579941"/>
              <a:ext cx="1981200" cy="60166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343400" y="4210052"/>
            <a:ext cx="2882908" cy="971551"/>
            <a:chOff x="4343400" y="4210052"/>
            <a:chExt cx="2882908" cy="971551"/>
          </a:xfrm>
        </p:grpSpPr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4496202" y="4369019"/>
              <a:ext cx="223579" cy="185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4660906" y="4210052"/>
              <a:ext cx="256540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latin typeface="+mn-lt"/>
                </a:rPr>
                <a:t>Terms </a:t>
              </a:r>
              <a:r>
                <a:rPr lang="en-US" altLang="en-US" sz="1800" i="1" dirty="0" smtClean="0">
                  <a:latin typeface="+mn-lt"/>
                </a:rPr>
                <a:t>do </a:t>
              </a:r>
              <a:r>
                <a:rPr lang="en-US" altLang="en-US" sz="1800" i="1" dirty="0" smtClean="0">
                  <a:solidFill>
                    <a:srgbClr val="00B050"/>
                  </a:solidFill>
                  <a:latin typeface="+mn-lt"/>
                </a:rPr>
                <a:t>not occur </a:t>
              </a:r>
              <a:r>
                <a:rPr lang="en-US" altLang="en-US" sz="1800" i="1" dirty="0">
                  <a:latin typeface="+mn-lt"/>
                </a:rPr>
                <a:t>in doc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343400" y="4579943"/>
              <a:ext cx="1943100" cy="60166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1263"/>
              </p:ext>
            </p:extLst>
          </p:nvPr>
        </p:nvGraphicFramePr>
        <p:xfrm>
          <a:off x="1866461" y="5334000"/>
          <a:ext cx="51439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339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relevant(R=1)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r>
                        <a:rPr lang="en-US" dirty="0" smtClean="0"/>
                        <a:t>(R=0)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present 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 absent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1-u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22241" y="2677742"/>
            <a:ext cx="2743200" cy="610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462071" y="2032685"/>
            <a:ext cx="3524229" cy="685801"/>
            <a:chOff x="5618970" y="2590800"/>
            <a:chExt cx="3524229" cy="685801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618970" y="2590800"/>
              <a:ext cx="1006741" cy="685801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6876681" y="2750343"/>
              <a:ext cx="22665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</a:rPr>
                <a:t>Ignored for </a:t>
              </a:r>
              <a:r>
                <a:rPr lang="en-US" altLang="en-US" sz="1800" b="1" dirty="0" smtClean="0">
                  <a:solidFill>
                    <a:srgbClr val="CC0000"/>
                  </a:solidFill>
                </a:rPr>
                <a:t>ranking</a:t>
              </a:r>
              <a:endParaRPr lang="en-US" altLang="en-US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H="1">
              <a:off x="6652699" y="2952387"/>
              <a:ext cx="294409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73634"/>
              </p:ext>
            </p:extLst>
          </p:nvPr>
        </p:nvGraphicFramePr>
        <p:xfrm>
          <a:off x="647700" y="2133600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Document generation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02703"/>
              </p:ext>
            </p:extLst>
          </p:nvPr>
        </p:nvGraphicFramePr>
        <p:xfrm>
          <a:off x="751284" y="1747838"/>
          <a:ext cx="6005118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3" imgW="4292280" imgH="1854000" progId="Equation.3">
                  <p:embed/>
                </p:oleObj>
              </mc:Choice>
              <mc:Fallback>
                <p:oleObj name="Equation" r:id="rId3" imgW="429228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84" y="1747838"/>
                        <a:ext cx="6005118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025899" y="1676398"/>
            <a:ext cx="3568703" cy="693738"/>
            <a:chOff x="2784" y="1776"/>
            <a:chExt cx="2248" cy="437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416" y="1776"/>
              <a:ext cx="12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 smtClean="0">
                  <a:latin typeface="+mn-lt"/>
                </a:rPr>
                <a:t>Terms </a:t>
              </a:r>
              <a:r>
                <a:rPr lang="en-US" altLang="en-US" sz="1800" i="1" dirty="0" smtClean="0">
                  <a:solidFill>
                    <a:srgbClr val="0070C0"/>
                  </a:solidFill>
                  <a:latin typeface="+mn-lt"/>
                </a:rPr>
                <a:t>occur</a:t>
              </a:r>
              <a:r>
                <a:rPr lang="en-US" altLang="en-US" sz="1800" i="1" dirty="0" smtClean="0">
                  <a:latin typeface="+mn-lt"/>
                </a:rPr>
                <a:t> in doc</a:t>
              </a:r>
              <a:endParaRPr lang="en-US" altLang="en-US" sz="1800" i="1" dirty="0">
                <a:latin typeface="+mn-lt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2784" y="1901"/>
              <a:ext cx="64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3332" y="2108"/>
              <a:ext cx="132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416" y="1980"/>
              <a:ext cx="16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latin typeface="+mn-lt"/>
                </a:rPr>
                <a:t>Terms </a:t>
              </a:r>
              <a:r>
                <a:rPr lang="en-US" altLang="en-US" sz="1800" i="1" dirty="0" smtClean="0">
                  <a:latin typeface="+mn-lt"/>
                </a:rPr>
                <a:t>do </a:t>
              </a:r>
              <a:r>
                <a:rPr lang="en-US" altLang="en-US" sz="1800" i="1" dirty="0" smtClean="0">
                  <a:solidFill>
                    <a:srgbClr val="00B050"/>
                  </a:solidFill>
                  <a:latin typeface="+mn-lt"/>
                </a:rPr>
                <a:t>not occur </a:t>
              </a:r>
              <a:r>
                <a:rPr lang="en-US" altLang="en-US" sz="1800" i="1" dirty="0">
                  <a:latin typeface="+mn-lt"/>
                </a:rPr>
                <a:t>in doc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566196" y="2387114"/>
            <a:ext cx="2005804" cy="6016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614452" y="2378627"/>
            <a:ext cx="2141950" cy="60166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733235"/>
              </p:ext>
            </p:extLst>
          </p:nvPr>
        </p:nvGraphicFramePr>
        <p:xfrm>
          <a:off x="1752600" y="4648200"/>
          <a:ext cx="51439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339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relevant(R=1)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r>
                        <a:rPr lang="en-US" dirty="0" smtClean="0"/>
                        <a:t>(R=0)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present 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 absent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1-u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775202" y="3045619"/>
            <a:ext cx="3695700" cy="1200329"/>
            <a:chOff x="4775202" y="3045619"/>
            <a:chExt cx="3695700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5041902" y="3045619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Assumption: terms not occurring in the query are equally likely to occur in relevant and </a:t>
              </a:r>
              <a:r>
                <a:rPr lang="en-US" i="1" dirty="0" err="1" smtClean="0"/>
                <a:t>nonrelevant</a:t>
              </a:r>
              <a:r>
                <a:rPr lang="en-US" i="1" dirty="0" smtClean="0"/>
                <a:t> documents, i.e., </a:t>
              </a:r>
              <a:r>
                <a:rPr lang="en-US" i="1" dirty="0" err="1" smtClean="0"/>
                <a:t>p</a:t>
              </a:r>
              <a:r>
                <a:rPr lang="en-US" i="1" baseline="-25000" dirty="0" err="1" smtClean="0"/>
                <a:t>t</a:t>
              </a:r>
              <a:r>
                <a:rPr lang="en-US" i="1" dirty="0" smtClean="0"/>
                <a:t>=</a:t>
              </a:r>
              <a:r>
                <a:rPr lang="en-US" i="1" dirty="0" err="1" smtClean="0"/>
                <a:t>u</a:t>
              </a:r>
              <a:r>
                <a:rPr lang="en-US" i="1" baseline="-25000" dirty="0" err="1" smtClean="0"/>
                <a:t>t</a:t>
              </a:r>
              <a:endParaRPr lang="en-US" i="1" baseline="-25000" dirty="0" smtClean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775202" y="3352800"/>
              <a:ext cx="24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6200" y="2758178"/>
            <a:ext cx="2133600" cy="1143000"/>
            <a:chOff x="76200" y="3496056"/>
            <a:chExt cx="2133600" cy="1143000"/>
          </a:xfrm>
        </p:grpSpPr>
        <p:sp>
          <p:nvSpPr>
            <p:cNvPr id="17" name="TextBox 16"/>
            <p:cNvSpPr txBox="1"/>
            <p:nvPr/>
          </p:nvSpPr>
          <p:spPr>
            <a:xfrm>
              <a:off x="76200" y="38216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mportant tricks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2600" y="4029456"/>
              <a:ext cx="457200" cy="609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752600" y="3496056"/>
              <a:ext cx="457200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2366432" y="3045619"/>
            <a:ext cx="2383368" cy="687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07961" y="3718372"/>
            <a:ext cx="2705101" cy="87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75630" y="3798009"/>
            <a:ext cx="869952" cy="496241"/>
            <a:chOff x="4025899" y="3810000"/>
            <a:chExt cx="869952" cy="49624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025899" y="3810000"/>
              <a:ext cx="869952" cy="4962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025900" y="3810000"/>
              <a:ext cx="869951" cy="4962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9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Robertson-</a:t>
            </a:r>
            <a:r>
              <a:rPr lang="en-US" altLang="en-US" dirty="0" err="1" smtClean="0">
                <a:cs typeface="Arial" charset="0"/>
              </a:rPr>
              <a:t>Sparck</a:t>
            </a:r>
            <a:r>
              <a:rPr lang="en-US" altLang="en-US" dirty="0" smtClean="0">
                <a:cs typeface="Arial" charset="0"/>
              </a:rPr>
              <a:t> Jones Model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&amp; </a:t>
            </a:r>
            <a:r>
              <a:rPr lang="en-US" altLang="en-US" sz="2800" dirty="0" err="1" smtClean="0">
                <a:cs typeface="Arial" charset="0"/>
              </a:rPr>
              <a:t>Sparck</a:t>
            </a:r>
            <a:r>
              <a:rPr lang="en-US" altLang="en-US" sz="2800" dirty="0" smtClean="0">
                <a:cs typeface="Arial" charset="0"/>
              </a:rPr>
              <a:t> Jones 76)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9072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Two parameters for each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p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=1|Q,R=1):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relevant doc   </a:t>
            </a:r>
          </a:p>
          <a:p>
            <a:pPr eaLnBrk="1" hangingPunct="1"/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 err="1" smtClean="0">
                <a:solidFill>
                  <a:srgbClr val="3333FF"/>
                </a:solidFill>
                <a:latin typeface="+mn-lt"/>
              </a:rPr>
              <a:t>u</a:t>
            </a:r>
            <a:r>
              <a:rPr lang="en-US" altLang="en-US" sz="1800" b="1" baseline="-25000" dirty="0" err="1" smtClean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=1|Q,R=0):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non-relevant doc  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938934"/>
              </p:ext>
            </p:extLst>
          </p:nvPr>
        </p:nvGraphicFramePr>
        <p:xfrm>
          <a:off x="609600" y="1718469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3" imgW="4647960" imgH="457200" progId="Equation.3">
                  <p:embed/>
                </p:oleObj>
              </mc:Choice>
              <mc:Fallback>
                <p:oleObj name="Equation" r:id="rId3" imgW="464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18469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7035800" y="175260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5096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How to estimate </a:t>
            </a:r>
            <a:r>
              <a:rPr lang="en-US" altLang="en-US" dirty="0" smtClean="0">
                <a:latin typeface="+mn-lt"/>
              </a:rPr>
              <a:t>these parameters</a:t>
            </a:r>
            <a:r>
              <a:rPr lang="en-US" altLang="en-US" dirty="0">
                <a:latin typeface="+mn-lt"/>
              </a:rPr>
              <a:t>?</a:t>
            </a:r>
          </a:p>
          <a:p>
            <a:pPr eaLnBrk="1" hangingPunct="1"/>
            <a:r>
              <a:rPr lang="en-US" altLang="en-US" dirty="0">
                <a:latin typeface="+mn-lt"/>
              </a:rPr>
              <a:t>Suppose we have relevance judgments,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400991"/>
              </p:ext>
            </p:extLst>
          </p:nvPr>
        </p:nvGraphicFramePr>
        <p:xfrm>
          <a:off x="1090613" y="4495800"/>
          <a:ext cx="65817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5" imgW="4152600" imgH="419040" progId="Equation.3">
                  <p:embed/>
                </p:oleObj>
              </mc:Choice>
              <mc:Fallback>
                <p:oleObj name="Equation" r:id="rId5" imgW="415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95800"/>
                        <a:ext cx="65817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1042416" y="5318978"/>
            <a:ext cx="7415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“+0.5” and “+1” can be justified by Bayesian </a:t>
            </a:r>
            <a:r>
              <a:rPr lang="en-US" altLang="en-US" sz="2000" dirty="0" smtClean="0">
                <a:latin typeface="+mn-lt"/>
              </a:rPr>
              <a:t>estimation as priors </a:t>
            </a:r>
            <a:endParaRPr lang="en-US" altLang="en-US" sz="20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7600" y="5105400"/>
            <a:ext cx="3301206" cy="1207532"/>
            <a:chOff x="3657600" y="5105400"/>
            <a:chExt cx="3301206" cy="1207532"/>
          </a:xfrm>
        </p:grpSpPr>
        <p:sp>
          <p:nvSpPr>
            <p:cNvPr id="2" name="TextBox 1"/>
            <p:cNvSpPr txBox="1"/>
            <p:nvPr/>
          </p:nvSpPr>
          <p:spPr>
            <a:xfrm>
              <a:off x="3987006" y="59436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Per-query estimation!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3657600" y="5105400"/>
              <a:ext cx="6858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357116" y="5105400"/>
              <a:ext cx="2286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3" grpId="0"/>
      <p:bldP spid="4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latent semantic analysis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LSA by SVD</a:t>
                </a:r>
              </a:p>
              <a:p>
                <a:endParaRPr lang="en-US" sz="2000" dirty="0"/>
              </a:p>
              <a:p>
                <a:endParaRPr lang="en-US" dirty="0" smtClean="0"/>
              </a:p>
              <a:p>
                <a:endParaRPr lang="en-US" sz="2400" dirty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 Procedure of LSA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Perform SVD on document-term adjacency matrix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by only keeping the largest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non-zero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𝑍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e>
                    </m:func>
                  </m:oMath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200" b="0" dirty="0" smtClean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 smtClean="0"/>
                  <a:t> 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4" y="2338413"/>
                <a:ext cx="6303329" cy="2023183"/>
              </a:xfrm>
              <a:prstGeom prst="rect">
                <a:avLst/>
              </a:prstGeom>
              <a:blipFill rotWithShape="0">
                <a:blip r:embed="rId3"/>
                <a:stretch>
                  <a:fillRect t="-3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719670" y="2190379"/>
            <a:ext cx="7720392" cy="2341022"/>
            <a:chOff x="966408" y="2902858"/>
            <a:chExt cx="7720392" cy="23410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408" y="2902858"/>
              <a:ext cx="7720392" cy="234102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128933" y="4301067"/>
              <a:ext cx="1447800" cy="798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59085" y="1847022"/>
            <a:ext cx="4027715" cy="1820004"/>
            <a:chOff x="4659085" y="1847022"/>
            <a:chExt cx="4027715" cy="1820004"/>
          </a:xfrm>
        </p:grpSpPr>
        <p:sp>
          <p:nvSpPr>
            <p:cNvPr id="5" name="TextBox 4"/>
            <p:cNvSpPr txBox="1"/>
            <p:nvPr/>
          </p:nvSpPr>
          <p:spPr>
            <a:xfrm>
              <a:off x="4659085" y="1847022"/>
              <a:ext cx="4027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Map to a lower dimensional space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715000" y="2205693"/>
              <a:ext cx="957943" cy="14613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</a:t>
            </a:r>
            <a:r>
              <a:rPr lang="en-US" altLang="en-US" dirty="0" smtClean="0"/>
              <a:t>estimation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59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 smtClean="0"/>
                  <a:t>General setting:</a:t>
                </a:r>
              </a:p>
              <a:p>
                <a:pPr lvl="1"/>
                <a:r>
                  <a:rPr lang="en-US" altLang="en-US" dirty="0"/>
                  <a:t>Given a (hypothesized &amp; probabilistic) model that governs the random experiment</a:t>
                </a:r>
              </a:p>
              <a:p>
                <a:pPr lvl="1"/>
                <a:r>
                  <a:rPr lang="en-US" altLang="en-US" dirty="0"/>
                  <a:t>The model gives a probability of any data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𝑝</m:t>
                    </m:r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</a:rPr>
                      <m:t>𝐷</m:t>
                    </m:r>
                    <m:r>
                      <a:rPr lang="en-US" altLang="en-US" i="1" dirty="0" smtClean="0">
                        <a:latin typeface="Cambria Math"/>
                      </a:rPr>
                      <m:t>|</m:t>
                    </m:r>
                    <m:r>
                      <a:rPr lang="en-US" altLang="en-US" b="0" i="1" dirty="0" smtClean="0">
                        <a:latin typeface="Cambria Math"/>
                        <a:sym typeface="Symbol" pitchFamily="18" charset="2"/>
                      </a:rPr>
                      <m:t>𝜃</m:t>
                    </m:r>
                    <m:r>
                      <a:rPr lang="en-US" altLang="en-US" i="1" dirty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that depends on the parameter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𝜃</m:t>
                    </m:r>
                  </m:oMath>
                </a14:m>
                <a:endParaRPr lang="en-US" altLang="en-US" dirty="0">
                  <a:sym typeface="Symbol" pitchFamily="18" charset="2"/>
                </a:endParaRPr>
              </a:p>
              <a:p>
                <a:pPr lvl="1"/>
                <a:r>
                  <a:rPr lang="en-US" altLang="en-US" dirty="0">
                    <a:sym typeface="Symbol" pitchFamily="18" charset="2"/>
                  </a:rPr>
                  <a:t>Now, given actual sample data X={x</a:t>
                </a:r>
                <a:r>
                  <a:rPr lang="en-US" altLang="en-US" baseline="-25000" dirty="0">
                    <a:sym typeface="Symbol" pitchFamily="18" charset="2"/>
                  </a:rPr>
                  <a:t>1</a:t>
                </a:r>
                <a:r>
                  <a:rPr lang="en-US" altLang="en-US" dirty="0">
                    <a:sym typeface="Symbol" pitchFamily="18" charset="2"/>
                  </a:rPr>
                  <a:t>,…,</a:t>
                </a:r>
                <a:r>
                  <a:rPr lang="en-US" altLang="en-US" dirty="0" err="1">
                    <a:sym typeface="Symbol" pitchFamily="18" charset="2"/>
                  </a:rPr>
                  <a:t>x</a:t>
                </a:r>
                <a:r>
                  <a:rPr lang="en-US" altLang="en-US" baseline="-25000" dirty="0" err="1">
                    <a:sym typeface="Symbol" pitchFamily="18" charset="2"/>
                  </a:rPr>
                  <a:t>n</a:t>
                </a:r>
                <a:r>
                  <a:rPr lang="en-US" altLang="en-US" dirty="0">
                    <a:sym typeface="Symbol" pitchFamily="18" charset="2"/>
                  </a:rPr>
                  <a:t>},  what can we say about the value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𝜃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?</a:t>
                </a:r>
              </a:p>
              <a:p>
                <a:r>
                  <a:rPr lang="en-US" altLang="en-US" dirty="0">
                    <a:sym typeface="Symbol" pitchFamily="18" charset="2"/>
                  </a:rPr>
                  <a:t>Intuitively, take </a:t>
                </a:r>
                <a:r>
                  <a:rPr lang="en-US" altLang="en-US" dirty="0" smtClean="0">
                    <a:sym typeface="Symbol" pitchFamily="18" charset="2"/>
                  </a:rPr>
                  <a:t>our </a:t>
                </a:r>
                <a:r>
                  <a:rPr lang="en-US" altLang="en-US" dirty="0">
                    <a:sym typeface="Symbol" pitchFamily="18" charset="2"/>
                  </a:rPr>
                  <a:t>best guess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𝜃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-- “best” means “best explaining/fitting the data”</a:t>
                </a:r>
              </a:p>
              <a:p>
                <a:r>
                  <a:rPr lang="en-US" altLang="en-US" dirty="0">
                    <a:sym typeface="Symbol" pitchFamily="18" charset="2"/>
                  </a:rPr>
                  <a:t>Generally an optimization problem</a:t>
                </a:r>
              </a:p>
            </p:txBody>
          </p:sp>
        </mc:Choice>
        <mc:Fallback xmlns="">
          <p:sp>
            <p:nvSpPr>
              <p:cNvPr id="46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</a:t>
            </a:r>
            <a:r>
              <a:rPr lang="en-US" altLang="en-US" dirty="0" smtClean="0"/>
              <a:t>likelihood </a:t>
            </a:r>
            <a:r>
              <a:rPr lang="en-US" altLang="en-US" dirty="0"/>
              <a:t>vs. Bayesian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Maximum likelihood estimation</a:t>
            </a:r>
          </a:p>
          <a:p>
            <a:pPr lvl="1"/>
            <a:r>
              <a:rPr lang="en-US" altLang="en-US" dirty="0"/>
              <a:t>“Best” means “data likelihood reaches maximum”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Issue: </a:t>
            </a:r>
            <a:r>
              <a:rPr lang="en-US" altLang="en-US" dirty="0"/>
              <a:t>small </a:t>
            </a:r>
            <a:r>
              <a:rPr lang="en-US" altLang="en-US" dirty="0" smtClean="0"/>
              <a:t>sample size</a:t>
            </a:r>
            <a:endParaRPr lang="en-US" altLang="en-US" dirty="0"/>
          </a:p>
          <a:p>
            <a:r>
              <a:rPr lang="en-US" altLang="en-US" dirty="0"/>
              <a:t>Bayesian </a:t>
            </a:r>
            <a:r>
              <a:rPr lang="en-US" altLang="en-US" dirty="0" smtClean="0"/>
              <a:t>estimation </a:t>
            </a:r>
          </a:p>
          <a:p>
            <a:pPr lvl="1"/>
            <a:r>
              <a:rPr lang="en-US" altLang="en-US" dirty="0" smtClean="0"/>
              <a:t>“Best” means being consistent with our “prior” knowledge and explaining data well</a:t>
            </a:r>
          </a:p>
          <a:p>
            <a:pPr lvl="1"/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 err="1" smtClean="0">
                <a:sym typeface="Symbol" pitchFamily="18" charset="2"/>
              </a:rPr>
              <a:t>A.k.a</a:t>
            </a:r>
            <a:r>
              <a:rPr lang="en-US" altLang="en-US" dirty="0" smtClean="0">
                <a:sym typeface="Symbol" pitchFamily="18" charset="2"/>
              </a:rPr>
              <a:t>, Maximum a Posterior estimation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Issue: </a:t>
            </a:r>
            <a:r>
              <a:rPr lang="en-US" altLang="en-US" dirty="0">
                <a:sym typeface="Symbol" pitchFamily="18" charset="2"/>
              </a:rPr>
              <a:t>how to define prior?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5600" y="2286000"/>
                <a:ext cx="3100016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acc>
                      <m:r>
                        <a:rPr lang="en-US" sz="24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𝐚𝐫𝐠𝐦𝐚𝐱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sub>
                      </m:sSub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r>
                        <a:rPr lang="en-US" sz="2400" b="1" i="0" smtClean="0">
                          <a:latin typeface="Cambria Math"/>
                        </a:rPr>
                        <m:t>(</m:t>
                      </m:r>
                      <m:r>
                        <a:rPr lang="en-US" sz="2400" b="1" i="0" smtClean="0">
                          <a:latin typeface="Cambria Math"/>
                        </a:rPr>
                        <m:t>𝐗</m:t>
                      </m:r>
                      <m:r>
                        <a:rPr lang="en-US" sz="2400" b="1" i="0" smtClean="0">
                          <a:latin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𝜽</m:t>
                      </m:r>
                      <m:r>
                        <a:rPr lang="en-US" sz="2400" b="1" i="0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286000"/>
                <a:ext cx="3100016" cy="477118"/>
              </a:xfrm>
              <a:prstGeom prst="rect">
                <a:avLst/>
              </a:prstGeom>
              <a:blipFill rotWithShape="0">
                <a:blip r:embed="rId2"/>
                <a:stretch>
                  <a:fillRect t="-384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51896" y="4419600"/>
                <a:ext cx="6366808" cy="47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acc>
                      <m:r>
                        <a:rPr lang="en-US" sz="2400" b="1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𝐚𝐫𝐠𝐦𝐚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𝜽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0" smtClean="0">
                              <a:latin typeface="Cambria Math"/>
                            </a:rPr>
                            <m:t>𝐚𝐫𝐠𝐦𝐚𝐱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sub>
                      </m:sSub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𝐗</m:t>
                          </m:r>
                        </m:e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sz="2400" b="1" i="0" smtClean="0">
                          <a:latin typeface="Cambria Math"/>
                        </a:rPr>
                        <m:t>𝐏</m:t>
                      </m:r>
                      <m:r>
                        <a:rPr lang="en-US" sz="2400" b="1" i="0" smtClean="0"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latin typeface="Cambria Math"/>
                        </a:rPr>
                        <m:t>𝜽</m:t>
                      </m:r>
                      <m:r>
                        <a:rPr lang="en-US" sz="2400" b="1" i="0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96" y="4419600"/>
                <a:ext cx="6366808" cy="477118"/>
              </a:xfrm>
              <a:prstGeom prst="rect">
                <a:avLst/>
              </a:prstGeom>
              <a:blipFill rotWithShape="0">
                <a:blip r:embed="rId3"/>
                <a:stretch>
                  <a:fillRect t="-384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7150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ML: </a:t>
            </a:r>
            <a:r>
              <a:rPr lang="en-US" i="1" dirty="0" err="1" smtClean="0">
                <a:solidFill>
                  <a:srgbClr val="FF0000"/>
                </a:solidFill>
              </a:rPr>
              <a:t>Frequentist’s</a:t>
            </a:r>
            <a:r>
              <a:rPr lang="en-US" i="1" dirty="0" smtClean="0">
                <a:solidFill>
                  <a:srgbClr val="FF0000"/>
                </a:solidFill>
              </a:rPr>
              <a:t> point of view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200" y="548997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MAP: Bayesian’s point of view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5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Illustration of Bayesian </a:t>
            </a:r>
            <a:r>
              <a:rPr lang="en-US" altLang="en-US" dirty="0" smtClean="0"/>
              <a:t>estimation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32</a:t>
            </a:fld>
            <a:endParaRPr lang="en-US"/>
          </a:p>
        </p:txBody>
      </p:sp>
      <p:sp>
        <p:nvSpPr>
          <p:cNvPr id="495619" name="Line 3"/>
          <p:cNvSpPr>
            <a:spLocks noChangeShapeType="1"/>
          </p:cNvSpPr>
          <p:nvPr/>
        </p:nvSpPr>
        <p:spPr bwMode="auto">
          <a:xfrm>
            <a:off x="762000" y="4953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20" name="Group 4"/>
          <p:cNvGrpSpPr>
            <a:grpSpLocks/>
          </p:cNvGrpSpPr>
          <p:nvPr/>
        </p:nvGrpSpPr>
        <p:grpSpPr bwMode="auto">
          <a:xfrm>
            <a:off x="598487" y="3870325"/>
            <a:ext cx="4495800" cy="1035050"/>
            <a:chOff x="370" y="2380"/>
            <a:chExt cx="2832" cy="652"/>
          </a:xfrm>
        </p:grpSpPr>
        <p:sp>
          <p:nvSpPr>
            <p:cNvPr id="495621" name="Freeform 5"/>
            <p:cNvSpPr>
              <a:spLocks/>
            </p:cNvSpPr>
            <p:nvPr/>
          </p:nvSpPr>
          <p:spPr bwMode="auto">
            <a:xfrm>
              <a:off x="432" y="2688"/>
              <a:ext cx="2770" cy="344"/>
            </a:xfrm>
            <a:custGeom>
              <a:avLst/>
              <a:gdLst>
                <a:gd name="T0" fmla="*/ 0 w 960"/>
                <a:gd name="T1" fmla="*/ 336 h 344"/>
                <a:gd name="T2" fmla="*/ 240 w 960"/>
                <a:gd name="T3" fmla="*/ 288 h 344"/>
                <a:gd name="T4" fmla="*/ 480 w 960"/>
                <a:gd name="T5" fmla="*/ 0 h 344"/>
                <a:gd name="T6" fmla="*/ 816 w 960"/>
                <a:gd name="T7" fmla="*/ 288 h 344"/>
                <a:gd name="T8" fmla="*/ 960 w 960"/>
                <a:gd name="T9" fmla="*/ 336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344">
                  <a:moveTo>
                    <a:pt x="0" y="336"/>
                  </a:moveTo>
                  <a:cubicBezTo>
                    <a:pt x="80" y="340"/>
                    <a:pt x="160" y="344"/>
                    <a:pt x="240" y="288"/>
                  </a:cubicBezTo>
                  <a:cubicBezTo>
                    <a:pt x="320" y="232"/>
                    <a:pt x="384" y="0"/>
                    <a:pt x="480" y="0"/>
                  </a:cubicBezTo>
                  <a:cubicBezTo>
                    <a:pt x="576" y="0"/>
                    <a:pt x="736" y="232"/>
                    <a:pt x="816" y="288"/>
                  </a:cubicBezTo>
                  <a:cubicBezTo>
                    <a:pt x="896" y="344"/>
                    <a:pt x="928" y="340"/>
                    <a:pt x="960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22" name="Text Box 6"/>
            <p:cNvSpPr txBox="1">
              <a:spLocks noChangeArrowheads="1"/>
            </p:cNvSpPr>
            <p:nvPr/>
          </p:nvSpPr>
          <p:spPr bwMode="auto">
            <a:xfrm>
              <a:off x="370" y="2380"/>
              <a:ext cx="6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Prior: p(</a:t>
              </a:r>
              <a:r>
                <a:rPr lang="en-US" altLang="en-US" b="1" dirty="0">
                  <a:sym typeface="Symbol" pitchFamily="18" charset="2"/>
                </a:rPr>
                <a:t>)</a:t>
              </a:r>
            </a:p>
          </p:txBody>
        </p:sp>
        <p:sp>
          <p:nvSpPr>
            <p:cNvPr id="495623" name="Line 7"/>
            <p:cNvSpPr>
              <a:spLocks noChangeShapeType="1"/>
            </p:cNvSpPr>
            <p:nvPr/>
          </p:nvSpPr>
          <p:spPr bwMode="auto">
            <a:xfrm>
              <a:off x="1090" y="2524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5624" name="Group 8"/>
          <p:cNvGrpSpPr>
            <a:grpSpLocks/>
          </p:cNvGrpSpPr>
          <p:nvPr/>
        </p:nvGrpSpPr>
        <p:grpSpPr bwMode="auto">
          <a:xfrm>
            <a:off x="3733800" y="2382838"/>
            <a:ext cx="5183188" cy="2366963"/>
            <a:chOff x="2352" y="1501"/>
            <a:chExt cx="3265" cy="1491"/>
          </a:xfrm>
        </p:grpSpPr>
        <p:sp>
          <p:nvSpPr>
            <p:cNvPr id="495625" name="Freeform 9"/>
            <p:cNvSpPr>
              <a:spLocks/>
            </p:cNvSpPr>
            <p:nvPr/>
          </p:nvSpPr>
          <p:spPr bwMode="auto">
            <a:xfrm>
              <a:off x="2352" y="2016"/>
              <a:ext cx="2908" cy="976"/>
            </a:xfrm>
            <a:custGeom>
              <a:avLst/>
              <a:gdLst>
                <a:gd name="T0" fmla="*/ 0 w 1008"/>
                <a:gd name="T1" fmla="*/ 976 h 976"/>
                <a:gd name="T2" fmla="*/ 240 w 1008"/>
                <a:gd name="T3" fmla="*/ 640 h 976"/>
                <a:gd name="T4" fmla="*/ 432 w 1008"/>
                <a:gd name="T5" fmla="*/ 16 h 976"/>
                <a:gd name="T6" fmla="*/ 768 w 1008"/>
                <a:gd name="T7" fmla="*/ 736 h 976"/>
                <a:gd name="T8" fmla="*/ 1008 w 1008"/>
                <a:gd name="T9" fmla="*/ 928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976">
                  <a:moveTo>
                    <a:pt x="0" y="976"/>
                  </a:moveTo>
                  <a:cubicBezTo>
                    <a:pt x="84" y="888"/>
                    <a:pt x="168" y="800"/>
                    <a:pt x="240" y="640"/>
                  </a:cubicBezTo>
                  <a:cubicBezTo>
                    <a:pt x="312" y="480"/>
                    <a:pt x="344" y="0"/>
                    <a:pt x="432" y="16"/>
                  </a:cubicBezTo>
                  <a:cubicBezTo>
                    <a:pt x="520" y="32"/>
                    <a:pt x="672" y="584"/>
                    <a:pt x="768" y="736"/>
                  </a:cubicBezTo>
                  <a:cubicBezTo>
                    <a:pt x="864" y="888"/>
                    <a:pt x="936" y="908"/>
                    <a:pt x="1008" y="9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26" name="Text Box 10"/>
            <p:cNvSpPr txBox="1">
              <a:spLocks noChangeArrowheads="1"/>
            </p:cNvSpPr>
            <p:nvPr/>
          </p:nvSpPr>
          <p:spPr bwMode="auto">
            <a:xfrm>
              <a:off x="4318" y="1501"/>
              <a:ext cx="1299" cy="40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dirty="0"/>
                <a:t>Likelihood:</a:t>
              </a:r>
            </a:p>
            <a:p>
              <a:r>
                <a:rPr lang="en-US" altLang="en-US" b="1" dirty="0"/>
                <a:t> p(X|</a:t>
              </a:r>
              <a:r>
                <a:rPr lang="en-US" altLang="en-US" b="1" dirty="0">
                  <a:sym typeface="Symbol" pitchFamily="18" charset="2"/>
                </a:rPr>
                <a:t></a:t>
              </a:r>
              <a:r>
                <a:rPr lang="en-US" altLang="en-US" b="1" dirty="0" smtClean="0">
                  <a:sym typeface="Symbol" pitchFamily="18" charset="2"/>
                </a:rPr>
                <a:t>) X</a:t>
              </a:r>
              <a:r>
                <a:rPr lang="en-US" altLang="en-US" b="1" dirty="0">
                  <a:sym typeface="Symbol" pitchFamily="18" charset="2"/>
                </a:rPr>
                <a:t>=(x</a:t>
              </a:r>
              <a:r>
                <a:rPr lang="en-US" altLang="en-US" b="1" baseline="-25000" dirty="0">
                  <a:sym typeface="Symbol" pitchFamily="18" charset="2"/>
                </a:rPr>
                <a:t>1</a:t>
              </a:r>
              <a:r>
                <a:rPr lang="en-US" altLang="en-US" b="1" dirty="0">
                  <a:sym typeface="Symbol" pitchFamily="18" charset="2"/>
                </a:rPr>
                <a:t>,…,</a:t>
              </a:r>
              <a:r>
                <a:rPr lang="en-US" altLang="en-US" b="1" dirty="0" err="1">
                  <a:sym typeface="Symbol" pitchFamily="18" charset="2"/>
                </a:rPr>
                <a:t>x</a:t>
              </a:r>
              <a:r>
                <a:rPr lang="en-US" altLang="en-US" b="1" baseline="-25000" dirty="0" err="1">
                  <a:sym typeface="Symbol" pitchFamily="18" charset="2"/>
                </a:rPr>
                <a:t>N</a:t>
              </a:r>
              <a:r>
                <a:rPr lang="en-US" altLang="en-US" b="1" dirty="0">
                  <a:sym typeface="Symbol" pitchFamily="18" charset="2"/>
                </a:rPr>
                <a:t>)</a:t>
              </a:r>
            </a:p>
          </p:txBody>
        </p:sp>
        <p:sp>
          <p:nvSpPr>
            <p:cNvPr id="495627" name="Line 11"/>
            <p:cNvSpPr>
              <a:spLocks noChangeShapeType="1"/>
            </p:cNvSpPr>
            <p:nvPr/>
          </p:nvSpPr>
          <p:spPr bwMode="auto">
            <a:xfrm flipH="1">
              <a:off x="3864" y="167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28" name="Text Box 12"/>
          <p:cNvSpPr txBox="1">
            <a:spLocks noChangeArrowheads="1"/>
          </p:cNvSpPr>
          <p:nvPr/>
        </p:nvSpPr>
        <p:spPr bwMode="auto">
          <a:xfrm>
            <a:off x="2667000" y="1524000"/>
            <a:ext cx="20939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Posterior:</a:t>
            </a:r>
          </a:p>
          <a:p>
            <a:r>
              <a:rPr lang="en-US" altLang="en-US" b="1"/>
              <a:t> p(</a:t>
            </a:r>
            <a:r>
              <a:rPr lang="en-US" altLang="en-US" b="1">
                <a:sym typeface="Symbol" pitchFamily="18" charset="2"/>
              </a:rPr>
              <a:t>|X) </a:t>
            </a:r>
            <a:r>
              <a:rPr lang="en-US" altLang="en-US" b="1"/>
              <a:t>p(X|</a:t>
            </a:r>
            <a:r>
              <a:rPr lang="en-US" altLang="en-US" b="1">
                <a:sym typeface="Symbol" pitchFamily="18" charset="2"/>
              </a:rPr>
              <a:t>)</a:t>
            </a:r>
            <a:r>
              <a:rPr lang="en-US" altLang="en-US" b="1"/>
              <a:t>p(</a:t>
            </a:r>
            <a:r>
              <a:rPr lang="en-US" altLang="en-US" b="1">
                <a:sym typeface="Symbol" pitchFamily="18" charset="2"/>
              </a:rPr>
              <a:t>)</a:t>
            </a:r>
          </a:p>
          <a:p>
            <a:endParaRPr lang="en-US" altLang="en-US" b="1">
              <a:sym typeface="Symbol" pitchFamily="18" charset="2"/>
            </a:endParaRPr>
          </a:p>
        </p:txBody>
      </p:sp>
      <p:grpSp>
        <p:nvGrpSpPr>
          <p:cNvPr id="495629" name="Group 13"/>
          <p:cNvGrpSpPr>
            <a:grpSpLocks/>
          </p:cNvGrpSpPr>
          <p:nvPr/>
        </p:nvGrpSpPr>
        <p:grpSpPr bwMode="auto">
          <a:xfrm>
            <a:off x="3048000" y="2209800"/>
            <a:ext cx="3078163" cy="2641600"/>
            <a:chOff x="1920" y="1392"/>
            <a:chExt cx="1939" cy="1664"/>
          </a:xfrm>
        </p:grpSpPr>
        <p:sp>
          <p:nvSpPr>
            <p:cNvPr id="495630" name="Freeform 14"/>
            <p:cNvSpPr>
              <a:spLocks/>
            </p:cNvSpPr>
            <p:nvPr/>
          </p:nvSpPr>
          <p:spPr bwMode="auto">
            <a:xfrm>
              <a:off x="1920" y="1488"/>
              <a:ext cx="1939" cy="1568"/>
            </a:xfrm>
            <a:custGeom>
              <a:avLst/>
              <a:gdLst>
                <a:gd name="T0" fmla="*/ 0 w 672"/>
                <a:gd name="T1" fmla="*/ 1568 h 1568"/>
                <a:gd name="T2" fmla="*/ 240 w 672"/>
                <a:gd name="T3" fmla="*/ 1136 h 1568"/>
                <a:gd name="T4" fmla="*/ 336 w 672"/>
                <a:gd name="T5" fmla="*/ 128 h 1568"/>
                <a:gd name="T6" fmla="*/ 384 w 672"/>
                <a:gd name="T7" fmla="*/ 368 h 1568"/>
                <a:gd name="T8" fmla="*/ 432 w 672"/>
                <a:gd name="T9" fmla="*/ 1232 h 1568"/>
                <a:gd name="T10" fmla="*/ 672 w 672"/>
                <a:gd name="T11" fmla="*/ 1568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2" h="1568">
                  <a:moveTo>
                    <a:pt x="0" y="1568"/>
                  </a:moveTo>
                  <a:cubicBezTo>
                    <a:pt x="92" y="1472"/>
                    <a:pt x="184" y="1376"/>
                    <a:pt x="240" y="1136"/>
                  </a:cubicBezTo>
                  <a:cubicBezTo>
                    <a:pt x="296" y="896"/>
                    <a:pt x="312" y="256"/>
                    <a:pt x="336" y="128"/>
                  </a:cubicBezTo>
                  <a:cubicBezTo>
                    <a:pt x="360" y="0"/>
                    <a:pt x="368" y="184"/>
                    <a:pt x="384" y="368"/>
                  </a:cubicBezTo>
                  <a:cubicBezTo>
                    <a:pt x="400" y="552"/>
                    <a:pt x="384" y="1032"/>
                    <a:pt x="432" y="1232"/>
                  </a:cubicBezTo>
                  <a:cubicBezTo>
                    <a:pt x="480" y="1432"/>
                    <a:pt x="576" y="1500"/>
                    <a:pt x="672" y="1568"/>
                  </a:cubicBezTo>
                </a:path>
              </a:pathLst>
            </a:custGeom>
            <a:noFill/>
            <a:ln w="31750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631" name="Line 15"/>
            <p:cNvSpPr>
              <a:spLocks noChangeShapeType="1"/>
            </p:cNvSpPr>
            <p:nvPr/>
          </p:nvSpPr>
          <p:spPr bwMode="auto">
            <a:xfrm>
              <a:off x="2592" y="139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32" name="Line 16"/>
          <p:cNvSpPr>
            <a:spLocks noChangeShapeType="1"/>
          </p:cNvSpPr>
          <p:nvPr/>
        </p:nvSpPr>
        <p:spPr bwMode="auto">
          <a:xfrm>
            <a:off x="2895600" y="4191000"/>
            <a:ext cx="4763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5633" name="Text Box 17"/>
          <p:cNvSpPr txBox="1">
            <a:spLocks noChangeArrowheads="1"/>
          </p:cNvSpPr>
          <p:nvPr/>
        </p:nvSpPr>
        <p:spPr bwMode="auto">
          <a:xfrm>
            <a:off x="8077200" y="5029200"/>
            <a:ext cx="290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ym typeface="Symbol" pitchFamily="18" charset="2"/>
              </a:rPr>
              <a:t></a:t>
            </a:r>
          </a:p>
        </p:txBody>
      </p:sp>
      <p:grpSp>
        <p:nvGrpSpPr>
          <p:cNvPr id="495634" name="Group 18"/>
          <p:cNvGrpSpPr>
            <a:grpSpLocks/>
          </p:cNvGrpSpPr>
          <p:nvPr/>
        </p:nvGrpSpPr>
        <p:grpSpPr bwMode="auto">
          <a:xfrm>
            <a:off x="1055688" y="5029204"/>
            <a:ext cx="1728786" cy="750888"/>
            <a:chOff x="665" y="3168"/>
            <a:chExt cx="1089" cy="473"/>
          </a:xfrm>
        </p:grpSpPr>
        <p:sp>
          <p:nvSpPr>
            <p:cNvPr id="495635" name="Text Box 19"/>
            <p:cNvSpPr txBox="1">
              <a:spLocks noChangeArrowheads="1"/>
            </p:cNvSpPr>
            <p:nvPr/>
          </p:nvSpPr>
          <p:spPr bwMode="auto">
            <a:xfrm>
              <a:off x="665" y="3408"/>
              <a:ext cx="1034" cy="23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 smtClean="0">
                  <a:sym typeface="Symbol" pitchFamily="18" charset="2"/>
                </a:rPr>
                <a:t></a:t>
              </a:r>
              <a:r>
                <a:rPr lang="en-US" altLang="en-US" b="1" baseline="-25000" dirty="0" smtClean="0">
                  <a:sym typeface="Symbol" pitchFamily="18" charset="2"/>
                </a:rPr>
                <a:t></a:t>
              </a:r>
              <a:r>
                <a:rPr lang="en-US" altLang="en-US" b="1" dirty="0">
                  <a:sym typeface="Symbol" pitchFamily="18" charset="2"/>
                </a:rPr>
                <a:t>: prior mode </a:t>
              </a:r>
            </a:p>
          </p:txBody>
        </p:sp>
        <p:sp>
          <p:nvSpPr>
            <p:cNvPr id="495636" name="Line 20"/>
            <p:cNvSpPr>
              <a:spLocks noChangeShapeType="1"/>
            </p:cNvSpPr>
            <p:nvPr/>
          </p:nvSpPr>
          <p:spPr bwMode="auto">
            <a:xfrm flipV="1">
              <a:off x="1200" y="3168"/>
              <a:ext cx="55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37" name="Line 21"/>
          <p:cNvSpPr>
            <a:spLocks noChangeShapeType="1"/>
          </p:cNvSpPr>
          <p:nvPr/>
        </p:nvSpPr>
        <p:spPr bwMode="auto">
          <a:xfrm>
            <a:off x="5715000" y="3124200"/>
            <a:ext cx="4763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38" name="Group 22"/>
          <p:cNvGrpSpPr>
            <a:grpSpLocks/>
          </p:cNvGrpSpPr>
          <p:nvPr/>
        </p:nvGrpSpPr>
        <p:grpSpPr bwMode="auto">
          <a:xfrm>
            <a:off x="5867400" y="5105400"/>
            <a:ext cx="2289175" cy="793750"/>
            <a:chOff x="3696" y="3216"/>
            <a:chExt cx="1442" cy="500"/>
          </a:xfrm>
        </p:grpSpPr>
        <p:sp>
          <p:nvSpPr>
            <p:cNvPr id="495639" name="Text Box 23"/>
            <p:cNvSpPr txBox="1">
              <a:spLocks noChangeArrowheads="1"/>
            </p:cNvSpPr>
            <p:nvPr/>
          </p:nvSpPr>
          <p:spPr bwMode="auto">
            <a:xfrm>
              <a:off x="4128" y="3504"/>
              <a:ext cx="10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ym typeface="Symbol" pitchFamily="18" charset="2"/>
                </a:rPr>
                <a:t></a:t>
              </a:r>
              <a:r>
                <a:rPr lang="en-US" altLang="en-US" b="1" baseline="-25000">
                  <a:sym typeface="Symbol" pitchFamily="18" charset="2"/>
                </a:rPr>
                <a:t>ml</a:t>
              </a:r>
              <a:r>
                <a:rPr lang="en-US" altLang="en-US" b="1">
                  <a:sym typeface="Symbol" pitchFamily="18" charset="2"/>
                </a:rPr>
                <a:t>: ML estimate</a:t>
              </a:r>
            </a:p>
          </p:txBody>
        </p:sp>
        <p:sp>
          <p:nvSpPr>
            <p:cNvPr id="495640" name="Line 24"/>
            <p:cNvSpPr>
              <a:spLocks noChangeShapeType="1"/>
            </p:cNvSpPr>
            <p:nvPr/>
          </p:nvSpPr>
          <p:spPr bwMode="auto">
            <a:xfrm flipH="1" flipV="1">
              <a:off x="3696" y="3216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5641" name="Line 25"/>
          <p:cNvSpPr>
            <a:spLocks noChangeShapeType="1"/>
          </p:cNvSpPr>
          <p:nvPr/>
        </p:nvSpPr>
        <p:spPr bwMode="auto">
          <a:xfrm>
            <a:off x="4648200" y="2209800"/>
            <a:ext cx="0" cy="30480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642" name="Group 26"/>
          <p:cNvGrpSpPr>
            <a:grpSpLocks/>
          </p:cNvGrpSpPr>
          <p:nvPr/>
        </p:nvGrpSpPr>
        <p:grpSpPr bwMode="auto">
          <a:xfrm>
            <a:off x="3733801" y="5029206"/>
            <a:ext cx="1897063" cy="838201"/>
            <a:chOff x="2352" y="3168"/>
            <a:chExt cx="1195" cy="528"/>
          </a:xfrm>
        </p:grpSpPr>
        <p:sp>
          <p:nvSpPr>
            <p:cNvPr id="495643" name="Text Box 27"/>
            <p:cNvSpPr txBox="1">
              <a:spLocks noChangeArrowheads="1"/>
            </p:cNvSpPr>
            <p:nvPr/>
          </p:nvSpPr>
          <p:spPr bwMode="auto">
            <a:xfrm>
              <a:off x="2352" y="3463"/>
              <a:ext cx="1195" cy="23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dirty="0" smtClean="0">
                  <a:sym typeface="Symbol" pitchFamily="18" charset="2"/>
                </a:rPr>
                <a:t></a:t>
              </a:r>
              <a:r>
                <a:rPr lang="en-US" altLang="en-US" b="1" dirty="0">
                  <a:sym typeface="Symbol" pitchFamily="18" charset="2"/>
                </a:rPr>
                <a:t>: posterior mode </a:t>
              </a:r>
            </a:p>
          </p:txBody>
        </p:sp>
        <p:sp>
          <p:nvSpPr>
            <p:cNvPr id="495644" name="Line 28"/>
            <p:cNvSpPr>
              <a:spLocks noChangeShapeType="1"/>
            </p:cNvSpPr>
            <p:nvPr/>
          </p:nvSpPr>
          <p:spPr bwMode="auto">
            <a:xfrm flipV="1">
              <a:off x="2736" y="31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39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8" grpId="0"/>
      <p:bldP spid="495632" grpId="0" animBg="1"/>
      <p:bldP spid="495637" grpId="0" animBg="1"/>
      <p:bldP spid="4956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Maximum </a:t>
            </a:r>
            <a:r>
              <a:rPr lang="en-US" altLang="en-US" dirty="0" smtClean="0"/>
              <a:t>likelihood estimation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400" dirty="0" smtClean="0"/>
                  <a:t>Data: a document d with counts c(w</a:t>
                </a:r>
                <a:r>
                  <a:rPr lang="en-US" altLang="en-US" sz="2400" baseline="-25000" dirty="0"/>
                  <a:t>1</a:t>
                </a:r>
                <a:r>
                  <a:rPr lang="en-US" altLang="en-US" sz="2400" dirty="0"/>
                  <a:t>), …, c(</a:t>
                </a:r>
                <a:r>
                  <a:rPr lang="en-US" altLang="en-US" sz="2400" dirty="0" err="1"/>
                  <a:t>w</a:t>
                </a:r>
                <a:r>
                  <a:rPr lang="en-US" altLang="en-US" sz="2400" baseline="-25000" dirty="0" err="1"/>
                  <a:t>N</a:t>
                </a:r>
                <a:r>
                  <a:rPr lang="en-US" altLang="en-US" sz="2400" dirty="0" smtClean="0"/>
                  <a:t>)</a:t>
                </a:r>
                <a:endParaRPr lang="en-US" altLang="en-US" sz="2400" dirty="0"/>
              </a:p>
              <a:p>
                <a:r>
                  <a:rPr lang="en-US" altLang="en-US" sz="2400" dirty="0"/>
                  <a:t>Model: multinomial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/>
                      </a:rPr>
                      <m:t>p</m:t>
                    </m:r>
                    <m:r>
                      <a:rPr lang="en-US" altLang="en-US" sz="2400" b="0" i="1" smtClean="0">
                        <a:latin typeface="Cambria Math"/>
                      </a:rPr>
                      <m:t>(</m:t>
                    </m:r>
                    <m:r>
                      <a:rPr lang="en-US" altLang="en-US" sz="2400" b="0" i="1" smtClean="0">
                        <a:latin typeface="Cambria Math"/>
                      </a:rPr>
                      <m:t>𝑊</m:t>
                    </m:r>
                    <m:r>
                      <a:rPr lang="en-US" altLang="en-US" sz="2400" b="0" i="1" smtClean="0">
                        <a:latin typeface="Cambria Math"/>
                      </a:rPr>
                      <m:t>|</m:t>
                    </m:r>
                    <m:r>
                      <a:rPr lang="en-US" altLang="en-US" sz="2400" b="0" i="1" smtClean="0">
                        <a:latin typeface="Cambria Math"/>
                      </a:rPr>
                      <m:t>𝜃</m:t>
                    </m:r>
                    <m:r>
                      <a:rPr lang="en-US" alt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with </a:t>
                </a:r>
                <a:r>
                  <a:rPr lang="en-US" altLang="en-US" sz="2400" dirty="0" smtClean="0"/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altLang="en-US" sz="24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𝑝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 </a:t>
                </a:r>
              </a:p>
              <a:p>
                <a:r>
                  <a:rPr lang="en-US" altLang="en-US" sz="2400" dirty="0"/>
                  <a:t>Maximum likelihood </a:t>
                </a:r>
                <a:r>
                  <a:rPr lang="en-US" altLang="en-US" sz="2400" dirty="0" smtClean="0"/>
                  <a:t>estimator: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/>
                      </a:rPr>
                      <m:t>𝑝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𝑊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|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8" name="Text Box 6"/>
              <p:cNvSpPr txBox="1">
                <a:spLocks noChangeArrowheads="1"/>
              </p:cNvSpPr>
              <p:nvPr/>
            </p:nvSpPr>
            <p:spPr bwMode="auto">
              <a:xfrm>
                <a:off x="5410200" y="4154313"/>
                <a:ext cx="3732223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1800" b="1" i="0" dirty="0" smtClean="0"/>
                  <a:t>Using </a:t>
                </a:r>
                <a:r>
                  <a:rPr lang="en-US" altLang="en-US" sz="1800" b="1" i="0" dirty="0"/>
                  <a:t>Lagrange multiplier </a:t>
                </a:r>
                <a:r>
                  <a:rPr lang="en-US" altLang="en-US" sz="1800" b="1" i="0" dirty="0" smtClean="0"/>
                  <a:t>approach, </a:t>
                </a:r>
                <a:r>
                  <a:rPr lang="en-US" altLang="en-US" b="1" dirty="0" smtClean="0"/>
                  <a:t>we’ll </a:t>
                </a:r>
                <a:r>
                  <a:rPr lang="en-US" altLang="en-US" b="1" dirty="0"/>
                  <a:t>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altLang="en-US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en-US" b="1" dirty="0"/>
                  <a:t> to maximize </a:t>
                </a:r>
                <a14:m>
                  <m:oMath xmlns:m="http://schemas.openxmlformats.org/officeDocument/2006/math">
                    <m:r>
                      <a:rPr lang="en-US" altLang="en-US" b="1" i="1">
                        <a:latin typeface="Cambria Math"/>
                      </a:rPr>
                      <m:t>𝑳</m:t>
                    </m:r>
                    <m:r>
                      <a:rPr lang="en-US" altLang="en-US" b="1" i="1">
                        <a:latin typeface="Cambria Math"/>
                      </a:rPr>
                      <m:t>(</m:t>
                    </m:r>
                    <m:r>
                      <a:rPr lang="en-US" altLang="en-US" b="1" i="1">
                        <a:latin typeface="Cambria Math"/>
                      </a:rPr>
                      <m:t>𝑾</m:t>
                    </m:r>
                    <m:r>
                      <a:rPr lang="en-US" altLang="en-US" b="1" i="1">
                        <a:latin typeface="Cambria Math"/>
                      </a:rPr>
                      <m:t>,</m:t>
                    </m:r>
                    <m:r>
                      <a:rPr lang="en-US" altLang="en-US" b="1" i="1">
                        <a:latin typeface="Cambria Math"/>
                      </a:rPr>
                      <m:t>𝜽</m:t>
                    </m:r>
                    <m:r>
                      <a:rPr lang="en-US" altLang="en-US" b="1" i="1">
                        <a:latin typeface="Cambria Math"/>
                      </a:rPr>
                      <m:t>)</m:t>
                    </m:r>
                  </m:oMath>
                </a14:m>
                <a:endParaRPr lang="en-US" altLang="en-US" b="1" baseline="-25000" dirty="0"/>
              </a:p>
            </p:txBody>
          </p:sp>
        </mc:Choice>
        <mc:Fallback xmlns="">
          <p:sp>
            <p:nvSpPr>
              <p:cNvPr id="46899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0" y="4154313"/>
                <a:ext cx="373222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471" t="-4673" b="-130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8999" name="Text Box 7"/>
          <p:cNvSpPr txBox="1">
            <a:spLocks noChangeArrowheads="1"/>
          </p:cNvSpPr>
          <p:nvPr/>
        </p:nvSpPr>
        <p:spPr bwMode="auto">
          <a:xfrm>
            <a:off x="5410200" y="5017780"/>
            <a:ext cx="305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 dirty="0"/>
              <a:t>Set partial derivatives to zero</a:t>
            </a:r>
          </a:p>
        </p:txBody>
      </p:sp>
      <p:sp>
        <p:nvSpPr>
          <p:cNvPr id="469001" name="Text Box 9"/>
          <p:cNvSpPr txBox="1">
            <a:spLocks noChangeArrowheads="1"/>
          </p:cNvSpPr>
          <p:nvPr/>
        </p:nvSpPr>
        <p:spPr bwMode="auto">
          <a:xfrm>
            <a:off x="5410200" y="6317552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b="1" i="0" dirty="0">
                <a:solidFill>
                  <a:srgbClr val="CC0000"/>
                </a:solidFill>
              </a:rPr>
              <a:t>ML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231" y="3229511"/>
                <a:ext cx="534716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,…,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31" y="3229511"/>
                <a:ext cx="5347169" cy="871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448142" y="3200400"/>
            <a:ext cx="3314858" cy="900375"/>
            <a:chOff x="5448142" y="3200400"/>
            <a:chExt cx="3314858" cy="900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669076" y="3200400"/>
                  <a:ext cx="3093924" cy="9003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076" y="3200400"/>
                  <a:ext cx="3093924" cy="9003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Arrow 7"/>
            <p:cNvSpPr/>
            <p:nvPr/>
          </p:nvSpPr>
          <p:spPr>
            <a:xfrm>
              <a:off x="5448142" y="3596049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200" y="3995901"/>
            <a:ext cx="4762440" cy="984052"/>
            <a:chOff x="457200" y="3995901"/>
            <a:chExt cx="4762440" cy="984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53866" y="3995901"/>
                  <a:ext cx="4465774" cy="984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66" y="3995901"/>
                  <a:ext cx="4465774" cy="9840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/>
            <p:cNvSpPr/>
            <p:nvPr/>
          </p:nvSpPr>
          <p:spPr>
            <a:xfrm>
              <a:off x="457200" y="438796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4876800"/>
            <a:ext cx="4021356" cy="676724"/>
            <a:chOff x="457200" y="4876800"/>
            <a:chExt cx="4021356" cy="676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4876800"/>
                  <a:ext cx="3640356" cy="676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   →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76800"/>
                  <a:ext cx="3640356" cy="67672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Arrow 20"/>
            <p:cNvSpPr/>
            <p:nvPr/>
          </p:nvSpPr>
          <p:spPr>
            <a:xfrm>
              <a:off x="457200" y="513407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" y="5446288"/>
            <a:ext cx="4867505" cy="871264"/>
            <a:chOff x="457200" y="5446288"/>
            <a:chExt cx="4867505" cy="871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490627" y="5697511"/>
                  <a:ext cx="1100173" cy="38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627" y="5697511"/>
                  <a:ext cx="1100173" cy="38446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111" t="-111111" r="-3889" b="-1793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53579" y="5446288"/>
                  <a:ext cx="1771126" cy="871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579" y="5446288"/>
                  <a:ext cx="1771126" cy="8712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ight Arrow 21"/>
            <p:cNvSpPr/>
            <p:nvPr/>
          </p:nvSpPr>
          <p:spPr>
            <a:xfrm>
              <a:off x="457200" y="5793244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0" y="5681865"/>
              <a:ext cx="800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Since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4600" y="5681865"/>
              <a:ext cx="1253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we have </a:t>
              </a:r>
              <a:endParaRPr lang="en-US" sz="2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" y="6081975"/>
            <a:ext cx="2068360" cy="703013"/>
            <a:chOff x="457200" y="6081975"/>
            <a:chExt cx="2068360" cy="703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62000" y="6081975"/>
                  <a:ext cx="1763560" cy="703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6081975"/>
                  <a:ext cx="1763560" cy="7030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Arrow 24"/>
            <p:cNvSpPr/>
            <p:nvPr/>
          </p:nvSpPr>
          <p:spPr>
            <a:xfrm>
              <a:off x="457200" y="6317552"/>
              <a:ext cx="220934" cy="1999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410200" y="5730567"/>
            <a:ext cx="3041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 dirty="0" smtClean="0"/>
              <a:t>Requirement from probability</a:t>
            </a:r>
            <a:endParaRPr lang="en-US" altLang="en-US" sz="1800" b="1" i="0" dirty="0"/>
          </a:p>
        </p:txBody>
      </p:sp>
      <p:pic>
        <p:nvPicPr>
          <p:cNvPr id="14338" name="Picture 2" descr="http://upload.wikimedia.org/wikipedia/commons/thumb/1/17/Binary_logarithm_plot_with_ticks.svg/408px-Binary_logarithm_plot_with_ticks.sv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305" y="345012"/>
            <a:ext cx="3043273" cy="24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Char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339169"/>
              </p:ext>
            </p:extLst>
          </p:nvPr>
        </p:nvGraphicFramePr>
        <p:xfrm>
          <a:off x="92773" y="88860"/>
          <a:ext cx="5231932" cy="2791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14340" name="Picture 4" descr="http://upload.wikimedia.org/wikipedia/commons/thumb/a/a4/13-02-27-spielbank-wiesbaden-by-RalfR-093.jpg/1920px-13-02-27-spielbank-wiesbaden-by-RalfR-093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83567"/>
            <a:ext cx="3340371" cy="221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53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8" grpId="0"/>
      <p:bldP spid="468999" grpId="0"/>
      <p:bldP spid="469001" grpId="0"/>
      <p:bldP spid="3" grpId="0"/>
      <p:bldP spid="26" grpId="0"/>
      <p:bldGraphic spid="31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Robertson-</a:t>
            </a:r>
            <a:r>
              <a:rPr lang="en-US" altLang="en-US" dirty="0" err="1" smtClean="0">
                <a:cs typeface="Arial" charset="0"/>
              </a:rPr>
              <a:t>Sparck</a:t>
            </a:r>
            <a:r>
              <a:rPr lang="en-US" altLang="en-US" dirty="0" smtClean="0">
                <a:cs typeface="Arial" charset="0"/>
              </a:rPr>
              <a:t> Jones Model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&amp; </a:t>
            </a:r>
            <a:r>
              <a:rPr lang="en-US" altLang="en-US" sz="2800" dirty="0" err="1" smtClean="0">
                <a:cs typeface="Arial" charset="0"/>
              </a:rPr>
              <a:t>Sparck</a:t>
            </a:r>
            <a:r>
              <a:rPr lang="en-US" altLang="en-US" sz="2800" dirty="0" smtClean="0">
                <a:cs typeface="Arial" charset="0"/>
              </a:rPr>
              <a:t> Jones 76)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9072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Two parameters for each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p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=1|Q,R=1):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relevant doc   </a:t>
            </a:r>
          </a:p>
          <a:p>
            <a:pPr eaLnBrk="1" hangingPunct="1"/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 err="1" smtClean="0">
                <a:solidFill>
                  <a:srgbClr val="3333FF"/>
                </a:solidFill>
                <a:latin typeface="+mn-lt"/>
              </a:rPr>
              <a:t>u</a:t>
            </a:r>
            <a:r>
              <a:rPr lang="en-US" altLang="en-US" sz="1800" b="1" baseline="-25000" dirty="0" err="1" smtClean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=1|Q,R=0):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non-relevant doc  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/>
          </p:nvPr>
        </p:nvGraphicFramePr>
        <p:xfrm>
          <a:off x="609600" y="1718469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3" imgW="4647960" imgH="457200" progId="Equation.3">
                  <p:embed/>
                </p:oleObj>
              </mc:Choice>
              <mc:Fallback>
                <p:oleObj name="Equation" r:id="rId3" imgW="464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18469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7035800" y="175260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5096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How to estimate </a:t>
            </a:r>
            <a:r>
              <a:rPr lang="en-US" altLang="en-US" dirty="0" smtClean="0">
                <a:latin typeface="+mn-lt"/>
              </a:rPr>
              <a:t>these parameters</a:t>
            </a:r>
            <a:r>
              <a:rPr lang="en-US" altLang="en-US" dirty="0">
                <a:latin typeface="+mn-lt"/>
              </a:rPr>
              <a:t>?</a:t>
            </a:r>
          </a:p>
          <a:p>
            <a:pPr eaLnBrk="1" hangingPunct="1"/>
            <a:r>
              <a:rPr lang="en-US" altLang="en-US" dirty="0">
                <a:latin typeface="+mn-lt"/>
              </a:rPr>
              <a:t>Suppose we have relevance judgments,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/>
          </p:nvPr>
        </p:nvGraphicFramePr>
        <p:xfrm>
          <a:off x="1090613" y="4495800"/>
          <a:ext cx="65817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5" imgW="4152600" imgH="419040" progId="Equation.3">
                  <p:embed/>
                </p:oleObj>
              </mc:Choice>
              <mc:Fallback>
                <p:oleObj name="Equation" r:id="rId5" imgW="415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95800"/>
                        <a:ext cx="65817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1042416" y="5318978"/>
            <a:ext cx="74157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“+0.5” and “+1” can be justified by Bayesian </a:t>
            </a:r>
            <a:r>
              <a:rPr lang="en-US" altLang="en-US" sz="2000" dirty="0" smtClean="0">
                <a:latin typeface="+mn-lt"/>
              </a:rPr>
              <a:t>estimation as priors </a:t>
            </a:r>
            <a:endParaRPr lang="en-US" altLang="en-US" sz="20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7600" y="5105400"/>
            <a:ext cx="3301206" cy="1207532"/>
            <a:chOff x="3657600" y="5105400"/>
            <a:chExt cx="3301206" cy="1207532"/>
          </a:xfrm>
        </p:grpSpPr>
        <p:sp>
          <p:nvSpPr>
            <p:cNvPr id="2" name="TextBox 1"/>
            <p:cNvSpPr txBox="1"/>
            <p:nvPr/>
          </p:nvSpPr>
          <p:spPr>
            <a:xfrm>
              <a:off x="3987006" y="5943600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Per-query estimation!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3657600" y="5105400"/>
              <a:ext cx="6858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357116" y="5105400"/>
              <a:ext cx="2286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RSJ Model without relevance info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(Croft &amp; Harper 79)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57200" y="2667000"/>
            <a:ext cx="838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+mn-lt"/>
              </a:rPr>
              <a:t>Suppose </a:t>
            </a:r>
            <a:r>
              <a:rPr lang="en-US" altLang="en-US" dirty="0">
                <a:latin typeface="+mn-lt"/>
              </a:rPr>
              <a:t>we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do not </a:t>
            </a:r>
            <a:r>
              <a:rPr lang="en-US" altLang="en-US" dirty="0">
                <a:latin typeface="+mn-lt"/>
              </a:rPr>
              <a:t>have relevance judgments,</a:t>
            </a:r>
          </a:p>
          <a:p>
            <a:pPr eaLnBrk="1" hangingPunct="1"/>
            <a:r>
              <a:rPr lang="en-US" altLang="en-US" dirty="0">
                <a:latin typeface="+mn-lt"/>
              </a:rPr>
              <a:t>	- We will assume p</a:t>
            </a:r>
            <a:r>
              <a:rPr lang="en-US" altLang="en-US" baseline="-25000" dirty="0">
                <a:latin typeface="+mn-lt"/>
              </a:rPr>
              <a:t>i</a:t>
            </a:r>
            <a:r>
              <a:rPr lang="en-US" altLang="en-US" dirty="0">
                <a:latin typeface="+mn-lt"/>
              </a:rPr>
              <a:t> to be a constant </a:t>
            </a:r>
          </a:p>
          <a:p>
            <a:pPr eaLnBrk="1" hangingPunct="1"/>
            <a:r>
              <a:rPr lang="en-US" altLang="en-US" dirty="0">
                <a:latin typeface="+mn-lt"/>
              </a:rPr>
              <a:t>	- Estimate </a:t>
            </a:r>
            <a:r>
              <a:rPr lang="en-US" altLang="en-US" dirty="0" err="1" smtClean="0">
                <a:latin typeface="+mn-lt"/>
              </a:rPr>
              <a:t>u</a:t>
            </a:r>
            <a:r>
              <a:rPr lang="en-US" altLang="en-US" baseline="-25000" dirty="0" err="1" smtClean="0">
                <a:latin typeface="+mn-lt"/>
              </a:rPr>
              <a:t>i</a:t>
            </a:r>
            <a:r>
              <a:rPr lang="en-US" altLang="en-US" dirty="0" smtClean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by assuming </a:t>
            </a:r>
            <a:r>
              <a:rPr lang="en-US" altLang="en-US" dirty="0">
                <a:solidFill>
                  <a:srgbClr val="CC0000"/>
                </a:solidFill>
                <a:latin typeface="+mn-lt"/>
              </a:rPr>
              <a:t>all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smtClean="0">
                <a:latin typeface="+mn-lt"/>
              </a:rPr>
              <a:t>documents to be </a:t>
            </a:r>
            <a:r>
              <a:rPr lang="en-US" altLang="en-US" dirty="0" smtClean="0">
                <a:solidFill>
                  <a:srgbClr val="CC0000"/>
                </a:solidFill>
                <a:latin typeface="+mn-lt"/>
              </a:rPr>
              <a:t>non-relevant</a:t>
            </a:r>
            <a:endParaRPr lang="en-US" altLang="en-US" dirty="0">
              <a:solidFill>
                <a:srgbClr val="CC0000"/>
              </a:solidFill>
              <a:latin typeface="+mn-lt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197136"/>
              </p:ext>
            </p:extLst>
          </p:nvPr>
        </p:nvGraphicFramePr>
        <p:xfrm>
          <a:off x="1371600" y="4224337"/>
          <a:ext cx="45767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3" imgW="2984400" imgH="457200" progId="Equation.3">
                  <p:embed/>
                </p:oleObj>
              </mc:Choice>
              <mc:Fallback>
                <p:oleObj name="Equation" r:id="rId3" imgW="298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24337"/>
                        <a:ext cx="4576762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12"/>
          <p:cNvSpPr txBox="1">
            <a:spLocks noChangeArrowheads="1"/>
          </p:cNvSpPr>
          <p:nvPr/>
        </p:nvSpPr>
        <p:spPr bwMode="auto">
          <a:xfrm>
            <a:off x="1447800" y="5226050"/>
            <a:ext cx="4086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N: # documents in collection</a:t>
            </a:r>
          </a:p>
          <a:p>
            <a:pPr eaLnBrk="1" hangingPunct="1"/>
            <a:r>
              <a:rPr lang="en-US" altLang="en-US" sz="1800" b="1" dirty="0" err="1">
                <a:latin typeface="+mn-lt"/>
              </a:rPr>
              <a:t>n</a:t>
            </a:r>
            <a:r>
              <a:rPr lang="en-US" altLang="en-US" sz="1800" b="1" baseline="-25000" dirty="0" err="1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# documents in which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 occurs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275512" y="1838036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212313"/>
              </p:ext>
            </p:extLst>
          </p:nvPr>
        </p:nvGraphicFramePr>
        <p:xfrm>
          <a:off x="865188" y="1752600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5" imgW="4647960" imgH="457200" progId="Equation.3">
                  <p:embed/>
                </p:oleObj>
              </mc:Choice>
              <mc:Fallback>
                <p:oleObj name="Equation" r:id="rId5" imgW="46479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752600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48200" y="4921250"/>
            <a:ext cx="4087368" cy="674132"/>
            <a:chOff x="4724400" y="4800600"/>
            <a:chExt cx="4087368" cy="674132"/>
          </a:xfrm>
        </p:grpSpPr>
        <p:sp>
          <p:nvSpPr>
            <p:cNvPr id="4" name="TextBox 3"/>
            <p:cNvSpPr txBox="1"/>
            <p:nvPr/>
          </p:nvSpPr>
          <p:spPr>
            <a:xfrm>
              <a:off x="5735193" y="5105400"/>
              <a:ext cx="3076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IDF weighted Boolean model?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4724400" y="4800600"/>
              <a:ext cx="1010793" cy="4894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182328" y="4159250"/>
            <a:ext cx="1879600" cy="898525"/>
            <a:chOff x="6172200" y="4038600"/>
            <a:chExt cx="1879600" cy="898525"/>
          </a:xfrm>
        </p:grpSpPr>
        <p:graphicFrame>
          <p:nvGraphicFramePr>
            <p:cNvPr id="512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3182795"/>
                </p:ext>
              </p:extLst>
            </p:nvPr>
          </p:nvGraphicFramePr>
          <p:xfrm>
            <a:off x="6629400" y="4343400"/>
            <a:ext cx="1422400" cy="593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" name="Equation" r:id="rId7" imgW="1028520" imgH="431640" progId="Equation.3">
                    <p:embed/>
                  </p:oleObj>
                </mc:Choice>
                <mc:Fallback>
                  <p:oleObj name="Equation" r:id="rId7" imgW="10285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4343400"/>
                          <a:ext cx="1422400" cy="593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6172200" y="40386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Reminder:</a:t>
              </a:r>
              <a:endParaRPr lang="en-US" i="1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1034"/>
              </p:ext>
            </p:extLst>
          </p:nvPr>
        </p:nvGraphicFramePr>
        <p:xfrm>
          <a:off x="886968" y="1535853"/>
          <a:ext cx="7848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/>
                <a:gridCol w="1371600"/>
                <a:gridCol w="1066800"/>
                <a:gridCol w="1066800"/>
                <a:gridCol w="457200"/>
                <a:gridCol w="914400"/>
                <a:gridCol w="533400"/>
                <a:gridCol w="609600"/>
                <a:gridCol w="1066801"/>
              </a:tblGrid>
              <a:tr h="2945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retrieved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helpful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everyone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04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RSJ Model: summary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>
                <a:cs typeface="Arial" charset="0"/>
              </a:rPr>
              <a:t>The most important classic probabilistic IR model</a:t>
            </a:r>
          </a:p>
          <a:p>
            <a:r>
              <a:rPr lang="en-US" altLang="en-US" dirty="0" smtClean="0">
                <a:cs typeface="Arial" charset="0"/>
              </a:rPr>
              <a:t>Use only term presence/absence, thus also referred to as Binary Independence Model</a:t>
            </a:r>
          </a:p>
          <a:p>
            <a:pPr lvl="1"/>
            <a:r>
              <a:rPr lang="en-US" altLang="en-US" dirty="0" smtClean="0">
                <a:cs typeface="Arial" charset="0"/>
              </a:rPr>
              <a:t>Essentially </a:t>
            </a:r>
            <a:r>
              <a:rPr lang="en-US" altLang="en-US" u="sng" dirty="0" smtClean="0">
                <a:cs typeface="Arial" charset="0"/>
              </a:rPr>
              <a:t>Naïve Bayes</a:t>
            </a:r>
            <a:r>
              <a:rPr lang="en-US" altLang="en-US" dirty="0" smtClean="0">
                <a:cs typeface="Arial" charset="0"/>
              </a:rPr>
              <a:t> for doc ranking</a:t>
            </a:r>
          </a:p>
          <a:p>
            <a:pPr lvl="1"/>
            <a:r>
              <a:rPr lang="en-US" altLang="en-US" dirty="0" smtClean="0">
                <a:cs typeface="Arial" charset="0"/>
              </a:rPr>
              <a:t>Designed for short catalog records</a:t>
            </a:r>
          </a:p>
          <a:p>
            <a:r>
              <a:rPr lang="en-US" altLang="en-US" dirty="0" smtClean="0">
                <a:cs typeface="Arial" charset="0"/>
              </a:rPr>
              <a:t>When without relevance judgments, the model parameters must be estimated in an ad-hoc way</a:t>
            </a:r>
          </a:p>
          <a:p>
            <a:r>
              <a:rPr lang="en-US" altLang="en-US" dirty="0" smtClean="0">
                <a:cs typeface="Arial" charset="0"/>
              </a:rPr>
              <a:t>Performance isn’t as good as tuned VS models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1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Improving RSJ: adding TF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762000" y="1776842"/>
            <a:ext cx="61944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+mn-lt"/>
              </a:rPr>
              <a:t>Let D=d</a:t>
            </a:r>
            <a:r>
              <a:rPr lang="en-US" altLang="en-US" sz="2000" b="1" baseline="-25000" dirty="0">
                <a:latin typeface="+mn-lt"/>
              </a:rPr>
              <a:t>1</a:t>
            </a:r>
            <a:r>
              <a:rPr lang="en-US" altLang="en-US" sz="2000" b="1" dirty="0">
                <a:latin typeface="+mn-lt"/>
              </a:rPr>
              <a:t>…</a:t>
            </a:r>
            <a:r>
              <a:rPr lang="en-US" altLang="en-US" sz="2000" b="1" dirty="0" err="1">
                <a:latin typeface="+mn-lt"/>
              </a:rPr>
              <a:t>d</a:t>
            </a:r>
            <a:r>
              <a:rPr lang="en-US" altLang="en-US" sz="2000" b="1" baseline="-25000" dirty="0" err="1">
                <a:latin typeface="+mn-lt"/>
              </a:rPr>
              <a:t>k</a:t>
            </a:r>
            <a:r>
              <a:rPr lang="en-US" altLang="en-US" sz="2000" b="1" dirty="0">
                <a:latin typeface="+mn-lt"/>
              </a:rPr>
              <a:t>, where </a:t>
            </a:r>
            <a:r>
              <a:rPr lang="en-US" altLang="en-US" sz="2000" b="1" dirty="0" err="1">
                <a:latin typeface="+mn-lt"/>
              </a:rPr>
              <a:t>d</a:t>
            </a:r>
            <a:r>
              <a:rPr lang="en-US" altLang="en-US" sz="2000" b="1" baseline="-25000" dirty="0" err="1">
                <a:latin typeface="+mn-lt"/>
              </a:rPr>
              <a:t>k</a:t>
            </a:r>
            <a:r>
              <a:rPr lang="en-US" altLang="en-US" sz="2000" b="1" dirty="0">
                <a:latin typeface="+mn-lt"/>
                <a:sym typeface="Symbol" pitchFamily="18" charset="2"/>
              </a:rPr>
              <a:t> </a:t>
            </a:r>
            <a:r>
              <a:rPr lang="en-US" altLang="en-US" sz="2000" b="1" dirty="0">
                <a:latin typeface="+mn-lt"/>
              </a:rPr>
              <a:t>is the frequency count of term  </a:t>
            </a:r>
            <a:r>
              <a:rPr lang="en-US" altLang="en-US" sz="2000" b="1" dirty="0" err="1">
                <a:latin typeface="+mn-lt"/>
              </a:rPr>
              <a:t>A</a:t>
            </a:r>
            <a:r>
              <a:rPr lang="en-US" altLang="en-US" sz="2000" b="1" baseline="-25000" dirty="0" err="1">
                <a:latin typeface="+mn-lt"/>
              </a:rPr>
              <a:t>k</a:t>
            </a:r>
            <a:endParaRPr lang="en-US" altLang="en-US" sz="2000" b="1" dirty="0">
              <a:latin typeface="+mn-lt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153848"/>
              </p:ext>
            </p:extLst>
          </p:nvPr>
        </p:nvGraphicFramePr>
        <p:xfrm>
          <a:off x="1219200" y="2213528"/>
          <a:ext cx="5601749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3" imgW="4241520" imgH="1384200" progId="Equation.3">
                  <p:embed/>
                </p:oleObj>
              </mc:Choice>
              <mc:Fallback>
                <p:oleObj name="Equation" r:id="rId3" imgW="424152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13528"/>
                        <a:ext cx="5601749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827815"/>
              </p:ext>
            </p:extLst>
          </p:nvPr>
        </p:nvGraphicFramePr>
        <p:xfrm>
          <a:off x="2590800" y="4523829"/>
          <a:ext cx="59737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5" imgW="4292280" imgH="711000" progId="Equation.3">
                  <p:embed/>
                </p:oleObj>
              </mc:Choice>
              <mc:Fallback>
                <p:oleObj name="Equation" r:id="rId5" imgW="4292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23829"/>
                        <a:ext cx="59737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609600" y="4092867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2-Poisson mixture </a:t>
            </a:r>
            <a:r>
              <a:rPr lang="en-US" altLang="en-US" sz="1800" b="1" dirty="0" smtClean="0">
                <a:latin typeface="+mn-lt"/>
              </a:rPr>
              <a:t>model for TF</a:t>
            </a:r>
            <a:endParaRPr lang="en-US" altLang="en-US" b="1" dirty="0">
              <a:latin typeface="+mn-lt"/>
            </a:endParaRPr>
          </a:p>
        </p:txBody>
      </p:sp>
      <p:sp>
        <p:nvSpPr>
          <p:cNvPr id="6153" name="Text Box 12"/>
          <p:cNvSpPr txBox="1">
            <a:spLocks noChangeArrowheads="1"/>
          </p:cNvSpPr>
          <p:nvPr/>
        </p:nvSpPr>
        <p:spPr bwMode="auto">
          <a:xfrm>
            <a:off x="999744" y="5492496"/>
            <a:ext cx="62949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+mn-lt"/>
              </a:rPr>
              <a:t>Many more parameters to estimate! (how many exactly</a:t>
            </a:r>
            <a:r>
              <a:rPr lang="en-US" altLang="en-US" sz="2000" b="1" dirty="0" smtClean="0">
                <a:latin typeface="+mn-lt"/>
              </a:rPr>
              <a:t>?)</a:t>
            </a:r>
          </a:p>
          <a:p>
            <a:pPr eaLnBrk="1" hangingPunct="1"/>
            <a:r>
              <a:rPr lang="en-US" altLang="en-US" sz="2000" b="1" dirty="0" smtClean="0">
                <a:latin typeface="+mn-lt"/>
              </a:rPr>
              <a:t>Compound with document length!</a:t>
            </a:r>
            <a:endParaRPr lang="en-US" altLang="en-US" sz="2000" b="1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33900" y="3925669"/>
            <a:ext cx="3467100" cy="646331"/>
            <a:chOff x="4533900" y="3925669"/>
            <a:chExt cx="3467100" cy="646331"/>
          </a:xfrm>
        </p:grpSpPr>
        <p:cxnSp>
          <p:nvCxnSpPr>
            <p:cNvPr id="3" name="Straight Arrow Connector 2"/>
            <p:cNvCxnSpPr>
              <a:stCxn id="7" idx="1"/>
            </p:cNvCxnSpPr>
            <p:nvPr/>
          </p:nvCxnSpPr>
          <p:spPr>
            <a:xfrm flipH="1">
              <a:off x="4533900" y="4248835"/>
              <a:ext cx="266700" cy="2326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800600" y="3925669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err="1" smtClean="0"/>
                <a:t>Eliteness</a:t>
              </a:r>
              <a:r>
                <a:rPr lang="en-US" dirty="0" smtClean="0"/>
                <a:t>: if the term is about the concept asked in the query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  <p:bldP spid="61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BM25/Okapi </a:t>
            </a:r>
            <a:r>
              <a:rPr lang="en-US" altLang="zh-CN" dirty="0" smtClean="0">
                <a:cs typeface="Arial" charset="0"/>
              </a:rPr>
              <a:t>a</a:t>
            </a:r>
            <a:r>
              <a:rPr lang="en-US" altLang="en-US" dirty="0" smtClean="0">
                <a:cs typeface="Arial" charset="0"/>
              </a:rPr>
              <a:t>pproximation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et al. 94)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Arial" charset="0"/>
              </a:rPr>
              <a:t>Idea: </a:t>
            </a:r>
            <a:r>
              <a:rPr lang="en-US" altLang="en-US" dirty="0" smtClean="0">
                <a:cs typeface="Arial" charset="0"/>
              </a:rPr>
              <a:t>model p(D|Q,R) </a:t>
            </a:r>
            <a:r>
              <a:rPr lang="en-US" altLang="en-US" dirty="0" smtClean="0">
                <a:cs typeface="Arial" charset="0"/>
              </a:rPr>
              <a:t>with a simpler function that approximates 2-Possion mixture model</a:t>
            </a:r>
          </a:p>
          <a:p>
            <a:r>
              <a:rPr lang="en-US" altLang="en-US" dirty="0" smtClean="0">
                <a:cs typeface="Arial" charset="0"/>
              </a:rPr>
              <a:t>Observations:</a:t>
            </a:r>
          </a:p>
          <a:p>
            <a:pPr lvl="1"/>
            <a:r>
              <a:rPr lang="en-US" altLang="en-US" dirty="0" smtClean="0">
                <a:cs typeface="Arial" charset="0"/>
              </a:rPr>
              <a:t>log O(R=1|Q,D) is a sum of term weights occurring in both query and document</a:t>
            </a:r>
          </a:p>
          <a:p>
            <a:pPr lvl="1"/>
            <a:r>
              <a:rPr lang="en-US" altLang="en-US" dirty="0" smtClean="0">
                <a:cs typeface="Arial" charset="0"/>
              </a:rPr>
              <a:t>Term weight W</a:t>
            </a:r>
            <a:r>
              <a:rPr lang="en-US" altLang="en-US" baseline="-25000" dirty="0" smtClean="0">
                <a:cs typeface="Arial" charset="0"/>
              </a:rPr>
              <a:t>i</a:t>
            </a:r>
            <a:r>
              <a:rPr lang="en-US" altLang="en-US" dirty="0" smtClean="0">
                <a:cs typeface="Arial" charset="0"/>
              </a:rPr>
              <a:t>= 0, if </a:t>
            </a:r>
            <a:r>
              <a:rPr lang="en-US" altLang="en-US" dirty="0" err="1" smtClean="0">
                <a:cs typeface="Arial" charset="0"/>
              </a:rPr>
              <a:t>TF</a:t>
            </a:r>
            <a:r>
              <a:rPr lang="en-US" altLang="en-US" baseline="-25000" dirty="0" err="1" smtClean="0">
                <a:cs typeface="Arial" charset="0"/>
              </a:rPr>
              <a:t>i</a:t>
            </a:r>
            <a:r>
              <a:rPr lang="en-US" altLang="en-US" dirty="0" smtClean="0">
                <a:cs typeface="Arial" charset="0"/>
              </a:rPr>
              <a:t>=0</a:t>
            </a:r>
          </a:p>
          <a:p>
            <a:pPr lvl="1"/>
            <a:r>
              <a:rPr lang="en-US" altLang="en-US" dirty="0" smtClean="0">
                <a:cs typeface="Arial" charset="0"/>
              </a:rPr>
              <a:t>W</a:t>
            </a:r>
            <a:r>
              <a:rPr lang="en-US" altLang="en-US" baseline="-25000" dirty="0" smtClean="0">
                <a:cs typeface="Arial" charset="0"/>
              </a:rPr>
              <a:t>i </a:t>
            </a:r>
            <a:r>
              <a:rPr lang="en-US" altLang="en-US" dirty="0" smtClean="0">
                <a:cs typeface="Arial" charset="0"/>
              </a:rPr>
              <a:t>increases monotonically with </a:t>
            </a:r>
            <a:r>
              <a:rPr lang="en-US" altLang="en-US" dirty="0" err="1" smtClean="0">
                <a:cs typeface="Arial" charset="0"/>
              </a:rPr>
              <a:t>TF</a:t>
            </a:r>
            <a:r>
              <a:rPr lang="en-US" altLang="en-US" baseline="-25000" dirty="0" err="1" smtClean="0">
                <a:cs typeface="Arial" charset="0"/>
              </a:rPr>
              <a:t>i</a:t>
            </a:r>
            <a:endParaRPr lang="en-US" altLang="en-US" baseline="-25000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W</a:t>
            </a:r>
            <a:r>
              <a:rPr lang="en-US" altLang="en-US" baseline="-25000" dirty="0" smtClean="0">
                <a:cs typeface="Arial" charset="0"/>
              </a:rPr>
              <a:t>i </a:t>
            </a:r>
            <a:r>
              <a:rPr lang="en-US" altLang="en-US" dirty="0" smtClean="0">
                <a:cs typeface="Arial" charset="0"/>
              </a:rPr>
              <a:t>has an asymptotic limit</a:t>
            </a:r>
          </a:p>
          <a:p>
            <a:r>
              <a:rPr lang="en-US" altLang="en-US" dirty="0" smtClean="0">
                <a:cs typeface="Arial" charset="0"/>
              </a:rPr>
              <a:t>The simple function is </a:t>
            </a:r>
            <a:endParaRPr lang="en-US" altLang="en-US" baseline="-25000" dirty="0" smtClean="0"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891704"/>
              </p:ext>
            </p:extLst>
          </p:nvPr>
        </p:nvGraphicFramePr>
        <p:xfrm>
          <a:off x="4724400" y="5334000"/>
          <a:ext cx="30083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3" imgW="1790640" imgH="431640" progId="Equation.3">
                  <p:embed/>
                </p:oleObj>
              </mc:Choice>
              <mc:Fallback>
                <p:oleObj name="Equation" r:id="rId3" imgW="1790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334000"/>
                        <a:ext cx="30083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115234"/>
              </p:ext>
            </p:extLst>
          </p:nvPr>
        </p:nvGraphicFramePr>
        <p:xfrm>
          <a:off x="3390900" y="2514600"/>
          <a:ext cx="5295900" cy="631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5" imgW="3835080" imgH="457200" progId="Equation.3">
                  <p:embed/>
                </p:oleObj>
              </mc:Choice>
              <mc:Fallback>
                <p:oleObj name="Equation" r:id="rId5" imgW="38350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0900" y="2514600"/>
                        <a:ext cx="5295900" cy="631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Adding doc. length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Incorporating doc length</a:t>
            </a:r>
          </a:p>
          <a:p>
            <a:pPr lvl="1"/>
            <a:r>
              <a:rPr lang="en-US" altLang="en-US" dirty="0" smtClean="0">
                <a:cs typeface="Arial" charset="0"/>
              </a:rPr>
              <a:t>Motivation: the 2-Poisson model assumes equal document length</a:t>
            </a:r>
          </a:p>
          <a:p>
            <a:pPr lvl="1"/>
            <a:r>
              <a:rPr lang="en-US" altLang="en-US" dirty="0" smtClean="0">
                <a:cs typeface="Arial" charset="0"/>
              </a:rPr>
              <a:t>Implementation: penalize long doc</a:t>
            </a:r>
          </a:p>
          <a:p>
            <a:pPr lvl="2"/>
            <a:r>
              <a:rPr lang="en-US" altLang="en-US" dirty="0">
                <a:cs typeface="Arial" charset="0"/>
              </a:rPr>
              <a:t> 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85353"/>
              </p:ext>
            </p:extLst>
          </p:nvPr>
        </p:nvGraphicFramePr>
        <p:xfrm>
          <a:off x="1716088" y="3543300"/>
          <a:ext cx="30083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3" imgW="1790640" imgH="431640" progId="Equation.3">
                  <p:embed/>
                </p:oleObj>
              </mc:Choice>
              <mc:Fallback>
                <p:oleObj name="Equation" r:id="rId3" imgW="179064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3543300"/>
                        <a:ext cx="30083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06553"/>
              </p:ext>
            </p:extLst>
          </p:nvPr>
        </p:nvGraphicFramePr>
        <p:xfrm>
          <a:off x="2286000" y="4206240"/>
          <a:ext cx="274320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5" imgW="1714320" imgH="419040" progId="Equation.3">
                  <p:embed/>
                </p:oleObj>
              </mc:Choice>
              <mc:Fallback>
                <p:oleObj name="Equation" r:id="rId5" imgW="17143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4206240"/>
                        <a:ext cx="2743200" cy="67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105400" y="4697492"/>
            <a:ext cx="3352800" cy="646331"/>
            <a:chOff x="5029200" y="4531638"/>
            <a:chExt cx="3352800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62600" y="4531638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Pivoted document length normalization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029200" y="4531638"/>
              <a:ext cx="533400" cy="3231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</a:t>
            </a:r>
            <a:r>
              <a:rPr lang="en-US" dirty="0"/>
              <a:t>: latent semantic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2050" name="Picture 2" descr="http://tech.hulu.com/blog/wp-content/uploads/2013/12/im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564661" cy="428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Adding query TF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Incorporating query TF</a:t>
            </a:r>
          </a:p>
          <a:p>
            <a:pPr lvl="1"/>
            <a:r>
              <a:rPr lang="en-US" altLang="en-US" dirty="0" smtClean="0">
                <a:cs typeface="Arial" charset="0"/>
              </a:rPr>
              <a:t>Motivation</a:t>
            </a:r>
          </a:p>
          <a:p>
            <a:pPr lvl="2"/>
            <a:r>
              <a:rPr lang="en-US" altLang="en-US" dirty="0" smtClean="0">
                <a:cs typeface="Arial" charset="0"/>
              </a:rPr>
              <a:t>Natural </a:t>
            </a:r>
            <a:r>
              <a:rPr lang="en-US" altLang="en-US" dirty="0">
                <a:cs typeface="Arial" charset="0"/>
              </a:rPr>
              <a:t>symmetry between document and </a:t>
            </a:r>
            <a:r>
              <a:rPr lang="en-US" altLang="en-US" dirty="0" smtClean="0">
                <a:cs typeface="Arial" charset="0"/>
              </a:rPr>
              <a:t>query</a:t>
            </a:r>
          </a:p>
          <a:p>
            <a:pPr lvl="1"/>
            <a:r>
              <a:rPr lang="en-US" altLang="en-US" dirty="0" smtClean="0">
                <a:cs typeface="Arial" charset="0"/>
              </a:rPr>
              <a:t>Implementation: a similar TF transformation as in document TF</a:t>
            </a:r>
          </a:p>
          <a:p>
            <a:pPr lvl="2"/>
            <a:endParaRPr lang="en-US" altLang="en-US" sz="3600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The final formula is called BM25, achieving top TREC performance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237227"/>
              </p:ext>
            </p:extLst>
          </p:nvPr>
        </p:nvGraphicFramePr>
        <p:xfrm>
          <a:off x="2209800" y="4038600"/>
          <a:ext cx="43084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3" imgW="2565360" imgH="431640" progId="Equation.3">
                  <p:embed/>
                </p:oleObj>
              </mc:Choice>
              <mc:Fallback>
                <p:oleObj name="Equation" r:id="rId3" imgW="25653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43084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029200" y="5257800"/>
            <a:ext cx="1752600" cy="848392"/>
            <a:chOff x="5029200" y="5257800"/>
            <a:chExt cx="1752600" cy="848392"/>
          </a:xfrm>
        </p:grpSpPr>
        <p:sp>
          <p:nvSpPr>
            <p:cNvPr id="6" name="TextBox 5"/>
            <p:cNvSpPr txBox="1"/>
            <p:nvPr/>
          </p:nvSpPr>
          <p:spPr>
            <a:xfrm>
              <a:off x="5029200" y="573686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BM: best match</a:t>
              </a:r>
              <a:endParaRPr lang="en-US" b="1" i="1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5638800" y="5257800"/>
              <a:ext cx="76200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The BM25 formula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7" b="22226"/>
          <a:stretch>
            <a:fillRect/>
          </a:stretch>
        </p:blipFill>
        <p:spPr bwMode="auto">
          <a:xfrm>
            <a:off x="-240632" y="1828800"/>
            <a:ext cx="96252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114800" y="1676400"/>
            <a:ext cx="3725052" cy="975757"/>
            <a:chOff x="4114800" y="1676400"/>
            <a:chExt cx="3725052" cy="975757"/>
          </a:xfrm>
        </p:grpSpPr>
        <p:sp>
          <p:nvSpPr>
            <p:cNvPr id="77828" name="Oval 4"/>
            <p:cNvSpPr>
              <a:spLocks noChangeArrowheads="1"/>
            </p:cNvSpPr>
            <p:nvPr/>
          </p:nvSpPr>
          <p:spPr bwMode="auto">
            <a:xfrm>
              <a:off x="4114800" y="1676400"/>
              <a:ext cx="914400" cy="6096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829" name="Text Box 5"/>
            <p:cNvSpPr txBox="1">
              <a:spLocks noChangeArrowheads="1"/>
            </p:cNvSpPr>
            <p:nvPr/>
          </p:nvSpPr>
          <p:spPr bwMode="auto">
            <a:xfrm>
              <a:off x="5395913" y="2282825"/>
              <a:ext cx="244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rgbClr val="FF0000"/>
                  </a:solidFill>
                </a:rPr>
                <a:t>“Okapi TF/BM25 TF”</a:t>
              </a:r>
            </a:p>
          </p:txBody>
        </p:sp>
        <p:sp>
          <p:nvSpPr>
            <p:cNvPr id="77830" name="Line 6"/>
            <p:cNvSpPr>
              <a:spLocks noChangeShapeType="1"/>
            </p:cNvSpPr>
            <p:nvPr/>
          </p:nvSpPr>
          <p:spPr bwMode="auto">
            <a:xfrm flipH="1" flipV="1">
              <a:off x="4876800" y="2209800"/>
              <a:ext cx="533400" cy="228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98222" y="3560340"/>
            <a:ext cx="3647090" cy="722530"/>
            <a:chOff x="5398222" y="3560340"/>
            <a:chExt cx="3647090" cy="722530"/>
          </a:xfrm>
        </p:grpSpPr>
        <p:sp>
          <p:nvSpPr>
            <p:cNvPr id="9" name="TextBox 8"/>
            <p:cNvSpPr txBox="1"/>
            <p:nvPr/>
          </p:nvSpPr>
          <p:spPr>
            <a:xfrm>
              <a:off x="5997312" y="3636539"/>
              <a:ext cx="304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becomes IDF when no relevance info is available</a:t>
              </a:r>
              <a:endParaRPr lang="en-US" b="1" i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 bwMode="auto">
            <a:xfrm flipH="1" flipV="1">
              <a:off x="5398222" y="3560340"/>
              <a:ext cx="599090" cy="3993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7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The BM25 formula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closer look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is usually set to [0.75, 1.2]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is usually set to [1.2, 2.0]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usually set to (0, 1000]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081102"/>
              </p:ext>
            </p:extLst>
          </p:nvPr>
        </p:nvGraphicFramePr>
        <p:xfrm>
          <a:off x="914400" y="2209800"/>
          <a:ext cx="711614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4" imgW="3632040" imgH="622080" progId="Equation.3">
                  <p:embed/>
                </p:oleObj>
              </mc:Choice>
              <mc:Fallback>
                <p:oleObj name="Equation" r:id="rId4" imgW="3632040" imgH="622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209800"/>
                        <a:ext cx="7116147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667000" y="1530620"/>
            <a:ext cx="3962400" cy="1898380"/>
            <a:chOff x="2667000" y="1530620"/>
            <a:chExt cx="3962400" cy="1898380"/>
          </a:xfrm>
        </p:grpSpPr>
        <p:sp>
          <p:nvSpPr>
            <p:cNvPr id="6" name="Rounded Rectangle 5"/>
            <p:cNvSpPr/>
            <p:nvPr/>
          </p:nvSpPr>
          <p:spPr>
            <a:xfrm>
              <a:off x="2667000" y="2209800"/>
              <a:ext cx="3962400" cy="12192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0" y="153062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B050"/>
                  </a:solidFill>
                </a:rPr>
                <a:t>TF-IDF component for document</a:t>
              </a:r>
              <a:endParaRPr lang="en-US" i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648200" y="1893332"/>
              <a:ext cx="0" cy="31646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400800" y="1524000"/>
            <a:ext cx="2590800" cy="1920240"/>
            <a:chOff x="6400800" y="1524000"/>
            <a:chExt cx="2590800" cy="1920240"/>
          </a:xfrm>
        </p:grpSpPr>
        <p:sp>
          <p:nvSpPr>
            <p:cNvPr id="7" name="Rounded Rectangle 6"/>
            <p:cNvSpPr/>
            <p:nvPr/>
          </p:nvSpPr>
          <p:spPr>
            <a:xfrm>
              <a:off x="6705600" y="2225040"/>
              <a:ext cx="1295400" cy="12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0800" y="15240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1">
                      <a:lumMod val="50000"/>
                    </a:schemeClr>
                  </a:solidFill>
                </a:rPr>
                <a:t>TF component for query</a:t>
              </a:r>
              <a:endParaRPr lang="en-US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365492" y="1908572"/>
              <a:ext cx="0" cy="31646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019800" y="3444240"/>
            <a:ext cx="2667000" cy="1405503"/>
            <a:chOff x="6019800" y="3444240"/>
            <a:chExt cx="2667000" cy="1405503"/>
          </a:xfrm>
        </p:grpSpPr>
        <p:sp>
          <p:nvSpPr>
            <p:cNvPr id="13" name="TextBox 12"/>
            <p:cNvSpPr txBox="1"/>
            <p:nvPr/>
          </p:nvSpPr>
          <p:spPr>
            <a:xfrm>
              <a:off x="6019800" y="4141857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Vector space model with TF-IDF schema!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6629400" y="3444240"/>
              <a:ext cx="723900" cy="69761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530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cs typeface="Arial" charset="0"/>
              </a:rPr>
              <a:t>Extensions of “Doc Generation” models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cs typeface="Arial" charset="0"/>
              </a:rPr>
              <a:t>Capture term </a:t>
            </a:r>
            <a:r>
              <a:rPr lang="en-US" altLang="en-US" dirty="0">
                <a:cs typeface="Arial" charset="0"/>
              </a:rPr>
              <a:t>dependence </a:t>
            </a:r>
            <a:r>
              <a:rPr lang="en-US" altLang="en-US" baseline="30000" dirty="0" smtClean="0">
                <a:cs typeface="Arial" charset="0"/>
              </a:rPr>
              <a:t>[</a:t>
            </a:r>
            <a:r>
              <a:rPr lang="en-US" altLang="en-US" baseline="30000" dirty="0" err="1" smtClean="0">
                <a:cs typeface="Arial" charset="0"/>
              </a:rPr>
              <a:t>Rijsbergen</a:t>
            </a:r>
            <a:r>
              <a:rPr lang="en-US" altLang="en-US" baseline="30000" dirty="0" smtClean="0">
                <a:cs typeface="Arial" charset="0"/>
              </a:rPr>
              <a:t> </a:t>
            </a:r>
            <a:r>
              <a:rPr lang="en-US" altLang="en-US" baseline="30000" dirty="0">
                <a:cs typeface="Arial" charset="0"/>
              </a:rPr>
              <a:t>&amp; Harper </a:t>
            </a:r>
            <a:r>
              <a:rPr lang="en-US" altLang="en-US" baseline="30000" dirty="0" smtClean="0">
                <a:cs typeface="Arial" charset="0"/>
              </a:rPr>
              <a:t>78]</a:t>
            </a:r>
            <a:endParaRPr lang="en-US" altLang="en-US" baseline="30000" dirty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Alternative ways to </a:t>
            </a:r>
            <a:r>
              <a:rPr lang="en-US" altLang="en-US" dirty="0">
                <a:cs typeface="Arial" charset="0"/>
              </a:rPr>
              <a:t>incorporate TF </a:t>
            </a:r>
            <a:r>
              <a:rPr lang="en-US" altLang="en-US" baseline="30000" dirty="0" smtClean="0">
                <a:cs typeface="Arial" charset="0"/>
              </a:rPr>
              <a:t>[Croft </a:t>
            </a:r>
            <a:r>
              <a:rPr lang="en-US" altLang="en-US" baseline="30000" dirty="0">
                <a:cs typeface="Arial" charset="0"/>
              </a:rPr>
              <a:t>83, </a:t>
            </a:r>
            <a:r>
              <a:rPr lang="en-US" altLang="en-US" baseline="30000" dirty="0" smtClean="0">
                <a:cs typeface="Arial" charset="0"/>
              </a:rPr>
              <a:t>Kalt96]</a:t>
            </a:r>
            <a:endParaRPr lang="en-US" altLang="en-US" baseline="30000" dirty="0">
              <a:cs typeface="Arial" charset="0"/>
            </a:endParaRPr>
          </a:p>
          <a:p>
            <a:r>
              <a:rPr lang="en-US" altLang="en-US" dirty="0">
                <a:cs typeface="Arial" charset="0"/>
              </a:rPr>
              <a:t>Feature/term selection for </a:t>
            </a:r>
            <a:r>
              <a:rPr lang="en-US" altLang="en-US" dirty="0" smtClean="0">
                <a:cs typeface="Arial" charset="0"/>
              </a:rPr>
              <a:t>feedback </a:t>
            </a:r>
            <a:r>
              <a:rPr lang="en-US" altLang="en-US" baseline="30000" dirty="0" smtClean="0">
                <a:cs typeface="Arial" charset="0"/>
              </a:rPr>
              <a:t>[Okapi’s </a:t>
            </a:r>
            <a:r>
              <a:rPr lang="en-US" altLang="en-US" baseline="30000" dirty="0">
                <a:cs typeface="Arial" charset="0"/>
              </a:rPr>
              <a:t>TREC </a:t>
            </a:r>
            <a:r>
              <a:rPr lang="en-US" altLang="en-US" baseline="30000" dirty="0" smtClean="0">
                <a:cs typeface="Arial" charset="0"/>
              </a:rPr>
              <a:t>reports]</a:t>
            </a:r>
            <a:endParaRPr lang="en-US" altLang="en-US" baseline="30000" dirty="0">
              <a:cs typeface="Arial" charset="0"/>
            </a:endParaRPr>
          </a:p>
          <a:p>
            <a:r>
              <a:rPr lang="en-US" altLang="en-US" dirty="0">
                <a:cs typeface="Arial" charset="0"/>
              </a:rPr>
              <a:t>Estimate of the relevance model based on pseudo </a:t>
            </a:r>
            <a:r>
              <a:rPr lang="en-US" altLang="en-US" dirty="0" smtClean="0">
                <a:cs typeface="Arial" charset="0"/>
              </a:rPr>
              <a:t>feedback </a:t>
            </a:r>
            <a:r>
              <a:rPr lang="en-US" altLang="en-US" baseline="30000" dirty="0" smtClean="0">
                <a:cs typeface="Arial" charset="0"/>
              </a:rPr>
              <a:t>[</a:t>
            </a:r>
            <a:r>
              <a:rPr lang="en-US" altLang="en-US" baseline="30000" dirty="0" err="1">
                <a:cs typeface="Arial" charset="0"/>
              </a:rPr>
              <a:t>Lavrenko</a:t>
            </a:r>
            <a:r>
              <a:rPr lang="en-US" altLang="en-US" baseline="30000" dirty="0">
                <a:cs typeface="Arial" charset="0"/>
              </a:rPr>
              <a:t> &amp; Croft 01]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43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172200" y="3505200"/>
            <a:ext cx="1981200" cy="1664732"/>
            <a:chOff x="6172200" y="3505200"/>
            <a:chExt cx="1981200" cy="1664732"/>
          </a:xfrm>
        </p:grpSpPr>
        <p:sp>
          <p:nvSpPr>
            <p:cNvPr id="5" name="TextBox 4"/>
            <p:cNvSpPr txBox="1"/>
            <p:nvPr/>
          </p:nvSpPr>
          <p:spPr>
            <a:xfrm>
              <a:off x="6172200" y="48006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FF0000"/>
                  </a:solidFill>
                  <a:cs typeface="Arial" charset="0"/>
                </a:rPr>
                <a:t>to be covered later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flipH="1" flipV="1">
              <a:off x="6400800" y="3505200"/>
              <a:ext cx="762000" cy="1295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0"/>
            </p:cNvCxnSpPr>
            <p:nvPr/>
          </p:nvCxnSpPr>
          <p:spPr>
            <a:xfrm flipH="1" flipV="1">
              <a:off x="6172200" y="4355068"/>
              <a:ext cx="990600" cy="4455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013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Query generation models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116294"/>
              </p:ext>
            </p:extLst>
          </p:nvPr>
        </p:nvGraphicFramePr>
        <p:xfrm>
          <a:off x="914400" y="1600200"/>
          <a:ext cx="72009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Equation" r:id="rId3" imgW="5511600" imgH="1307880" progId="Equation.3">
                  <p:embed/>
                </p:oleObj>
              </mc:Choice>
              <mc:Fallback>
                <p:oleObj name="Equation" r:id="rId3" imgW="551160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2009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1066800" y="3925669"/>
            <a:ext cx="434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Assuming uniform </a:t>
            </a:r>
            <a:r>
              <a:rPr lang="en-US" altLang="en-US" sz="1800" b="1" dirty="0" smtClean="0">
                <a:latin typeface="+mn-lt"/>
              </a:rPr>
              <a:t>document prior</a:t>
            </a:r>
            <a:r>
              <a:rPr lang="en-US" altLang="en-US" sz="1800" b="1" dirty="0">
                <a:latin typeface="+mn-lt"/>
              </a:rPr>
              <a:t>, we have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83474"/>
              </p:ext>
            </p:extLst>
          </p:nvPr>
        </p:nvGraphicFramePr>
        <p:xfrm>
          <a:off x="2971800" y="4308475"/>
          <a:ext cx="27051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5" imgW="2070000" imgH="203040" progId="Equation.3">
                  <p:embed/>
                </p:oleObj>
              </mc:Choice>
              <mc:Fallback>
                <p:oleObj name="Equation" r:id="rId5" imgW="2070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08475"/>
                        <a:ext cx="270510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8"/>
          <p:cNvSpPr txBox="1">
            <a:spLocks noChangeArrowheads="1"/>
          </p:cNvSpPr>
          <p:nvPr/>
        </p:nvSpPr>
        <p:spPr bwMode="auto">
          <a:xfrm>
            <a:off x="1066800" y="4572000"/>
            <a:ext cx="617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Now, the question is how to </a:t>
            </a:r>
            <a:r>
              <a:rPr lang="en-US" altLang="en-US" sz="1800" b="1" dirty="0" smtClean="0">
                <a:latin typeface="+mn-lt"/>
              </a:rPr>
              <a:t>compute                            ?</a:t>
            </a:r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100264"/>
              </p:ext>
            </p:extLst>
          </p:nvPr>
        </p:nvGraphicFramePr>
        <p:xfrm>
          <a:off x="4751832" y="4626674"/>
          <a:ext cx="13716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7" imgW="965160" imgH="203040" progId="Equation.3">
                  <p:embed/>
                </p:oleObj>
              </mc:Choice>
              <mc:Fallback>
                <p:oleObj name="Equation" r:id="rId7" imgW="96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832" y="4626674"/>
                        <a:ext cx="13716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20"/>
          <p:cNvSpPr txBox="1">
            <a:spLocks noChangeArrowheads="1"/>
          </p:cNvSpPr>
          <p:nvPr/>
        </p:nvSpPr>
        <p:spPr bwMode="auto">
          <a:xfrm>
            <a:off x="1066800" y="4953000"/>
            <a:ext cx="7162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Generally involves two steps: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 smtClean="0">
                <a:latin typeface="+mn-lt"/>
              </a:rPr>
              <a:t>       (</a:t>
            </a:r>
            <a:r>
              <a:rPr lang="en-US" altLang="en-US" sz="1800" b="1" dirty="0">
                <a:latin typeface="+mn-lt"/>
              </a:rPr>
              <a:t>1) estimate a language model based on D</a:t>
            </a:r>
          </a:p>
          <a:p>
            <a:pPr eaLnBrk="1" hangingPunct="1"/>
            <a:r>
              <a:rPr lang="en-US" altLang="en-US" sz="1800" b="1" dirty="0" smtClean="0">
                <a:latin typeface="+mn-lt"/>
              </a:rPr>
              <a:t>        (</a:t>
            </a:r>
            <a:r>
              <a:rPr lang="en-US" altLang="en-US" sz="1800" b="1" dirty="0">
                <a:latin typeface="+mn-lt"/>
              </a:rPr>
              <a:t>2) compute the query likelihood according to the estimated model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5400" y="59436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Language models, we will cover it in next lecture!</a:t>
            </a:r>
            <a:endParaRPr lang="en-US" sz="2400" b="1" i="1" dirty="0"/>
          </a:p>
        </p:txBody>
      </p:sp>
      <p:sp>
        <p:nvSpPr>
          <p:cNvPr id="5" name="Rectangle 4"/>
          <p:cNvSpPr/>
          <p:nvPr/>
        </p:nvSpPr>
        <p:spPr>
          <a:xfrm>
            <a:off x="2057400" y="2159000"/>
            <a:ext cx="2694432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29968" y="2791200"/>
            <a:ext cx="6199632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19200" y="3200400"/>
            <a:ext cx="2698750" cy="762000"/>
            <a:chOff x="1219200" y="3200400"/>
            <a:chExt cx="2698750" cy="762000"/>
          </a:xfrm>
        </p:grpSpPr>
        <p:sp>
          <p:nvSpPr>
            <p:cNvPr id="8199" name="Text Box 11"/>
            <p:cNvSpPr txBox="1">
              <a:spLocks noChangeArrowheads="1"/>
            </p:cNvSpPr>
            <p:nvPr/>
          </p:nvSpPr>
          <p:spPr bwMode="auto">
            <a:xfrm>
              <a:off x="1219200" y="3505200"/>
              <a:ext cx="2698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Query likelihood</a:t>
              </a:r>
              <a:r>
                <a:rPr lang="en-US" altLang="en-US" b="1" dirty="0">
                  <a:latin typeface="+mn-lt"/>
                </a:rPr>
                <a:t> </a:t>
              </a:r>
              <a:r>
                <a:rPr lang="en-US" altLang="en-US" sz="1800" b="1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p(q| </a:t>
              </a:r>
              <a:r>
                <a:rPr lang="en-US" altLang="en-US" sz="1800" b="1" baseline="-25000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d</a:t>
              </a:r>
              <a:r>
                <a:rPr lang="en-US" altLang="en-US" sz="1800" b="1" dirty="0">
                  <a:solidFill>
                    <a:srgbClr val="CC3300"/>
                  </a:solidFill>
                  <a:latin typeface="+mn-lt"/>
                  <a:sym typeface="Symbol" pitchFamily="18" charset="2"/>
                </a:rPr>
                <a:t>)</a:t>
              </a:r>
              <a:r>
                <a:rPr lang="en-US" altLang="en-US" b="1" dirty="0">
                  <a:latin typeface="+mn-lt"/>
                </a:rPr>
                <a:t> </a:t>
              </a:r>
            </a:p>
          </p:txBody>
        </p:sp>
        <p:sp>
          <p:nvSpPr>
            <p:cNvPr id="8200" name="Line 12"/>
            <p:cNvSpPr>
              <a:spLocks noChangeShapeType="1"/>
            </p:cNvSpPr>
            <p:nvPr/>
          </p:nvSpPr>
          <p:spPr bwMode="auto">
            <a:xfrm>
              <a:off x="2362200" y="3200400"/>
              <a:ext cx="12192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 flipV="1">
              <a:off x="2743200" y="32004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600" y="3352800"/>
            <a:ext cx="2514600" cy="609600"/>
            <a:chOff x="3657600" y="3352800"/>
            <a:chExt cx="2514600" cy="609600"/>
          </a:xfrm>
        </p:grpSpPr>
        <p:sp>
          <p:nvSpPr>
            <p:cNvPr id="8202" name="Text Box 14"/>
            <p:cNvSpPr txBox="1">
              <a:spLocks noChangeArrowheads="1"/>
            </p:cNvSpPr>
            <p:nvPr/>
          </p:nvSpPr>
          <p:spPr bwMode="auto">
            <a:xfrm>
              <a:off x="4343400" y="3505200"/>
              <a:ext cx="1828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rgbClr val="CC0000"/>
                  </a:solidFill>
                  <a:latin typeface="+mn-lt"/>
                </a:rPr>
                <a:t>Document prior</a:t>
              </a:r>
              <a:r>
                <a:rPr lang="en-US" altLang="en-US" b="1" dirty="0">
                  <a:latin typeface="+mn-lt"/>
                </a:rPr>
                <a:t> </a:t>
              </a:r>
            </a:p>
          </p:txBody>
        </p:sp>
        <p:sp>
          <p:nvSpPr>
            <p:cNvPr id="8203" name="Line 15"/>
            <p:cNvSpPr>
              <a:spLocks noChangeShapeType="1"/>
            </p:cNvSpPr>
            <p:nvPr/>
          </p:nvSpPr>
          <p:spPr bwMode="auto">
            <a:xfrm>
              <a:off x="3657600" y="3352800"/>
              <a:ext cx="1066800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6"/>
            <p:cNvSpPr>
              <a:spLocks noChangeShapeType="1"/>
            </p:cNvSpPr>
            <p:nvPr/>
          </p:nvSpPr>
          <p:spPr bwMode="auto">
            <a:xfrm flipH="1" flipV="1">
              <a:off x="4267200" y="33528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05" grpId="0"/>
      <p:bldP spid="8206" grpId="0"/>
      <p:bldP spid="2" grpId="0"/>
      <p:bldP spid="5" grpId="0" animBg="1"/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concepts in probability</a:t>
            </a:r>
          </a:p>
          <a:p>
            <a:r>
              <a:rPr lang="en-US" dirty="0" smtClean="0"/>
              <a:t>Justification of ranking by relevance</a:t>
            </a:r>
          </a:p>
          <a:p>
            <a:r>
              <a:rPr lang="en-US" dirty="0" smtClean="0"/>
              <a:t>Derivation of RSJ model</a:t>
            </a:r>
          </a:p>
          <a:p>
            <a:r>
              <a:rPr lang="en-US"/>
              <a:t>Maximum likelihood </a:t>
            </a:r>
            <a:r>
              <a:rPr lang="en-US" smtClean="0"/>
              <a:t>estimation</a:t>
            </a:r>
            <a:endParaRPr lang="en-US" dirty="0" smtClean="0"/>
          </a:p>
          <a:p>
            <a:r>
              <a:rPr lang="en-US" dirty="0" smtClean="0"/>
              <a:t>BM25 formula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Chapter</a:t>
            </a:r>
            <a:r>
              <a:rPr lang="fr-FR" dirty="0"/>
              <a:t> 11. </a:t>
            </a:r>
            <a:r>
              <a:rPr lang="fr-FR" dirty="0" err="1"/>
              <a:t>Probabilistic</a:t>
            </a:r>
            <a:r>
              <a:rPr lang="fr-FR" dirty="0"/>
              <a:t> information </a:t>
            </a:r>
            <a:r>
              <a:rPr lang="fr-FR" dirty="0" err="1" smtClean="0"/>
              <a:t>retrieval</a:t>
            </a:r>
            <a:endParaRPr lang="fr-FR" dirty="0" smtClean="0"/>
          </a:p>
          <a:p>
            <a:pPr lvl="1"/>
            <a:r>
              <a:rPr lang="en-US" dirty="0"/>
              <a:t>11.2 The Probability Ranking Principle</a:t>
            </a:r>
          </a:p>
          <a:p>
            <a:pPr lvl="1"/>
            <a:r>
              <a:rPr lang="en-US" dirty="0"/>
              <a:t>11.3 The Binary Independence Model</a:t>
            </a:r>
          </a:p>
          <a:p>
            <a:pPr lvl="1"/>
            <a:r>
              <a:rPr lang="en-US" dirty="0"/>
              <a:t>11.4.3 Okapi BM25: a non-binary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LSA for retrieval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Project queries into the new document space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Treat query as a pseudo document of term vector</a:t>
                </a:r>
              </a:p>
              <a:p>
                <a:pPr lvl="2"/>
                <a:r>
                  <a:rPr lang="en-US" dirty="0" smtClean="0"/>
                  <a:t>Cosine similarity between query and documents in this lower-dimensional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LSA for retrieval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09271" y="1263254"/>
            <a:ext cx="6673604" cy="5199853"/>
            <a:chOff x="2013196" y="1257565"/>
            <a:chExt cx="6673604" cy="5199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3196" y="2252133"/>
              <a:ext cx="4670551" cy="42052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6326" y="1257565"/>
              <a:ext cx="3800474" cy="162401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69333" y="4735287"/>
            <a:ext cx="3293534" cy="903940"/>
            <a:chOff x="93133" y="4604659"/>
            <a:chExt cx="3293534" cy="903940"/>
          </a:xfrm>
        </p:grpSpPr>
        <p:sp>
          <p:nvSpPr>
            <p:cNvPr id="6" name="TextBox 5"/>
            <p:cNvSpPr txBox="1"/>
            <p:nvPr/>
          </p:nvSpPr>
          <p:spPr>
            <a:xfrm>
              <a:off x="93133" y="5139267"/>
              <a:ext cx="3293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q: “</a:t>
              </a:r>
              <a:r>
                <a:rPr lang="en-US" i="1" dirty="0" smtClean="0"/>
                <a:t>human computer interaction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699657" y="4604659"/>
              <a:ext cx="589038" cy="53460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96185" y="1280119"/>
            <a:ext cx="1164770" cy="515419"/>
            <a:chOff x="3956588" y="1280119"/>
            <a:chExt cx="1164770" cy="515419"/>
          </a:xfrm>
        </p:grpSpPr>
        <p:sp>
          <p:nvSpPr>
            <p:cNvPr id="11" name="TextBox 10"/>
            <p:cNvSpPr txBox="1"/>
            <p:nvPr/>
          </p:nvSpPr>
          <p:spPr>
            <a:xfrm>
              <a:off x="3956588" y="1280119"/>
              <a:ext cx="52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HCI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4484914" y="1464785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12015" y="1842685"/>
            <a:ext cx="2148940" cy="515419"/>
            <a:chOff x="2972418" y="1842685"/>
            <a:chExt cx="2148940" cy="515419"/>
          </a:xfrm>
        </p:grpSpPr>
        <p:sp>
          <p:nvSpPr>
            <p:cNvPr id="14" name="TextBox 13"/>
            <p:cNvSpPr txBox="1"/>
            <p:nvPr/>
          </p:nvSpPr>
          <p:spPr>
            <a:xfrm>
              <a:off x="2972418" y="1842685"/>
              <a:ext cx="151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Graph theory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4484914" y="2027351"/>
              <a:ext cx="636444" cy="3307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CS4501: Information Retrieval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503B-9254-4CBE-AEB6-4A271B5866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relevance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8BE9-47C8-4C45-B88F-68A848B0515F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23876" y="1431925"/>
            <a:ext cx="7975601" cy="1706563"/>
            <a:chOff x="378" y="768"/>
            <a:chExt cx="5024" cy="107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304" y="768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>
                  <a:solidFill>
                    <a:srgbClr val="000066"/>
                  </a:solidFill>
                  <a:latin typeface="Arial Narrow" pitchFamily="34" charset="0"/>
                </a:rPr>
                <a:t>Relevance</a:t>
              </a:r>
              <a:endParaRPr lang="en-US" altLang="en-US" sz="2400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78" y="1439"/>
              <a:ext cx="12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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(Rep(q), Rep(d))    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Similarity</a:t>
              </a:r>
              <a:endParaRPr lang="en-US" altLang="en-US" sz="2000" dirty="0">
                <a:solidFill>
                  <a:srgbClr val="FF0000"/>
                </a:solidFill>
                <a:latin typeface="Arial Narrow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55" y="1439"/>
              <a:ext cx="15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P(r=1|q,d)   r 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{0,1}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Probability of Relevance</a:t>
              </a:r>
              <a:endParaRPr lang="en-US" altLang="en-US" sz="1800" b="1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439"/>
              <a:ext cx="14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P(d </a:t>
              </a:r>
              <a:r>
                <a:rPr lang="en-US" altLang="en-US" sz="1800" b="1" dirty="0">
                  <a:sym typeface="Symbol" pitchFamily="18" charset="2"/>
                </a:rPr>
                <a:t>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q) or P(q </a:t>
              </a:r>
              <a:r>
                <a:rPr lang="en-US" altLang="en-US" sz="1800" b="1" dirty="0">
                  <a:sym typeface="Symbol" pitchFamily="18" charset="2"/>
                </a:rPr>
                <a:t></a:t>
              </a:r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d)</a:t>
              </a:r>
            </a:p>
            <a:p>
              <a:pPr algn="ctr"/>
              <a:r>
                <a:rPr lang="en-US" altLang="en-US" sz="1800" b="1" dirty="0">
                  <a:solidFill>
                    <a:srgbClr val="000066"/>
                  </a:solidFill>
                  <a:latin typeface="Arial Narrow" pitchFamily="34" charset="0"/>
                </a:rPr>
                <a:t> </a:t>
              </a:r>
              <a:r>
                <a:rPr lang="en-US" altLang="en-US" sz="1800" b="1" dirty="0">
                  <a:solidFill>
                    <a:srgbClr val="FF0000"/>
                  </a:solidFill>
                  <a:latin typeface="Arial Narrow" pitchFamily="34" charset="0"/>
                </a:rPr>
                <a:t>Probabilistic inference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933" y="1104"/>
              <a:ext cx="1658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4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28" y="1104"/>
              <a:ext cx="15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07950" y="3260725"/>
            <a:ext cx="2919413" cy="2578100"/>
            <a:chOff x="116" y="1920"/>
            <a:chExt cx="1839" cy="1624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83" y="2175"/>
              <a:ext cx="90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rep &amp; </a:t>
              </a:r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</a:rPr>
                <a:t> similarity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912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480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16" y="2991"/>
              <a:ext cx="91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Vector space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(Salton et al., 75)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008" y="2544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08" y="3024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distr.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(Wong &amp; Yao, 89)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49" y="259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/>
                <a:t>…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338388" y="3108325"/>
            <a:ext cx="3160713" cy="1206500"/>
            <a:chOff x="1521" y="1824"/>
            <a:chExt cx="1991" cy="760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91" y="2069"/>
              <a:ext cx="102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Generative Model</a:t>
              </a:r>
              <a:endParaRPr lang="en-US" altLang="en-US" sz="1600" dirty="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064" y="182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521" y="2064"/>
              <a:ext cx="68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Regression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(Fox 83)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688" y="182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3267075" y="4784725"/>
            <a:ext cx="1525588" cy="1298575"/>
            <a:chOff x="2106" y="2880"/>
            <a:chExt cx="961" cy="818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106" y="3024"/>
              <a:ext cx="961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Classical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(Robertson &amp; 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Sparck Jones, 76)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54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429000" y="3902075"/>
            <a:ext cx="2481263" cy="930275"/>
            <a:chOff x="2208" y="2324"/>
            <a:chExt cx="1563" cy="586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208" y="2544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Doc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2592" y="2324"/>
              <a:ext cx="336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120" y="2496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Query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generation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024" y="2324"/>
              <a:ext cx="432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683125" y="4784725"/>
            <a:ext cx="1743075" cy="1298575"/>
            <a:chOff x="2998" y="2880"/>
            <a:chExt cx="1098" cy="818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998" y="3024"/>
              <a:ext cx="109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LM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approach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(Ponte &amp; Croft, 98)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</a:rPr>
                <a:t>(Lafferty &amp; Zhai, 01a)</a:t>
              </a: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504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6096000" y="3108325"/>
            <a:ext cx="2971800" cy="2441575"/>
            <a:chOff x="3888" y="1824"/>
            <a:chExt cx="1872" cy="1538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888" y="2736"/>
              <a:ext cx="947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Prob. concept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space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(Wong &amp; Yao, 95)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800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084" y="2147"/>
              <a:ext cx="152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 dirty="0" smtClean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Different inference </a:t>
              </a:r>
              <a:r>
                <a:rPr lang="en-US" altLang="en-US" sz="1600" b="1" dirty="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system</a:t>
              </a:r>
              <a:endParaRPr lang="en-US" altLang="en-US" sz="1600" dirty="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4368" y="2360"/>
              <a:ext cx="325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778" y="2688"/>
              <a:ext cx="982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Inference 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network</a:t>
              </a:r>
            </a:p>
            <a:p>
              <a:r>
                <a:rPr lang="en-US" altLang="en-US" sz="1600" b="1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 model</a:t>
              </a:r>
            </a:p>
            <a:p>
              <a:r>
                <a:rPr lang="en-US" altLang="en-US" sz="1600">
                  <a:solidFill>
                    <a:srgbClr val="000066"/>
                  </a:solidFill>
                  <a:latin typeface="Arial Narrow" pitchFamily="34" charset="0"/>
                  <a:sym typeface="Symbol" pitchFamily="18" charset="2"/>
                </a:rPr>
                <a:t>(Turtle &amp; Croft, 91)</a:t>
              </a:r>
              <a:endParaRPr lang="en-US" altLang="en-US" sz="1600">
                <a:solidFill>
                  <a:srgbClr val="000066"/>
                </a:solidFill>
                <a:latin typeface="Arial Narrow" pitchFamily="34" charset="0"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896" y="2360"/>
              <a:ext cx="288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51"/>
          <p:cNvGrpSpPr>
            <a:grpSpLocks/>
          </p:cNvGrpSpPr>
          <p:nvPr/>
        </p:nvGrpSpPr>
        <p:grpSpPr bwMode="auto">
          <a:xfrm>
            <a:off x="2972435" y="2487616"/>
            <a:ext cx="3833813" cy="1169988"/>
            <a:chOff x="-230" y="3049"/>
            <a:chExt cx="2415" cy="737"/>
          </a:xfrm>
        </p:grpSpPr>
        <p:sp>
          <p:nvSpPr>
            <p:cNvPr id="48" name="Oval 42"/>
            <p:cNvSpPr>
              <a:spLocks noChangeArrowheads="1"/>
            </p:cNvSpPr>
            <p:nvPr/>
          </p:nvSpPr>
          <p:spPr bwMode="auto">
            <a:xfrm>
              <a:off x="-230" y="3049"/>
              <a:ext cx="1592" cy="449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43"/>
            <p:cNvSpPr txBox="1">
              <a:spLocks noChangeArrowheads="1"/>
            </p:cNvSpPr>
            <p:nvPr/>
          </p:nvSpPr>
          <p:spPr bwMode="auto">
            <a:xfrm>
              <a:off x="1008" y="3536"/>
              <a:ext cx="11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CC0000"/>
                  </a:solidFill>
                </a:rPr>
                <a:t>Today’s lecture</a:t>
              </a: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 flipH="1" flipV="1">
              <a:off x="1219" y="3432"/>
              <a:ext cx="153" cy="17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749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</a:t>
            </a:r>
            <a:r>
              <a:rPr lang="en-US" altLang="en-US" dirty="0" smtClean="0"/>
              <a:t>concepts </a:t>
            </a:r>
            <a:r>
              <a:rPr lang="en-US" altLang="en-US" dirty="0"/>
              <a:t>in </a:t>
            </a:r>
            <a:r>
              <a:rPr lang="en-US" altLang="en-US" dirty="0" smtClean="0"/>
              <a:t>probability </a:t>
            </a:r>
            <a:endParaRPr lang="en-US" alt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Random </a:t>
            </a:r>
            <a:r>
              <a:rPr lang="en-US" altLang="en-US" sz="2800" dirty="0" smtClean="0"/>
              <a:t>experiment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An </a:t>
            </a:r>
            <a:r>
              <a:rPr lang="en-US" altLang="en-US" sz="2000" dirty="0"/>
              <a:t>experiment with uncertain outcome </a:t>
            </a:r>
            <a:r>
              <a:rPr lang="en-US" altLang="en-US" sz="2000" b="0" dirty="0"/>
              <a:t>(e.g., tossing a coin, picking a word from text)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Sample </a:t>
            </a:r>
            <a:r>
              <a:rPr lang="en-US" altLang="en-US" sz="2800" dirty="0" smtClean="0"/>
              <a:t>space (S)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All </a:t>
            </a:r>
            <a:r>
              <a:rPr lang="en-US" altLang="en-US" sz="2400" dirty="0"/>
              <a:t>possible </a:t>
            </a:r>
            <a:r>
              <a:rPr lang="en-US" altLang="en-US" sz="2400" dirty="0" smtClean="0"/>
              <a:t>outcomes of an experiment, </a:t>
            </a:r>
            <a:r>
              <a:rPr lang="en-US" altLang="en-US" sz="2400" dirty="0"/>
              <a:t>e.g., </a:t>
            </a:r>
            <a:r>
              <a:rPr lang="en-US" altLang="en-US" sz="2400" dirty="0" smtClean="0"/>
              <a:t>t</a:t>
            </a:r>
            <a:r>
              <a:rPr lang="en-US" altLang="en-US" sz="2400" b="0" dirty="0" smtClean="0"/>
              <a:t>ossing </a:t>
            </a:r>
            <a:r>
              <a:rPr lang="en-US" altLang="en-US" sz="2400" b="0" dirty="0"/>
              <a:t>2 fair coins, </a:t>
            </a:r>
            <a:r>
              <a:rPr lang="en-US" altLang="en-US" sz="2400" b="0" dirty="0" smtClean="0"/>
              <a:t>S={HH</a:t>
            </a:r>
            <a:r>
              <a:rPr lang="en-US" altLang="en-US" sz="2400" b="0" dirty="0"/>
              <a:t>, HT, TH, TT}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Event (E)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</a:t>
            </a:r>
            <a:r>
              <a:rPr lang="en-US" altLang="en-US" sz="2400" dirty="0">
                <a:sym typeface="Symbol" pitchFamily="18" charset="2"/>
              </a:rPr>
              <a:t>S, E happens </a:t>
            </a:r>
            <a:r>
              <a:rPr lang="en-US" altLang="en-US" sz="2400" dirty="0" err="1">
                <a:sym typeface="Symbol" pitchFamily="18" charset="2"/>
              </a:rPr>
              <a:t>iff</a:t>
            </a:r>
            <a:r>
              <a:rPr lang="en-US" altLang="en-US" sz="2400" dirty="0">
                <a:sym typeface="Symbol" pitchFamily="18" charset="2"/>
              </a:rPr>
              <a:t> outcome is in </a:t>
            </a:r>
            <a:r>
              <a:rPr lang="en-US" altLang="en-US" sz="2400" dirty="0" smtClean="0">
                <a:sym typeface="Symbol" pitchFamily="18" charset="2"/>
              </a:rPr>
              <a:t>S, </a:t>
            </a:r>
            <a:r>
              <a:rPr lang="en-US" altLang="en-US" sz="2400" dirty="0">
                <a:sym typeface="Symbol" pitchFamily="18" charset="2"/>
              </a:rPr>
              <a:t>e.g., </a:t>
            </a:r>
            <a:r>
              <a:rPr lang="en-US" altLang="en-US" sz="2400" b="0" dirty="0" smtClean="0">
                <a:sym typeface="Symbol" pitchFamily="18" charset="2"/>
              </a:rPr>
              <a:t>E</a:t>
            </a:r>
            <a:r>
              <a:rPr lang="en-US" altLang="en-US" sz="2400" b="0" dirty="0">
                <a:sym typeface="Symbol" pitchFamily="18" charset="2"/>
              </a:rPr>
              <a:t>={HH} (all heads</a:t>
            </a:r>
            <a:r>
              <a:rPr lang="en-US" altLang="en-US" sz="2400" b="0" dirty="0" smtClean="0">
                <a:sym typeface="Symbol" pitchFamily="18" charset="2"/>
              </a:rPr>
              <a:t>), E</a:t>
            </a:r>
            <a:r>
              <a:rPr lang="en-US" altLang="en-US" sz="2400" b="0" dirty="0">
                <a:sym typeface="Symbol" pitchFamily="18" charset="2"/>
              </a:rPr>
              <a:t>={HH,TT} (same face)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Impossible event ({}), certain event (S)	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Probability of </a:t>
            </a:r>
            <a:r>
              <a:rPr lang="en-US" altLang="en-US" sz="2800" dirty="0" smtClean="0"/>
              <a:t>event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0 </a:t>
            </a:r>
            <a:r>
              <a:rPr lang="en-US" altLang="en-US" sz="2400" dirty="0"/>
              <a:t>≤</a:t>
            </a:r>
            <a:r>
              <a:rPr lang="en-US" altLang="en-US" sz="2400" dirty="0" smtClean="0"/>
              <a:t> P(E) ≤ 1</a:t>
            </a:r>
            <a:endParaRPr lang="en-US" altLang="en-US" sz="2400" b="0" dirty="0"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probability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Probability of events</a:t>
                </a:r>
              </a:p>
              <a:p>
                <a:pPr lvl="1"/>
                <a:r>
                  <a:rPr lang="en-US" dirty="0" smtClean="0"/>
                  <a:t>Mutually exclusive events</a:t>
                </a:r>
                <a:endParaRPr lang="en-US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General events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∪</m:t>
                        </m:r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Independent events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∩</m:t>
                        </m:r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31B6-44EF-44C9-9B8C-E07E76159A89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895600" y="5029204"/>
            <a:ext cx="3048000" cy="1015206"/>
            <a:chOff x="2895600" y="5029204"/>
            <a:chExt cx="3048000" cy="10152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505200" y="5336524"/>
                  <a:ext cx="24384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FF0000"/>
                      </a:solidFill>
                    </a:rPr>
                    <a:t>Joint probability, or simply as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5336524"/>
                  <a:ext cx="2438400" cy="70788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500" t="-4274" b="-136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895600" y="5029204"/>
              <a:ext cx="609600" cy="6612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97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</TotalTime>
  <Words>2425</Words>
  <Application>Microsoft Office PowerPoint</Application>
  <PresentationFormat>On-screen Show (4:3)</PresentationFormat>
  <Paragraphs>623</Paragraphs>
  <Slides>46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Gill Sans MT</vt:lpstr>
      <vt:lpstr>宋体</vt:lpstr>
      <vt:lpstr>Arial</vt:lpstr>
      <vt:lpstr>Arial Narrow</vt:lpstr>
      <vt:lpstr>Calibri</vt:lpstr>
      <vt:lpstr>Cambria Math</vt:lpstr>
      <vt:lpstr>Symbol</vt:lpstr>
      <vt:lpstr>Times New Roman</vt:lpstr>
      <vt:lpstr>Office Theme</vt:lpstr>
      <vt:lpstr>Equation</vt:lpstr>
      <vt:lpstr>Probabilistic Ranking Principle</vt:lpstr>
      <vt:lpstr>Recap: latent semantic analysis</vt:lpstr>
      <vt:lpstr>Recap: latent semantic analysis </vt:lpstr>
      <vt:lpstr>Recap: latent semantic analysis </vt:lpstr>
      <vt:lpstr>Recap: LSA for retrieval</vt:lpstr>
      <vt:lpstr>Recap: LSA for retrieval</vt:lpstr>
      <vt:lpstr>Notion of relevance</vt:lpstr>
      <vt:lpstr>Basic concepts in probability </vt:lpstr>
      <vt:lpstr>Essential probability concepts</vt:lpstr>
      <vt:lpstr>Essential probability concepts</vt:lpstr>
      <vt:lpstr>Interpretation of Bayes’ rule</vt:lpstr>
      <vt:lpstr>Theoretical justification of ranking</vt:lpstr>
      <vt:lpstr>Justification</vt:lpstr>
      <vt:lpstr>Justification</vt:lpstr>
      <vt:lpstr>According to PRP, what we need is</vt:lpstr>
      <vt:lpstr>Probability of relevance</vt:lpstr>
      <vt:lpstr>Conditional models for P(R=1|Q,D) </vt:lpstr>
      <vt:lpstr>Regression for ranking?</vt:lpstr>
      <vt:lpstr> Features/Attributes for ranking</vt:lpstr>
      <vt:lpstr>Regression for ranking</vt:lpstr>
      <vt:lpstr>Regression for ranking</vt:lpstr>
      <vt:lpstr>Conditional models for P(R=1|Q,D) Pros &amp; Cons</vt:lpstr>
      <vt:lpstr>Recap: interpretation of Bayes’ rule</vt:lpstr>
      <vt:lpstr>Recap: probabilistic ranking principle</vt:lpstr>
      <vt:lpstr>Recap: conditional models for P(R=1|Q,D) </vt:lpstr>
      <vt:lpstr>Generative models for P(R=1|Q,D)</vt:lpstr>
      <vt:lpstr>Document generation model</vt:lpstr>
      <vt:lpstr>Document generation model</vt:lpstr>
      <vt:lpstr>Robertson-Sparck Jones Model (Robertson &amp; Sparck Jones 76)</vt:lpstr>
      <vt:lpstr>Parameter estimation</vt:lpstr>
      <vt:lpstr>Maximum likelihood vs. Bayesian</vt:lpstr>
      <vt:lpstr>Illustration of Bayesian estimation</vt:lpstr>
      <vt:lpstr>Maximum likelihood estimation</vt:lpstr>
      <vt:lpstr>Robertson-Sparck Jones Model (Robertson &amp; Sparck Jones 76)</vt:lpstr>
      <vt:lpstr>RSJ Model without relevance info (Croft &amp; Harper 79)</vt:lpstr>
      <vt:lpstr>RSJ Model: summary</vt:lpstr>
      <vt:lpstr>Improving RSJ: adding TF </vt:lpstr>
      <vt:lpstr>BM25/Okapi approximation (Robertson et al. 94)</vt:lpstr>
      <vt:lpstr>Adding doc. length</vt:lpstr>
      <vt:lpstr>Adding query TF</vt:lpstr>
      <vt:lpstr>The BM25 formula </vt:lpstr>
      <vt:lpstr>The BM25 formula </vt:lpstr>
      <vt:lpstr>Extensions of “Doc Generation” models</vt:lpstr>
      <vt:lpstr>Query generation models</vt:lpstr>
      <vt:lpstr>What you should know</vt:lpstr>
      <vt:lpstr>Today’s reading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Ranking Principle</dc:title>
  <dc:creator>Wang, Hongning</dc:creator>
  <cp:lastModifiedBy>hongning wang</cp:lastModifiedBy>
  <cp:revision>65</cp:revision>
  <dcterms:created xsi:type="dcterms:W3CDTF">2014-07-29T14:51:50Z</dcterms:created>
  <dcterms:modified xsi:type="dcterms:W3CDTF">2015-09-29T01:10:46Z</dcterms:modified>
</cp:coreProperties>
</file>