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  <p:sldId id="263" r:id="rId10"/>
    <p:sldId id="269" r:id="rId11"/>
    <p:sldId id="267" r:id="rId12"/>
    <p:sldId id="268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2E5C6-34A7-4F0C-B345-BE60C9DD69B4}">
          <p14:sldIdLst>
            <p14:sldId id="256"/>
            <p14:sldId id="257"/>
            <p14:sldId id="258"/>
            <p14:sldId id="262"/>
            <p14:sldId id="264"/>
            <p14:sldId id="265"/>
            <p14:sldId id="259"/>
            <p14:sldId id="260"/>
            <p14:sldId id="263"/>
            <p14:sldId id="269"/>
            <p14:sldId id="267"/>
            <p14:sldId id="268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56B7-B05E-4B65-B710-35BEA11EE6FE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56CF-C803-4F3C-B03B-5DACDFA2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856CF-C803-4F3C-B03B-5DACDFA2DB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query logs</a:t>
            </a:r>
          </a:p>
          <a:p>
            <a:pPr lvl="1"/>
            <a:r>
              <a:rPr lang="en-US" dirty="0" smtClean="0"/>
              <a:t>Record users’ interaction history with search engine</a:t>
            </a:r>
          </a:p>
          <a:p>
            <a:r>
              <a:rPr lang="en-US" dirty="0" smtClean="0"/>
              <a:t>User modeling</a:t>
            </a:r>
          </a:p>
          <a:p>
            <a:pPr lvl="1"/>
            <a:r>
              <a:rPr lang="en-US" dirty="0" smtClean="0"/>
              <a:t>Understand users</a:t>
            </a:r>
            <a:r>
              <a:rPr lang="en-US" dirty="0"/>
              <a:t>’ </a:t>
            </a:r>
            <a:r>
              <a:rPr lang="en-US" dirty="0" smtClean="0"/>
              <a:t>longitudinal information need</a:t>
            </a:r>
          </a:p>
          <a:p>
            <a:pPr lvl="1"/>
            <a:r>
              <a:rPr lang="en-US" dirty="0" smtClean="0"/>
              <a:t>Assess users’ satisfaction towards search engine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Discussion: </a:t>
            </a:r>
            <a:r>
              <a:rPr lang="en-US" altLang="en-US" dirty="0" smtClean="0"/>
              <a:t>Browsing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Querying 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cs typeface="Arial" charset="0"/>
              </a:rPr>
              <a:t>Browsing – what Yahoo did before</a:t>
            </a:r>
          </a:p>
          <a:p>
            <a:pPr lvl="1"/>
            <a:r>
              <a:rPr lang="en-US" altLang="en-US" dirty="0" smtClean="0">
                <a:cs typeface="Arial" charset="0"/>
              </a:rPr>
              <a:t>The system organizes information with structures, and a user navigates into relevant information by following a path enabled by the structures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the user wants to explore information or doesn’t know what keywords to use, or can’t conveniently enter a query (e.g., with a smartphone)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cs typeface="Arial" charset="0"/>
              </a:rPr>
              <a:t>Querying – what Google does</a:t>
            </a:r>
          </a:p>
          <a:p>
            <a:pPr lvl="1"/>
            <a:r>
              <a:rPr lang="en-US" altLang="en-US" dirty="0">
                <a:cs typeface="Arial" charset="0"/>
              </a:rPr>
              <a:t>A user enters a (keyword) query, and the system returns a set of relevant documents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E7D2BE-EFCD-4D2B-96F8-7CEAECFEB944}" type="slidenum">
              <a:rPr lang="en-US" altLang="en-US" sz="1400">
                <a:latin typeface="Times New Roman" pitchFamily="18" charset="0"/>
              </a:rPr>
              <a:pPr/>
              <a:t>11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1026" name="Picture 2" descr="https://blog.allegrogroup.com/sites/blog/files/articles_pictures/chris_sherwood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933950" cy="3184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extventured.com/wp-content/uploads/2013/07/2-google-19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59100"/>
            <a:ext cx="4966325" cy="2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Pull vs. Push in Information Retrieval</a:t>
            </a:r>
            <a:endParaRPr lang="en-US" altLang="en-US" sz="40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take initiative and “pull” relevant information out from a retrieval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a user has an ad hoc information need</a:t>
            </a: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Push mode – without query</a:t>
            </a:r>
          </a:p>
          <a:p>
            <a:pPr lvl="1"/>
            <a:r>
              <a:rPr lang="en-US" altLang="en-US" dirty="0">
                <a:cs typeface="Arial" charset="0"/>
              </a:rPr>
              <a:t>Systems take initiative and “push” relevant information to users 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975A7BD-BB1C-43C7-B7F8-718E78693D1D}" type="slidenum">
              <a:rPr lang="en-US" altLang="en-US" sz="1400">
                <a:latin typeface="Times New Roman" pitchFamily="18" charset="0"/>
              </a:rPr>
              <a:pPr/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18" y="2250182"/>
            <a:ext cx="6457564" cy="4027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19" y="2074623"/>
            <a:ext cx="4581525" cy="4230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3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workflow and components in a IR system</a:t>
            </a:r>
          </a:p>
          <a:p>
            <a:r>
              <a:rPr lang="en-US" dirty="0" smtClean="0"/>
              <a:t>Core concepts in IR</a:t>
            </a:r>
          </a:p>
          <a:p>
            <a:r>
              <a:rPr lang="en-US" dirty="0" smtClean="0"/>
              <a:t>Browsing </a:t>
            </a:r>
            <a:r>
              <a:rPr lang="en-US" dirty="0" err="1" smtClean="0"/>
              <a:t>v.s</a:t>
            </a:r>
            <a:r>
              <a:rPr lang="en-US" dirty="0" smtClean="0"/>
              <a:t>. querying</a:t>
            </a:r>
          </a:p>
          <a:p>
            <a:r>
              <a:rPr lang="en-US" dirty="0" smtClean="0"/>
              <a:t>Pull </a:t>
            </a:r>
            <a:r>
              <a:rPr lang="en-US" dirty="0" err="1" smtClean="0"/>
              <a:t>v.s</a:t>
            </a:r>
            <a:r>
              <a:rPr lang="en-US" dirty="0" smtClean="0"/>
              <a:t>. push of information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19: Web search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search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“The </a:t>
            </a:r>
            <a:r>
              <a:rPr lang="en-US" sz="2400" b="1" i="1" dirty="0"/>
              <a:t>Anatomy of a Large-Scale </a:t>
            </a:r>
            <a:r>
              <a:rPr lang="en-US" sz="2400" b="1" i="1" dirty="0" err="1"/>
              <a:t>Hypertextual</a:t>
            </a:r>
            <a:r>
              <a:rPr lang="en-US" sz="2400" b="1" i="1" dirty="0"/>
              <a:t> Web Search </a:t>
            </a:r>
            <a:r>
              <a:rPr lang="en-US" sz="2400" b="1" i="1" dirty="0" smtClean="0"/>
              <a:t>Engine”</a:t>
            </a:r>
            <a:r>
              <a:rPr lang="en-US" sz="2400" i="1" dirty="0" smtClean="0"/>
              <a:t> - Sergey </a:t>
            </a:r>
            <a:r>
              <a:rPr lang="en-US" sz="2400" i="1" dirty="0" err="1" smtClean="0"/>
              <a:t>Brin</a:t>
            </a:r>
            <a:r>
              <a:rPr lang="en-US" sz="2400" i="1" dirty="0" smtClean="0"/>
              <a:t> and </a:t>
            </a:r>
            <a:r>
              <a:rPr lang="en-US" sz="2400" dirty="0" smtClean="0"/>
              <a:t>Lawrence Page, </a:t>
            </a:r>
            <a:r>
              <a:rPr lang="en-US" sz="2400" i="1" dirty="0"/>
              <a:t>Computer networks and ISDN systems</a:t>
            </a:r>
            <a:r>
              <a:rPr lang="en-US" sz="2400" dirty="0"/>
              <a:t> 30.1 (1998): 107-117.</a:t>
            </a:r>
          </a:p>
        </p:txBody>
      </p:sp>
      <p:pic>
        <p:nvPicPr>
          <p:cNvPr id="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5" y="2929366"/>
            <a:ext cx="349524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67000" y="2590800"/>
            <a:ext cx="2514600" cy="2101334"/>
            <a:chOff x="2667000" y="2590800"/>
            <a:chExt cx="2514600" cy="2101334"/>
          </a:xfrm>
        </p:grpSpPr>
        <p:sp>
          <p:nvSpPr>
            <p:cNvPr id="5" name="Rounded Rectangle 4"/>
            <p:cNvSpPr/>
            <p:nvPr/>
          </p:nvSpPr>
          <p:spPr>
            <a:xfrm>
              <a:off x="2667000" y="2895600"/>
              <a:ext cx="2057400" cy="1796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590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4507468"/>
            <a:ext cx="1990725" cy="1055132"/>
            <a:chOff x="5029200" y="4507468"/>
            <a:chExt cx="1990725" cy="1055132"/>
          </a:xfrm>
        </p:grpSpPr>
        <p:sp>
          <p:nvSpPr>
            <p:cNvPr id="7" name="Rounded Rectangle 6"/>
            <p:cNvSpPr/>
            <p:nvPr/>
          </p:nvSpPr>
          <p:spPr>
            <a:xfrm>
              <a:off x="5595257" y="4831080"/>
              <a:ext cx="729343" cy="7315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4507468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14875" y="5791200"/>
            <a:ext cx="1990725" cy="958334"/>
            <a:chOff x="4714875" y="5791200"/>
            <a:chExt cx="1990725" cy="958334"/>
          </a:xfrm>
        </p:grpSpPr>
        <p:sp>
          <p:nvSpPr>
            <p:cNvPr id="6" name="Rounded Rectangle 5"/>
            <p:cNvSpPr/>
            <p:nvPr/>
          </p:nvSpPr>
          <p:spPr>
            <a:xfrm>
              <a:off x="5105400" y="6096000"/>
              <a:ext cx="1186543" cy="653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5" y="5791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09800" y="5181600"/>
            <a:ext cx="2138363" cy="1752600"/>
            <a:chOff x="2209800" y="5181600"/>
            <a:chExt cx="2138363" cy="1752600"/>
          </a:xfrm>
        </p:grpSpPr>
        <p:sp>
          <p:nvSpPr>
            <p:cNvPr id="11" name="Rounded Rectangle 10"/>
            <p:cNvSpPr/>
            <p:nvPr/>
          </p:nvSpPr>
          <p:spPr>
            <a:xfrm>
              <a:off x="2628900" y="5181600"/>
              <a:ext cx="1257300" cy="144780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6564868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86955" y="3105834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Citation count: 12197 (as of Aug 27, 2014)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95422" y="378036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Citation count: </a:t>
            </a:r>
            <a:r>
              <a:rPr lang="en-US" i="1" dirty="0" smtClean="0"/>
              <a:t>13727 </a:t>
            </a:r>
            <a:r>
              <a:rPr lang="en-US" i="1" dirty="0" smtClean="0"/>
              <a:t>(as of Aug </a:t>
            </a:r>
            <a:r>
              <a:rPr lang="en-US" i="1" dirty="0" smtClean="0"/>
              <a:t>30, 2015)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2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1925"/>
            <a:ext cx="5591175" cy="653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041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User 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4148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Query parser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" y="449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Ranking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257800"/>
            <a:ext cx="19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Crawler &amp; Indexer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5754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Document analyzer &amp; auxiliary 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1019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display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 specific 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2618" y="3276311"/>
            <a:ext cx="190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post-processing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/>
      <p:bldP spid="17425" grpId="0" animBg="1"/>
      <p:bldP spid="17426" grpId="0" animBg="1"/>
      <p:bldP spid="17436" grpId="0" animBg="1"/>
      <p:bldP spid="17437" grpId="0" animBg="1"/>
      <p:bldP spid="43" grpId="0" animBg="1"/>
      <p:bldP spid="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an individual or group's desire to locate and obtain information to satisfy a conscious or unconscious need</a:t>
            </a:r>
            <a:r>
              <a:rPr lang="en-US" dirty="0" smtClean="0"/>
              <a:t>” – wiki</a:t>
            </a:r>
          </a:p>
          <a:p>
            <a:pPr lvl="1"/>
            <a:r>
              <a:rPr lang="en-US" dirty="0" smtClean="0"/>
              <a:t>An IR system is to satisfy users’ information need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A designed representation of users’ information need</a:t>
            </a:r>
          </a:p>
          <a:p>
            <a:pPr lvl="1"/>
            <a:r>
              <a:rPr lang="en-US" dirty="0" smtClean="0"/>
              <a:t>In natural language, or some managed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A representation of information that potentially satisfies users’ information need</a:t>
            </a:r>
          </a:p>
          <a:p>
            <a:pPr lvl="1"/>
            <a:r>
              <a:rPr lang="en-US" dirty="0" smtClean="0"/>
              <a:t>Text, image, video, audio, and etc.</a:t>
            </a:r>
          </a:p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Relatedness between documents and users’ information need</a:t>
            </a:r>
          </a:p>
          <a:p>
            <a:pPr lvl="1"/>
            <a:r>
              <a:rPr lang="en-US" dirty="0" smtClean="0"/>
              <a:t>Multiple perspectives: topical, semantic, temporal, spatial, and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078351"/>
            <a:ext cx="60198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One sentence about IR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- “rank documents by their relevance to the information need”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</a:p>
          <a:p>
            <a:pPr lvl="1"/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r>
              <a:rPr lang="en-US" dirty="0" smtClean="0"/>
              <a:t>Document analyzer &amp; indexer</a:t>
            </a:r>
          </a:p>
          <a:p>
            <a:pPr lvl="1"/>
            <a:r>
              <a:rPr lang="en-US" dirty="0" smtClean="0"/>
              <a:t>Manage the crawled web content and provide efficient access of web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Query parser</a:t>
            </a:r>
          </a:p>
          <a:p>
            <a:pPr lvl="1"/>
            <a:r>
              <a:rPr lang="en-US" dirty="0" smtClean="0"/>
              <a:t>Compile user-input keyword queries into managed system representation</a:t>
            </a:r>
          </a:p>
          <a:p>
            <a:r>
              <a:rPr lang="en-US" dirty="0" smtClean="0"/>
              <a:t>Ranking model</a:t>
            </a:r>
          </a:p>
          <a:p>
            <a:pPr lvl="1"/>
            <a:r>
              <a:rPr lang="en-US" dirty="0" smtClean="0"/>
              <a:t>Sort candidate documents according to it relevance to the given query</a:t>
            </a:r>
          </a:p>
          <a:p>
            <a:r>
              <a:rPr lang="en-US" dirty="0" smtClean="0"/>
              <a:t>Result display</a:t>
            </a:r>
          </a:p>
          <a:p>
            <a:pPr lvl="1"/>
            <a:r>
              <a:rPr lang="en-US" dirty="0" smtClean="0"/>
              <a:t>Present the retrieved results to users for satisfying their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</a:p>
          <a:p>
            <a:pPr lvl="1"/>
            <a:r>
              <a:rPr lang="en-US" dirty="0" smtClean="0"/>
              <a:t>Assess the quality of the return results</a:t>
            </a:r>
          </a:p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Propagate the quality judgment back to the system for search result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671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 CENA</vt:lpstr>
      <vt:lpstr>Arial</vt:lpstr>
      <vt:lpstr>Calibri</vt:lpstr>
      <vt:lpstr>Times New Roman</vt:lpstr>
      <vt:lpstr>Office Theme</vt:lpstr>
      <vt:lpstr>Search Engine Architecture</vt:lpstr>
      <vt:lpstr>Classical search engine architecture</vt:lpstr>
      <vt:lpstr>PowerPoint Presentation</vt:lpstr>
      <vt:lpstr>Abstraction of search engine architecture</vt:lpstr>
      <vt:lpstr>Core IR concepts</vt:lpstr>
      <vt:lpstr>Core IR concepts</vt:lpstr>
      <vt:lpstr>Key components in a search engine </vt:lpstr>
      <vt:lpstr>Key components in a search engine </vt:lpstr>
      <vt:lpstr>Key components in a search engine </vt:lpstr>
      <vt:lpstr>Key components in a search engine </vt:lpstr>
      <vt:lpstr>Discussion: Browsing v.s. Querying </vt:lpstr>
      <vt:lpstr>Pull vs. Push in Information Retrieval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Architecture</dc:title>
  <dc:creator>Wang, Hongning</dc:creator>
  <cp:lastModifiedBy>hongning wang</cp:lastModifiedBy>
  <cp:revision>22</cp:revision>
  <dcterms:created xsi:type="dcterms:W3CDTF">2014-07-22T19:46:06Z</dcterms:created>
  <dcterms:modified xsi:type="dcterms:W3CDTF">2015-08-31T03:25:05Z</dcterms:modified>
</cp:coreProperties>
</file>