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28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6D3"/>
    <a:srgbClr val="73C5D2"/>
    <a:srgbClr val="F9F9F9"/>
    <a:srgbClr val="FFD966"/>
    <a:srgbClr val="B6C3CE"/>
    <a:srgbClr val="2E313A"/>
    <a:srgbClr val="D82042"/>
    <a:srgbClr val="64BECD"/>
    <a:srgbClr val="EABB98"/>
    <a:srgbClr val="FFD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83" d="100"/>
          <a:sy n="83" d="100"/>
        </p:scale>
        <p:origin x="60" y="6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CD2B4-677F-4876-86ED-A7BFE065FE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6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주간보고서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506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181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테이블 개선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283206400">
            <a:extLst>
              <a:ext uri="{FF2B5EF4-FFF2-40B4-BE49-F238E27FC236}">
                <a16:creationId xmlns:a16="http://schemas.microsoft.com/office/drawing/2014/main" id="{B4CD947C-4DB6-41EC-A947-A4B3C1DE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14" y="2010940"/>
            <a:ext cx="4411336" cy="306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13BCEB3-C704-4BCF-BE51-D80F77C32D52}"/>
              </a:ext>
            </a:extLst>
          </p:cNvPr>
          <p:cNvSpPr/>
          <p:nvPr/>
        </p:nvSpPr>
        <p:spPr>
          <a:xfrm>
            <a:off x="5655671" y="3200400"/>
            <a:ext cx="861234" cy="457199"/>
          </a:xfrm>
          <a:prstGeom prst="rightArrow">
            <a:avLst>
              <a:gd name="adj1" fmla="val 50000"/>
              <a:gd name="adj2" fmla="val 82665"/>
            </a:avLst>
          </a:prstGeom>
          <a:solidFill>
            <a:srgbClr val="76C6D3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1E685694-7AAB-4021-8BBB-E374FF96A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99445"/>
              </p:ext>
            </p:extLst>
          </p:nvPr>
        </p:nvGraphicFramePr>
        <p:xfrm>
          <a:off x="7070752" y="2225841"/>
          <a:ext cx="1287793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93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MEMBER_ID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LOGIN_ID</a:t>
                      </a:r>
                    </a:p>
                    <a:p>
                      <a:pPr latinLnBrk="1"/>
                      <a:r>
                        <a:rPr lang="en-US" altLang="ko-KR" sz="900" dirty="0"/>
                        <a:t>PASSWORD</a:t>
                      </a:r>
                    </a:p>
                    <a:p>
                      <a:pPr latinLnBrk="1"/>
                      <a:r>
                        <a:rPr lang="en-US" altLang="ko-KR" sz="900" dirty="0"/>
                        <a:t>CREATETIME</a:t>
                      </a:r>
                    </a:p>
                    <a:p>
                      <a:pPr latinLnBrk="1"/>
                      <a:r>
                        <a:rPr lang="en-US" altLang="ko-KR" sz="900" dirty="0"/>
                        <a:t>MEMBERNAME</a:t>
                      </a:r>
                    </a:p>
                    <a:p>
                      <a:pPr latinLnBrk="1"/>
                      <a:r>
                        <a:rPr lang="en-US" altLang="ko-KR" sz="900" dirty="0"/>
                        <a:t>ADDRESS</a:t>
                      </a:r>
                    </a:p>
                    <a:p>
                      <a:pPr latinLnBrk="1"/>
                      <a:r>
                        <a:rPr lang="en-US" altLang="ko-KR" sz="900" dirty="0"/>
                        <a:t>EMAIL</a:t>
                      </a:r>
                    </a:p>
                    <a:p>
                      <a:pPr latinLnBrk="1"/>
                      <a:r>
                        <a:rPr lang="en-US" altLang="ko-KR" sz="900" dirty="0"/>
                        <a:t>LOGINSTATUS</a:t>
                      </a:r>
                    </a:p>
                    <a:p>
                      <a:pPr latinLnBrk="1"/>
                      <a:r>
                        <a:rPr lang="en-US" altLang="ko-KR" sz="900" dirty="0"/>
                        <a:t>POSITION</a:t>
                      </a:r>
                    </a:p>
                    <a:p>
                      <a:pPr latinLnBrk="1"/>
                      <a:r>
                        <a:rPr lang="en-US" altLang="ko-KR" sz="900" dirty="0"/>
                        <a:t>PHONENUMBER</a:t>
                      </a:r>
                    </a:p>
                    <a:p>
                      <a:pPr latinLnBrk="1"/>
                      <a:r>
                        <a:rPr lang="en-US" altLang="ko-KR" sz="900" dirty="0"/>
                        <a:t>DEPARTMENT_ID(FK)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graphicFrame>
        <p:nvGraphicFramePr>
          <p:cNvPr id="25" name="표 16">
            <a:extLst>
              <a:ext uri="{FF2B5EF4-FFF2-40B4-BE49-F238E27FC236}">
                <a16:creationId xmlns:a16="http://schemas.microsoft.com/office/drawing/2014/main" id="{6B3BA5E1-8751-4037-A6C9-28173B96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60038"/>
              </p:ext>
            </p:extLst>
          </p:nvPr>
        </p:nvGraphicFramePr>
        <p:xfrm>
          <a:off x="9488492" y="2220776"/>
          <a:ext cx="1287793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93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MEMO_ID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CREATETIME</a:t>
                      </a:r>
                    </a:p>
                    <a:p>
                      <a:pPr latinLnBrk="1"/>
                      <a:r>
                        <a:rPr lang="en-US" altLang="ko-KR" sz="900" dirty="0"/>
                        <a:t>LASTMODIFIEDTIME</a:t>
                      </a:r>
                    </a:p>
                    <a:p>
                      <a:pPr latinLnBrk="1"/>
                      <a:r>
                        <a:rPr lang="en-US" altLang="ko-KR" sz="900" dirty="0"/>
                        <a:t>CONTENTS</a:t>
                      </a:r>
                    </a:p>
                    <a:p>
                      <a:pPr latinLnBrk="1"/>
                      <a:r>
                        <a:rPr lang="en-US" altLang="ko-KR" sz="900" dirty="0"/>
                        <a:t>MEMBER_ID(FK)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graphicFrame>
        <p:nvGraphicFramePr>
          <p:cNvPr id="26" name="표 16">
            <a:extLst>
              <a:ext uri="{FF2B5EF4-FFF2-40B4-BE49-F238E27FC236}">
                <a16:creationId xmlns:a16="http://schemas.microsoft.com/office/drawing/2014/main" id="{CE30260A-A893-4FE6-AC45-212893CCB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43075"/>
              </p:ext>
            </p:extLst>
          </p:nvPr>
        </p:nvGraphicFramePr>
        <p:xfrm>
          <a:off x="9488492" y="3476908"/>
          <a:ext cx="1287793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93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BOARD_ID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CREATETIME</a:t>
                      </a:r>
                    </a:p>
                    <a:p>
                      <a:pPr latinLnBrk="1"/>
                      <a:r>
                        <a:rPr lang="en-US" altLang="ko-KR" sz="900" dirty="0"/>
                        <a:t>LASTMODIFIEDTIME</a:t>
                      </a:r>
                    </a:p>
                    <a:p>
                      <a:pPr latinLnBrk="1"/>
                      <a:r>
                        <a:rPr lang="en-US" altLang="ko-KR" sz="900" dirty="0"/>
                        <a:t>TITLE</a:t>
                      </a:r>
                    </a:p>
                    <a:p>
                      <a:pPr latinLnBrk="1"/>
                      <a:r>
                        <a:rPr lang="en-US" altLang="ko-KR" sz="900" dirty="0"/>
                        <a:t>CONTENTS</a:t>
                      </a:r>
                    </a:p>
                    <a:p>
                      <a:pPr latinLnBrk="1"/>
                      <a:r>
                        <a:rPr lang="en-US" altLang="ko-KR" sz="900" dirty="0"/>
                        <a:t>VIEWS</a:t>
                      </a:r>
                    </a:p>
                    <a:p>
                      <a:pPr latinLnBrk="1"/>
                      <a:r>
                        <a:rPr lang="en-US" altLang="ko-KR" sz="900" dirty="0"/>
                        <a:t>MEMBER_ID(FK)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graphicFrame>
        <p:nvGraphicFramePr>
          <p:cNvPr id="27" name="표 16">
            <a:extLst>
              <a:ext uri="{FF2B5EF4-FFF2-40B4-BE49-F238E27FC236}">
                <a16:creationId xmlns:a16="http://schemas.microsoft.com/office/drawing/2014/main" id="{5FBCAB5A-52E8-4769-9D5C-68348244E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95490"/>
              </p:ext>
            </p:extLst>
          </p:nvPr>
        </p:nvGraphicFramePr>
        <p:xfrm>
          <a:off x="7070752" y="4508508"/>
          <a:ext cx="128779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93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DEPARTMENT_ID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DEPARTMENTNAME</a:t>
                      </a:r>
                    </a:p>
                    <a:p>
                      <a:pPr latinLnBrk="1"/>
                      <a:r>
                        <a:rPr lang="en-US" altLang="ko-KR" sz="900" dirty="0"/>
                        <a:t>NUMOFMEMBER</a:t>
                      </a:r>
                    </a:p>
                    <a:p>
                      <a:pPr latinLnBrk="1"/>
                      <a:r>
                        <a:rPr lang="en-US" altLang="ko-KR" sz="900" dirty="0"/>
                        <a:t>DIRECTOR_ID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C7E53E5-317E-4A00-917E-BA5F81B4A38B}"/>
              </a:ext>
            </a:extLst>
          </p:cNvPr>
          <p:cNvSpPr txBox="1"/>
          <p:nvPr/>
        </p:nvSpPr>
        <p:spPr>
          <a:xfrm>
            <a:off x="7070751" y="1960570"/>
            <a:ext cx="1287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MEMBER</a:t>
            </a:r>
            <a:endParaRPr lang="ko-KR" altLang="en-US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38A936-1DBC-45BE-BC20-52D0C3937345}"/>
              </a:ext>
            </a:extLst>
          </p:cNvPr>
          <p:cNvSpPr txBox="1"/>
          <p:nvPr/>
        </p:nvSpPr>
        <p:spPr>
          <a:xfrm>
            <a:off x="9488492" y="3230800"/>
            <a:ext cx="1287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BOARD</a:t>
            </a:r>
            <a:endParaRPr lang="ko-KR" alt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36CA0-7653-450A-A9FF-C4AD1A39F90D}"/>
              </a:ext>
            </a:extLst>
          </p:cNvPr>
          <p:cNvSpPr txBox="1"/>
          <p:nvPr/>
        </p:nvSpPr>
        <p:spPr>
          <a:xfrm>
            <a:off x="7049430" y="4267628"/>
            <a:ext cx="1287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DEPARTMENT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4978E2-F5C4-4301-8830-C9CB4FC5C65F}"/>
              </a:ext>
            </a:extLst>
          </p:cNvPr>
          <p:cNvSpPr txBox="1"/>
          <p:nvPr/>
        </p:nvSpPr>
        <p:spPr>
          <a:xfrm>
            <a:off x="9457120" y="1976149"/>
            <a:ext cx="1287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MEMO</a:t>
            </a:r>
            <a:endParaRPr lang="ko-KR" altLang="en-US" sz="10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632915-DCE8-4251-9CCC-F623E166E944}"/>
              </a:ext>
            </a:extLst>
          </p:cNvPr>
          <p:cNvCxnSpPr/>
          <p:nvPr/>
        </p:nvCxnSpPr>
        <p:spPr>
          <a:xfrm>
            <a:off x="8358544" y="2655116"/>
            <a:ext cx="245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8F4F1E3-91BC-480B-AA28-68FB266A8F79}"/>
              </a:ext>
            </a:extLst>
          </p:cNvPr>
          <p:cNvCxnSpPr>
            <a:cxnSpLocks/>
          </p:cNvCxnSpPr>
          <p:nvPr/>
        </p:nvCxnSpPr>
        <p:spPr>
          <a:xfrm>
            <a:off x="8566150" y="2614707"/>
            <a:ext cx="0" cy="82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3A9A335-0BCB-4BD1-92D1-D0D6E784A3FE}"/>
              </a:ext>
            </a:extLst>
          </p:cNvPr>
          <p:cNvCxnSpPr/>
          <p:nvPr/>
        </p:nvCxnSpPr>
        <p:spPr>
          <a:xfrm>
            <a:off x="8629650" y="2655116"/>
            <a:ext cx="70802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14EEEBD9-B7D2-432E-A9A9-A50B643D6038}"/>
              </a:ext>
            </a:extLst>
          </p:cNvPr>
          <p:cNvSpPr/>
          <p:nvPr/>
        </p:nvSpPr>
        <p:spPr>
          <a:xfrm>
            <a:off x="9340860" y="26322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7FC2D3-3473-4F15-87B7-088ACEC17827}"/>
              </a:ext>
            </a:extLst>
          </p:cNvPr>
          <p:cNvCxnSpPr>
            <a:stCxn id="34" idx="6"/>
            <a:endCxn id="25" idx="1"/>
          </p:cNvCxnSpPr>
          <p:nvPr/>
        </p:nvCxnSpPr>
        <p:spPr>
          <a:xfrm>
            <a:off x="9386579" y="2655116"/>
            <a:ext cx="1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78E029B-FF9C-4F1A-9838-BD0E77EFFFD4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9386579" y="2542329"/>
            <a:ext cx="101913" cy="11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3ACA93-7856-41D9-B9F5-DDD54AFD6485}"/>
              </a:ext>
            </a:extLst>
          </p:cNvPr>
          <p:cNvCxnSpPr>
            <a:stCxn id="34" idx="6"/>
          </p:cNvCxnSpPr>
          <p:nvPr/>
        </p:nvCxnSpPr>
        <p:spPr>
          <a:xfrm>
            <a:off x="9386579" y="2655116"/>
            <a:ext cx="101913" cy="113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C34F1DE1-CF72-4543-984D-8345E83D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686" y="3479757"/>
            <a:ext cx="1094099" cy="29953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CBC0066-0466-4438-8FD3-1E3D6081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904066" y="4152012"/>
            <a:ext cx="560393" cy="1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9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30" grpId="0"/>
      <p:bldP spid="31" grpId="0"/>
      <p:bldP spid="32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74439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엔티티 설계와 매핑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1BB7A042-C43A-4026-ACCB-7FFA0F643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95136"/>
              </p:ext>
            </p:extLst>
          </p:nvPr>
        </p:nvGraphicFramePr>
        <p:xfrm>
          <a:off x="3349768" y="1611095"/>
          <a:ext cx="174804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8043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Member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/>
                        <a:t>member_id</a:t>
                      </a:r>
                      <a:r>
                        <a:rPr lang="en-US" altLang="ko-KR" sz="1000" b="0" dirty="0"/>
                        <a:t> : Long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Login_id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: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String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password : String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createTime</a:t>
                      </a:r>
                      <a:r>
                        <a:rPr lang="en-US" altLang="ko-KR" sz="1000" b="0" dirty="0"/>
                        <a:t> : date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memberName</a:t>
                      </a:r>
                      <a:r>
                        <a:rPr lang="en-US" altLang="ko-KR" sz="1000" b="0" dirty="0"/>
                        <a:t> : String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address : String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email : String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loginStatus</a:t>
                      </a:r>
                      <a:r>
                        <a:rPr lang="en-US" altLang="ko-KR" sz="1000" b="0" dirty="0"/>
                        <a:t> : Status(</a:t>
                      </a:r>
                      <a:r>
                        <a:rPr lang="en-US" altLang="ko-KR" sz="1000" b="0" dirty="0" err="1"/>
                        <a:t>enum</a:t>
                      </a:r>
                      <a:r>
                        <a:rPr lang="en-US" altLang="ko-KR" sz="10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position : String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phoneNumber</a:t>
                      </a:r>
                      <a:r>
                        <a:rPr lang="en-US" altLang="ko-KR" sz="1000" b="0" dirty="0"/>
                        <a:t> : String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department_id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en-US" altLang="ko-KR" sz="1000" b="0" dirty="0" err="1"/>
                        <a:t>fk</a:t>
                      </a:r>
                      <a:r>
                        <a:rPr lang="en-US" altLang="ko-KR" sz="1000" b="0" dirty="0"/>
                        <a:t>) : Long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EC4FBDD-E44A-4DED-8B42-6D034D6EA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21144"/>
              </p:ext>
            </p:extLst>
          </p:nvPr>
        </p:nvGraphicFramePr>
        <p:xfrm>
          <a:off x="7448079" y="1310522"/>
          <a:ext cx="16699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919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Memo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/>
                        <a:t>memo_id</a:t>
                      </a:r>
                      <a:r>
                        <a:rPr lang="en-US" altLang="ko-KR" sz="1000" b="0" dirty="0"/>
                        <a:t> : Long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createTime</a:t>
                      </a:r>
                      <a:r>
                        <a:rPr lang="en-US" altLang="ko-KR" sz="1000" b="0" dirty="0"/>
                        <a:t> : date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lastModifiedTime</a:t>
                      </a:r>
                      <a:r>
                        <a:rPr lang="en-US" altLang="ko-KR" sz="1000" b="0" dirty="0"/>
                        <a:t> : date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contents : String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member_id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en-US" altLang="ko-KR" sz="1000" b="0" dirty="0" err="1"/>
                        <a:t>fk</a:t>
                      </a:r>
                      <a:r>
                        <a:rPr lang="en-US" altLang="ko-KR" sz="1000" b="0" dirty="0"/>
                        <a:t>) : Long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760B433A-37AA-41D3-B337-FAD6E019A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67666"/>
              </p:ext>
            </p:extLst>
          </p:nvPr>
        </p:nvGraphicFramePr>
        <p:xfrm>
          <a:off x="7448079" y="2995451"/>
          <a:ext cx="163569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690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Board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/>
                        <a:t>board_id</a:t>
                      </a:r>
                      <a:r>
                        <a:rPr lang="en-US" altLang="ko-KR" sz="1000" b="0" dirty="0"/>
                        <a:t> : Long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createTime</a:t>
                      </a:r>
                      <a:r>
                        <a:rPr lang="en-US" altLang="ko-KR" sz="1000" b="0" dirty="0"/>
                        <a:t> : date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lastModifiedTime</a:t>
                      </a:r>
                      <a:r>
                        <a:rPr lang="en-US" altLang="ko-KR" sz="1000" b="0" dirty="0"/>
                        <a:t> : date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title : </a:t>
                      </a:r>
                      <a:r>
                        <a:rPr lang="en-US" altLang="ko-KR" sz="1000" b="0" dirty="0" err="1"/>
                        <a:t>Stirng</a:t>
                      </a:r>
                      <a:endParaRPr lang="en-US" altLang="ko-KR" sz="1000" b="0" dirty="0"/>
                    </a:p>
                    <a:p>
                      <a:pPr latinLnBrk="1"/>
                      <a:r>
                        <a:rPr lang="en-US" altLang="ko-KR" sz="1000" b="0" dirty="0"/>
                        <a:t>contents : String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views : int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member_id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en-US" altLang="ko-KR" sz="1000" b="0" dirty="0" err="1"/>
                        <a:t>fk</a:t>
                      </a:r>
                      <a:r>
                        <a:rPr lang="en-US" altLang="ko-KR" sz="1000" b="0" dirty="0"/>
                        <a:t>) : Long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graphicFrame>
        <p:nvGraphicFramePr>
          <p:cNvPr id="19" name="표 16">
            <a:extLst>
              <a:ext uri="{FF2B5EF4-FFF2-40B4-BE49-F238E27FC236}">
                <a16:creationId xmlns:a16="http://schemas.microsoft.com/office/drawing/2014/main" id="{F78AA3DA-E2EA-4DAD-BD88-6C1BE556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47631"/>
              </p:ext>
            </p:extLst>
          </p:nvPr>
        </p:nvGraphicFramePr>
        <p:xfrm>
          <a:off x="3417887" y="4956979"/>
          <a:ext cx="161691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912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Department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/>
                        <a:t>department_id</a:t>
                      </a:r>
                      <a:r>
                        <a:rPr lang="en-US" altLang="ko-KR" sz="1000" b="0" dirty="0"/>
                        <a:t> : Long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numberOfMember</a:t>
                      </a:r>
                      <a:r>
                        <a:rPr lang="en-US" altLang="ko-KR" sz="1000" b="0" dirty="0"/>
                        <a:t> : int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director_id</a:t>
                      </a:r>
                      <a:r>
                        <a:rPr lang="en-US" altLang="ko-KR" sz="1000" b="0" dirty="0"/>
                        <a:t> :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7EB74AF-028A-458F-93F6-D48CCF15C825}"/>
              </a:ext>
            </a:extLst>
          </p:cNvPr>
          <p:cNvCxnSpPr/>
          <p:nvPr/>
        </p:nvCxnSpPr>
        <p:spPr>
          <a:xfrm>
            <a:off x="4016188" y="3649093"/>
            <a:ext cx="0" cy="130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FDCBFB-A3ED-4350-A0D3-D624FB75476F}"/>
              </a:ext>
            </a:extLst>
          </p:cNvPr>
          <p:cNvSpPr txBox="1"/>
          <p:nvPr/>
        </p:nvSpPr>
        <p:spPr>
          <a:xfrm>
            <a:off x="4035706" y="4707743"/>
            <a:ext cx="20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61B12-EB0F-40D0-9CD6-B85A056065B2}"/>
              </a:ext>
            </a:extLst>
          </p:cNvPr>
          <p:cNvSpPr txBox="1"/>
          <p:nvPr/>
        </p:nvSpPr>
        <p:spPr>
          <a:xfrm>
            <a:off x="4035706" y="3756474"/>
            <a:ext cx="20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2644D1-ECC7-403E-B916-AFC5DC20C807}"/>
              </a:ext>
            </a:extLst>
          </p:cNvPr>
          <p:cNvSpPr txBox="1"/>
          <p:nvPr/>
        </p:nvSpPr>
        <p:spPr>
          <a:xfrm>
            <a:off x="5129071" y="1901363"/>
            <a:ext cx="20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F9FF46-8E41-45BD-A328-D175E91B15A2}"/>
              </a:ext>
            </a:extLst>
          </p:cNvPr>
          <p:cNvSpPr txBox="1"/>
          <p:nvPr/>
        </p:nvSpPr>
        <p:spPr>
          <a:xfrm>
            <a:off x="7141095" y="1901363"/>
            <a:ext cx="20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A3A61A-298E-4E2A-9626-C673A4D63DB0}"/>
              </a:ext>
            </a:extLst>
          </p:cNvPr>
          <p:cNvCxnSpPr/>
          <p:nvPr/>
        </p:nvCxnSpPr>
        <p:spPr>
          <a:xfrm flipH="1">
            <a:off x="5109554" y="2241176"/>
            <a:ext cx="23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DDDFFB-6BC1-40E6-9183-4CBB017DE95C}"/>
              </a:ext>
            </a:extLst>
          </p:cNvPr>
          <p:cNvSpPr txBox="1"/>
          <p:nvPr/>
        </p:nvSpPr>
        <p:spPr>
          <a:xfrm>
            <a:off x="5129071" y="3182173"/>
            <a:ext cx="20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E5567A-3BE1-402E-B24A-94107A7C7F37}"/>
              </a:ext>
            </a:extLst>
          </p:cNvPr>
          <p:cNvSpPr txBox="1"/>
          <p:nvPr/>
        </p:nvSpPr>
        <p:spPr>
          <a:xfrm>
            <a:off x="7141095" y="3182173"/>
            <a:ext cx="20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2F70A2A-5CCD-46B6-A972-A5F0FE086F19}"/>
              </a:ext>
            </a:extLst>
          </p:cNvPr>
          <p:cNvCxnSpPr/>
          <p:nvPr/>
        </p:nvCxnSpPr>
        <p:spPr>
          <a:xfrm flipH="1">
            <a:off x="5109554" y="3521986"/>
            <a:ext cx="23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23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30" grpId="0"/>
      <p:bldP spid="31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02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78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700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86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971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857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205</Words>
  <Application>Microsoft Office PowerPoint</Application>
  <PresentationFormat>와이드스크린</PresentationFormat>
  <Paragraphs>84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177</cp:revision>
  <dcterms:created xsi:type="dcterms:W3CDTF">2019-02-08T07:37:09Z</dcterms:created>
  <dcterms:modified xsi:type="dcterms:W3CDTF">2021-09-14T06:42:41Z</dcterms:modified>
</cp:coreProperties>
</file>