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</p:sldMasterIdLst>
  <p:notesMasterIdLst>
    <p:notesMasterId r:id="rId5"/>
  </p:notesMasterIdLst>
  <p:sldIdLst>
    <p:sldId id="256" r:id="rId6"/>
  </p:sldIdLst>
  <p:sldSz cy="42794225" cx="30267275"/>
  <p:notesSz cx="7004050" cy="929005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3479">
          <p15:clr>
            <a:srgbClr val="A4A3A4"/>
          </p15:clr>
        </p15:guide>
        <p15:guide id="2" pos="95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3479" orient="horz"/>
        <p:guide pos="9533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353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67163" y="0"/>
            <a:ext cx="3035300" cy="465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393950" y="1162050"/>
            <a:ext cx="2216150" cy="31353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00088" y="4470400"/>
            <a:ext cx="5603875" cy="3659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824913"/>
            <a:ext cx="30353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67163" y="8824913"/>
            <a:ext cx="3035300" cy="4651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2e11ded592e_0_0:notes"/>
          <p:cNvSpPr txBox="1"/>
          <p:nvPr>
            <p:ph idx="1" type="body"/>
          </p:nvPr>
        </p:nvSpPr>
        <p:spPr>
          <a:xfrm>
            <a:off x="700088" y="4470400"/>
            <a:ext cx="5604000" cy="3659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g2e11ded592e_0_0:notes"/>
          <p:cNvSpPr/>
          <p:nvPr>
            <p:ph idx="2" type="sldImg"/>
          </p:nvPr>
        </p:nvSpPr>
        <p:spPr>
          <a:xfrm>
            <a:off x="2393950" y="1162050"/>
            <a:ext cx="2216100" cy="3135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30267275" cy="5349279"/>
          </a:xfrm>
          <a:prstGeom prst="rect">
            <a:avLst/>
          </a:prstGeom>
          <a:solidFill>
            <a:srgbClr val="366092"/>
          </a:solidFill>
          <a:ln>
            <a:noFill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  <a:noFill/>
          <a:ln>
            <a:noFill/>
          </a:ln>
        </p:spPr>
        <p:txBody>
          <a:bodyPr anchorCtr="0" anchor="t" bIns="208725" lIns="417450" spcFirstLastPara="1" rIns="417450" wrap="square" tIns="208725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1513364" y="1713754"/>
            <a:ext cx="27240548" cy="7132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600"/>
              <a:buFont typeface="Calibri"/>
              <a:buNone/>
              <a:defRPr b="0" i="0" sz="7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1513364" y="9985326"/>
            <a:ext cx="27240548" cy="28242219"/>
          </a:xfrm>
          <a:prstGeom prst="rect">
            <a:avLst/>
          </a:prstGeom>
          <a:noFill/>
          <a:ln>
            <a:noFill/>
          </a:ln>
        </p:spPr>
        <p:txBody>
          <a:bodyPr anchorCtr="0" anchor="t" bIns="208725" lIns="417450" spcFirstLastPara="1" rIns="417450" wrap="square" tIns="208725">
            <a:normAutofit/>
          </a:bodyPr>
          <a:lstStyle>
            <a:lvl1pPr indent="-444500" lvl="0" marL="4572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44500" lvl="1" marL="9144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44500" lvl="2" marL="13716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•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44500" lvl="3" marL="18288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–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44500" lvl="4" marL="2286000" marR="0" rtl="0" algn="l">
              <a:spcBef>
                <a:spcPts val="68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Char char="»"/>
              <a:defRPr b="0" i="0" sz="3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806450" lvl="5" marL="27432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806450" lvl="6" marL="32004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806450" lvl="7" marL="36576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806450" lvl="8" marL="4114800" marR="0" rtl="0" algn="l">
              <a:spcBef>
                <a:spcPts val="1820"/>
              </a:spcBef>
              <a:spcAft>
                <a:spcPts val="0"/>
              </a:spcAft>
              <a:buClr>
                <a:schemeClr val="dk1"/>
              </a:buClr>
              <a:buSzPts val="9100"/>
              <a:buFont typeface="Arial"/>
              <a:buChar char="•"/>
              <a:defRPr b="0" i="0" sz="9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1513364" y="39663922"/>
            <a:ext cx="7062364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0341319" y="39663922"/>
            <a:ext cx="9584637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21691547" y="39663922"/>
            <a:ext cx="7062364" cy="2278397"/>
          </a:xfrm>
          <a:prstGeom prst="rect">
            <a:avLst/>
          </a:prstGeom>
          <a:noFill/>
          <a:ln>
            <a:noFill/>
          </a:ln>
        </p:spPr>
        <p:txBody>
          <a:bodyPr anchorCtr="0" anchor="ctr" bIns="208725" lIns="417450" spcFirstLastPara="1" rIns="417450" wrap="square" tIns="208725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55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9" Type="http://schemas.openxmlformats.org/officeDocument/2006/relationships/image" Target="../media/image6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8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606913"/>
            <a:ext cx="30267300" cy="334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34850" lIns="173925" spcFirstLastPara="1" rIns="173925" wrap="square" tIns="43485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000" u="none" cap="none" strike="noStrike">
                <a:solidFill>
                  <a:srgbClr val="EAF1DD"/>
                </a:solidFill>
                <a:latin typeface="Arial"/>
                <a:ea typeface="Arial"/>
                <a:cs typeface="Arial"/>
                <a:sym typeface="Arial"/>
              </a:rPr>
              <a:t>Analyzing the Influence of Presidential Candidates' Tweets on Stock Market Volatility: A Dynamic Topic Modeling Approach</a:t>
            </a:r>
            <a:endParaRPr b="1" i="0" sz="7600" u="none" cap="none" strike="noStrike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4"/>
          <p:cNvSpPr txBox="1"/>
          <p:nvPr/>
        </p:nvSpPr>
        <p:spPr>
          <a:xfrm>
            <a:off x="4570801" y="3463700"/>
            <a:ext cx="21117000" cy="22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73925" lIns="173925" spcFirstLastPara="1" rIns="173925" wrap="square" tIns="1739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00" u="none" cap="none" strike="noStrike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Yungeun Song 20200332 Sanghyeon Lee 20200460 Minkyung Choi 20234447</a:t>
            </a:r>
            <a:endParaRPr/>
          </a:p>
        </p:txBody>
      </p:sp>
      <p:sp>
        <p:nvSpPr>
          <p:cNvPr id="29" name="Google Shape;29;p4"/>
          <p:cNvSpPr txBox="1"/>
          <p:nvPr/>
        </p:nvSpPr>
        <p:spPr>
          <a:xfrm>
            <a:off x="233715" y="6979973"/>
            <a:ext cx="8407500" cy="39276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Aiming to explore the impact of President Donald Trump’s tweets on stock market volatility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Leveraging Dynamic Topic Modeling (DTM) to analyze the temporal evolution of tweet topics and their impacts on the market indices</a:t>
            </a:r>
            <a:endParaRPr/>
          </a:p>
        </p:txBody>
      </p:sp>
      <p:sp>
        <p:nvSpPr>
          <p:cNvPr id="30" name="Google Shape;30;p4"/>
          <p:cNvSpPr/>
          <p:nvPr/>
        </p:nvSpPr>
        <p:spPr>
          <a:xfrm>
            <a:off x="233715" y="6088426"/>
            <a:ext cx="84075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Research Topic</a:t>
            </a:r>
            <a:endParaRPr/>
          </a:p>
        </p:txBody>
      </p:sp>
      <p:sp>
        <p:nvSpPr>
          <p:cNvPr id="31" name="Google Shape;31;p4"/>
          <p:cNvSpPr txBox="1"/>
          <p:nvPr/>
        </p:nvSpPr>
        <p:spPr>
          <a:xfrm>
            <a:off x="233725" y="12368000"/>
            <a:ext cx="8407500" cy="1120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Predicting stock prices is critical to investors, financial markets, and the broader economy.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Previous studies have shown that tweet moods correlate with market movements, as Twitter quickly disseminates information, making it essential for gauging market sentiment and public opinion.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Researchers have found that Trump's tweets are followed by increased market uncertainty, trading volume, and sometimes negative market returns.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By focusing solely on specific words, the study may overlook the political timeline influence on market behavior. </a:t>
            </a:r>
            <a:endParaRPr sz="3200">
              <a:solidFill>
                <a:schemeClr val="dk1"/>
              </a:solidFill>
            </a:endParaRPr>
          </a:p>
          <a:p>
            <a:pPr indent="-431800" lvl="0" marL="4572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Thus, integrating temporal political factors into the analysis could provide a more holistic perspective on the impact of politicians' social media activity on financial markets.</a:t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2" name="Google Shape;32;p4"/>
          <p:cNvSpPr/>
          <p:nvPr/>
        </p:nvSpPr>
        <p:spPr>
          <a:xfrm>
            <a:off x="9113872" y="6088425"/>
            <a:ext cx="207723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Macro Analysis Results</a:t>
            </a:r>
            <a:endParaRPr b="1" sz="5400">
              <a:solidFill>
                <a:srgbClr val="EAF1DD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4"/>
          <p:cNvSpPr txBox="1"/>
          <p:nvPr/>
        </p:nvSpPr>
        <p:spPr>
          <a:xfrm>
            <a:off x="233675" y="24878800"/>
            <a:ext cx="8407500" cy="5707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Trump Twitter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Source: Twitter Stance Election 2020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Duration: 2020.02 ~ 2020.11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			(weekday 9AM to 4PM)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All tweets(9,868) during the election period 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Stock Market Data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Source: Alpha Vantage Stock API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Duration: 2020.02 ~ 2020.11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			(weekday 9AM to 4PM)</a:t>
            </a:r>
            <a:endParaRPr sz="28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S&amp;P 500 data per minute (81,806) during the election period</a:t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233687" y="23987251"/>
            <a:ext cx="84075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35" name="Google Shape;35;p4"/>
          <p:cNvSpPr txBox="1"/>
          <p:nvPr/>
        </p:nvSpPr>
        <p:spPr>
          <a:xfrm>
            <a:off x="9113859" y="7007500"/>
            <a:ext cx="20772300" cy="6693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Research Hypothesis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Higher frequencies of tweets lead to larger stock trading volumes on a monthly scale.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Result Analysis</a:t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</p:txBody>
      </p:sp>
      <p:sp>
        <p:nvSpPr>
          <p:cNvPr id="36" name="Google Shape;36;p4"/>
          <p:cNvSpPr/>
          <p:nvPr/>
        </p:nvSpPr>
        <p:spPr>
          <a:xfrm>
            <a:off x="9113814" y="35472050"/>
            <a:ext cx="207723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Discussion and Limitation</a:t>
            </a:r>
            <a:endParaRPr/>
          </a:p>
        </p:txBody>
      </p:sp>
      <p:sp>
        <p:nvSpPr>
          <p:cNvPr id="37" name="Google Shape;37;p4"/>
          <p:cNvSpPr txBox="1"/>
          <p:nvPr/>
        </p:nvSpPr>
        <p:spPr>
          <a:xfrm>
            <a:off x="9113850" y="36363650"/>
            <a:ext cx="20772300" cy="5914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High topic frequency within 14 days leads to decreased stock volatility.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Most topics show statistically significant differences across time intervals, indicating Trump's tweets impact lasts up to one hour.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Potential for clearer correlation and accurate assessment of market sensitivity to specific topics by using sentiment-based weighting methods such as VADER or GPT.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Challenges in obtaining general and robust results due to reliance on the number of tweets during market hours and topic diversity.</a:t>
            </a:r>
            <a:endParaRPr sz="3200"/>
          </a:p>
          <a:p>
            <a:pPr indent="-431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SzPts val="3200"/>
              <a:buChar char="●"/>
            </a:pPr>
            <a:r>
              <a:rPr lang="en-US" sz="3200"/>
              <a:t>Despite data limitations, a valuable attempt to explore the impact of prominent politicians' tweets on stock market volatility.</a:t>
            </a:r>
            <a:endParaRPr sz="3200"/>
          </a:p>
        </p:txBody>
      </p:sp>
      <p:sp>
        <p:nvSpPr>
          <p:cNvPr id="38" name="Google Shape;38;p4"/>
          <p:cNvSpPr txBox="1"/>
          <p:nvPr/>
        </p:nvSpPr>
        <p:spPr>
          <a:xfrm>
            <a:off x="9113800" y="14788500"/>
            <a:ext cx="20772300" cy="203613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Research Hypothesis</a:t>
            </a:r>
            <a:endParaRPr sz="3200"/>
          </a:p>
          <a:p>
            <a:pPr indent="0" lvl="0" marL="45720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A Trump tweet is more influential to stock market volatility when there are fewer recent tweets on the same topic.</a:t>
            </a:r>
            <a:endParaRPr sz="29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Result Analysis</a:t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</a:endParaRPr>
          </a:p>
        </p:txBody>
      </p:sp>
      <p:pic>
        <p:nvPicPr>
          <p:cNvPr id="39" name="Google Shape;39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1737" y="23127675"/>
            <a:ext cx="9628631" cy="623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4"/>
          <p:cNvPicPr preferRelativeResize="0"/>
          <p:nvPr/>
        </p:nvPicPr>
        <p:blipFill rotWithShape="1">
          <a:blip r:embed="rId4">
            <a:alphaModFix/>
          </a:blip>
          <a:srcRect b="214200" l="-33280" r="33280" t="-214200"/>
          <a:stretch/>
        </p:blipFill>
        <p:spPr>
          <a:xfrm>
            <a:off x="4229100" y="8054893"/>
            <a:ext cx="8701958" cy="6616934"/>
          </a:xfrm>
          <a:prstGeom prst="rect">
            <a:avLst/>
          </a:prstGeom>
          <a:noFill/>
          <a:ln>
            <a:noFill/>
          </a:ln>
        </p:spPr>
      </p:pic>
      <p:pic>
        <p:nvPicPr>
          <p:cNvPr id="41" name="Google Shape;41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636063" y="16853163"/>
            <a:ext cx="9628632" cy="62362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63877" y="23127675"/>
            <a:ext cx="9626025" cy="623620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/>
        </p:nvSpPr>
        <p:spPr>
          <a:xfrm>
            <a:off x="233775" y="32305000"/>
            <a:ext cx="8407500" cy="100179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6609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73925" lIns="173925" spcFirstLastPara="1" rIns="173925" wrap="square" tIns="173925">
            <a:sp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Tweet Topic Modeling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Categorizing Trump’s tweets with BERTopic into top 20 frequently mentioned topics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Macro Analysis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Comparing between total frequency of all the topics and S&amp;P 500 volumes within the same timeline (2020.02 ~ 2020.11)</a:t>
            </a:r>
            <a:endParaRPr sz="2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</a:rPr>
              <a:t>Micro Analysis</a:t>
            </a:r>
            <a:endParaRPr sz="32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Analyzing the impact of the frequency of each topic on the average S&amp;P 500 volumes across different time intervals 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(10min, 20min, 30min, 60min)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</p:txBody>
      </p:sp>
      <p:sp>
        <p:nvSpPr>
          <p:cNvPr id="44" name="Google Shape;44;p4"/>
          <p:cNvSpPr/>
          <p:nvPr/>
        </p:nvSpPr>
        <p:spPr>
          <a:xfrm>
            <a:off x="233775" y="31413439"/>
            <a:ext cx="84075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endParaRPr/>
          </a:p>
        </p:txBody>
      </p:sp>
      <p:pic>
        <p:nvPicPr>
          <p:cNvPr id="45" name="Google Shape;45;p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8966325" y="8262100"/>
            <a:ext cx="10785773" cy="5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4"/>
          <p:cNvSpPr txBox="1"/>
          <p:nvPr/>
        </p:nvSpPr>
        <p:spPr>
          <a:xfrm>
            <a:off x="9238850" y="9141425"/>
            <a:ext cx="9626100" cy="413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Analyzing the aggregation of the top 20 most frequently mentioned topics, there is no significant trend.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Compared to the peaks of tweets’ frequencies </a:t>
            </a:r>
            <a:br>
              <a:rPr lang="en-US" sz="2800">
                <a:solidFill>
                  <a:schemeClr val="dk1"/>
                </a:solidFill>
              </a:rPr>
            </a:br>
            <a:r>
              <a:rPr lang="en-US" sz="2800">
                <a:solidFill>
                  <a:schemeClr val="dk1"/>
                </a:solidFill>
              </a:rPr>
              <a:t>(blue line), the S&amp;P 500 volumes are relatively low.</a:t>
            </a:r>
            <a:endParaRPr sz="2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</a:rPr>
              <a:t> </a:t>
            </a:r>
            <a:endParaRPr sz="10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064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Similarly, compared to the peaks of S&amp;P 500 volumes (red bar), tweets’ frequencies are relatively low.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47" name="Google Shape;47;p4"/>
          <p:cNvPicPr preferRelativeResize="0"/>
          <p:nvPr/>
        </p:nvPicPr>
        <p:blipFill rotWithShape="1">
          <a:blip r:embed="rId8">
            <a:alphaModFix/>
          </a:blip>
          <a:srcRect b="83751" l="0" r="0" t="0"/>
          <a:stretch/>
        </p:blipFill>
        <p:spPr>
          <a:xfrm>
            <a:off x="984275" y="34192715"/>
            <a:ext cx="6880798" cy="8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4"/>
          <p:cNvPicPr preferRelativeResize="0"/>
          <p:nvPr/>
        </p:nvPicPr>
        <p:blipFill rotWithShape="1">
          <a:blip r:embed="rId8">
            <a:alphaModFix/>
          </a:blip>
          <a:srcRect b="53376" l="0" r="0" t="24701"/>
          <a:stretch/>
        </p:blipFill>
        <p:spPr>
          <a:xfrm>
            <a:off x="997125" y="35084321"/>
            <a:ext cx="6880798" cy="12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63885" y="16867410"/>
            <a:ext cx="9626007" cy="6238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4"/>
          <p:cNvSpPr/>
          <p:nvPr/>
        </p:nvSpPr>
        <p:spPr>
          <a:xfrm>
            <a:off x="233715" y="11476402"/>
            <a:ext cx="84075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Background</a:t>
            </a:r>
            <a:endParaRPr/>
          </a:p>
        </p:txBody>
      </p:sp>
      <p:sp>
        <p:nvSpPr>
          <p:cNvPr id="51" name="Google Shape;51;p4"/>
          <p:cNvSpPr txBox="1"/>
          <p:nvPr/>
        </p:nvSpPr>
        <p:spPr>
          <a:xfrm>
            <a:off x="9237875" y="31413450"/>
            <a:ext cx="10785900" cy="29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Strong negative correlation between the number of tweets on the same topic within 14 days and average trading volume, except for market-irrelevant topics like "Great </a:t>
            </a:r>
            <a:r>
              <a:rPr lang="en-US" sz="2800">
                <a:solidFill>
                  <a:schemeClr val="dk1"/>
                </a:solidFill>
              </a:rPr>
              <a:t>A</a:t>
            </a:r>
            <a:r>
              <a:rPr lang="en-US" sz="2800">
                <a:solidFill>
                  <a:schemeClr val="dk1"/>
                </a:solidFill>
              </a:rPr>
              <a:t>merica".</a:t>
            </a:r>
            <a:endParaRPr sz="28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○"/>
            </a:pPr>
            <a:r>
              <a:rPr lang="en-US" sz="2800">
                <a:solidFill>
                  <a:schemeClr val="dk1"/>
                </a:solidFill>
              </a:rPr>
              <a:t>Most topics exhibit statistically significant differences across various time intervals.</a:t>
            </a:r>
            <a:endParaRPr sz="2800">
              <a:solidFill>
                <a:schemeClr val="dk1"/>
              </a:solidFill>
            </a:endParaRPr>
          </a:p>
        </p:txBody>
      </p:sp>
      <p:pic>
        <p:nvPicPr>
          <p:cNvPr id="52" name="Google Shape;52;p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9887974" y="29430375"/>
            <a:ext cx="9403251" cy="53771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4"/>
          <p:cNvSpPr/>
          <p:nvPr/>
        </p:nvSpPr>
        <p:spPr>
          <a:xfrm>
            <a:off x="9113814" y="13991000"/>
            <a:ext cx="20772300" cy="891600"/>
          </a:xfrm>
          <a:prstGeom prst="rect">
            <a:avLst/>
          </a:prstGeom>
          <a:solidFill>
            <a:srgbClr val="366092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3475" lIns="86950" spcFirstLastPara="1" rIns="86950" wrap="square" tIns="434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400">
                <a:solidFill>
                  <a:srgbClr val="EAF1DD"/>
                </a:solidFill>
                <a:latin typeface="Calibri"/>
                <a:ea typeface="Calibri"/>
                <a:cs typeface="Calibri"/>
                <a:sym typeface="Calibri"/>
              </a:rPr>
              <a:t>Micro Analysis Results</a:t>
            </a:r>
            <a:endParaRPr/>
          </a:p>
        </p:txBody>
      </p:sp>
      <p:sp>
        <p:nvSpPr>
          <p:cNvPr id="54" name="Google Shape;54;p4"/>
          <p:cNvSpPr txBox="1"/>
          <p:nvPr/>
        </p:nvSpPr>
        <p:spPr>
          <a:xfrm>
            <a:off x="9162650" y="29363875"/>
            <a:ext cx="10425000" cy="18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Note: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`Nearby`: The number of tweets for each topic within a 14-day period before the next tweet on the same topic</a:t>
            </a:r>
            <a:endParaRPr sz="1800">
              <a:solidFill>
                <a:schemeClr val="dk1"/>
              </a:solidFill>
            </a:endParaRPr>
          </a:p>
          <a:p>
            <a:pPr indent="-342900" lvl="0" marL="91440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-"/>
            </a:pPr>
            <a:r>
              <a:rPr lang="en-US" sz="1800">
                <a:solidFill>
                  <a:schemeClr val="dk1"/>
                </a:solidFill>
              </a:rPr>
              <a:t>`Volume`: The average of 10/20/30/60-minute S&amp;P 500 volumes after the tweeted time of a given tweet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HEP_2015_POSTER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