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0" r:id="rId2"/>
    <p:sldId id="269" r:id="rId3"/>
    <p:sldId id="274" r:id="rId4"/>
    <p:sldId id="268" r:id="rId5"/>
    <p:sldId id="275" r:id="rId6"/>
    <p:sldId id="267" r:id="rId7"/>
    <p:sldId id="276" r:id="rId8"/>
    <p:sldId id="259" r:id="rId9"/>
    <p:sldId id="273" r:id="rId10"/>
    <p:sldId id="272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A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3877" autoAdjust="0"/>
  </p:normalViewPr>
  <p:slideViewPr>
    <p:cSldViewPr>
      <p:cViewPr varScale="1">
        <p:scale>
          <a:sx n="60" d="100"/>
          <a:sy n="60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2CBBD-CA9C-43E9-A3D4-9E153FE07913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40D0C-2E56-4B32-8114-326E92007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제가 선택한 주제는 등산로에 관한 것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평소에 등산을 좋아해서 집 근처에 있는 북악산을 주말마다 가기도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방학</a:t>
            </a:r>
            <a:r>
              <a:rPr lang="ko-KR" altLang="en-US" baseline="0" dirty="0" smtClean="0"/>
              <a:t> 때는 종종 큰 산에 찾아가기도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그래프 구조로 구성된 요소를 생각해보니 등산로가 저한테는 가장 익숙한 대상이었던 것 같습니다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그림과 같이 등산 경로를</a:t>
            </a:r>
            <a:r>
              <a:rPr lang="ko-KR" altLang="en-US" baseline="0" dirty="0" smtClean="0"/>
              <a:t> 그래프로 표현하면 보다 효과적으로 경로를 탐색할 수 있을 것이라 판단했습니다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제가 처음 산에 가기 시작했을 때 들었던 생각은 생각보다 산에 길이 많았는데 대부분의 안내판의 경로가 고정적이어서 조금 답답한 느낌이 들었는데요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제가 선택한 주제도 이러한 생각에서 출발하게 되었습니다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대부분의 등산경로는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다소 획일화 되어있는 경향이 큽니다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좀 더 등산객의 체력 조건에 따라 다양한 루트를 찾아보고자 이번 프로젝트를 시작하게 되었습니다</a:t>
            </a:r>
            <a:r>
              <a:rPr lang="en-US" altLang="ko-KR" baseline="0" dirty="0" smtClean="0"/>
              <a:t>. 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등산로는 계절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날씨에 따라 개폐가 바뀌기도 하는데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이것이 </a:t>
            </a:r>
            <a:r>
              <a:rPr lang="en-US" altLang="ko-KR" baseline="0" dirty="0" smtClean="0"/>
              <a:t>dynamic graph</a:t>
            </a:r>
            <a:r>
              <a:rPr lang="ko-KR" altLang="en-US" baseline="0" dirty="0" smtClean="0"/>
              <a:t>로 해석할 수 있는 근거가 된다고 판단했습니다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u="none" strike="noStrike" baseline="0" dirty="0" smtClean="0"/>
              <a:t>구체적으로 이번 프로젝트에서는 우리나라의 대표가 되는 산중에 하나인 설악산을 대상으로 진행하려고 합니다</a:t>
            </a:r>
            <a:r>
              <a:rPr lang="en-US" altLang="ko-KR" u="none" strike="noStrike" baseline="0" dirty="0" smtClean="0"/>
              <a:t>.</a:t>
            </a:r>
            <a:endParaRPr lang="en-US" altLang="ko-KR" u="none" strike="noStrike" dirty="0" smtClean="0"/>
          </a:p>
          <a:p>
            <a:r>
              <a:rPr lang="ko-KR" altLang="en-US" dirty="0" smtClean="0"/>
              <a:t>모든 등산로의 개폐가 경로에 영향을 줄</a:t>
            </a:r>
            <a:r>
              <a:rPr lang="ko-KR" altLang="en-US" baseline="0" dirty="0" smtClean="0"/>
              <a:t> 것이고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설악산의 경우 여러 봉우리가 있어서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반드시 봉우리를 지나는 경로를 만들어야 한다고 생각했습니다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제가 사용하게 될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는 산림청에서 제공하는 데이터로 등산로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와 국립공원 홈페이지에서 제공하는 탐방 통제정보를 이용할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제가 그래프로 모델링 하려는 방법은 다음과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각각의 길들이 교차하는 지점과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길이 시작되는 지점을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로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간에 길을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라고 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는 방향성이 있고</a:t>
            </a:r>
            <a:r>
              <a:rPr lang="en-US" altLang="ko-KR" dirty="0" smtClean="0"/>
              <a:t>, weight</a:t>
            </a:r>
            <a:r>
              <a:rPr lang="ko-KR" altLang="en-US" dirty="0" smtClean="0"/>
              <a:t>이 존재합니다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아마 </a:t>
            </a:r>
            <a:r>
              <a:rPr lang="en-US" altLang="ko-KR" dirty="0" smtClean="0"/>
              <a:t>route</a:t>
            </a:r>
            <a:r>
              <a:rPr lang="ko-KR" altLang="en-US" dirty="0" smtClean="0"/>
              <a:t>를 결정하는 가장 큰 요인은 </a:t>
            </a:r>
            <a:r>
              <a:rPr lang="en-US" altLang="ko-KR" dirty="0" smtClean="0"/>
              <a:t>weight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이라고 생각되는데요</a:t>
            </a:r>
            <a:r>
              <a:rPr lang="en-US" altLang="ko-KR" baseline="0" dirty="0" smtClean="0"/>
              <a:t>.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 정의 하는 방법은 다음 장에서 이어가도록 하겠습니다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제가 사용할 등산로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API</a:t>
            </a:r>
            <a:r>
              <a:rPr lang="ko-KR" altLang="en-US" baseline="0" dirty="0" smtClean="0"/>
              <a:t>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 지점 간의 경로에 대해서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난이도를 제공합니다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저는 이 상중하의 난이도를 각각 </a:t>
            </a:r>
            <a:r>
              <a:rPr lang="en-US" altLang="ko-KR" baseline="0" dirty="0" smtClean="0"/>
              <a:t>1,2,3</a:t>
            </a:r>
            <a:r>
              <a:rPr lang="ko-KR" altLang="en-US" baseline="0" dirty="0" smtClean="0"/>
              <a:t>의 수치를 부여하여 처리하고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이에 주어진 정보를 토대로 소요시간을 계산하여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두 수치를 곱한 값을 </a:t>
            </a:r>
            <a:r>
              <a:rPr lang="en-US" altLang="ko-KR" baseline="0" dirty="0" smtClean="0"/>
              <a:t>weight</a:t>
            </a:r>
            <a:r>
              <a:rPr lang="ko-KR" altLang="en-US" baseline="0" dirty="0" smtClean="0"/>
              <a:t>으로 하려고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C2DC0-E4A5-481A-AF4F-06DAE9DC037C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mountain_forest_tilt_shift-wallpaper-1280x1024.jpg"/>
          <p:cNvPicPr>
            <a:picLocks noChangeAspect="1"/>
          </p:cNvPicPr>
          <p:nvPr/>
        </p:nvPicPr>
        <p:blipFill>
          <a:blip r:embed="rId3"/>
          <a:srcRect b="208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58082" y="5857892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ngSong" pitchFamily="49" charset="-122"/>
                <a:ea typeface="FangSong" pitchFamily="49" charset="-122"/>
              </a:rPr>
              <a:t>20153734</a:t>
            </a:r>
          </a:p>
          <a:p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ngSong" pitchFamily="49" charset="-122"/>
              </a:rPr>
              <a:t>이정민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angSong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8794" y="785794"/>
            <a:ext cx="528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+mj-lt"/>
              </a:rPr>
              <a:t>Data Structure Design</a:t>
            </a:r>
            <a:endParaRPr lang="ko-KR" altLang="en-US" sz="32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3174" y="2000240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Problem Definition &amp; Modeling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3000364" y="1571612"/>
            <a:ext cx="2928958" cy="45719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5. Q&amp;A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mountain_forest_tilt_shift-wallpaper-1280x1024.jpg"/>
          <p:cNvPicPr>
            <a:picLocks noChangeAspect="1"/>
          </p:cNvPicPr>
          <p:nvPr/>
        </p:nvPicPr>
        <p:blipFill>
          <a:blip r:embed="rId2"/>
          <a:srcRect b="208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그림 8" descr="그림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500" y="1885072"/>
            <a:ext cx="3553674" cy="981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ountain_hiking-wallpaper-1280x1024.jpg"/>
          <p:cNvPicPr>
            <a:picLocks noChangeAspect="1"/>
          </p:cNvPicPr>
          <p:nvPr/>
        </p:nvPicPr>
        <p:blipFill>
          <a:blip r:embed="rId3"/>
          <a:srcRect b="208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24056" y="1071546"/>
            <a:ext cx="828000" cy="71438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 descr="그림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28" y="394874"/>
            <a:ext cx="1298341" cy="74974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185736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1. Reasons for Choosing Topic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472" y="257174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2. Problem Definition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472" y="407194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4. Problem Modeling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5918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472" y="4845618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5. Q&amp;A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472" y="327398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3. Data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785918" y="2357430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42976" y="357187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572264" y="350043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929322" y="221455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215074" y="471488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6" descr="Mountain premium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3143248"/>
            <a:ext cx="1143008" cy="1143009"/>
          </a:xfrm>
          <a:prstGeom prst="rect">
            <a:avLst/>
          </a:prstGeom>
          <a:noFill/>
        </p:spPr>
      </p:pic>
      <p:cxnSp>
        <p:nvCxnSpPr>
          <p:cNvPr id="18" name="직선 화살표 연결선 17"/>
          <p:cNvCxnSpPr/>
          <p:nvPr/>
        </p:nvCxnSpPr>
        <p:spPr>
          <a:xfrm>
            <a:off x="2214546" y="2643182"/>
            <a:ext cx="107157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643042" y="3857628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786314" y="2571744"/>
            <a:ext cx="107157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786314" y="3643314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786314" y="4143380"/>
            <a:ext cx="128588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10800000">
            <a:off x="2143108" y="2786058"/>
            <a:ext cx="107157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10800000">
            <a:off x="1643042" y="3714752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rot="10800000">
            <a:off x="4857752" y="4071942"/>
            <a:ext cx="114300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rot="10800000">
            <a:off x="4786314" y="3500438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rot="10800000" flipV="1">
            <a:off x="4857752" y="2643182"/>
            <a:ext cx="107157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rot="5400000" flipH="1" flipV="1">
            <a:off x="6286512" y="1571612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rot="5400000">
            <a:off x="6357950" y="1643050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6929454" y="114298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7572396" y="2643182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6429388" y="2357430"/>
            <a:ext cx="100013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rot="10800000">
            <a:off x="6357950" y="2500306"/>
            <a:ext cx="107157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rot="10800000" flipV="1">
            <a:off x="7000892" y="3143248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 flipV="1">
            <a:off x="6858016" y="3071810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642910" y="2071678"/>
            <a:ext cx="8215338" cy="338554"/>
            <a:chOff x="642910" y="4122458"/>
            <a:chExt cx="8215338" cy="338554"/>
          </a:xfrm>
        </p:grpSpPr>
        <p:sp>
          <p:nvSpPr>
            <p:cNvPr id="24" name="직사각형 23"/>
            <p:cNvSpPr/>
            <p:nvPr/>
          </p:nvSpPr>
          <p:spPr>
            <a:xfrm>
              <a:off x="642910" y="4214818"/>
              <a:ext cx="142876" cy="142876"/>
            </a:xfrm>
            <a:prstGeom prst="rect">
              <a:avLst/>
            </a:prstGeom>
            <a:solidFill>
              <a:srgbClr val="6F8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5786" y="4122458"/>
              <a:ext cx="8072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bg1"/>
                  </a:solidFill>
                </a:rPr>
                <a:t>대부분의 등산경로들은 획일화 되어 있는 경향이 있다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.</a:t>
              </a: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1. Reasons for Choosing Topic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1"/>
          <p:cNvGrpSpPr/>
          <p:nvPr/>
        </p:nvGrpSpPr>
        <p:grpSpPr>
          <a:xfrm>
            <a:off x="642910" y="2071678"/>
            <a:ext cx="8215338" cy="338554"/>
            <a:chOff x="642910" y="4122458"/>
            <a:chExt cx="8215338" cy="338554"/>
          </a:xfrm>
        </p:grpSpPr>
        <p:sp>
          <p:nvSpPr>
            <p:cNvPr id="24" name="직사각형 23"/>
            <p:cNvSpPr/>
            <p:nvPr/>
          </p:nvSpPr>
          <p:spPr>
            <a:xfrm>
              <a:off x="642910" y="4214818"/>
              <a:ext cx="142876" cy="142876"/>
            </a:xfrm>
            <a:prstGeom prst="rect">
              <a:avLst/>
            </a:prstGeom>
            <a:solidFill>
              <a:srgbClr val="6F8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5786" y="4122458"/>
              <a:ext cx="8072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bg1"/>
                  </a:solidFill>
                </a:rPr>
                <a:t>대부분의 등산경로들은 획일화 되어 있는 경향이 있다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.</a:t>
              </a: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1. Reasons for Choosing Topic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" name="그룹 35"/>
          <p:cNvGrpSpPr/>
          <p:nvPr/>
        </p:nvGrpSpPr>
        <p:grpSpPr>
          <a:xfrm>
            <a:off x="642910" y="3429000"/>
            <a:ext cx="8215338" cy="338554"/>
            <a:chOff x="642910" y="4122458"/>
            <a:chExt cx="8215338" cy="338554"/>
          </a:xfrm>
        </p:grpSpPr>
        <p:sp>
          <p:nvSpPr>
            <p:cNvPr id="37" name="직사각형 36"/>
            <p:cNvSpPr/>
            <p:nvPr/>
          </p:nvSpPr>
          <p:spPr>
            <a:xfrm>
              <a:off x="642910" y="4214818"/>
              <a:ext cx="142876" cy="142876"/>
            </a:xfrm>
            <a:prstGeom prst="rect">
              <a:avLst/>
            </a:prstGeom>
            <a:solidFill>
              <a:srgbClr val="6F8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5786" y="4122458"/>
              <a:ext cx="8072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bg1"/>
                  </a:solidFill>
                </a:rPr>
                <a:t>날씨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계절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시간에 따라 특정 경로의 개폐가 상이하다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2. Problem Definition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910" y="1785926"/>
            <a:ext cx="6858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설악산에 대한 데이터를 사용할 것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등산로의 개폐가 전체 경로에 영향을 줄 것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모든 경로는 봉우리를 지나야 함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 Data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1357298"/>
            <a:ext cx="85011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</a:rPr>
              <a:t>2D </a:t>
            </a:r>
            <a:r>
              <a:rPr lang="ko-KR" altLang="en-US" b="1" dirty="0" smtClean="0">
                <a:solidFill>
                  <a:schemeClr val="bg1"/>
                </a:solidFill>
              </a:rPr>
              <a:t>데이터 </a:t>
            </a:r>
            <a:r>
              <a:rPr lang="en-US" altLang="ko-KR" b="1" dirty="0" smtClean="0">
                <a:solidFill>
                  <a:schemeClr val="bg1"/>
                </a:solidFill>
              </a:rPr>
              <a:t>API 2.0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레퍼런스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</a:rPr>
              <a:t>등산로 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</a:rPr>
              <a:t>데이터버전 </a:t>
            </a:r>
            <a:r>
              <a:rPr lang="en-US" altLang="ko-KR" b="1" dirty="0" smtClean="0">
                <a:solidFill>
                  <a:schemeClr val="bg1"/>
                </a:solidFill>
              </a:rPr>
              <a:t>: 1.0)</a:t>
            </a:r>
          </a:p>
          <a:p>
            <a:pPr>
              <a:buFont typeface="Arial" pitchFamily="34" charset="0"/>
              <a:buChar char="•"/>
            </a:pP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http://dev.vworld.kr/dev/v4dv_2ddataguide2_s002.do?svcIde=frstclimb</a:t>
            </a:r>
          </a:p>
          <a:p>
            <a:pPr>
              <a:buFont typeface="Arial" pitchFamily="34" charset="0"/>
              <a:buChar char="•"/>
            </a:pPr>
            <a:endParaRPr lang="en-US" altLang="ko-KR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탐방통제정보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http://www.knps.or.kr/front/portal/safe/acsCtrList.do?menuNo=8000340</a:t>
            </a:r>
          </a:p>
          <a:p>
            <a:pPr>
              <a:buFont typeface="Arial" pitchFamily="34" charset="0"/>
              <a:buChar char="•"/>
            </a:pPr>
            <a:endParaRPr lang="en-US" altLang="ko-KR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Problem Modeling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2" name="그림 3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000108"/>
            <a:ext cx="362902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357158" y="1285860"/>
            <a:ext cx="4143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G =&lt;N,E&gt;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N : </a:t>
            </a:r>
            <a:r>
              <a:rPr lang="ko-KR" altLang="en-US" dirty="0" smtClean="0">
                <a:solidFill>
                  <a:schemeClr val="bg1"/>
                </a:solidFill>
              </a:rPr>
              <a:t>갈림길과 길이 시작하는 지점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E : </a:t>
            </a:r>
            <a:r>
              <a:rPr lang="ko-KR" altLang="en-US" dirty="0" smtClean="0">
                <a:solidFill>
                  <a:schemeClr val="bg1"/>
                </a:solidFill>
              </a:rPr>
              <a:t>등산로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방향성 </a:t>
            </a:r>
            <a:r>
              <a:rPr lang="en-US" altLang="ko-KR" dirty="0" smtClean="0">
                <a:solidFill>
                  <a:schemeClr val="bg1"/>
                </a:solidFill>
              </a:rPr>
              <a:t>: Digraph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모든 </a:t>
            </a:r>
            <a:r>
              <a:rPr lang="en-US" altLang="ko-KR" dirty="0" smtClean="0">
                <a:solidFill>
                  <a:schemeClr val="bg1"/>
                </a:solidFill>
              </a:rPr>
              <a:t>Edge</a:t>
            </a:r>
            <a:r>
              <a:rPr lang="ko-KR" altLang="en-US" dirty="0" smtClean="0">
                <a:solidFill>
                  <a:schemeClr val="bg1"/>
                </a:solidFill>
              </a:rPr>
              <a:t>는 </a:t>
            </a:r>
            <a:r>
              <a:rPr lang="en-US" altLang="ko-KR" dirty="0" smtClean="0">
                <a:solidFill>
                  <a:schemeClr val="bg1"/>
                </a:solidFill>
              </a:rPr>
              <a:t>Weight</a:t>
            </a:r>
            <a:r>
              <a:rPr lang="ko-KR" altLang="en-US" dirty="0" smtClean="0">
                <a:solidFill>
                  <a:schemeClr val="bg1"/>
                </a:solidFill>
              </a:rPr>
              <a:t>이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Problem Modeling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000108"/>
            <a:ext cx="80391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857224" y="5214950"/>
            <a:ext cx="700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Weight = Difficulty x time</a:t>
            </a: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	= Difficulty x (distance/speed)</a:t>
            </a:r>
          </a:p>
          <a:p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*Difficulty</a:t>
            </a:r>
            <a:r>
              <a:rPr lang="ko-KR" altLang="en-US" b="1" dirty="0" smtClean="0">
                <a:solidFill>
                  <a:schemeClr val="bg1"/>
                </a:solidFill>
              </a:rPr>
              <a:t>는 상</a:t>
            </a:r>
            <a:r>
              <a:rPr lang="en-US" altLang="ko-KR" b="1" dirty="0" smtClean="0">
                <a:solidFill>
                  <a:schemeClr val="bg1"/>
                </a:solidFill>
              </a:rPr>
              <a:t>,</a:t>
            </a:r>
            <a:r>
              <a:rPr lang="ko-KR" altLang="en-US" b="1" dirty="0" smtClean="0">
                <a:solidFill>
                  <a:schemeClr val="bg1"/>
                </a:solidFill>
              </a:rPr>
              <a:t> 중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하에 따라 </a:t>
            </a:r>
            <a:r>
              <a:rPr lang="en-US" altLang="ko-KR" b="1" dirty="0" smtClean="0">
                <a:solidFill>
                  <a:schemeClr val="bg1"/>
                </a:solidFill>
              </a:rPr>
              <a:t>1~3</a:t>
            </a:r>
            <a:r>
              <a:rPr lang="ko-KR" altLang="en-US" b="1" dirty="0" smtClean="0">
                <a:solidFill>
                  <a:schemeClr val="bg1"/>
                </a:solidFill>
              </a:rPr>
              <a:t>의 값으로 환산하여 계산한다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446</Words>
  <Application>Microsoft Office PowerPoint</Application>
  <PresentationFormat>화면 슬라이드 쇼(4:3)</PresentationFormat>
  <Paragraphs>66</Paragraphs>
  <Slides>11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user</cp:lastModifiedBy>
  <cp:revision>109</cp:revision>
  <dcterms:created xsi:type="dcterms:W3CDTF">2014-06-09T07:34:56Z</dcterms:created>
  <dcterms:modified xsi:type="dcterms:W3CDTF">2018-09-12T02:15:11Z</dcterms:modified>
</cp:coreProperties>
</file>