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69" r:id="rId3"/>
    <p:sldId id="274" r:id="rId4"/>
    <p:sldId id="267" r:id="rId5"/>
    <p:sldId id="276" r:id="rId6"/>
    <p:sldId id="259" r:id="rId7"/>
    <p:sldId id="284" r:id="rId8"/>
    <p:sldId id="281" r:id="rId9"/>
    <p:sldId id="277" r:id="rId10"/>
    <p:sldId id="280" r:id="rId11"/>
    <p:sldId id="283" r:id="rId12"/>
    <p:sldId id="285" r:id="rId13"/>
    <p:sldId id="279" r:id="rId14"/>
    <p:sldId id="282" r:id="rId15"/>
    <p:sldId id="272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877" autoAdjust="0"/>
  </p:normalViewPr>
  <p:slideViewPr>
    <p:cSldViewPr>
      <p:cViewPr varScale="1">
        <p:scale>
          <a:sx n="53" d="100"/>
          <a:sy n="53" d="100"/>
        </p:scale>
        <p:origin x="-84" y="-21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등산로의 각 좌표의 경우 위와 같이 위도와 경도로 구성되어 있습니다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교차하는 지점</a:t>
            </a:r>
            <a:r>
              <a:rPr lang="en-US" altLang="ko-KR" baseline="0" dirty="0"/>
              <a:t>(vertex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 이상</a:t>
            </a:r>
            <a:r>
              <a:rPr lang="en-US" altLang="ko-KR" baseline="0" dirty="0"/>
              <a:t>)</a:t>
            </a:r>
            <a:r>
              <a:rPr lang="ko-KR" altLang="en-US" baseline="0" dirty="0"/>
              <a:t>의 경우 그림과 같이 서로 다른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의 양 끝점</a:t>
            </a:r>
            <a:r>
              <a:rPr lang="en-US" altLang="ko-KR" baseline="0" dirty="0"/>
              <a:t>(</a:t>
            </a:r>
            <a:r>
              <a:rPr lang="ko-KR" altLang="en-US" baseline="0" dirty="0"/>
              <a:t>종점과 종점이 될 수도 있음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같음을 알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등산로 통제에 관한 정보는 각 </a:t>
            </a:r>
            <a:r>
              <a:rPr lang="ko-KR" altLang="en-US" dirty="0" err="1"/>
              <a:t>랜드마크별</a:t>
            </a:r>
            <a:r>
              <a:rPr lang="ko-KR" altLang="en-US" baseline="0" dirty="0"/>
              <a:t> 경로에 대한 정보로 제공되어 이를 반영해서 개폐가 발생 했을 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지워 그래프를 재생성 하려고 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Way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에 대한 정보는 설악산 국립공원 홈페이지에서 제공하는 탐방안내도를 이용할 것이며</a:t>
            </a:r>
            <a:r>
              <a:rPr lang="en-US" altLang="ko-KR" dirty="0"/>
              <a:t>, </a:t>
            </a:r>
            <a:r>
              <a:rPr lang="ko-KR" altLang="en-US" dirty="0"/>
              <a:t>해당 명칭을 기반으로 통제 정보가 제공됨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0816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경로는 크게 등산과 하산 </a:t>
            </a:r>
            <a:r>
              <a:rPr lang="en-US" altLang="ko-KR" dirty="0"/>
              <a:t>2</a:t>
            </a:r>
            <a:r>
              <a:rPr lang="ko-KR" altLang="en-US" dirty="0"/>
              <a:t>단계로 분류하려고 합니다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등산 시에는 출발점과 방문하려는 </a:t>
            </a:r>
            <a:r>
              <a:rPr lang="ko-KR" altLang="en-US" baseline="0" dirty="0" err="1"/>
              <a:t>랜드마크</a:t>
            </a:r>
            <a:r>
              <a:rPr lang="ko-KR" altLang="en-US" baseline="0" dirty="0"/>
              <a:t> 지점 사이의 최소 비용의 경로를 만들어내고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하산 시에는 </a:t>
            </a:r>
            <a:r>
              <a:rPr lang="en-US" altLang="ko-KR" baseline="0" dirty="0"/>
              <a:t>waypoint</a:t>
            </a:r>
            <a:r>
              <a:rPr lang="ko-KR" altLang="en-US" baseline="0" dirty="0"/>
              <a:t> 지점에서 하산지점까지의 최소비용 경로들을 만들고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중 가장 최적의 경로를 선택하는 방식을 취하려고 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경유지를 추가하는 방법도 고려해보고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구체적으로 사용할 알고리즘은 </a:t>
            </a:r>
            <a:r>
              <a:rPr lang="ko-KR" altLang="en-US" baseline="0" dirty="0" err="1"/>
              <a:t>다익스트라</a:t>
            </a:r>
            <a:r>
              <a:rPr lang="ko-KR" altLang="en-US" baseline="0" dirty="0"/>
              <a:t> 알고리즘으로 최단 경로를 찾을 때 사용하는 알고리즘을 사용하려고 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 ② </a:t>
            </a:r>
            <a:r>
              <a:rPr lang="ko-KR" altLang="en-US" dirty="0"/>
              <a:t>해당 정점에서 인접하고 아직 방문하지 않은 정점들의 누적 거리를 갱신한다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u="none" strike="noStrike" baseline="0" dirty="0"/>
              <a:t>구체적으로 이번 프로젝트에서는 우리나라의 대표가 되는 산중에 하나인 설악산을 대상으로 진행하려고 합니다</a:t>
            </a:r>
            <a:r>
              <a:rPr lang="en-US" altLang="ko-KR" u="none" strike="noStrike" baseline="0" dirty="0"/>
              <a:t>.</a:t>
            </a:r>
            <a:endParaRPr lang="en-US" altLang="ko-KR" u="none" strike="noStrike" dirty="0"/>
          </a:p>
          <a:p>
            <a:r>
              <a:rPr lang="ko-KR" altLang="en-US" dirty="0"/>
              <a:t>모든 등산로의 개폐가 경로에 영향을 줄</a:t>
            </a:r>
            <a:r>
              <a:rPr lang="ko-KR" altLang="en-US" baseline="0" dirty="0"/>
              <a:t> 것이고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설악산의 경우 여러 봉우리나 전망대가 있어서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반드시 특정 </a:t>
            </a:r>
            <a:r>
              <a:rPr lang="ko-KR" altLang="en-US" baseline="0" dirty="0" err="1"/>
              <a:t>랜드마크를</a:t>
            </a:r>
            <a:r>
              <a:rPr lang="ko-KR" altLang="en-US" baseline="0" dirty="0"/>
              <a:t> 지나는 경로를 만들어야 한다고 생각했습니다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사용하게 될 </a:t>
            </a:r>
            <a:r>
              <a:rPr lang="en-US" altLang="ko-KR" dirty="0"/>
              <a:t>data</a:t>
            </a:r>
            <a:r>
              <a:rPr lang="ko-KR" altLang="en-US" dirty="0"/>
              <a:t>는 산림청에서 제공하는 데이터로 등산로 </a:t>
            </a:r>
            <a:r>
              <a:rPr lang="en-US" altLang="ko-KR" dirty="0"/>
              <a:t>API</a:t>
            </a:r>
            <a:r>
              <a:rPr lang="ko-KR" altLang="en-US" dirty="0"/>
              <a:t>와 국립공원 홈페이지에서 제공하는 탐방 통제정보를 이용할 것입니다</a:t>
            </a:r>
            <a:r>
              <a:rPr lang="en-US" altLang="ko-KR" dirty="0"/>
              <a:t>. </a:t>
            </a:r>
            <a:r>
              <a:rPr lang="ko-KR" altLang="en-US" baseline="0" dirty="0"/>
              <a:t>구체적으로 수치화된 건습도나 날씨에 따른 통제 정보는 수치화 되어있지 않고 해당 산 관리소에서 기상특보에 따라 통제를 하는 것이 법령</a:t>
            </a:r>
            <a:r>
              <a:rPr lang="en-US" altLang="ko-KR" baseline="0" dirty="0"/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자연공원법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조제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항제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baseline="0" dirty="0"/>
              <a:t>인 것으로 확인되었습니다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산에서 제공하는 사이트의 통제 정보를 활용할 것입니다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개발에 사용될 언어는 </a:t>
            </a:r>
            <a:r>
              <a:rPr lang="ko-KR" altLang="en-US" dirty="0" err="1"/>
              <a:t>파이썬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그래프로 모델링 하려는 방법은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각각의 길들이 교차하는 지점과</a:t>
            </a:r>
            <a:r>
              <a:rPr lang="en-US" altLang="ko-KR" dirty="0"/>
              <a:t> </a:t>
            </a:r>
            <a:r>
              <a:rPr lang="ko-KR" altLang="en-US" dirty="0"/>
              <a:t>길이 시작되는 지점을 </a:t>
            </a:r>
            <a:r>
              <a:rPr lang="en-US" altLang="ko-KR" dirty="0"/>
              <a:t>Node</a:t>
            </a:r>
            <a:r>
              <a:rPr lang="ko-KR" altLang="en-US" dirty="0"/>
              <a:t>로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Node</a:t>
            </a:r>
            <a:r>
              <a:rPr lang="ko-KR" altLang="en-US" dirty="0"/>
              <a:t>간에 길을 </a:t>
            </a:r>
            <a:r>
              <a:rPr lang="en-US" altLang="ko-KR" dirty="0"/>
              <a:t>Edge</a:t>
            </a:r>
            <a:r>
              <a:rPr lang="ko-KR" altLang="en-US" dirty="0"/>
              <a:t>라고 하겠습니다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edge</a:t>
            </a:r>
            <a:r>
              <a:rPr lang="ko-KR" altLang="en-US" dirty="0"/>
              <a:t>는 방향성이 있고</a:t>
            </a:r>
            <a:r>
              <a:rPr lang="en-US" altLang="ko-KR" dirty="0"/>
              <a:t>, weight</a:t>
            </a:r>
            <a:r>
              <a:rPr lang="ko-KR" altLang="en-US" dirty="0"/>
              <a:t>이 존재합니다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아마 </a:t>
            </a:r>
            <a:r>
              <a:rPr lang="en-US" altLang="ko-KR" dirty="0"/>
              <a:t>route</a:t>
            </a:r>
            <a:r>
              <a:rPr lang="ko-KR" altLang="en-US" dirty="0"/>
              <a:t>를 결정하는 가장 큰 요인은 </a:t>
            </a:r>
            <a:r>
              <a:rPr lang="en-US" altLang="ko-KR" dirty="0"/>
              <a:t>weight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이라고 생각되는데요</a:t>
            </a:r>
            <a:r>
              <a:rPr lang="en-US" altLang="ko-KR" baseline="0" dirty="0"/>
              <a:t>. </a:t>
            </a:r>
            <a:r>
              <a:rPr lang="en-US" altLang="ko-KR" dirty="0"/>
              <a:t>weight</a:t>
            </a:r>
            <a:r>
              <a:rPr lang="ko-KR" altLang="en-US" dirty="0"/>
              <a:t> 정의 하는 방법은 다음 장에서 이어가도록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사용할 등산로</a:t>
            </a:r>
            <a:r>
              <a:rPr lang="ko-KR" altLang="en-US" baseline="0" dirty="0"/>
              <a:t> </a:t>
            </a:r>
            <a:r>
              <a:rPr lang="en-US" altLang="ko-KR" baseline="0" dirty="0"/>
              <a:t>API</a:t>
            </a:r>
            <a:r>
              <a:rPr lang="ko-KR" altLang="en-US" baseline="0" dirty="0"/>
              <a:t>의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지점 간의 경로에 대해서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난이도를 제공합니다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저는 이 상중하의 난이도를 각각 </a:t>
            </a:r>
            <a:r>
              <a:rPr lang="en-US" altLang="ko-KR" baseline="0" dirty="0"/>
              <a:t>1,2,3</a:t>
            </a:r>
            <a:r>
              <a:rPr lang="ko-KR" altLang="en-US" baseline="0" dirty="0"/>
              <a:t>의 수치를 부여하여 처리하고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소요시간을 곱합니다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곱한 값을 </a:t>
            </a:r>
            <a:r>
              <a:rPr lang="en-US" altLang="ko-KR" baseline="0" dirty="0"/>
              <a:t>weight</a:t>
            </a:r>
            <a:r>
              <a:rPr lang="ko-KR" altLang="en-US" baseline="0" dirty="0"/>
              <a:t>으로 하려고 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Digraph</a:t>
            </a:r>
            <a:r>
              <a:rPr lang="ko-KR" altLang="en-US" baseline="0" dirty="0"/>
              <a:t>로 구성한 이유도 </a:t>
            </a:r>
            <a:r>
              <a:rPr lang="en-US" altLang="ko-KR" baseline="0" dirty="0"/>
              <a:t>weight </a:t>
            </a:r>
            <a:r>
              <a:rPr lang="ko-KR" altLang="en-US" baseline="0" dirty="0"/>
              <a:t>때문에 발생했습니다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각각의 루트의 상행 시간과 하행시간이 다르기에 발생하는 </a:t>
            </a:r>
            <a:r>
              <a:rPr lang="en-US" altLang="ko-KR" baseline="0" dirty="0"/>
              <a:t>weight </a:t>
            </a:r>
            <a:r>
              <a:rPr lang="ko-KR" altLang="en-US" baseline="0" dirty="0"/>
              <a:t>값도 달라져서 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553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사용할 </a:t>
            </a:r>
            <a:r>
              <a:rPr lang="en-US" altLang="ko-KR" dirty="0" err="1"/>
              <a:t>api</a:t>
            </a:r>
            <a:r>
              <a:rPr lang="ko-KR" altLang="en-US" dirty="0"/>
              <a:t>는 면</a:t>
            </a:r>
            <a:r>
              <a:rPr lang="en-US" altLang="ko-KR" dirty="0"/>
              <a:t>, </a:t>
            </a:r>
            <a:r>
              <a:rPr lang="ko-KR" altLang="en-US" dirty="0"/>
              <a:t>동 단위로 데이터를 제공하기 합니다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 </a:t>
            </a:r>
            <a:r>
              <a:rPr lang="ko-KR" altLang="en-US" dirty="0"/>
              <a:t>설악산이 포함되는 인제군 북면</a:t>
            </a:r>
            <a:r>
              <a:rPr lang="en-US" altLang="ko-KR" dirty="0"/>
              <a:t>, </a:t>
            </a:r>
            <a:r>
              <a:rPr lang="ko-KR" altLang="en-US" dirty="0" err="1"/>
              <a:t>속초시</a:t>
            </a:r>
            <a:r>
              <a:rPr lang="ko-KR" altLang="en-US" dirty="0"/>
              <a:t> </a:t>
            </a:r>
            <a:r>
              <a:rPr lang="ko-KR" altLang="en-US" dirty="0" err="1"/>
              <a:t>설악동</a:t>
            </a:r>
            <a:r>
              <a:rPr lang="en-US" altLang="ko-KR" dirty="0"/>
              <a:t>, </a:t>
            </a:r>
            <a:r>
              <a:rPr lang="ko-KR" altLang="en-US" dirty="0"/>
              <a:t>양양군 서면 총 </a:t>
            </a:r>
            <a:r>
              <a:rPr lang="en-US" altLang="ko-KR" dirty="0"/>
              <a:t>3</a:t>
            </a:r>
            <a:r>
              <a:rPr lang="ko-KR" altLang="en-US" dirty="0"/>
              <a:t>곳의 등산로 데이터를 활용하도록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등산로 </a:t>
            </a:r>
            <a:r>
              <a:rPr lang="en-US" altLang="ko-KR" dirty="0" err="1"/>
              <a:t>api</a:t>
            </a:r>
            <a:r>
              <a:rPr lang="ko-KR" altLang="en-US" dirty="0"/>
              <a:t>에서 제공하는 </a:t>
            </a:r>
            <a:r>
              <a:rPr lang="en-US" altLang="ko-KR" dirty="0"/>
              <a:t>JSON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파일을 살펴보면 그림과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기본적으로 생성할 그래프의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마다 </a:t>
            </a:r>
            <a:r>
              <a:rPr lang="en-US" altLang="ko-KR" baseline="0" dirty="0"/>
              <a:t>id</a:t>
            </a:r>
            <a:r>
              <a:rPr lang="ko-KR" altLang="en-US" baseline="0" dirty="0"/>
              <a:t>값을 부여해 상</a:t>
            </a:r>
            <a:r>
              <a:rPr lang="en-US" altLang="ko-KR" baseline="0" dirty="0"/>
              <a:t>,</a:t>
            </a:r>
            <a:r>
              <a:rPr lang="ko-KR" altLang="en-US" baseline="0" dirty="0"/>
              <a:t>하행 소요시간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고도</a:t>
            </a:r>
            <a:r>
              <a:rPr lang="en-US" altLang="ko-KR" baseline="0" dirty="0"/>
              <a:t> </a:t>
            </a:r>
            <a:r>
              <a:rPr lang="ko-KR" altLang="en-US" baseline="0" dirty="0"/>
              <a:t>및 난이도 데이터를 제공합니다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id(edge)</a:t>
            </a:r>
            <a:r>
              <a:rPr lang="ko-KR" altLang="en-US" baseline="0" dirty="0"/>
              <a:t>별로 시점과 종점 좌표를 </a:t>
            </a:r>
            <a:r>
              <a:rPr lang="ko-KR" altLang="en-US" baseline="0" dirty="0" err="1"/>
              <a:t>파싱하고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각각의 좌표를 </a:t>
            </a:r>
            <a:r>
              <a:rPr lang="en-US" altLang="ko-KR" baseline="0" dirty="0"/>
              <a:t>vertex</a:t>
            </a:r>
            <a:r>
              <a:rPr lang="ko-KR" altLang="en-US" baseline="0" dirty="0"/>
              <a:t>로 하는 그래프를 생성하겠습니다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봉우리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청과 같은 </a:t>
            </a:r>
            <a:r>
              <a:rPr lang="ko-KR" altLang="en-US" baseline="0" dirty="0" err="1"/>
              <a:t>랜드마크에</a:t>
            </a:r>
            <a:r>
              <a:rPr lang="ko-KR" altLang="en-US" baseline="0" dirty="0"/>
              <a:t> 대한 정보는 별도의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가 없으므로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안내도를</a:t>
            </a:r>
            <a:r>
              <a:rPr lang="ko-KR" altLang="en-US" baseline="0" dirty="0"/>
              <a:t> 참조하여 입력할 예정입니다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</a:t>
            </a:r>
            <a:r>
              <a:rPr lang="ko-KR" altLang="en-US" baseline="0" dirty="0" err="1"/>
              <a:t>노드의</a:t>
            </a:r>
            <a:r>
              <a:rPr lang="ko-KR" altLang="en-US" baseline="0" dirty="0"/>
              <a:t> 끝은 산의 진입로 또는 퇴로로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20002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Problem Solving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21481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LT </a:t>
            </a:r>
            <a:r>
              <a:rPr lang="ko-KR" altLang="en-US" b="1" dirty="0">
                <a:solidFill>
                  <a:schemeClr val="bg1"/>
                </a:solidFill>
              </a:rPr>
              <a:t>┴ </a:t>
            </a:r>
            <a:r>
              <a:rPr lang="en-US" altLang="ko-KR" b="1" dirty="0">
                <a:solidFill>
                  <a:schemeClr val="bg1"/>
                </a:solidFill>
              </a:rPr>
              <a:t>11934 </a:t>
            </a:r>
            <a:r>
              <a:rPr lang="ko-KR" altLang="en-US" b="1" dirty="0">
                <a:solidFill>
                  <a:schemeClr val="bg1"/>
                </a:solidFill>
              </a:rPr>
              <a:t>종점 좌표</a:t>
            </a:r>
          </a:p>
        </p:txBody>
      </p:sp>
      <p:pic>
        <p:nvPicPr>
          <p:cNvPr id="2053" name="Picture 5" descr="C:\Users\user\Desktop\11934 정점좌표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071546"/>
            <a:ext cx="3505200" cy="2771775"/>
          </a:xfrm>
          <a:prstGeom prst="rect">
            <a:avLst/>
          </a:prstGeom>
          <a:noFill/>
        </p:spPr>
      </p:pic>
      <p:pic>
        <p:nvPicPr>
          <p:cNvPr id="2054" name="Picture 6" descr="C:\Users\user\Desktop\11935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000108"/>
            <a:ext cx="3524250" cy="1066800"/>
          </a:xfrm>
          <a:prstGeom prst="rect">
            <a:avLst/>
          </a:prstGeom>
          <a:noFill/>
        </p:spPr>
      </p:pic>
      <p:pic>
        <p:nvPicPr>
          <p:cNvPr id="2055" name="Picture 7" descr="C:\Users\user\Desktop\1193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2000240"/>
            <a:ext cx="3067050" cy="19431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643438" y="421481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LT </a:t>
            </a:r>
            <a:r>
              <a:rPr lang="ko-KR" altLang="en-US" b="1" dirty="0">
                <a:solidFill>
                  <a:schemeClr val="bg1"/>
                </a:solidFill>
              </a:rPr>
              <a:t>┴ </a:t>
            </a:r>
            <a:r>
              <a:rPr lang="en-US" altLang="ko-KR" b="1" dirty="0">
                <a:solidFill>
                  <a:schemeClr val="bg1"/>
                </a:solidFill>
              </a:rPr>
              <a:t>11935 </a:t>
            </a:r>
            <a:r>
              <a:rPr lang="ko-KR" altLang="en-US" b="1" dirty="0">
                <a:solidFill>
                  <a:schemeClr val="bg1"/>
                </a:solidFill>
              </a:rPr>
              <a:t>시점 좌표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 descr="C:\Users\user\Desktop\dynamic iss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14488"/>
            <a:ext cx="4552553" cy="3286148"/>
          </a:xfrm>
          <a:prstGeom prst="rect">
            <a:avLst/>
          </a:prstGeom>
          <a:noFill/>
        </p:spPr>
      </p:pic>
      <p:pic>
        <p:nvPicPr>
          <p:cNvPr id="4099" name="Picture 3" descr="C:\Users\user\Desktop\통제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727" y="1714488"/>
            <a:ext cx="4498273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7DE7F3-0329-4BE6-873C-0CBC8C70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75B0B978-4B7A-479B-966B-D6B51EE37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35" y="502234"/>
            <a:ext cx="9118666" cy="6081128"/>
          </a:xfrm>
        </p:spPr>
      </p:pic>
    </p:spTree>
    <p:extLst>
      <p:ext uri="{BB962C8B-B14F-4D97-AF65-F5344CB8AC3E}">
        <p14:creationId xmlns:p14="http://schemas.microsoft.com/office/powerpoint/2010/main" xmlns="" val="220754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6" descr="Mountain premium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2857496"/>
            <a:ext cx="1143008" cy="1143009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1357290" y="335756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7356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072330" y="342900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14942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429388" y="214311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00826" y="457200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00628" y="4071942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57752" y="2428868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/>
          <p:nvPr/>
        </p:nvCxnSpPr>
        <p:spPr>
          <a:xfrm flipV="1">
            <a:off x="1928794" y="2857496"/>
            <a:ext cx="857256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/>
          <p:nvPr/>
        </p:nvCxnSpPr>
        <p:spPr>
          <a:xfrm>
            <a:off x="2714612" y="2857496"/>
            <a:ext cx="857256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/>
          <p:nvPr/>
        </p:nvCxnSpPr>
        <p:spPr>
          <a:xfrm>
            <a:off x="1928794" y="3857628"/>
            <a:ext cx="928694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/>
          <p:nvPr/>
        </p:nvCxnSpPr>
        <p:spPr>
          <a:xfrm flipV="1">
            <a:off x="2857488" y="3857628"/>
            <a:ext cx="642942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43504" y="228599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00298" y="45005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571736" y="32861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10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52698" y="25812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00694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43570" y="400050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28586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</a:t>
            </a:r>
            <a:r>
              <a:rPr lang="en-US" altLang="ko-KR" b="1" dirty="0" err="1">
                <a:solidFill>
                  <a:schemeClr val="bg1"/>
                </a:solidFill>
              </a:rPr>
              <a:t>Dijkstra</a:t>
            </a:r>
            <a:r>
              <a:rPr lang="en-US" altLang="ko-KR" b="1" dirty="0">
                <a:solidFill>
                  <a:schemeClr val="bg1"/>
                </a:solidFill>
              </a:rPr>
              <a:t> Algorithm</a:t>
            </a:r>
          </a:p>
        </p:txBody>
      </p:sp>
      <p:pic>
        <p:nvPicPr>
          <p:cNvPr id="5122" name="Picture 2" descr="C:\Users\user\Desktop\Dijkstra_Animation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4357718" cy="37862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https://commons.wikimedia.org/wiki/Dijkstra%27s_algorithm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2285992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 방문하지 않은 정점들 중 거리가 가장 짧은 정점을 하나 선택해 방문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해당 정점에서 인접하고 아직 방문하지 않은 정점들의 누적 </a:t>
            </a: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을 갱신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5736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2. Weight definition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484561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32739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85918" y="23574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42976" y="357187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72264" y="350043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29322" y="22145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5074" y="47148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Mountain premium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143248"/>
            <a:ext cx="1143008" cy="1143009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>
            <a:off x="2214546" y="264318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43042" y="385762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786314" y="257174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6314" y="364331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786314" y="4143380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143108" y="278605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1643042" y="371475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4857752" y="4071942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4786314" y="350043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0800000" flipV="1">
            <a:off x="4857752" y="2643182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 flipH="1" flipV="1">
            <a:off x="6286512" y="157161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357950" y="164305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6929454" y="11429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572396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429388" y="2357430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10800000">
            <a:off x="6357950" y="2500306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0800000" flipV="1">
            <a:off x="7000892" y="314324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6858016" y="3071810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설악산에 대한 데이터를 사용할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등산로의 개폐가 경로에 영향을 줄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사용자가 출발지와 목적 </a:t>
            </a:r>
            <a:r>
              <a:rPr lang="en-US" altLang="ko-KR" dirty="0">
                <a:solidFill>
                  <a:schemeClr val="bg1"/>
                </a:solidFill>
              </a:rPr>
              <a:t>waypoint</a:t>
            </a:r>
            <a:r>
              <a:rPr lang="ko-KR" altLang="en-US" dirty="0">
                <a:solidFill>
                  <a:schemeClr val="bg1"/>
                </a:solidFill>
              </a:rPr>
              <a:t>를 정하면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경로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57298"/>
            <a:ext cx="8501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2D </a:t>
            </a:r>
            <a:r>
              <a:rPr lang="ko-KR" altLang="en-US" b="1" dirty="0">
                <a:solidFill>
                  <a:schemeClr val="bg1"/>
                </a:solidFill>
              </a:rPr>
              <a:t>데이터 </a:t>
            </a:r>
            <a:r>
              <a:rPr lang="en-US" altLang="ko-KR" b="1" dirty="0">
                <a:solidFill>
                  <a:schemeClr val="bg1"/>
                </a:solidFill>
              </a:rPr>
              <a:t>API 2.0 </a:t>
            </a:r>
            <a:r>
              <a:rPr lang="ko-KR" altLang="en-US" b="1" dirty="0" err="1">
                <a:solidFill>
                  <a:schemeClr val="bg1"/>
                </a:solidFill>
              </a:rPr>
              <a:t>레퍼런스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등산로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데이터버전 </a:t>
            </a:r>
            <a:r>
              <a:rPr lang="en-US" altLang="ko-KR" b="1" dirty="0">
                <a:solidFill>
                  <a:schemeClr val="bg1"/>
                </a:solidFill>
              </a:rPr>
              <a:t>: 1.0)) (JSON)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http://dev.vworld.kr/dev/v4dv_2ddataguide2_s002.do?svcIde=frstclimb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탐방통제정보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http://www.knps.or.kr/front/portal/safe/acsCtrList.do?menuNo=8000340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http://www.knps.or.kr/front/portal/open/pnewsList.do?menuNo=7020013&amp;searchParkId=120400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2" name="그림 3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000108"/>
            <a:ext cx="36290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57158" y="1285860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 : </a:t>
            </a:r>
            <a:r>
              <a:rPr lang="ko-KR" altLang="en-US" dirty="0">
                <a:solidFill>
                  <a:schemeClr val="bg1"/>
                </a:solidFill>
              </a:rPr>
              <a:t>갈림길과 길이 시작하는 지점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E : </a:t>
            </a:r>
            <a:r>
              <a:rPr lang="ko-KR" altLang="en-US" dirty="0">
                <a:solidFill>
                  <a:schemeClr val="bg1"/>
                </a:solidFill>
              </a:rPr>
              <a:t>등산로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방향성 </a:t>
            </a:r>
            <a:r>
              <a:rPr lang="en-US" altLang="ko-KR" dirty="0">
                <a:solidFill>
                  <a:schemeClr val="bg1"/>
                </a:solidFill>
              </a:rPr>
              <a:t>: Digraph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모든 </a:t>
            </a:r>
            <a:r>
              <a:rPr lang="en-US" altLang="ko-KR" dirty="0">
                <a:solidFill>
                  <a:schemeClr val="bg1"/>
                </a:solidFill>
              </a:rPr>
              <a:t>Edge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Weight definition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039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76246" y="4960421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거리우선 경로에서의 </a:t>
            </a:r>
            <a:r>
              <a:rPr lang="en-US" altLang="ko-KR" b="1" dirty="0">
                <a:solidFill>
                  <a:schemeClr val="bg1"/>
                </a:solidFill>
              </a:rPr>
              <a:t>weight : </a:t>
            </a:r>
            <a:r>
              <a:rPr lang="ko-KR" altLang="en-US" b="1" dirty="0" smtClean="0">
                <a:solidFill>
                  <a:schemeClr val="bg1"/>
                </a:solidFill>
              </a:rPr>
              <a:t>구간거리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등반 강도기반 경로에서의 </a:t>
            </a:r>
            <a:r>
              <a:rPr lang="en-US" altLang="ko-KR" b="1" dirty="0">
                <a:solidFill>
                  <a:schemeClr val="bg1"/>
                </a:solidFill>
              </a:rPr>
              <a:t>weight : </a:t>
            </a:r>
            <a:r>
              <a:rPr lang="ko-KR" altLang="en-US" b="1" dirty="0">
                <a:solidFill>
                  <a:schemeClr val="bg1"/>
                </a:solidFill>
              </a:rPr>
              <a:t>난이도 </a:t>
            </a:r>
            <a:r>
              <a:rPr lang="en-US" altLang="ko-KR" b="1" dirty="0">
                <a:solidFill>
                  <a:schemeClr val="bg1"/>
                </a:solidFill>
              </a:rPr>
              <a:t>* </a:t>
            </a:r>
            <a:r>
              <a:rPr lang="ko-KR" altLang="en-US" b="1" dirty="0" smtClean="0">
                <a:solidFill>
                  <a:schemeClr val="bg1"/>
                </a:solidFill>
              </a:rPr>
              <a:t>소요시간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ko-KR" altLang="en-US" b="1" dirty="0">
                <a:solidFill>
                  <a:schemeClr val="bg1"/>
                </a:solidFill>
              </a:rPr>
              <a:t>난이도는 상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중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하에 따라 </a:t>
            </a:r>
            <a:r>
              <a:rPr lang="en-US" altLang="ko-KR" b="1" dirty="0">
                <a:solidFill>
                  <a:schemeClr val="bg1"/>
                </a:solidFill>
              </a:rPr>
              <a:t>3~1</a:t>
            </a:r>
            <a:r>
              <a:rPr lang="ko-KR" altLang="en-US" b="1" dirty="0">
                <a:solidFill>
                  <a:schemeClr val="bg1"/>
                </a:solidFill>
              </a:rPr>
              <a:t>의 값으로 환산하여 계산한다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8311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 descr="C:\Users\user\Desktop\등산로api-설악산(강원도 인제군 북면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57232"/>
            <a:ext cx="4143372" cy="3154177"/>
          </a:xfrm>
          <a:prstGeom prst="rect">
            <a:avLst/>
          </a:prstGeom>
          <a:noFill/>
        </p:spPr>
      </p:pic>
      <p:pic>
        <p:nvPicPr>
          <p:cNvPr id="3076" name="Picture 4" descr="C:\Users\user\Desktop\등산로api-설악산(강원도 양양군 서면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3917424"/>
            <a:ext cx="3929090" cy="2940576"/>
          </a:xfrm>
          <a:prstGeom prst="rect">
            <a:avLst/>
          </a:prstGeom>
          <a:noFill/>
        </p:spPr>
      </p:pic>
      <p:pic>
        <p:nvPicPr>
          <p:cNvPr id="3077" name="Picture 5" descr="C:\Users\user\Desktop\등산로api-설악산(강원도 속초시 설악동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785794"/>
            <a:ext cx="4786314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9" name="Picture 5" descr="C:\Users\user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000108"/>
            <a:ext cx="4714876" cy="504048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7158" y="1285860"/>
            <a:ext cx="41434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 : </a:t>
            </a:r>
            <a:r>
              <a:rPr lang="ko-KR" altLang="en-US" dirty="0">
                <a:solidFill>
                  <a:schemeClr val="bg1"/>
                </a:solidFill>
              </a:rPr>
              <a:t>각</a:t>
            </a:r>
            <a:r>
              <a:rPr lang="en-US" altLang="ko-KR" dirty="0">
                <a:solidFill>
                  <a:schemeClr val="bg1"/>
                </a:solidFill>
              </a:rPr>
              <a:t> id</a:t>
            </a:r>
            <a:r>
              <a:rPr lang="ko-KR" altLang="en-US" dirty="0">
                <a:solidFill>
                  <a:schemeClr val="bg1"/>
                </a:solidFill>
              </a:rPr>
              <a:t>에 대한</a:t>
            </a:r>
            <a:r>
              <a:rPr lang="en-US" altLang="ko-KR" dirty="0">
                <a:solidFill>
                  <a:schemeClr val="bg1"/>
                </a:solidFill>
              </a:rPr>
              <a:t> Coordinate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ko-KR" altLang="en-US" dirty="0">
                <a:solidFill>
                  <a:schemeClr val="bg1"/>
                </a:solidFill>
              </a:rPr>
              <a:t>시점과 종점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E : id</a:t>
            </a:r>
            <a:r>
              <a:rPr lang="ko-KR" altLang="en-US" dirty="0">
                <a:solidFill>
                  <a:schemeClr val="bg1"/>
                </a:solidFill>
              </a:rPr>
              <a:t>별 </a:t>
            </a:r>
            <a:r>
              <a:rPr lang="en-US" altLang="ko-KR" dirty="0">
                <a:solidFill>
                  <a:schemeClr val="bg1"/>
                </a:solidFill>
              </a:rPr>
              <a:t>Coordinate </a:t>
            </a:r>
            <a:r>
              <a:rPr lang="ko-KR" altLang="en-US" dirty="0">
                <a:solidFill>
                  <a:schemeClr val="bg1"/>
                </a:solidFill>
              </a:rPr>
              <a:t>시점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종점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Weight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등반 강도기반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b="1" dirty="0" err="1" smtClean="0">
                <a:solidFill>
                  <a:schemeClr val="bg1"/>
                </a:solidFill>
              </a:rPr>
              <a:t>cat_nam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* (</a:t>
            </a:r>
            <a:r>
              <a:rPr lang="en-US" altLang="ko-KR" b="1" dirty="0" err="1">
                <a:solidFill>
                  <a:schemeClr val="bg1"/>
                </a:solidFill>
              </a:rPr>
              <a:t>up_min</a:t>
            </a:r>
            <a:r>
              <a:rPr lang="en-US" altLang="ko-KR" b="1" dirty="0">
                <a:solidFill>
                  <a:schemeClr val="bg1"/>
                </a:solidFill>
              </a:rPr>
              <a:t> or </a:t>
            </a:r>
            <a:r>
              <a:rPr lang="en-US" altLang="ko-KR" b="1" dirty="0" err="1">
                <a:solidFill>
                  <a:schemeClr val="bg1"/>
                </a:solidFill>
              </a:rPr>
              <a:t>down_min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거리 기반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Sec_len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Waypoint</a:t>
            </a:r>
            <a:r>
              <a:rPr lang="ko-KR" altLang="en-US" dirty="0">
                <a:solidFill>
                  <a:schemeClr val="bg1"/>
                </a:solidFill>
              </a:rPr>
              <a:t>에 대한 정보는 직접 입력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각 말단 노드는 산의 진입로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789</Words>
  <Application>Microsoft Office PowerPoint</Application>
  <PresentationFormat>화면 슬라이드 쇼(4:3)</PresentationFormat>
  <Paragraphs>112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141</cp:revision>
  <dcterms:created xsi:type="dcterms:W3CDTF">2014-06-09T07:34:56Z</dcterms:created>
  <dcterms:modified xsi:type="dcterms:W3CDTF">2018-09-30T17:51:52Z</dcterms:modified>
</cp:coreProperties>
</file>