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69" r:id="rId3"/>
    <p:sldId id="267" r:id="rId4"/>
    <p:sldId id="285" r:id="rId5"/>
    <p:sldId id="281" r:id="rId6"/>
    <p:sldId id="293" r:id="rId7"/>
    <p:sldId id="286" r:id="rId8"/>
    <p:sldId id="289" r:id="rId9"/>
    <p:sldId id="287" r:id="rId10"/>
    <p:sldId id="291" r:id="rId11"/>
    <p:sldId id="295" r:id="rId12"/>
    <p:sldId id="294" r:id="rId13"/>
    <p:sldId id="296" r:id="rId14"/>
    <p:sldId id="297" r:id="rId15"/>
    <p:sldId id="272" r:id="rId16"/>
    <p:sldId id="26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25" autoAdjust="0"/>
  </p:normalViewPr>
  <p:slideViewPr>
    <p:cSldViewPr>
      <p:cViewPr varScale="1">
        <p:scale>
          <a:sx n="73" d="100"/>
          <a:sy n="73" d="100"/>
        </p:scale>
        <p:origin x="1738" y="5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2CBBD-CA9C-43E9-A3D4-9E153FE07913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0D0C-2E56-4B32-8114-326E92007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하산지점을 </a:t>
            </a:r>
            <a:r>
              <a:rPr lang="ko-KR" altLang="en-US" dirty="0" err="1"/>
              <a:t>금강교라고</a:t>
            </a:r>
            <a:r>
              <a:rPr lang="ko-KR" altLang="en-US" dirty="0"/>
              <a:t> 하면</a:t>
            </a:r>
            <a:r>
              <a:rPr lang="en-US" altLang="ko-KR" dirty="0"/>
              <a:t>, </a:t>
            </a:r>
            <a:r>
              <a:rPr lang="ko-KR" altLang="en-US" dirty="0"/>
              <a:t>다음과 같은 경로를 </a:t>
            </a:r>
            <a:r>
              <a:rPr lang="en-US" altLang="ko-KR" dirty="0"/>
              <a:t>start index</a:t>
            </a:r>
            <a:r>
              <a:rPr lang="ko-KR" altLang="en-US" dirty="0"/>
              <a:t>와 </a:t>
            </a:r>
            <a:r>
              <a:rPr lang="en-US" altLang="ko-KR" dirty="0" err="1"/>
              <a:t>dest</a:t>
            </a:r>
            <a:r>
              <a:rPr lang="en-US" altLang="ko-KR" dirty="0"/>
              <a:t> index</a:t>
            </a:r>
            <a:r>
              <a:rPr lang="ko-KR" altLang="en-US" dirty="0"/>
              <a:t>에 입력하면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4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남설악</a:t>
            </a:r>
            <a:r>
              <a:rPr lang="ko-KR" altLang="en-US" dirty="0"/>
              <a:t> 탐방지원센터에서 </a:t>
            </a:r>
            <a:r>
              <a:rPr lang="ko-KR" altLang="en-US" dirty="0" err="1"/>
              <a:t>설악동</a:t>
            </a:r>
            <a:r>
              <a:rPr lang="ko-KR" altLang="en-US" dirty="0"/>
              <a:t> 탐방지원센터까지의 기존경로는 다음과 같은 상태였습니다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8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설악산 국립 공원 사무소에서 특정 노드 개폐를 요청하면</a:t>
            </a:r>
            <a:r>
              <a:rPr lang="en-US" altLang="ko-KR" dirty="0"/>
              <a:t>, </a:t>
            </a:r>
            <a:r>
              <a:rPr lang="ko-KR" altLang="en-US" dirty="0"/>
              <a:t>이에 상응하게 사용자는 노드를 지워주어야 합니다</a:t>
            </a:r>
            <a:r>
              <a:rPr lang="en-US" altLang="ko-KR" dirty="0"/>
              <a:t>. </a:t>
            </a:r>
            <a:r>
              <a:rPr lang="ko-KR" altLang="en-US" dirty="0"/>
              <a:t>상응하는 </a:t>
            </a:r>
            <a:r>
              <a:rPr lang="en-US" altLang="ko-KR" dirty="0"/>
              <a:t>27,28,29, 31 </a:t>
            </a:r>
            <a:r>
              <a:rPr lang="ko-KR" altLang="en-US" dirty="0"/>
              <a:t>노드를 입력하고 각각</a:t>
            </a:r>
            <a:r>
              <a:rPr lang="en-US" altLang="ko-KR" dirty="0"/>
              <a:t> delete node</a:t>
            </a:r>
            <a:r>
              <a:rPr lang="ko-KR" altLang="en-US" dirty="0"/>
              <a:t>를  수행하면</a:t>
            </a:r>
            <a:r>
              <a:rPr lang="en-US" altLang="ko-KR" dirty="0"/>
              <a:t>, </a:t>
            </a:r>
            <a:r>
              <a:rPr lang="ko-KR" altLang="en-US" dirty="0"/>
              <a:t>해당 노드를 폐쇄합니다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8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노드가 폐쇄된 상태에서 경로는 다음과 같이 생성됩니다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41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실제로</a:t>
            </a:r>
            <a:r>
              <a:rPr lang="en-US" altLang="ko-KR" dirty="0"/>
              <a:t>, edge</a:t>
            </a:r>
            <a:r>
              <a:rPr lang="ko-KR" altLang="en-US" dirty="0"/>
              <a:t>와</a:t>
            </a:r>
            <a:r>
              <a:rPr lang="en-US" altLang="ko-KR" dirty="0"/>
              <a:t>, node</a:t>
            </a:r>
            <a:r>
              <a:rPr lang="ko-KR" altLang="en-US" dirty="0"/>
              <a:t>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7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기존에 사용하려고 했던 언어를 </a:t>
            </a:r>
            <a:r>
              <a:rPr lang="en-US" altLang="ko-KR" baseline="0" dirty="0"/>
              <a:t>Python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C++</a:t>
            </a:r>
            <a:r>
              <a:rPr lang="ko-KR" altLang="en-US" baseline="0" dirty="0"/>
              <a:t>로 변경하였습니다</a:t>
            </a:r>
            <a:r>
              <a:rPr lang="en-US" altLang="ko-KR" baseline="0" dirty="0"/>
              <a:t>. </a:t>
            </a:r>
          </a:p>
          <a:p>
            <a:r>
              <a:rPr lang="en-US" altLang="ko-KR" baseline="0" dirty="0"/>
              <a:t>C++</a:t>
            </a:r>
            <a:r>
              <a:rPr lang="ko-KR" altLang="en-US" baseline="0" dirty="0"/>
              <a:t>언어를 사용하면서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콘솔로 출력창을 표시하려 했지만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직관적으로 이해하기가 힘들어</a:t>
            </a:r>
            <a:r>
              <a:rPr lang="en-US" altLang="ko-KR" baseline="0" dirty="0"/>
              <a:t> MFC</a:t>
            </a:r>
            <a:r>
              <a:rPr lang="ko-KR" altLang="en-US" baseline="0" dirty="0"/>
              <a:t>를 별도로 학습해서 구현함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데이터 사용에 있어서도 변화가 생겼습니다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기존에는 </a:t>
            </a:r>
            <a:r>
              <a:rPr lang="en-US" altLang="ko-KR" baseline="0" dirty="0" err="1"/>
              <a:t>vworld</a:t>
            </a:r>
            <a:r>
              <a:rPr lang="ko-KR" altLang="en-US" baseline="0" dirty="0"/>
              <a:t>에서 제공하는 등산로 </a:t>
            </a:r>
            <a:r>
              <a:rPr lang="en-US" altLang="ko-KR" baseline="0" dirty="0" err="1"/>
              <a:t>api</a:t>
            </a:r>
            <a:r>
              <a:rPr lang="ko-KR" altLang="en-US" baseline="0" dirty="0"/>
              <a:t>를 사용하려고 했는데</a:t>
            </a:r>
            <a:r>
              <a:rPr lang="en-US" altLang="ko-KR" baseline="0" dirty="0"/>
              <a:t>, vertex</a:t>
            </a:r>
            <a:r>
              <a:rPr lang="ko-KR" altLang="en-US" baseline="0" dirty="0"/>
              <a:t>데이터가 별도로 존재 하지않아 파싱에 큰 문제가 있었고</a:t>
            </a:r>
            <a:r>
              <a:rPr lang="en-US" altLang="ko-KR" baseline="0" dirty="0"/>
              <a:t>, 3</a:t>
            </a:r>
            <a:r>
              <a:rPr lang="ko-KR" altLang="en-US" baseline="0" dirty="0"/>
              <a:t>구역으로 나누어진 데이터가 중복되는 지점의 좌표 값이 상이하는 등 데이터 자체에 문제가 있는 부분이 있었습니다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이와 달리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산림청에서 제공하는 </a:t>
            </a:r>
            <a:r>
              <a:rPr lang="en-US" altLang="ko-KR" baseline="0" dirty="0"/>
              <a:t>data</a:t>
            </a:r>
            <a:r>
              <a:rPr lang="ko-KR" altLang="en-US" baseline="0" dirty="0"/>
              <a:t>에는 </a:t>
            </a:r>
            <a:r>
              <a:rPr lang="en-US" altLang="ko-KR" baseline="0" dirty="0"/>
              <a:t>spot, edge</a:t>
            </a:r>
            <a:r>
              <a:rPr lang="ko-KR" altLang="en-US" baseline="0" dirty="0"/>
              <a:t>를 별도로 구분해서 제공하여서 프로젝트 진행에 사용하기 더 적합한 것 같아 변경을 하게 되었습니다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난이도 기반경로 생성에서 상 하행  소요시간 데이터를 기반으로 생성하려 했지만</a:t>
            </a:r>
            <a:r>
              <a:rPr lang="en-US" altLang="ko-KR" baseline="0" dirty="0"/>
              <a:t>, json </a:t>
            </a:r>
            <a:r>
              <a:rPr lang="ko-KR" altLang="en-US" baseline="0" dirty="0"/>
              <a:t>데이터 내에서 상행이나 하행 시간은 제공되지만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방향에 대한 정보를 제공하지 않아서 제공되는 단순 </a:t>
            </a:r>
            <a:r>
              <a:rPr lang="en-US" altLang="ko-KR" baseline="0" dirty="0"/>
              <a:t>json</a:t>
            </a:r>
            <a:r>
              <a:rPr lang="ko-KR" altLang="en-US" baseline="0" dirty="0"/>
              <a:t>데이터만으로는 이를 처리할 수 없어 최단거리 경로 생성에만 집중하여</a:t>
            </a:r>
            <a:r>
              <a:rPr lang="en-US" altLang="ko-KR" baseline="0" dirty="0"/>
              <a:t>, </a:t>
            </a:r>
            <a:r>
              <a:rPr lang="ko-KR" altLang="en-US" baseline="0" dirty="0"/>
              <a:t>구현하기로 하였습니다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마지막으로</a:t>
            </a:r>
            <a:r>
              <a:rPr lang="en-US" altLang="ko-KR" baseline="0" dirty="0"/>
              <a:t>, JSON</a:t>
            </a:r>
            <a:r>
              <a:rPr lang="ko-KR" altLang="en-US" baseline="0" dirty="0"/>
              <a:t>데이터내에 해당 위치 레이블 정보가 표기되지 않아서 단순 인덱스로 표기하고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유저는 해당 인덱스의 레이블을</a:t>
            </a:r>
            <a:r>
              <a:rPr lang="en-US" altLang="ko-KR" baseline="0" dirty="0"/>
              <a:t> </a:t>
            </a:r>
            <a:r>
              <a:rPr lang="ko-KR" altLang="en-US" baseline="0" dirty="0"/>
              <a:t>서술한 도큐먼트를 확인해서 경로를 생성하는 방식으로 단순화 하였습니다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/>
              <a:t>JSON</a:t>
            </a:r>
            <a:r>
              <a:rPr lang="ko-KR" altLang="en-US" baseline="0" dirty="0"/>
              <a:t>데이터를 보다 쉽게 읽고 처리하기 위해 오픈소스로 공개되어 있는 외부라이브러리 </a:t>
            </a:r>
            <a:r>
              <a:rPr lang="en-US" altLang="ko-KR" baseline="0" dirty="0" err="1"/>
              <a:t>JsonCPP</a:t>
            </a:r>
            <a:r>
              <a:rPr lang="ko-KR" altLang="en-US" baseline="0" dirty="0"/>
              <a:t>를 사용하였습니다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0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MFC</a:t>
            </a:r>
            <a:r>
              <a:rPr lang="ko-KR" altLang="en-US" dirty="0"/>
              <a:t>요소를 내부 구현을 위한 클래스 </a:t>
            </a:r>
            <a:r>
              <a:rPr lang="en-US" altLang="ko-KR" dirty="0"/>
              <a:t>UML</a:t>
            </a:r>
            <a:r>
              <a:rPr lang="ko-KR" altLang="en-US" dirty="0"/>
              <a:t>은 위와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JSON</a:t>
            </a:r>
            <a:r>
              <a:rPr lang="ko-KR" altLang="en-US" dirty="0"/>
              <a:t>데이터를 읽어 오기 위해서</a:t>
            </a:r>
            <a:r>
              <a:rPr lang="en-US" altLang="ko-KR" dirty="0"/>
              <a:t>, Data Reader</a:t>
            </a:r>
            <a:r>
              <a:rPr lang="ko-KR" altLang="en-US" dirty="0"/>
              <a:t>클래스는</a:t>
            </a:r>
            <a:r>
              <a:rPr lang="en-US" altLang="ko-KR" dirty="0"/>
              <a:t> </a:t>
            </a:r>
            <a:r>
              <a:rPr lang="ko-KR" altLang="en-US" dirty="0"/>
              <a:t>앞서 소개한 </a:t>
            </a:r>
            <a:r>
              <a:rPr lang="en-US" altLang="ko-KR" dirty="0" err="1"/>
              <a:t>JsonCPP</a:t>
            </a:r>
            <a:r>
              <a:rPr lang="en-US" altLang="ko-KR" dirty="0"/>
              <a:t> </a:t>
            </a:r>
            <a:r>
              <a:rPr lang="ko-KR" altLang="en-US" dirty="0"/>
              <a:t>라이브러리를 기반으로 읽어</a:t>
            </a:r>
            <a:r>
              <a:rPr lang="en-US" altLang="ko-KR" dirty="0"/>
              <a:t>, </a:t>
            </a:r>
            <a:r>
              <a:rPr lang="ko-KR" altLang="en-US" dirty="0"/>
              <a:t>노드와 </a:t>
            </a:r>
            <a:r>
              <a:rPr lang="ko-KR" altLang="en-US" dirty="0" err="1"/>
              <a:t>엣지에</a:t>
            </a:r>
            <a:r>
              <a:rPr lang="ko-KR" altLang="en-US" dirty="0"/>
              <a:t> 벡터 기반의 데이터들을 반환해 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Edge</a:t>
            </a:r>
            <a:r>
              <a:rPr lang="ko-KR" altLang="en-US" dirty="0"/>
              <a:t>와 </a:t>
            </a:r>
            <a:r>
              <a:rPr lang="en-US" altLang="ko-KR" dirty="0"/>
              <a:t>node</a:t>
            </a:r>
            <a:r>
              <a:rPr lang="ko-KR" altLang="en-US" dirty="0"/>
              <a:t> 클래스는 헤더파일에 정의했고</a:t>
            </a:r>
            <a:r>
              <a:rPr lang="en-US" altLang="ko-KR" dirty="0"/>
              <a:t>, </a:t>
            </a:r>
            <a:r>
              <a:rPr lang="ko-KR" altLang="en-US" dirty="0"/>
              <a:t>노드 데이터와 </a:t>
            </a:r>
            <a:r>
              <a:rPr lang="ko-KR" altLang="en-US" dirty="0" err="1"/>
              <a:t>엣지</a:t>
            </a:r>
            <a:r>
              <a:rPr lang="ko-KR" altLang="en-US" dirty="0"/>
              <a:t> 좌표의 소수부분이 같은 지점을 나타내는데 소수 이하의 값이 상이한 경우가 많이 있어</a:t>
            </a:r>
            <a:r>
              <a:rPr lang="en-US" altLang="ko-KR" dirty="0"/>
              <a:t> int</a:t>
            </a:r>
            <a:r>
              <a:rPr lang="ko-KR" altLang="en-US" dirty="0"/>
              <a:t>형으로 캐스팅하였습니다</a:t>
            </a:r>
            <a:r>
              <a:rPr lang="en-US" altLang="ko-KR" dirty="0"/>
              <a:t>. </a:t>
            </a:r>
            <a:r>
              <a:rPr lang="ko-KR" altLang="en-US" dirty="0"/>
              <a:t>실제로</a:t>
            </a:r>
            <a:r>
              <a:rPr lang="en-US" altLang="ko-KR" dirty="0"/>
              <a:t>, </a:t>
            </a:r>
            <a:r>
              <a:rPr lang="ko-KR" altLang="en-US" dirty="0"/>
              <a:t>데이터의 좌표 값의 소수부분이 실제 </a:t>
            </a:r>
            <a:r>
              <a:rPr lang="en-US" altLang="ko-KR" dirty="0"/>
              <a:t>node</a:t>
            </a:r>
            <a:r>
              <a:rPr lang="ko-KR" altLang="en-US" dirty="0"/>
              <a:t>간 구분에 무의미 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위의 클래스들은 </a:t>
            </a:r>
            <a:r>
              <a:rPr lang="en-US" altLang="ko-KR" dirty="0"/>
              <a:t>MFC</a:t>
            </a:r>
            <a:r>
              <a:rPr lang="ko-KR" altLang="en-US" dirty="0"/>
              <a:t>내에서 각각에 상응하는 버튼 클릭 액션이 발생할 때</a:t>
            </a:r>
            <a:r>
              <a:rPr lang="en-US" altLang="ko-KR" dirty="0"/>
              <a:t>, </a:t>
            </a:r>
            <a:r>
              <a:rPr lang="ko-KR" altLang="en-US" dirty="0"/>
              <a:t>수행되는 방식으로 구현하였습니다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</a:t>
            </a:r>
            <a:r>
              <a:rPr lang="en-US" altLang="ko-KR" dirty="0" err="1"/>
              <a:t>diagra</a:t>
            </a:r>
            <a:r>
              <a:rPr lang="ko-KR" altLang="en-US" dirty="0"/>
              <a:t>에는 나오지 않았지만</a:t>
            </a:r>
            <a:r>
              <a:rPr lang="en-US" altLang="ko-KR" dirty="0"/>
              <a:t>, </a:t>
            </a:r>
            <a:r>
              <a:rPr lang="ko-KR" altLang="en-US" dirty="0"/>
              <a:t>전체적으로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CmfcDlg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내부에서 컨트롤을 하는 방식입니다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Mfc</a:t>
            </a:r>
            <a:r>
              <a:rPr lang="ko-KR" altLang="en-US" dirty="0"/>
              <a:t>내에 표현되는 요소들은 실제 지도와는 다소 차이가 있어</a:t>
            </a:r>
            <a:r>
              <a:rPr lang="en-US" altLang="ko-KR" dirty="0"/>
              <a:t>, ReferenceMap.png</a:t>
            </a:r>
            <a:r>
              <a:rPr lang="ko-KR" altLang="en-US" dirty="0"/>
              <a:t>를 참조해야 하며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waypoint</a:t>
            </a:r>
            <a:r>
              <a:rPr lang="ko-KR" altLang="en-US" dirty="0"/>
              <a:t>정보가</a:t>
            </a:r>
            <a:r>
              <a:rPr lang="en-US" altLang="ko-KR" dirty="0"/>
              <a:t> index</a:t>
            </a:r>
            <a:r>
              <a:rPr lang="ko-KR" altLang="en-US" dirty="0"/>
              <a:t>로 화면에</a:t>
            </a:r>
            <a:r>
              <a:rPr lang="en-US" altLang="ko-KR" dirty="0"/>
              <a:t> </a:t>
            </a:r>
            <a:r>
              <a:rPr lang="ko-KR" altLang="en-US" dirty="0"/>
              <a:t>주어지기 때문에</a:t>
            </a:r>
            <a:r>
              <a:rPr lang="en-US" altLang="ko-KR" dirty="0"/>
              <a:t>, wayPointReference.xlsx</a:t>
            </a:r>
            <a:r>
              <a:rPr lang="ko-KR" altLang="en-US" dirty="0"/>
              <a:t> 파일을 참조해야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8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구현된 </a:t>
            </a:r>
            <a:r>
              <a:rPr lang="en-US" altLang="ko-KR" dirty="0"/>
              <a:t>MFC </a:t>
            </a:r>
            <a:r>
              <a:rPr lang="ko-KR" altLang="en-US" dirty="0"/>
              <a:t>창입니다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Road Map</a:t>
            </a:r>
            <a:r>
              <a:rPr lang="ko-KR" altLang="en-US" dirty="0"/>
              <a:t>을 클릭하면</a:t>
            </a:r>
            <a:r>
              <a:rPr lang="en-US" altLang="ko-KR" dirty="0"/>
              <a:t>(onclickedButton1), </a:t>
            </a:r>
            <a:r>
              <a:rPr lang="en-US" altLang="ko-KR" dirty="0" err="1"/>
              <a:t>DataReader</a:t>
            </a:r>
            <a:r>
              <a:rPr lang="en-US" altLang="ko-KR" dirty="0"/>
              <a:t> </a:t>
            </a:r>
            <a:r>
              <a:rPr lang="ko-KR" altLang="en-US" dirty="0"/>
              <a:t>클래스 내부에 구현된</a:t>
            </a:r>
            <a:r>
              <a:rPr lang="en-US" altLang="ko-KR" dirty="0"/>
              <a:t>, </a:t>
            </a:r>
            <a:r>
              <a:rPr lang="en-US" altLang="ko-KR" dirty="0" err="1"/>
              <a:t>ReadEdge</a:t>
            </a:r>
            <a:r>
              <a:rPr lang="ko-KR" altLang="en-US" dirty="0"/>
              <a:t>함수와 </a:t>
            </a:r>
            <a:r>
              <a:rPr lang="en-US" altLang="ko-KR" dirty="0" err="1"/>
              <a:t>ReadNode</a:t>
            </a:r>
            <a:r>
              <a:rPr lang="ko-KR" altLang="en-US" dirty="0"/>
              <a:t>함수가 동작합니다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Edge</a:t>
            </a:r>
            <a:r>
              <a:rPr lang="ko-KR" altLang="en-US" dirty="0"/>
              <a:t>데이터와</a:t>
            </a:r>
            <a:r>
              <a:rPr lang="en-US" altLang="ko-KR" dirty="0"/>
              <a:t>, node</a:t>
            </a:r>
            <a:r>
              <a:rPr lang="ko-KR" altLang="en-US" dirty="0"/>
              <a:t>데이터를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벡터를 통해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list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형태로 저장하고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패널에 표현하는 동작을 합니다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표현할 때는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CclientDC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클래스를 사용했습니다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 좌표의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값과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값의 차이를 기준으로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height width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구하고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좌표를 기준으로 상대적인 위치에 배치 하였습니다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>데이터 파싱 시에</a:t>
            </a:r>
            <a:r>
              <a:rPr lang="en-US" altLang="ko-KR" dirty="0"/>
              <a:t>, </a:t>
            </a:r>
            <a:r>
              <a:rPr lang="ko-KR" altLang="en-US" dirty="0" err="1"/>
              <a:t>엣지의</a:t>
            </a:r>
            <a:r>
              <a:rPr lang="ko-KR" altLang="en-US" dirty="0"/>
              <a:t> 중간 부분이 제공되지 않아서</a:t>
            </a:r>
            <a:r>
              <a:rPr lang="en-US" altLang="ko-KR" dirty="0"/>
              <a:t>, </a:t>
            </a:r>
            <a:r>
              <a:rPr lang="ko-KR" altLang="en-US" dirty="0"/>
              <a:t>지도와는 약간 다르게 부분 구간이 다소 휘어져 있어도</a:t>
            </a:r>
            <a:r>
              <a:rPr lang="en-US" altLang="ko-KR" dirty="0"/>
              <a:t>,</a:t>
            </a:r>
            <a:r>
              <a:rPr lang="ko-KR" altLang="en-US" dirty="0"/>
              <a:t> 단순 직선경로로 표현되었습니다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내부적으로는 거리를 저장하고 있기에 시각적인 부분만 일부분 상이 하고</a:t>
            </a:r>
            <a:r>
              <a:rPr lang="en-US" altLang="ko-KR" dirty="0"/>
              <a:t>, </a:t>
            </a:r>
            <a:r>
              <a:rPr lang="ko-KR" altLang="en-US" dirty="0"/>
              <a:t>실제 경로계산시에는 차이가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2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미리 작성해둔</a:t>
            </a:r>
            <a:r>
              <a:rPr lang="en-US" altLang="ko-KR" dirty="0"/>
              <a:t>, </a:t>
            </a:r>
            <a:r>
              <a:rPr lang="en-US" altLang="ko-KR" dirty="0" err="1"/>
              <a:t>wayPointReference</a:t>
            </a:r>
            <a:r>
              <a:rPr lang="ko-KR" altLang="en-US" dirty="0"/>
              <a:t>파일을 별도로 참고하여</a:t>
            </a:r>
            <a:r>
              <a:rPr lang="en-US" altLang="ko-KR" dirty="0"/>
              <a:t>, </a:t>
            </a:r>
            <a:r>
              <a:rPr lang="ko-KR" altLang="en-US" dirty="0"/>
              <a:t>인덱스정보를 확인하면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7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남교리</a:t>
            </a:r>
            <a:r>
              <a:rPr lang="ko-KR" altLang="en-US" dirty="0"/>
              <a:t> 공원 </a:t>
            </a:r>
            <a:r>
              <a:rPr lang="ko-KR" altLang="en-US" dirty="0" err="1"/>
              <a:t>지킴터</a:t>
            </a:r>
            <a:r>
              <a:rPr lang="en-US" altLang="ko-KR" dirty="0"/>
              <a:t>(0)</a:t>
            </a:r>
            <a:r>
              <a:rPr lang="ko-KR" altLang="en-US" dirty="0"/>
              <a:t>에서 </a:t>
            </a:r>
            <a:r>
              <a:rPr lang="ko-KR" altLang="en-US" dirty="0" err="1"/>
              <a:t>세존봉</a:t>
            </a:r>
            <a:r>
              <a:rPr lang="en-US" altLang="ko-KR" dirty="0"/>
              <a:t>(19)</a:t>
            </a:r>
            <a:r>
              <a:rPr lang="ko-KR" altLang="en-US" dirty="0"/>
              <a:t>까지의 최단경로는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내부적으로</a:t>
            </a:r>
            <a:r>
              <a:rPr lang="en-US" altLang="ko-KR" dirty="0"/>
              <a:t>, Dijkstra</a:t>
            </a:r>
            <a:r>
              <a:rPr lang="ko-KR" altLang="en-US" dirty="0"/>
              <a:t>클래스에서 정의해둔 것을 이용하여 경로를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2DC0-E4A5-481A-AF4F-06DAE9DC037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8082" y="58578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  <a:ea typeface="FangSong" pitchFamily="49" charset="-122"/>
              </a:rPr>
              <a:t>20153734</a:t>
            </a:r>
          </a:p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</a:rPr>
              <a:t>이정민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8794" y="785794"/>
            <a:ext cx="528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Data Structure Design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0802" y="2000240"/>
            <a:ext cx="494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Implementation &amp; Data collection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000364" y="1571612"/>
            <a:ext cx="2928958" cy="45719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7E671-6210-4B2B-B286-3C1D0BAA1F4C}"/>
              </a:ext>
            </a:extLst>
          </p:cNvPr>
          <p:cNvSpPr txBox="1"/>
          <p:nvPr/>
        </p:nvSpPr>
        <p:spPr>
          <a:xfrm>
            <a:off x="3001329" y="5267006"/>
            <a:ext cx="593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세존봉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(19) -&gt; </a:t>
            </a:r>
            <a:r>
              <a:rPr lang="ko-KR" altLang="en-US" dirty="0" err="1">
                <a:solidFill>
                  <a:schemeClr val="bg1"/>
                </a:solidFill>
              </a:rPr>
              <a:t>금강교</a:t>
            </a:r>
            <a:r>
              <a:rPr lang="en-US" altLang="ko-KR" dirty="0">
                <a:solidFill>
                  <a:schemeClr val="bg1"/>
                </a:solidFill>
              </a:rPr>
              <a:t>(38)</a:t>
            </a:r>
            <a:r>
              <a:rPr lang="ko-KR" altLang="en-US" dirty="0">
                <a:solidFill>
                  <a:schemeClr val="bg1"/>
                </a:solidFill>
              </a:rPr>
              <a:t>까지의 최단거리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하산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19-&gt;31-&gt;35-&gt;38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62DD6D-8E9B-45C1-A1DD-5FBFDD80F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256" y="1385433"/>
            <a:ext cx="5853353" cy="3714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42C4B2-1808-4C1E-967D-3305BAA32950}"/>
              </a:ext>
            </a:extLst>
          </p:cNvPr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Testing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91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315436-ADFD-41C2-9492-8765F6812AE8}"/>
              </a:ext>
            </a:extLst>
          </p:cNvPr>
          <p:cNvSpPr txBox="1"/>
          <p:nvPr/>
        </p:nvSpPr>
        <p:spPr>
          <a:xfrm>
            <a:off x="2623267" y="5157192"/>
            <a:ext cx="614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23(</a:t>
            </a:r>
            <a:r>
              <a:rPr lang="ko-KR" altLang="en-US" dirty="0" err="1">
                <a:solidFill>
                  <a:schemeClr val="bg1"/>
                </a:solidFill>
              </a:rPr>
              <a:t>남설악</a:t>
            </a:r>
            <a:r>
              <a:rPr lang="ko-KR" altLang="en-US" dirty="0">
                <a:solidFill>
                  <a:schemeClr val="bg1"/>
                </a:solidFill>
              </a:rPr>
              <a:t> 탐방 지원센터</a:t>
            </a:r>
            <a:r>
              <a:rPr lang="en-US" altLang="ko-KR" dirty="0">
                <a:solidFill>
                  <a:schemeClr val="bg1"/>
                </a:solidFill>
              </a:rPr>
              <a:t>) -&gt; 35(</a:t>
            </a:r>
            <a:r>
              <a:rPr lang="ko-KR" altLang="en-US" dirty="0" err="1">
                <a:solidFill>
                  <a:schemeClr val="bg1"/>
                </a:solidFill>
              </a:rPr>
              <a:t>설악동</a:t>
            </a:r>
            <a:r>
              <a:rPr lang="ko-KR" altLang="en-US" dirty="0">
                <a:solidFill>
                  <a:schemeClr val="bg1"/>
                </a:solidFill>
              </a:rPr>
              <a:t> 탐방지원센터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기존 경로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C1126E-DE73-4C9A-BF38-6C595925C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1297691"/>
            <a:ext cx="5471592" cy="3618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12DC0C-F0B2-4ABA-84AB-A549CDCEFE4C}"/>
              </a:ext>
            </a:extLst>
          </p:cNvPr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Testing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B4B87A-93F4-45A5-9058-56797D172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519" y="1052736"/>
            <a:ext cx="6103287" cy="23529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2427C8-6AB8-4ECA-9C9E-3D2A8D276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792" y="3459947"/>
            <a:ext cx="4139952" cy="2613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4765E6-04F8-4804-AC00-3C90470FE3E6}"/>
              </a:ext>
            </a:extLst>
          </p:cNvPr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Testing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63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315436-ADFD-41C2-9492-8765F6812AE8}"/>
              </a:ext>
            </a:extLst>
          </p:cNvPr>
          <p:cNvSpPr txBox="1"/>
          <p:nvPr/>
        </p:nvSpPr>
        <p:spPr>
          <a:xfrm>
            <a:off x="2623267" y="5157192"/>
            <a:ext cx="614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23(</a:t>
            </a:r>
            <a:r>
              <a:rPr lang="ko-KR" altLang="en-US" dirty="0" err="1">
                <a:solidFill>
                  <a:schemeClr val="bg1"/>
                </a:solidFill>
              </a:rPr>
              <a:t>남설악</a:t>
            </a:r>
            <a:r>
              <a:rPr lang="ko-KR" altLang="en-US" dirty="0">
                <a:solidFill>
                  <a:schemeClr val="bg1"/>
                </a:solidFill>
              </a:rPr>
              <a:t> 탐방 지원센터</a:t>
            </a:r>
            <a:r>
              <a:rPr lang="en-US" altLang="ko-KR" dirty="0">
                <a:solidFill>
                  <a:schemeClr val="bg1"/>
                </a:solidFill>
              </a:rPr>
              <a:t>) -&gt; 35(</a:t>
            </a:r>
            <a:r>
              <a:rPr lang="ko-KR" altLang="en-US" dirty="0" err="1">
                <a:solidFill>
                  <a:schemeClr val="bg1"/>
                </a:solidFill>
              </a:rPr>
              <a:t>설악동</a:t>
            </a:r>
            <a:r>
              <a:rPr lang="ko-KR" altLang="en-US" dirty="0">
                <a:solidFill>
                  <a:schemeClr val="bg1"/>
                </a:solidFill>
              </a:rPr>
              <a:t> 탐방지원센터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노드 제거 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우회경로 제공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5DB71A-365F-465D-AE22-0AF1C971E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882" y="1077972"/>
            <a:ext cx="5979293" cy="3945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2EA9DF-99F7-4DC6-B499-85BF13D2BC34}"/>
              </a:ext>
            </a:extLst>
          </p:cNvPr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Testing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07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-2286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15436-ADFD-41C2-9492-8765F6812AE8}"/>
              </a:ext>
            </a:extLst>
          </p:cNvPr>
          <p:cNvSpPr txBox="1"/>
          <p:nvPr/>
        </p:nvSpPr>
        <p:spPr>
          <a:xfrm>
            <a:off x="575556" y="869374"/>
            <a:ext cx="799288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완성한 결과물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거리기반으로 최단 거리의 등산경로를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등산로 개폐에 따른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해당 노드를 제외한 루트 생성 기능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MFC</a:t>
            </a:r>
            <a:r>
              <a:rPr lang="ko-KR" altLang="en-US" dirty="0">
                <a:solidFill>
                  <a:schemeClr val="bg1"/>
                </a:solidFill>
              </a:rPr>
              <a:t>를 통해 화면에 간접적으로 지도표시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구현 </a:t>
            </a:r>
            <a:r>
              <a:rPr lang="ko-KR" altLang="en-US">
                <a:solidFill>
                  <a:schemeClr val="bg1"/>
                </a:solidFill>
              </a:rPr>
              <a:t>과정 중 </a:t>
            </a:r>
            <a:r>
              <a:rPr lang="ko-KR" altLang="en-US" dirty="0">
                <a:solidFill>
                  <a:schemeClr val="bg1"/>
                </a:solidFill>
              </a:rPr>
              <a:t>애로사항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등산로 </a:t>
            </a:r>
            <a:r>
              <a:rPr lang="en-US" altLang="ko-KR" dirty="0" err="1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1"/>
                </a:solidFill>
              </a:rPr>
              <a:t>에서 제공되는 </a:t>
            </a:r>
            <a:r>
              <a:rPr lang="en-US" altLang="ko-KR" dirty="0">
                <a:solidFill>
                  <a:schemeClr val="bg1"/>
                </a:solidFill>
              </a:rPr>
              <a:t>edge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data</a:t>
            </a:r>
            <a:r>
              <a:rPr lang="ko-KR" altLang="en-US" dirty="0">
                <a:solidFill>
                  <a:schemeClr val="bg1"/>
                </a:solidFill>
              </a:rPr>
              <a:t>와  </a:t>
            </a:r>
            <a:r>
              <a:rPr lang="en-US" altLang="ko-KR" dirty="0">
                <a:solidFill>
                  <a:schemeClr val="bg1"/>
                </a:solidFill>
              </a:rPr>
              <a:t>node data</a:t>
            </a:r>
            <a:r>
              <a:rPr lang="ko-KR" altLang="en-US" dirty="0">
                <a:solidFill>
                  <a:schemeClr val="bg1"/>
                </a:solidFill>
              </a:rPr>
              <a:t>가 다를 때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데이터내에 근접한 노드들이 불필요하게 구분되어 있는 경우가 있음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>
                <a:solidFill>
                  <a:schemeClr val="bg1"/>
                </a:solidFill>
              </a:rPr>
              <a:t>Gis</a:t>
            </a:r>
            <a:r>
              <a:rPr lang="ko-KR" altLang="en-US" dirty="0">
                <a:solidFill>
                  <a:schemeClr val="bg1"/>
                </a:solidFill>
              </a:rPr>
              <a:t>를 위한 데이터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gpx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를 변환하여 제공하다 보니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데이터를 처리하기 까다롭고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손실된 부분도 많았음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MFC</a:t>
            </a:r>
            <a:r>
              <a:rPr lang="ko-KR" altLang="en-US" dirty="0">
                <a:solidFill>
                  <a:schemeClr val="bg1"/>
                </a:solidFill>
              </a:rPr>
              <a:t>가 익숙하지 않아 대부분의 시간을 </a:t>
            </a:r>
            <a:r>
              <a:rPr lang="en-US" altLang="ko-KR" dirty="0">
                <a:solidFill>
                  <a:schemeClr val="bg1"/>
                </a:solidFill>
              </a:rPr>
              <a:t>MFC</a:t>
            </a:r>
            <a:r>
              <a:rPr lang="ko-KR" altLang="en-US" dirty="0">
                <a:solidFill>
                  <a:schemeClr val="bg1"/>
                </a:solidFill>
              </a:rPr>
              <a:t>를 만드는데 소요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개선해야할 사항 및 문제점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조금 더 직관적으로 사용자가 이해할 수 있는 지도로 표현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직선 경로로 표현됨에 따라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실제 지도에 비해 왜곡되는 경향이 있음</a:t>
            </a:r>
            <a:endParaRPr lang="en-US" altLang="ko-KR" dirty="0">
              <a:solidFill>
                <a:schemeClr val="bg1"/>
              </a:solidFill>
            </a:endParaRPr>
          </a:p>
          <a:p>
            <a:pPr lvl="2"/>
            <a:r>
              <a:rPr lang="en-US" altLang="ko-KR" dirty="0">
                <a:solidFill>
                  <a:schemeClr val="bg1"/>
                </a:solidFill>
              </a:rPr>
              <a:t>-&gt;(7,9</a:t>
            </a:r>
            <a:r>
              <a:rPr lang="ko-KR" altLang="en-US" dirty="0">
                <a:solidFill>
                  <a:schemeClr val="bg1"/>
                </a:solidFill>
              </a:rPr>
              <a:t>번 </a:t>
            </a:r>
            <a:r>
              <a:rPr lang="en-US" altLang="ko-KR" dirty="0">
                <a:solidFill>
                  <a:schemeClr val="bg1"/>
                </a:solidFill>
              </a:rPr>
              <a:t>node</a:t>
            </a:r>
            <a:r>
              <a:rPr lang="ko-KR" altLang="en-US" dirty="0">
                <a:solidFill>
                  <a:schemeClr val="bg1"/>
                </a:solidFill>
              </a:rPr>
              <a:t>가 대표적인 예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노드 간의 간선이 두개인 경우는 표현이 되지 않음</a:t>
            </a:r>
            <a:endParaRPr lang="en-US" altLang="ko-KR" dirty="0">
              <a:solidFill>
                <a:schemeClr val="bg1"/>
              </a:solidFill>
            </a:endParaRPr>
          </a:p>
          <a:p>
            <a:pPr lvl="2"/>
            <a:r>
              <a:rPr lang="en-US" altLang="ko-KR" dirty="0">
                <a:solidFill>
                  <a:schemeClr val="bg1"/>
                </a:solidFill>
              </a:rPr>
              <a:t>-&gt;(44~40</a:t>
            </a:r>
            <a:r>
              <a:rPr lang="ko-KR" altLang="en-US" dirty="0">
                <a:solidFill>
                  <a:schemeClr val="bg1"/>
                </a:solidFill>
              </a:rPr>
              <a:t>번 경로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AA7D8-0378-4479-B5C9-023EB482E85C}"/>
              </a:ext>
            </a:extLst>
          </p:cNvPr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Evaluation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49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Q&amp;A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2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그림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00" y="1885072"/>
            <a:ext cx="3553674" cy="981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ountain_hiking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4056" y="1071546"/>
            <a:ext cx="828000" cy="71438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그림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28" y="394874"/>
            <a:ext cx="1298341" cy="7497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1866326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2. Requirement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472" y="392376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4. Evaluation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918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472" y="321297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3. Testing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237B9-40B8-45E1-BDF6-D6ABC3D37DF8}"/>
              </a:ext>
            </a:extLst>
          </p:cNvPr>
          <p:cNvSpPr txBox="1"/>
          <p:nvPr/>
        </p:nvSpPr>
        <p:spPr>
          <a:xfrm>
            <a:off x="571472" y="458671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5.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785926"/>
            <a:ext cx="8393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개발 언어는 </a:t>
            </a:r>
            <a:r>
              <a:rPr lang="en-US" altLang="ko-KR" dirty="0">
                <a:solidFill>
                  <a:schemeClr val="bg1"/>
                </a:solidFill>
              </a:rPr>
              <a:t>C++</a:t>
            </a:r>
            <a:r>
              <a:rPr lang="ko-KR" altLang="en-US" dirty="0">
                <a:solidFill>
                  <a:schemeClr val="bg1"/>
                </a:solidFill>
              </a:rPr>
              <a:t>을 사용하며</a:t>
            </a:r>
            <a:r>
              <a:rPr lang="en-US" altLang="ko-KR" dirty="0">
                <a:solidFill>
                  <a:schemeClr val="bg1"/>
                </a:solidFill>
              </a:rPr>
              <a:t>, Visual Studio 2017 IDE</a:t>
            </a:r>
            <a:r>
              <a:rPr lang="ko-KR" altLang="en-US" dirty="0">
                <a:solidFill>
                  <a:schemeClr val="bg1"/>
                </a:solidFill>
              </a:rPr>
              <a:t>에서 진행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int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ko-KR" altLang="en-US" dirty="0" err="1">
                <a:solidFill>
                  <a:schemeClr val="bg1"/>
                </a:solidFill>
              </a:rPr>
              <a:t>파싱한</a:t>
            </a:r>
            <a:r>
              <a:rPr lang="ko-KR" altLang="en-US" dirty="0">
                <a:solidFill>
                  <a:schemeClr val="bg1"/>
                </a:solidFill>
              </a:rPr>
              <a:t> 좌표를 기반으로 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패널에 상대적인 위치에 표시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산림청 데이터 사용 </a:t>
            </a:r>
            <a:r>
              <a:rPr lang="en-US" altLang="ko-KR" dirty="0">
                <a:solidFill>
                  <a:schemeClr val="bg1"/>
                </a:solidFill>
              </a:rPr>
              <a:t>(spot, edge </a:t>
            </a:r>
            <a:r>
              <a:rPr lang="ko-KR" altLang="en-US" dirty="0">
                <a:solidFill>
                  <a:schemeClr val="bg1"/>
                </a:solidFill>
              </a:rPr>
              <a:t>데이터로 구성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난이도 기반 경로 생성은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데이터 자체의 문제로 파기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최단 경로만 생성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변경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그래프는 </a:t>
            </a:r>
            <a:r>
              <a:rPr lang="en-US" altLang="ko-KR" dirty="0">
                <a:solidFill>
                  <a:schemeClr val="bg1"/>
                </a:solidFill>
              </a:rPr>
              <a:t>index</a:t>
            </a:r>
            <a:r>
              <a:rPr lang="ko-KR" altLang="en-US" dirty="0">
                <a:solidFill>
                  <a:schemeClr val="bg1"/>
                </a:solidFill>
              </a:rPr>
              <a:t>만 표현된다</a:t>
            </a:r>
            <a:r>
              <a:rPr lang="en-US" altLang="ko-KR" dirty="0">
                <a:solidFill>
                  <a:schemeClr val="bg1"/>
                </a:solidFill>
              </a:rPr>
              <a:t>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BEA17-1479-43D8-8F61-1955F60B1934}"/>
              </a:ext>
            </a:extLst>
          </p:cNvPr>
          <p:cNvSpPr txBox="1"/>
          <p:nvPr/>
        </p:nvSpPr>
        <p:spPr>
          <a:xfrm>
            <a:off x="1071538" y="869374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JsonCPP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88CE7E-E9B6-4F1A-AA85-B5AC3AD22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5191"/>
            <a:ext cx="9144000" cy="2413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B0DD4B-030E-4D46-A39D-BD30A43B012E}"/>
              </a:ext>
            </a:extLst>
          </p:cNvPr>
          <p:cNvSpPr txBox="1"/>
          <p:nvPr/>
        </p:nvSpPr>
        <p:spPr>
          <a:xfrm>
            <a:off x="0" y="646264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https://github.com/open-source-parsers/jsoncpp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D4A71-4DB5-4633-AD5E-895B9B652972}"/>
              </a:ext>
            </a:extLst>
          </p:cNvPr>
          <p:cNvSpPr txBox="1"/>
          <p:nvPr/>
        </p:nvSpPr>
        <p:spPr>
          <a:xfrm>
            <a:off x="214282" y="42860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65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2759A7-0F8F-46A6-9279-13ECB1B40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6" y="980728"/>
            <a:ext cx="7961320" cy="39306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8E650A-2EC1-4284-9231-CAAC85A9D246}"/>
              </a:ext>
            </a:extLst>
          </p:cNvPr>
          <p:cNvSpPr txBox="1"/>
          <p:nvPr/>
        </p:nvSpPr>
        <p:spPr>
          <a:xfrm>
            <a:off x="345676" y="5013176"/>
            <a:ext cx="847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DataReader</a:t>
            </a:r>
            <a:r>
              <a:rPr lang="en-US" altLang="ko-KR" dirty="0">
                <a:solidFill>
                  <a:schemeClr val="bg1"/>
                </a:solidFill>
              </a:rPr>
              <a:t> Class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JsonCPP</a:t>
            </a:r>
            <a:r>
              <a:rPr lang="ko-KR" altLang="en-US" dirty="0">
                <a:solidFill>
                  <a:schemeClr val="bg1"/>
                </a:solidFill>
              </a:rPr>
              <a:t>라이브러리 기반으로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노드와 </a:t>
            </a:r>
            <a:r>
              <a:rPr lang="ko-KR" altLang="en-US" dirty="0" err="1">
                <a:solidFill>
                  <a:schemeClr val="bg1"/>
                </a:solidFill>
              </a:rPr>
              <a:t>엣지를</a:t>
            </a:r>
            <a:r>
              <a:rPr lang="ko-KR" altLang="en-US" dirty="0">
                <a:solidFill>
                  <a:schemeClr val="bg1"/>
                </a:solidFill>
              </a:rPr>
              <a:t> 벡터로 반환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Node, Edge</a:t>
            </a:r>
            <a:r>
              <a:rPr lang="ko-KR" altLang="en-US" dirty="0">
                <a:solidFill>
                  <a:schemeClr val="bg1"/>
                </a:solidFill>
              </a:rPr>
              <a:t>는 좌표를 </a:t>
            </a:r>
            <a:r>
              <a:rPr lang="en-US" altLang="ko-KR" dirty="0">
                <a:solidFill>
                  <a:schemeClr val="bg1"/>
                </a:solidFill>
              </a:rPr>
              <a:t>int</a:t>
            </a:r>
            <a:r>
              <a:rPr lang="ko-KR" altLang="en-US" dirty="0">
                <a:solidFill>
                  <a:schemeClr val="bg1"/>
                </a:solidFill>
              </a:rPr>
              <a:t>형으로 </a:t>
            </a:r>
            <a:r>
              <a:rPr lang="en-US" altLang="ko-KR" dirty="0">
                <a:solidFill>
                  <a:schemeClr val="bg1"/>
                </a:solidFill>
              </a:rPr>
              <a:t>casting</a:t>
            </a:r>
            <a:r>
              <a:rPr lang="ko-KR" altLang="en-US" dirty="0">
                <a:solidFill>
                  <a:schemeClr val="bg1"/>
                </a:solidFill>
              </a:rPr>
              <a:t>하여 저장한다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Dijkstra</a:t>
            </a:r>
            <a:r>
              <a:rPr lang="ko-KR" altLang="en-US" dirty="0">
                <a:solidFill>
                  <a:schemeClr val="bg1"/>
                </a:solidFill>
              </a:rPr>
              <a:t>는 경로를 생성할 때 호출된다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CmfcDig</a:t>
            </a:r>
            <a:r>
              <a:rPr lang="ko-KR" altLang="en-US" dirty="0">
                <a:solidFill>
                  <a:schemeClr val="bg1"/>
                </a:solidFill>
              </a:rPr>
              <a:t>내부에서 위의 요소들을 생성하여 관리 및 사용함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409D8-C93A-4413-A59A-0F72BAF1D3CA}"/>
              </a:ext>
            </a:extLst>
          </p:cNvPr>
          <p:cNvSpPr txBox="1"/>
          <p:nvPr/>
        </p:nvSpPr>
        <p:spPr>
          <a:xfrm>
            <a:off x="214282" y="42860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B5B78C3-00B0-4592-B5CE-B34B6122C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9" y="1064986"/>
            <a:ext cx="6302286" cy="4564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E19897-8301-4766-AB91-B50CEE88E101}"/>
              </a:ext>
            </a:extLst>
          </p:cNvPr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Requirement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8AEDA-6D78-4B5C-BBAE-B318C49335D3}"/>
              </a:ext>
            </a:extLst>
          </p:cNvPr>
          <p:cNvSpPr txBox="1"/>
          <p:nvPr/>
        </p:nvSpPr>
        <p:spPr>
          <a:xfrm>
            <a:off x="3059832" y="5629762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사용자는 </a:t>
            </a:r>
            <a:r>
              <a:rPr lang="en-US" altLang="ko-KR" dirty="0">
                <a:solidFill>
                  <a:schemeClr val="bg1"/>
                </a:solidFill>
              </a:rPr>
              <a:t>ReferenceMap.png,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WaypointReference.xlsx</a:t>
            </a:r>
            <a:r>
              <a:rPr lang="ko-KR" altLang="en-US" dirty="0">
                <a:solidFill>
                  <a:schemeClr val="bg1"/>
                </a:solidFill>
              </a:rPr>
              <a:t>파일을 참고 해야함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bg1"/>
                </a:solidFill>
              </a:rPr>
              <a:t>등산로 폐쇄정보 </a:t>
            </a:r>
            <a:r>
              <a:rPr lang="ko-KR" altLang="en-US" dirty="0">
                <a:solidFill>
                  <a:schemeClr val="bg1"/>
                </a:solidFill>
              </a:rPr>
              <a:t>확인 필요</a:t>
            </a:r>
          </a:p>
        </p:txBody>
      </p:sp>
    </p:spTree>
    <p:extLst>
      <p:ext uri="{BB962C8B-B14F-4D97-AF65-F5344CB8AC3E}">
        <p14:creationId xmlns:p14="http://schemas.microsoft.com/office/powerpoint/2010/main" val="414248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Testing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58EED2-46A3-4183-ADC4-3083BA19F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1" y="1844716"/>
            <a:ext cx="4117057" cy="2727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0A6ADF-B3F7-4FB8-89AC-2897E27DE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518" y="1844716"/>
            <a:ext cx="4117057" cy="2751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7E671-6210-4B2B-B286-3C1D0BAA1F4C}"/>
              </a:ext>
            </a:extLst>
          </p:cNvPr>
          <p:cNvSpPr txBox="1"/>
          <p:nvPr/>
        </p:nvSpPr>
        <p:spPr>
          <a:xfrm>
            <a:off x="755576" y="497296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Road Map</a:t>
            </a:r>
            <a:r>
              <a:rPr lang="ko-KR" altLang="en-US" dirty="0">
                <a:solidFill>
                  <a:schemeClr val="bg1"/>
                </a:solidFill>
              </a:rPr>
              <a:t>을 클릭하면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내부적으로 노드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엣지</a:t>
            </a:r>
            <a:r>
              <a:rPr lang="ko-KR" altLang="en-US" dirty="0">
                <a:solidFill>
                  <a:schemeClr val="bg1"/>
                </a:solidFill>
              </a:rPr>
              <a:t> 데이터를 읽어온다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MFC</a:t>
            </a:r>
            <a:r>
              <a:rPr lang="ko-KR" altLang="en-US" dirty="0">
                <a:solidFill>
                  <a:schemeClr val="bg1"/>
                </a:solidFill>
              </a:rPr>
              <a:t>화면 내에 해당 요소들의 상대적인 위치를 인덱스와 표시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2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0A6ADF-B3F7-4FB8-89AC-2897E27DE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505" y="1058607"/>
            <a:ext cx="6060070" cy="4049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7E671-6210-4B2B-B286-3C1D0BAA1F4C}"/>
              </a:ext>
            </a:extLst>
          </p:cNvPr>
          <p:cNvSpPr txBox="1"/>
          <p:nvPr/>
        </p:nvSpPr>
        <p:spPr>
          <a:xfrm>
            <a:off x="3131839" y="5373216"/>
            <a:ext cx="5328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해당 </a:t>
            </a:r>
            <a:r>
              <a:rPr lang="en-US" altLang="ko-KR" dirty="0">
                <a:solidFill>
                  <a:schemeClr val="bg1"/>
                </a:solidFill>
              </a:rPr>
              <a:t>node</a:t>
            </a:r>
            <a:r>
              <a:rPr lang="ko-KR" altLang="en-US" dirty="0">
                <a:solidFill>
                  <a:schemeClr val="bg1"/>
                </a:solidFill>
              </a:rPr>
              <a:t>정보를 사용자는 </a:t>
            </a:r>
            <a:r>
              <a:rPr lang="en-US" altLang="ko-KR" dirty="0" err="1">
                <a:solidFill>
                  <a:schemeClr val="bg1"/>
                </a:solidFill>
              </a:rPr>
              <a:t>wayPointReference</a:t>
            </a:r>
            <a:r>
              <a:rPr lang="ko-KR" altLang="en-US" dirty="0">
                <a:solidFill>
                  <a:schemeClr val="bg1"/>
                </a:solidFill>
              </a:rPr>
              <a:t>파일을 별도로 확인 후에 인덱스를 입력하면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FFA262-B497-4CDE-9FD0-AEEB1EF8715D}"/>
              </a:ext>
            </a:extLst>
          </p:cNvPr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Testing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92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7E671-6210-4B2B-B286-3C1D0BAA1F4C}"/>
              </a:ext>
            </a:extLst>
          </p:cNvPr>
          <p:cNvSpPr txBox="1"/>
          <p:nvPr/>
        </p:nvSpPr>
        <p:spPr>
          <a:xfrm>
            <a:off x="3001329" y="5267006"/>
            <a:ext cx="5328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남교리</a:t>
            </a:r>
            <a:r>
              <a:rPr lang="ko-KR" altLang="en-US" dirty="0">
                <a:solidFill>
                  <a:schemeClr val="bg1"/>
                </a:solidFill>
              </a:rPr>
              <a:t> 공원 </a:t>
            </a:r>
            <a:r>
              <a:rPr lang="ko-KR" altLang="en-US" dirty="0" err="1">
                <a:solidFill>
                  <a:schemeClr val="bg1"/>
                </a:solidFill>
              </a:rPr>
              <a:t>지킴터</a:t>
            </a:r>
            <a:r>
              <a:rPr lang="en-US" altLang="ko-KR" dirty="0">
                <a:solidFill>
                  <a:schemeClr val="bg1"/>
                </a:solidFill>
              </a:rPr>
              <a:t>(0) -&gt; </a:t>
            </a:r>
            <a:r>
              <a:rPr lang="ko-KR" altLang="en-US" dirty="0" err="1">
                <a:solidFill>
                  <a:schemeClr val="bg1"/>
                </a:solidFill>
              </a:rPr>
              <a:t>세존봉</a:t>
            </a:r>
            <a:r>
              <a:rPr lang="en-US" altLang="ko-KR" dirty="0">
                <a:solidFill>
                  <a:schemeClr val="bg1"/>
                </a:solidFill>
              </a:rPr>
              <a:t>(19)</a:t>
            </a:r>
            <a:r>
              <a:rPr lang="ko-KR" altLang="en-US" dirty="0">
                <a:solidFill>
                  <a:schemeClr val="bg1"/>
                </a:solidFill>
              </a:rPr>
              <a:t>까지의 최단거리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0-&gt;2-&gt;4-&gt;5-&gt;6-&gt;8-&gt;15-&gt;16-&gt;19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9AAA7-28B2-4E54-892A-50937B49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8" y="1074190"/>
            <a:ext cx="2104103" cy="49453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12F91C6-8AC7-4F14-A950-E6E93EFBF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274860"/>
            <a:ext cx="5931668" cy="3794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CE1FF8-BCF4-43DF-A94D-E1FE501F17FF}"/>
              </a:ext>
            </a:extLst>
          </p:cNvPr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Testing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78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987</Words>
  <Application>Microsoft Office PowerPoint</Application>
  <PresentationFormat>화면 슬라이드 쇼(4:3)</PresentationFormat>
  <Paragraphs>115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FangSong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이정민</cp:lastModifiedBy>
  <cp:revision>221</cp:revision>
  <dcterms:created xsi:type="dcterms:W3CDTF">2014-06-09T07:34:56Z</dcterms:created>
  <dcterms:modified xsi:type="dcterms:W3CDTF">2018-10-16T16:00:40Z</dcterms:modified>
</cp:coreProperties>
</file>