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64" r:id="rId4"/>
    <p:sldId id="277" r:id="rId5"/>
    <p:sldId id="278" r:id="rId6"/>
    <p:sldId id="279" r:id="rId7"/>
    <p:sldId id="271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wis\Desktop\Module%203%20Project%202\Module%203%20Projec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wis\Desktop\Module%203%20Project%202\Module%203%20Projec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wis\Desktop\Module%203%20Project%202\Module%203%20Projec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3 Project 2.xlsx]Overview!PivotTable2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Overview!$B$1</c:f>
              <c:strCache>
                <c:ptCount val="1"/>
                <c:pt idx="0">
                  <c:v>Sum of Helper_Column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Overview!$A$2:$A$6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Overview!$B$2:$B$6</c:f>
              <c:numCache>
                <c:formatCode>General</c:formatCode>
                <c:ptCount val="5"/>
                <c:pt idx="0">
                  <c:v>80601.5</c:v>
                </c:pt>
                <c:pt idx="1">
                  <c:v>78977</c:v>
                </c:pt>
                <c:pt idx="2">
                  <c:v>78074</c:v>
                </c:pt>
                <c:pt idx="3">
                  <c:v>63252.5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E-4A5B-B1BD-01B7872B5BD6}"/>
            </c:ext>
          </c:extLst>
        </c:ser>
        <c:ser>
          <c:idx val="1"/>
          <c:order val="1"/>
          <c:tx>
            <c:strRef>
              <c:f>Overview!$C$1</c:f>
              <c:strCache>
                <c:ptCount val="1"/>
                <c:pt idx="0">
                  <c:v>Sum of US_Event_Count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E7E-4A5B-B1BD-01B7872B5BD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E7E-4A5B-B1BD-01B7872B5BD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7E-4A5B-B1BD-01B7872B5B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Overview!$A$2:$A$6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Overview!$C$2:$C$6</c:f>
              <c:numCache>
                <c:formatCode>General</c:formatCode>
                <c:ptCount val="5"/>
                <c:pt idx="0">
                  <c:v>1942</c:v>
                </c:pt>
                <c:pt idx="1">
                  <c:v>4310</c:v>
                </c:pt>
                <c:pt idx="2">
                  <c:v>5603</c:v>
                </c:pt>
                <c:pt idx="3">
                  <c:v>26953</c:v>
                </c:pt>
                <c:pt idx="4">
                  <c:v>118333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7E-4A5B-B1BD-01B7872B5BD6}"/>
            </c:ext>
          </c:extLst>
        </c:ser>
        <c:ser>
          <c:idx val="2"/>
          <c:order val="2"/>
          <c:tx>
            <c:strRef>
              <c:f>Overview!$D$1</c:f>
              <c:strCache>
                <c:ptCount val="1"/>
                <c:pt idx="0">
                  <c:v>Sum of India_Event_Count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E7E-4A5B-B1BD-01B7872B5BD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E7E-4A5B-B1BD-01B7872B5BD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7E-4A5B-B1BD-01B7872B5B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Overview!$A$2:$A$6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Overview!$D$2:$D$6</c:f>
              <c:numCache>
                <c:formatCode>General</c:formatCode>
                <c:ptCount val="5"/>
                <c:pt idx="0">
                  <c:v>406</c:v>
                </c:pt>
                <c:pt idx="1">
                  <c:v>878</c:v>
                </c:pt>
                <c:pt idx="2">
                  <c:v>1162</c:v>
                </c:pt>
                <c:pt idx="3">
                  <c:v>5795</c:v>
                </c:pt>
                <c:pt idx="4">
                  <c:v>25331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7E-4A5B-B1BD-01B7872B5BD6}"/>
            </c:ext>
          </c:extLst>
        </c:ser>
        <c:ser>
          <c:idx val="3"/>
          <c:order val="3"/>
          <c:tx>
            <c:strRef>
              <c:f>Overview!$E$1</c:f>
              <c:strCache>
                <c:ptCount val="1"/>
                <c:pt idx="0">
                  <c:v>Sum of Canada_Event_Count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E7E-4A5B-B1BD-01B7872B5BD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E7E-4A5B-B1BD-01B7872B5BD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7E-4A5B-B1BD-01B7872B5B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Overview!$A$2:$A$6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Overview!$E$2:$E$6</c:f>
              <c:numCache>
                <c:formatCode>General</c:formatCode>
                <c:ptCount val="5"/>
                <c:pt idx="0">
                  <c:v>355</c:v>
                </c:pt>
                <c:pt idx="1">
                  <c:v>764</c:v>
                </c:pt>
                <c:pt idx="2">
                  <c:v>993</c:v>
                </c:pt>
                <c:pt idx="3">
                  <c:v>4653</c:v>
                </c:pt>
                <c:pt idx="4">
                  <c:v>20242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7E-4A5B-B1BD-01B7872B5B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017873199"/>
        <c:axId val="1017873679"/>
      </c:barChart>
      <c:catAx>
        <c:axId val="1017873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873679"/>
        <c:crosses val="autoZero"/>
        <c:auto val="1"/>
        <c:lblAlgn val="ctr"/>
        <c:lblOffset val="100"/>
        <c:noMultiLvlLbl val="0"/>
      </c:catAx>
      <c:valAx>
        <c:axId val="10178736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787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3 Project 2.xlsx]Overview!PivotTable3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Overview!$B$16</c:f>
              <c:strCache>
                <c:ptCount val="1"/>
                <c:pt idx="0">
                  <c:v>Sum of Helper_Column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Overview!$A$17:$A$21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Overview!$B$17:$B$21</c:f>
              <c:numCache>
                <c:formatCode>General</c:formatCode>
                <c:ptCount val="5"/>
                <c:pt idx="0">
                  <c:v>132686.5</c:v>
                </c:pt>
                <c:pt idx="1">
                  <c:v>130038.5</c:v>
                </c:pt>
                <c:pt idx="2">
                  <c:v>128623.5</c:v>
                </c:pt>
                <c:pt idx="3">
                  <c:v>104270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C-4BFE-B281-CB095160F69E}"/>
            </c:ext>
          </c:extLst>
        </c:ser>
        <c:ser>
          <c:idx val="1"/>
          <c:order val="1"/>
          <c:tx>
            <c:strRef>
              <c:f>Overview!$C$16</c:f>
              <c:strCache>
                <c:ptCount val="1"/>
                <c:pt idx="0">
                  <c:v>Sum of Desktop_Event_Count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F9C-4BFE-B281-CB095160F69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9C-4BFE-B281-CB095160F69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9C-4BFE-B281-CB095160F6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Overview!$A$17:$A$21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Overview!$C$17:$C$21</c:f>
              <c:numCache>
                <c:formatCode>General</c:formatCode>
                <c:ptCount val="5"/>
                <c:pt idx="0">
                  <c:v>2515</c:v>
                </c:pt>
                <c:pt idx="1">
                  <c:v>5606</c:v>
                </c:pt>
                <c:pt idx="2">
                  <c:v>7258</c:v>
                </c:pt>
                <c:pt idx="3">
                  <c:v>35710</c:v>
                </c:pt>
                <c:pt idx="4">
                  <c:v>156694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9C-4BFE-B281-CB095160F69E}"/>
            </c:ext>
          </c:extLst>
        </c:ser>
        <c:ser>
          <c:idx val="2"/>
          <c:order val="2"/>
          <c:tx>
            <c:strRef>
              <c:f>Overview!$D$16</c:f>
              <c:strCache>
                <c:ptCount val="1"/>
                <c:pt idx="0">
                  <c:v>Sum of Mobile_Event_Count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F9C-4BFE-B281-CB095160F69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9C-4BFE-B281-CB095160F69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9C-4BFE-B281-CB095160F6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Overview!$A$17:$A$21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Overview!$D$17:$D$21</c:f>
              <c:numCache>
                <c:formatCode>General</c:formatCode>
                <c:ptCount val="5"/>
                <c:pt idx="0">
                  <c:v>1808</c:v>
                </c:pt>
                <c:pt idx="1">
                  <c:v>3892</c:v>
                </c:pt>
                <c:pt idx="2">
                  <c:v>5015</c:v>
                </c:pt>
                <c:pt idx="3">
                  <c:v>24152</c:v>
                </c:pt>
                <c:pt idx="4">
                  <c:v>107032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9C-4BFE-B281-CB095160F69E}"/>
            </c:ext>
          </c:extLst>
        </c:ser>
        <c:ser>
          <c:idx val="3"/>
          <c:order val="3"/>
          <c:tx>
            <c:strRef>
              <c:f>Overview!$E$16</c:f>
              <c:strCache>
                <c:ptCount val="1"/>
                <c:pt idx="0">
                  <c:v>Sum of Tablet_Event_Count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F9C-4BFE-B281-CB095160F69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9C-4BFE-B281-CB095160F69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9C-4BFE-B281-CB095160F6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Overview!$A$17:$A$21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Overview!$E$17:$E$21</c:f>
              <c:numCache>
                <c:formatCode>General</c:formatCode>
                <c:ptCount val="5"/>
                <c:pt idx="0">
                  <c:v>96</c:v>
                </c:pt>
                <c:pt idx="1">
                  <c:v>217</c:v>
                </c:pt>
                <c:pt idx="2">
                  <c:v>272</c:v>
                </c:pt>
                <c:pt idx="3">
                  <c:v>1390</c:v>
                </c:pt>
                <c:pt idx="4">
                  <c:v>6066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9C-4BFE-B281-CB095160F6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887919071"/>
        <c:axId val="894022319"/>
      </c:barChart>
      <c:catAx>
        <c:axId val="887919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022319"/>
        <c:crosses val="autoZero"/>
        <c:auto val="1"/>
        <c:lblAlgn val="ctr"/>
        <c:lblOffset val="100"/>
        <c:noMultiLvlLbl val="0"/>
      </c:catAx>
      <c:valAx>
        <c:axId val="894022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879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3 Project 2.xlsx]Overview!PivotTable4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noFill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Overview!$B$33</c:f>
              <c:strCache>
                <c:ptCount val="1"/>
                <c:pt idx="0">
                  <c:v>Sum of Helper_Column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Overview!$A$34:$A$38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Overview!$B$34:$B$38</c:f>
              <c:numCache>
                <c:formatCode>General</c:formatCode>
                <c:ptCount val="5"/>
                <c:pt idx="0">
                  <c:v>132686.5</c:v>
                </c:pt>
                <c:pt idx="1">
                  <c:v>130038.5</c:v>
                </c:pt>
                <c:pt idx="2">
                  <c:v>128623.5</c:v>
                </c:pt>
                <c:pt idx="3">
                  <c:v>104270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6-4DCA-A129-1B7296C463BC}"/>
            </c:ext>
          </c:extLst>
        </c:ser>
        <c:ser>
          <c:idx val="1"/>
          <c:order val="1"/>
          <c:tx>
            <c:strRef>
              <c:f>Overview!$C$33</c:f>
              <c:strCache>
                <c:ptCount val="1"/>
                <c:pt idx="0">
                  <c:v>Sum of Chrome_Event_Count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D1A6-4DCA-A129-1B7296C463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1A6-4DCA-A129-1B7296C463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1A6-4DCA-A129-1B7296C463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1A6-4DCA-A129-1B7296C46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Overview!$A$34:$A$38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Overview!$C$34:$C$38</c:f>
              <c:numCache>
                <c:formatCode>General</c:formatCode>
                <c:ptCount val="5"/>
                <c:pt idx="0">
                  <c:v>3010</c:v>
                </c:pt>
                <c:pt idx="1">
                  <c:v>6592</c:v>
                </c:pt>
                <c:pt idx="2">
                  <c:v>8554</c:v>
                </c:pt>
                <c:pt idx="3">
                  <c:v>41812</c:v>
                </c:pt>
                <c:pt idx="4">
                  <c:v>183476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6-4DCA-A129-1B7296C463BC}"/>
            </c:ext>
          </c:extLst>
        </c:ser>
        <c:ser>
          <c:idx val="2"/>
          <c:order val="2"/>
          <c:tx>
            <c:strRef>
              <c:f>Overview!$D$33</c:f>
              <c:strCache>
                <c:ptCount val="1"/>
                <c:pt idx="0">
                  <c:v>Sum of Safari_Event_Count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D1A6-4DCA-A129-1B7296C463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1A6-4DCA-A129-1B7296C463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1A6-4DCA-A129-1B7296C463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1A6-4DCA-A129-1B7296C46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Overview!$A$34:$A$38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Overview!$D$34:$D$38</c:f>
              <c:numCache>
                <c:formatCode>General</c:formatCode>
                <c:ptCount val="5"/>
                <c:pt idx="0">
                  <c:v>1080</c:v>
                </c:pt>
                <c:pt idx="1">
                  <c:v>2346</c:v>
                </c:pt>
                <c:pt idx="2">
                  <c:v>2987</c:v>
                </c:pt>
                <c:pt idx="3">
                  <c:v>14583</c:v>
                </c:pt>
                <c:pt idx="4">
                  <c:v>64753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6-4DCA-A129-1B7296C463BC}"/>
            </c:ext>
          </c:extLst>
        </c:ser>
        <c:ser>
          <c:idx val="3"/>
          <c:order val="3"/>
          <c:tx>
            <c:strRef>
              <c:f>Overview!$E$33</c:f>
              <c:strCache>
                <c:ptCount val="1"/>
                <c:pt idx="0">
                  <c:v>Sum of Other_Event_Count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D1A6-4DCA-A129-1B7296C463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1A6-4DCA-A129-1B7296C463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1A6-4DCA-A129-1B7296C463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1A6-4DCA-A129-1B7296C46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Overview!$A$34:$A$38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Overview!$E$34:$E$38</c:f>
              <c:numCache>
                <c:formatCode>General</c:formatCode>
                <c:ptCount val="5"/>
                <c:pt idx="0">
                  <c:v>119</c:v>
                </c:pt>
                <c:pt idx="1">
                  <c:v>261</c:v>
                </c:pt>
                <c:pt idx="2">
                  <c:v>334</c:v>
                </c:pt>
                <c:pt idx="3">
                  <c:v>1553</c:v>
                </c:pt>
                <c:pt idx="4">
                  <c:v>6991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A6-4DCA-A129-1B7296C463BC}"/>
            </c:ext>
          </c:extLst>
        </c:ser>
        <c:ser>
          <c:idx val="4"/>
          <c:order val="4"/>
          <c:tx>
            <c:strRef>
              <c:f>Overview!$F$33</c:f>
              <c:strCache>
                <c:ptCount val="1"/>
                <c:pt idx="0">
                  <c:v>Sum of Edge_Event_Count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D1A6-4DCA-A129-1B7296C463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1A6-4DCA-A129-1B7296C463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1A6-4DCA-A129-1B7296C463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1A6-4DCA-A129-1B7296C46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Overview!$A$34:$A$38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Overview!$F$34:$F$38</c:f>
              <c:numCache>
                <c:formatCode>General</c:formatCode>
                <c:ptCount val="5"/>
                <c:pt idx="0">
                  <c:v>75</c:v>
                </c:pt>
                <c:pt idx="1">
                  <c:v>192</c:v>
                </c:pt>
                <c:pt idx="2">
                  <c:v>274</c:v>
                </c:pt>
                <c:pt idx="3">
                  <c:v>1351</c:v>
                </c:pt>
                <c:pt idx="4">
                  <c:v>5984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A6-4DCA-A129-1B7296C463BC}"/>
            </c:ext>
          </c:extLst>
        </c:ser>
        <c:ser>
          <c:idx val="5"/>
          <c:order val="5"/>
          <c:tx>
            <c:strRef>
              <c:f>Overview!$G$33</c:f>
              <c:strCache>
                <c:ptCount val="1"/>
                <c:pt idx="0">
                  <c:v>Sum of Firefox_Event_Count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1A6-4DCA-A129-1B7296C463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1A6-4DCA-A129-1B7296C463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1A6-4DCA-A129-1B7296C463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1A6-4DCA-A129-1B7296C463B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D1A6-4DCA-A129-1B7296C46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Overview!$A$34:$A$38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Overview!$G$34:$G$38</c:f>
              <c:numCache>
                <c:formatCode>General</c:formatCode>
                <c:ptCount val="5"/>
                <c:pt idx="0">
                  <c:v>68</c:v>
                </c:pt>
                <c:pt idx="1">
                  <c:v>170</c:v>
                </c:pt>
                <c:pt idx="2">
                  <c:v>216</c:v>
                </c:pt>
                <c:pt idx="3">
                  <c:v>1136</c:v>
                </c:pt>
                <c:pt idx="4">
                  <c:v>5062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A6-4DCA-A129-1B7296C463BC}"/>
            </c:ext>
          </c:extLst>
        </c:ser>
        <c:ser>
          <c:idx val="6"/>
          <c:order val="6"/>
          <c:tx>
            <c:strRef>
              <c:f>Overview!$H$33</c:f>
              <c:strCache>
                <c:ptCount val="1"/>
                <c:pt idx="0">
                  <c:v>Sum of Android_Webview_Event_Count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1A6-4DCA-A129-1B7296C463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1A6-4DCA-A129-1B7296C463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1A6-4DCA-A129-1B7296C463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1A6-4DCA-A129-1B7296C463B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D1A6-4DCA-A129-1B7296C463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Overview!$A$34:$A$38</c:f>
              <c:strCache>
                <c:ptCount val="5"/>
                <c:pt idx="0">
                  <c:v>Purchase</c:v>
                </c:pt>
                <c:pt idx="1">
                  <c:v>Begin Checkout</c:v>
                </c:pt>
                <c:pt idx="2">
                  <c:v>Add to Cart</c:v>
                </c:pt>
                <c:pt idx="3">
                  <c:v>View Item</c:v>
                </c:pt>
                <c:pt idx="4">
                  <c:v>View Page</c:v>
                </c:pt>
              </c:strCache>
            </c:strRef>
          </c:cat>
          <c:val>
            <c:numRef>
              <c:f>Overview!$H$34:$H$38</c:f>
              <c:numCache>
                <c:formatCode>General</c:formatCode>
                <c:ptCount val="5"/>
                <c:pt idx="0">
                  <c:v>67</c:v>
                </c:pt>
                <c:pt idx="1">
                  <c:v>154</c:v>
                </c:pt>
                <c:pt idx="2">
                  <c:v>180</c:v>
                </c:pt>
                <c:pt idx="3">
                  <c:v>817</c:v>
                </c:pt>
                <c:pt idx="4">
                  <c:v>3526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A6-4DCA-A129-1B7296C463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653390031"/>
        <c:axId val="653391471"/>
      </c:barChart>
      <c:catAx>
        <c:axId val="653390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91471"/>
        <c:crosses val="autoZero"/>
        <c:auto val="1"/>
        <c:lblAlgn val="ctr"/>
        <c:lblOffset val="100"/>
        <c:noMultiLvlLbl val="0"/>
      </c:catAx>
      <c:valAx>
        <c:axId val="6533914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39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B3162-2CF6-4987-BF16-F24C9544C67C}" type="datetimeFigureOut">
              <a:rPr lang="en-GB" smtClean="0"/>
              <a:t>08/07/2024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4C8F8-993A-40FE-87FD-6660966B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4C8F8-993A-40FE-87FD-6660966B3B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9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4C8F8-993A-40FE-87FD-6660966B3B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1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D6EBCC-3A0A-4E97-BB85-54F8C22F93CE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214841-226B-4572-BDB6-39CA92C43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6517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79B60-FFEF-4BE7-87AC-834859C6FC77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066581-1B4A-4AC9-ADFE-9EA42DFB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342611-939B-4692-94BC-80E03FFAFDD6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CCAA01-2770-4032-B76E-8DD74337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3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D56EB8E-B7B4-4AB6-B9F0-6F495CAD7902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3D1785-89AA-4048-AB11-E19675094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965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5B3425-435E-4A0E-9C0B-CCD3F2EC4741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16D64-B594-47CF-BFDD-AE807B759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EDA1C56-5728-489E-9AEF-11616E7C0B71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9839E6-EA88-4E62-9F8D-2E192D906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5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5D1946-2305-4683-9158-D40F5F3A576F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A3B501-483C-4D71-8321-8D197FECF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DC6147-80C0-4262-A9B3-96572A287C6F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A1473B-F7F5-4307-A832-1F6CE37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3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28D4F5-E5EE-468A-B3E1-68A066F3CFC8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EADD8-2195-4981-A6A3-5A03A67AE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A932AD7-92F6-4D7F-916C-336FA4911000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ECC8A-2336-47F9-BE99-7BB187B3D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F84376A-DDCE-4112-9ECE-8855B2DA4C91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7B5D09-998D-45CB-BC08-9914D9A65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35CFF75-7CC9-4C8E-9781-E60304C3BD6D}" type="datetime1">
              <a:rPr lang="en-GB" smtClean="0"/>
              <a:pPr lvl="0"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2D7299D-3FBE-40AF-9880-B61FA90D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37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E23-8D93-35CC-042E-891818140B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89539" y="1008185"/>
            <a:ext cx="9971208" cy="1057680"/>
          </a:xfrm>
        </p:spPr>
        <p:txBody>
          <a:bodyPr/>
          <a:lstStyle/>
          <a:p>
            <a:pPr lvl="0"/>
            <a:r>
              <a:rPr lang="en-GB" dirty="0"/>
              <a:t>Funnel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85D22-495E-1D6B-0407-2D47DC1D0FEC}"/>
              </a:ext>
            </a:extLst>
          </p:cNvPr>
          <p:cNvSpPr txBox="1"/>
          <p:nvPr/>
        </p:nvSpPr>
        <p:spPr>
          <a:xfrm>
            <a:off x="547077" y="6019151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Lewis Scholes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589-CB00-71CB-DD07-0A98799CD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3500" y="333863"/>
            <a:ext cx="6985000" cy="1325563"/>
          </a:xfrm>
        </p:spPr>
        <p:txBody>
          <a:bodyPr/>
          <a:lstStyle/>
          <a:p>
            <a:pPr lvl="0" algn="ctr"/>
            <a:r>
              <a:rPr lang="en-GB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AECC-F3E5-6362-7BC4-96F2D52D09C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>
                <a:latin typeface="Liberation Serif"/>
              </a:rPr>
              <a:t>The data source was the “</a:t>
            </a:r>
            <a:r>
              <a:rPr lang="en-GB" sz="2400" dirty="0" err="1">
                <a:latin typeface="Liberation Serif"/>
              </a:rPr>
              <a:t>turing_data_analytics</a:t>
            </a:r>
            <a:r>
              <a:rPr lang="en-GB" sz="2400" dirty="0">
                <a:latin typeface="Liberation Serif"/>
              </a:rPr>
              <a:t>” database.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>
                <a:latin typeface="Liberation Serif"/>
              </a:rPr>
              <a:t>Our sample size consists of 4.3M events.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>
                <a:latin typeface="Liberation Serif"/>
              </a:rPr>
              <a:t>Removing duplicate events for users reduced this to 1.4M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6C5-A3AD-580D-468B-F270EFEA5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6642" y="0"/>
            <a:ext cx="10018715" cy="68905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GB" dirty="0"/>
              <a:t>Events by Country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6B8748-69BF-0EFC-E46B-9DF401555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757708"/>
              </p:ext>
            </p:extLst>
          </p:nvPr>
        </p:nvGraphicFramePr>
        <p:xfrm>
          <a:off x="0" y="624044"/>
          <a:ext cx="12191999" cy="623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6C5-A3AD-580D-468B-F270EFEA5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6642" y="0"/>
            <a:ext cx="10018715" cy="68905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GB" dirty="0"/>
              <a:t>Events by Device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B667C7-EF96-5E85-2AAE-E5F825750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992539"/>
              </p:ext>
            </p:extLst>
          </p:nvPr>
        </p:nvGraphicFramePr>
        <p:xfrm>
          <a:off x="0" y="689050"/>
          <a:ext cx="12192000" cy="616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6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6C5-A3AD-580D-468B-F270EFEA5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6642" y="0"/>
            <a:ext cx="10018715" cy="68905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GB" dirty="0"/>
              <a:t>Events by Browser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19DDA9-8FB2-7932-4465-27D0A26C7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471445"/>
              </p:ext>
            </p:extLst>
          </p:nvPr>
        </p:nvGraphicFramePr>
        <p:xfrm>
          <a:off x="0" y="689050"/>
          <a:ext cx="12192000" cy="616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740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AECC-F3E5-6362-7BC4-96F2D52D09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4546" y="1009719"/>
            <a:ext cx="5677466" cy="43351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>
                <a:latin typeface="Liberation Serif"/>
              </a:rPr>
              <a:t>Common benchmarks are:</a:t>
            </a:r>
            <a:br>
              <a:rPr lang="en-GB" sz="2400" dirty="0">
                <a:latin typeface="Liberation Serif"/>
              </a:rPr>
            </a:br>
            <a:r>
              <a:rPr lang="en-GB" sz="2400" dirty="0">
                <a:latin typeface="Liberation Serif"/>
              </a:rPr>
              <a:t>- Viewing item: 30-40% of visitors.</a:t>
            </a:r>
            <a:br>
              <a:rPr lang="en-GB" sz="2400" dirty="0">
                <a:latin typeface="Liberation Serif"/>
              </a:rPr>
            </a:br>
            <a:r>
              <a:rPr lang="en-GB" sz="2400" dirty="0">
                <a:latin typeface="Liberation Serif"/>
              </a:rPr>
              <a:t>- Adding to cart: 10-15% of item viewers i.e. 3-6%</a:t>
            </a:r>
            <a:br>
              <a:rPr lang="en-GB" sz="2400" dirty="0">
                <a:latin typeface="Liberation Serif"/>
              </a:rPr>
            </a:br>
            <a:r>
              <a:rPr lang="en-GB" sz="2400" dirty="0">
                <a:latin typeface="Liberation Serif"/>
              </a:rPr>
              <a:t>- Starting checkout: 40-50% of those who add to basket i.e. 1.2-3%</a:t>
            </a:r>
            <a:br>
              <a:rPr lang="en-GB" sz="2400" dirty="0">
                <a:latin typeface="Liberation Serif"/>
              </a:rPr>
            </a:br>
            <a:r>
              <a:rPr lang="en-GB" sz="2400" dirty="0">
                <a:latin typeface="Liberation Serif"/>
              </a:rPr>
              <a:t>- Completing purchase: 25-30% of those who start checkout. i.e. 0.3-0.9%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>
                <a:latin typeface="Liberation Serif"/>
              </a:rPr>
              <a:t>In terms of percentages, there is not much difference between countries or between devices.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>
              <a:latin typeface="Liberation Serif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>
                <a:latin typeface="Liberation Serif"/>
              </a:rPr>
              <a:t>Android WebView performs slightly better than other browsers.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F86400-7970-6798-B1E8-189692D134B7}"/>
              </a:ext>
            </a:extLst>
          </p:cNvPr>
          <p:cNvSpPr txBox="1">
            <a:spLocks/>
          </p:cNvSpPr>
          <p:nvPr/>
        </p:nvSpPr>
        <p:spPr>
          <a:xfrm>
            <a:off x="1086642" y="0"/>
            <a:ext cx="10018715" cy="689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Percentage Comparisons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0EB769-E1BB-A7BE-6751-76B446723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97427"/>
              </p:ext>
            </p:extLst>
          </p:nvPr>
        </p:nvGraphicFramePr>
        <p:xfrm>
          <a:off x="5757133" y="2961989"/>
          <a:ext cx="6261100" cy="108585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348650441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5863073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1051341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18369076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7728325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Total_Percentage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US_Percentage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India_Percentage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Canada_Percentage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3548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View Page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912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View Item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22.82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22.78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22.88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22.99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387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Add to Cart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4.73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EE582"/>
                          </a:highlight>
                          <a:latin typeface="Arial" panose="020B0604020202020204" pitchFamily="34" charset="0"/>
                        </a:rPr>
                        <a:t>4.59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8201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Begin Checkout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D7B"/>
                          </a:highlight>
                          <a:latin typeface="Arial" panose="020B0604020202020204" pitchFamily="34" charset="0"/>
                        </a:rPr>
                        <a:t>3.63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D7B"/>
                          </a:highlight>
                          <a:latin typeface="Arial" panose="020B0604020202020204" pitchFamily="34" charset="0"/>
                        </a:rPr>
                        <a:t>3.64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679"/>
                          </a:highlight>
                          <a:latin typeface="Arial" panose="020B0604020202020204" pitchFamily="34" charset="0"/>
                        </a:rPr>
                        <a:t>3.47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C37C"/>
                          </a:highlight>
                          <a:latin typeface="Arial" panose="020B0604020202020204" pitchFamily="34" charset="0"/>
                        </a:rPr>
                        <a:t>3.77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997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B6B"/>
                          </a:highlight>
                          <a:latin typeface="Arial" panose="020B0604020202020204" pitchFamily="34" charset="0"/>
                        </a:rPr>
                        <a:t>1.65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A6B"/>
                          </a:highlight>
                          <a:latin typeface="Arial" panose="020B0604020202020204" pitchFamily="34" charset="0"/>
                        </a:rPr>
                        <a:t>1.64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6F6C"/>
                          </a:highlight>
                          <a:latin typeface="Arial" panose="020B0604020202020204" pitchFamily="34" charset="0"/>
                        </a:rPr>
                        <a:t>1.75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439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A4546E4-30AF-A5BD-A1A6-980782D1D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60128"/>
              </p:ext>
            </p:extLst>
          </p:nvPr>
        </p:nvGraphicFramePr>
        <p:xfrm>
          <a:off x="5757133" y="4259038"/>
          <a:ext cx="6261100" cy="1085850"/>
        </p:xfrm>
        <a:graphic>
          <a:graphicData uri="http://schemas.openxmlformats.org/drawingml/2006/table">
            <a:tbl>
              <a:tblPr/>
              <a:tblGrid>
                <a:gridCol w="913077">
                  <a:extLst>
                    <a:ext uri="{9D8B030D-6E8A-4147-A177-3AD203B41FA5}">
                      <a16:colId xmlns:a16="http://schemas.microsoft.com/office/drawing/2014/main" val="1327183106"/>
                    </a:ext>
                  </a:extLst>
                </a:gridCol>
                <a:gridCol w="1114666">
                  <a:extLst>
                    <a:ext uri="{9D8B030D-6E8A-4147-A177-3AD203B41FA5}">
                      <a16:colId xmlns:a16="http://schemas.microsoft.com/office/drawing/2014/main" val="2881188814"/>
                    </a:ext>
                  </a:extLst>
                </a:gridCol>
                <a:gridCol w="1316254">
                  <a:extLst>
                    <a:ext uri="{9D8B030D-6E8A-4147-A177-3AD203B41FA5}">
                      <a16:colId xmlns:a16="http://schemas.microsoft.com/office/drawing/2014/main" val="3446758065"/>
                    </a:ext>
                  </a:extLst>
                </a:gridCol>
                <a:gridCol w="1635136">
                  <a:extLst>
                    <a:ext uri="{9D8B030D-6E8A-4147-A177-3AD203B41FA5}">
                      <a16:colId xmlns:a16="http://schemas.microsoft.com/office/drawing/2014/main" val="1296739788"/>
                    </a:ext>
                  </a:extLst>
                </a:gridCol>
                <a:gridCol w="1281967">
                  <a:extLst>
                    <a:ext uri="{9D8B030D-6E8A-4147-A177-3AD203B41FA5}">
                      <a16:colId xmlns:a16="http://schemas.microsoft.com/office/drawing/2014/main" val="37376881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Total_Percentage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Desktop_Percentage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Mobile_Percentage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4472C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Tablet_Percentage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73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View Page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1881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View Item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807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Add to Cart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4.65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EEA83"/>
                          </a:highlight>
                          <a:latin typeface="Arial" panose="020B0604020202020204" pitchFamily="34" charset="0"/>
                        </a:rPr>
                        <a:t>4.63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EE482"/>
                          </a:highlight>
                          <a:latin typeface="Arial" panose="020B0604020202020204" pitchFamily="34" charset="0"/>
                        </a:rPr>
                        <a:t>4.48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650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Begin Checkout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E7B"/>
                          </a:highlight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D7B"/>
                          </a:highlight>
                          <a:latin typeface="Arial" panose="020B0604020202020204" pitchFamily="34" charset="0"/>
                        </a:rPr>
                        <a:t>3.58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C07B"/>
                          </a:highlight>
                          <a:latin typeface="Arial" panose="020B0604020202020204" pitchFamily="34" charset="0"/>
                        </a:rPr>
                        <a:t>3.64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D7B"/>
                          </a:highlight>
                          <a:latin typeface="Arial" panose="020B0604020202020204" pitchFamily="34" charset="0"/>
                        </a:rPr>
                        <a:t>3.58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0600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B6B"/>
                          </a:highlight>
                          <a:latin typeface="Arial" panose="020B0604020202020204" pitchFamily="34" charset="0"/>
                        </a:rPr>
                        <a:t>1.64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A6B"/>
                          </a:highlight>
                          <a:latin typeface="Arial" panose="020B0604020202020204" pitchFamily="34" charset="0"/>
                        </a:rPr>
                        <a:t>1.61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D6B"/>
                          </a:highlight>
                          <a:latin typeface="Arial" panose="020B0604020202020204" pitchFamily="34" charset="0"/>
                        </a:rPr>
                        <a:t>1.69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rial" panose="020B0604020202020204" pitchFamily="34" charset="0"/>
                        </a:rPr>
                        <a:t>1.58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1446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6FC96C5-7A74-DDC7-66CF-B763D4E14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29315"/>
              </p:ext>
            </p:extLst>
          </p:nvPr>
        </p:nvGraphicFramePr>
        <p:xfrm>
          <a:off x="1492638" y="5556087"/>
          <a:ext cx="10515601" cy="1025184"/>
        </p:xfrm>
        <a:graphic>
          <a:graphicData uri="http://schemas.openxmlformats.org/drawingml/2006/table">
            <a:tbl>
              <a:tblPr/>
              <a:tblGrid>
                <a:gridCol w="923262">
                  <a:extLst>
                    <a:ext uri="{9D8B030D-6E8A-4147-A177-3AD203B41FA5}">
                      <a16:colId xmlns:a16="http://schemas.microsoft.com/office/drawing/2014/main" val="2852822190"/>
                    </a:ext>
                  </a:extLst>
                </a:gridCol>
                <a:gridCol w="1127100">
                  <a:extLst>
                    <a:ext uri="{9D8B030D-6E8A-4147-A177-3AD203B41FA5}">
                      <a16:colId xmlns:a16="http://schemas.microsoft.com/office/drawing/2014/main" val="517888807"/>
                    </a:ext>
                  </a:extLst>
                </a:gridCol>
                <a:gridCol w="1330937">
                  <a:extLst>
                    <a:ext uri="{9D8B030D-6E8A-4147-A177-3AD203B41FA5}">
                      <a16:colId xmlns:a16="http://schemas.microsoft.com/office/drawing/2014/main" val="2219986493"/>
                    </a:ext>
                  </a:extLst>
                </a:gridCol>
                <a:gridCol w="1870506">
                  <a:extLst>
                    <a:ext uri="{9D8B030D-6E8A-4147-A177-3AD203B41FA5}">
                      <a16:colId xmlns:a16="http://schemas.microsoft.com/office/drawing/2014/main" val="92645382"/>
                    </a:ext>
                  </a:extLst>
                </a:gridCol>
                <a:gridCol w="1187052">
                  <a:extLst>
                    <a:ext uri="{9D8B030D-6E8A-4147-A177-3AD203B41FA5}">
                      <a16:colId xmlns:a16="http://schemas.microsoft.com/office/drawing/2014/main" val="447425913"/>
                    </a:ext>
                  </a:extLst>
                </a:gridCol>
                <a:gridCol w="1330937">
                  <a:extLst>
                    <a:ext uri="{9D8B030D-6E8A-4147-A177-3AD203B41FA5}">
                      <a16:colId xmlns:a16="http://schemas.microsoft.com/office/drawing/2014/main" val="398562960"/>
                    </a:ext>
                  </a:extLst>
                </a:gridCol>
                <a:gridCol w="1378899">
                  <a:extLst>
                    <a:ext uri="{9D8B030D-6E8A-4147-A177-3AD203B41FA5}">
                      <a16:colId xmlns:a16="http://schemas.microsoft.com/office/drawing/2014/main" val="2421107045"/>
                    </a:ext>
                  </a:extLst>
                </a:gridCol>
                <a:gridCol w="1366908">
                  <a:extLst>
                    <a:ext uri="{9D8B030D-6E8A-4147-A177-3AD203B41FA5}">
                      <a16:colId xmlns:a16="http://schemas.microsoft.com/office/drawing/2014/main" val="1938932460"/>
                    </a:ext>
                  </a:extLst>
                </a:gridCol>
              </a:tblGrid>
              <a:tr h="17086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4497" marR="4497" marT="449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Total_Percentage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Chrome_Percentage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Android_Webview_Percentage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Edge_Percentage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Safari_Percentage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Other_Percentage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Firefox_Percentage</a:t>
                      </a:r>
                    </a:p>
                  </a:txBody>
                  <a:tcPr marL="4497" marR="4497" marT="449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1837"/>
                  </a:ext>
                </a:extLst>
              </a:tr>
              <a:tr h="17086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View Page</a:t>
                      </a:r>
                    </a:p>
                  </a:txBody>
                  <a:tcPr marL="4497" marR="4497" marT="449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65226"/>
                  </a:ext>
                </a:extLst>
              </a:tr>
              <a:tr h="17086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View Item</a:t>
                      </a:r>
                    </a:p>
                  </a:txBody>
                  <a:tcPr marL="4497" marR="4497" marT="449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22.7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22.79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1E383"/>
                          </a:highlight>
                          <a:latin typeface="Arial" panose="020B0604020202020204" pitchFamily="34" charset="0"/>
                        </a:rPr>
                        <a:t>23.17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22.58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22.52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3E383"/>
                          </a:highlight>
                          <a:latin typeface="Arial" panose="020B0604020202020204" pitchFamily="34" charset="0"/>
                        </a:rPr>
                        <a:t>22.21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383"/>
                          </a:highlight>
                          <a:latin typeface="Arial" panose="020B0604020202020204" pitchFamily="34" charset="0"/>
                        </a:rPr>
                        <a:t>22.44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45040"/>
                  </a:ext>
                </a:extLst>
              </a:tr>
              <a:tr h="17086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Add to Cart</a:t>
                      </a:r>
                    </a:p>
                  </a:txBody>
                  <a:tcPr marL="4497" marR="4497" marT="449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4.65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4.66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EE883"/>
                          </a:highlight>
                          <a:latin typeface="Arial" panose="020B0604020202020204" pitchFamily="34" charset="0"/>
                        </a:rPr>
                        <a:t>4.58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EE983"/>
                          </a:highlight>
                          <a:latin typeface="Arial" panose="020B0604020202020204" pitchFamily="34" charset="0"/>
                        </a:rPr>
                        <a:t>4.61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Arial" panose="020B0604020202020204" pitchFamily="34" charset="0"/>
                        </a:rPr>
                        <a:t>4.78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EDC81"/>
                          </a:highlight>
                          <a:latin typeface="Arial" panose="020B0604020202020204" pitchFamily="34" charset="0"/>
                        </a:rPr>
                        <a:t>4.27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71378"/>
                  </a:ext>
                </a:extLst>
              </a:tr>
              <a:tr h="17086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Begin Checkout</a:t>
                      </a:r>
                    </a:p>
                  </a:txBody>
                  <a:tcPr marL="4497" marR="4497" marT="449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C27C"/>
                          </a:highlight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C27C"/>
                          </a:highlight>
                          <a:latin typeface="Arial" panose="020B0604020202020204" pitchFamily="34" charset="0"/>
                        </a:rPr>
                        <a:t>3.59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EE081"/>
                          </a:highlight>
                          <a:latin typeface="Arial" panose="020B0604020202020204" pitchFamily="34" charset="0"/>
                        </a:rPr>
                        <a:t>4.37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379"/>
                          </a:highlight>
                          <a:latin typeface="Arial" panose="020B0604020202020204" pitchFamily="34" charset="0"/>
                        </a:rPr>
                        <a:t>3.21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C37C"/>
                          </a:highlight>
                          <a:latin typeface="Arial" panose="020B0604020202020204" pitchFamily="34" charset="0"/>
                        </a:rPr>
                        <a:t>3.62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DC77D"/>
                          </a:highlight>
                          <a:latin typeface="Arial" panose="020B0604020202020204" pitchFamily="34" charset="0"/>
                        </a:rPr>
                        <a:t>3.73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B97A"/>
                          </a:highlight>
                          <a:latin typeface="Arial" panose="020B0604020202020204" pitchFamily="34" charset="0"/>
                        </a:rPr>
                        <a:t>3.36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18926"/>
                  </a:ext>
                </a:extLst>
              </a:tr>
              <a:tr h="17086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4497" marR="4497" marT="449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76D"/>
                          </a:highlight>
                          <a:latin typeface="Arial" panose="020B0604020202020204" pitchFamily="34" charset="0"/>
                        </a:rPr>
                        <a:t>1.64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76D"/>
                          </a:highlight>
                          <a:latin typeface="Arial" panose="020B0604020202020204" pitchFamily="34" charset="0"/>
                        </a:rPr>
                        <a:t>1.64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816F"/>
                          </a:highlight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rial" panose="020B0604020202020204" pitchFamily="34" charset="0"/>
                        </a:rPr>
                        <a:t>1.25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96E"/>
                          </a:highlight>
                          <a:latin typeface="Arial" panose="020B0604020202020204" pitchFamily="34" charset="0"/>
                        </a:rPr>
                        <a:t>1.67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7A6E"/>
                          </a:highlight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6C6B"/>
                          </a:highlight>
                          <a:latin typeface="Arial" panose="020B0604020202020204" pitchFamily="34" charset="0"/>
                        </a:rPr>
                        <a:t>1.34</a:t>
                      </a:r>
                    </a:p>
                  </a:txBody>
                  <a:tcPr marL="4497" marR="4497" marT="449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C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6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3D04-5BA8-8D8F-9ECC-C75A8BE0EE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56375"/>
            <a:ext cx="10515600" cy="1325563"/>
          </a:xfrm>
        </p:spPr>
        <p:txBody>
          <a:bodyPr/>
          <a:lstStyle/>
          <a:p>
            <a:pPr lvl="0" algn="ctr"/>
            <a:r>
              <a:rPr lang="en-GB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99BC-D898-F1A6-3C37-EE5E23D336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6642" y="1427675"/>
            <a:ext cx="10018715" cy="4946874"/>
          </a:xfrm>
        </p:spPr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GB" sz="2400" dirty="0">
                <a:latin typeface="Liberation Serif"/>
              </a:rPr>
              <a:t>What can we conclude from this analysis?</a:t>
            </a:r>
          </a:p>
          <a:p>
            <a:pPr marL="0" lvl="0" indent="0">
              <a:spcBef>
                <a:spcPts val="300"/>
              </a:spcBef>
              <a:buNone/>
            </a:pPr>
            <a:endParaRPr lang="en-GB" sz="2400" dirty="0">
              <a:latin typeface="Liberation Serif"/>
            </a:endParaRPr>
          </a:p>
          <a:p>
            <a:pPr marL="0" lvl="0" indent="0">
              <a:spcBef>
                <a:spcPts val="300"/>
              </a:spcBef>
              <a:buNone/>
            </a:pPr>
            <a:endParaRPr lang="en-GB" sz="2400" dirty="0">
              <a:latin typeface="Liberation Serif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GB" sz="2400" dirty="0">
                <a:latin typeface="Liberation Serif"/>
              </a:rPr>
              <a:t>1. Relative to benchmarks we are doing well in all areas except the first step of viewing an item.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GB" sz="2400" dirty="0">
                <a:latin typeface="Liberation Serif"/>
              </a:rPr>
              <a:t>   - This suggests customers are leaving before engaging deeply with products.</a:t>
            </a:r>
            <a:br>
              <a:rPr lang="en-GB" sz="2400" dirty="0">
                <a:latin typeface="Liberation Serif"/>
              </a:rPr>
            </a:br>
            <a:r>
              <a:rPr lang="en-GB" sz="2400" dirty="0">
                <a:latin typeface="Liberation Serif"/>
              </a:rPr>
              <a:t>   - Ways to help may be to improve website speed or product presentation.</a:t>
            </a:r>
          </a:p>
          <a:p>
            <a:pPr marL="0" lvl="0" indent="0">
              <a:spcBef>
                <a:spcPts val="300"/>
              </a:spcBef>
              <a:buNone/>
            </a:pPr>
            <a:endParaRPr lang="en-GB" sz="2400" dirty="0">
              <a:latin typeface="Liberation Serif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GB" sz="2400" dirty="0">
                <a:latin typeface="Liberation Serif"/>
              </a:rPr>
              <a:t>2. Country and device do not have a significant impact.</a:t>
            </a:r>
          </a:p>
          <a:p>
            <a:pPr marL="0" lvl="0" indent="0">
              <a:spcBef>
                <a:spcPts val="300"/>
              </a:spcBef>
              <a:buNone/>
            </a:pPr>
            <a:endParaRPr lang="en-GB" sz="2400" dirty="0">
              <a:latin typeface="Liberation Serif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GB" sz="2400" dirty="0">
                <a:latin typeface="Liberation Serif"/>
              </a:rPr>
              <a:t>3. Amazon </a:t>
            </a:r>
            <a:r>
              <a:rPr lang="en-GB" sz="2400" dirty="0" err="1">
                <a:latin typeface="Liberation Serif"/>
              </a:rPr>
              <a:t>Webview</a:t>
            </a:r>
            <a:r>
              <a:rPr lang="en-GB" sz="2400" dirty="0">
                <a:latin typeface="Liberation Serif"/>
              </a:rPr>
              <a:t> performs better than other browsers. 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GB" sz="2400" dirty="0">
                <a:latin typeface="Liberation Serif"/>
              </a:rPr>
              <a:t>   - Investigate 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4611-5592-95F6-3244-17CE7A11903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0A393-3322-F04C-A504-F25BB75BBB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921</TotalTime>
  <Words>390</Words>
  <Application>Microsoft Office PowerPoint</Application>
  <PresentationFormat>Widescreen</PresentationFormat>
  <Paragraphs>144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Liberation Serif</vt:lpstr>
      <vt:lpstr>Office Theme</vt:lpstr>
      <vt:lpstr>Funnel Analysis</vt:lpstr>
      <vt:lpstr>Metadata</vt:lpstr>
      <vt:lpstr>Events by Country</vt:lpstr>
      <vt:lpstr>Events by Device</vt:lpstr>
      <vt:lpstr>Events by Browser</vt:lpstr>
      <vt:lpstr>PowerPoint Presentation</vt:lpstr>
      <vt:lpstr>Actions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Scholes</dc:creator>
  <cp:lastModifiedBy>Lewis Scholes</cp:lastModifiedBy>
  <cp:revision>35</cp:revision>
  <dcterms:created xsi:type="dcterms:W3CDTF">2024-05-07T09:22:01Z</dcterms:created>
  <dcterms:modified xsi:type="dcterms:W3CDTF">2024-07-08T13:58:22Z</dcterms:modified>
</cp:coreProperties>
</file>