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Lst>
  <p:sldIdLst>
    <p:sldId id="256" r:id="rId2"/>
    <p:sldId id="258" r:id="rId3"/>
    <p:sldId id="259" r:id="rId4"/>
    <p:sldId id="264" r:id="rId5"/>
    <p:sldId id="260" r:id="rId6"/>
    <p:sldId id="263" r:id="rId7"/>
    <p:sldId id="270" r:id="rId8"/>
    <p:sldId id="261" r:id="rId9"/>
    <p:sldId id="265" r:id="rId10"/>
    <p:sldId id="272" r:id="rId11"/>
    <p:sldId id="273" r:id="rId12"/>
    <p:sldId id="268" r:id="rId13"/>
    <p:sldId id="269" r:id="rId14"/>
    <p:sldId id="274" r:id="rId15"/>
    <p:sldId id="262" r:id="rId16"/>
    <p:sldId id="266"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3399"/>
    <a:srgbClr val="FF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D38E135-9640-41D7-AC08-0E9F5266483B}" type="datetimeFigureOut">
              <a:rPr lang="zh-CN" altLang="en-US" smtClean="0"/>
              <a:t>2017/6/29</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54D02FA-3600-41CA-A968-649AA762F530}"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403344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312973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8132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3569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D38E135-9640-41D7-AC08-0E9F5266483B}" type="datetimeFigureOut">
              <a:rPr lang="zh-CN" altLang="en-US" smtClean="0"/>
              <a:t>2017/6/29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54D02FA-3600-41CA-A968-649AA762F530}"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571291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104057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43672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366984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8E135-9640-41D7-AC08-0E9F5266483B}" type="datetimeFigureOut">
              <a:rPr lang="zh-CN" altLang="en-US" smtClean="0"/>
              <a:t>2017/6/29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4D02FA-3600-41CA-A968-649AA762F530}" type="slidenum">
              <a:rPr lang="zh-CN" altLang="en-US" smtClean="0"/>
              <a:t>‹#›</a:t>
            </a:fld>
            <a:endParaRPr lang="zh-CN" altLang="en-US"/>
          </a:p>
        </p:txBody>
      </p:sp>
    </p:spTree>
    <p:extLst>
      <p:ext uri="{BB962C8B-B14F-4D97-AF65-F5344CB8AC3E}">
        <p14:creationId xmlns:p14="http://schemas.microsoft.com/office/powerpoint/2010/main" val="37324146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38E135-9640-41D7-AC08-0E9F5266483B}" type="datetimeFigureOut">
              <a:rPr lang="zh-CN" altLang="en-US" smtClean="0"/>
              <a:t>2017/6/29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54D02FA-3600-41CA-A968-649AA762F530}"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03919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D38E135-9640-41D7-AC08-0E9F5266483B}" type="datetimeFigureOut">
              <a:rPr lang="zh-CN" altLang="en-US" smtClean="0"/>
              <a:t>2017/6/29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54D02FA-3600-41CA-A968-649AA762F530}"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07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D38E135-9640-41D7-AC08-0E9F5266483B}" type="datetimeFigureOut">
              <a:rPr lang="zh-CN" altLang="en-US" smtClean="0"/>
              <a:t>2017/6/29</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54D02FA-3600-41CA-A968-649AA762F530}"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2804190"/>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750" y="2163096"/>
            <a:ext cx="9125983" cy="1104151"/>
          </a:xfrm>
        </p:spPr>
        <p:txBody>
          <a:bodyPr/>
          <a:lstStyle/>
          <a:p>
            <a:r>
              <a:rPr lang="en-US" altLang="zh-CN" sz="3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Heuristically Optimized Trade-offs:</a:t>
            </a:r>
            <a:br>
              <a:rPr lang="en-US" altLang="zh-CN" sz="3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altLang="zh-CN" sz="3600" cap="none"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 New Paradigm for Power Law in Internet</a:t>
            </a:r>
            <a:endParaRPr lang="zh-CN" altLang="en-US" sz="3600" cap="none"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altLang="zh-CN" sz="2400" dirty="0" smtClean="0"/>
              <a:t>CS591 Graph Theory Final Project Presentation</a:t>
            </a:r>
          </a:p>
          <a:p>
            <a:r>
              <a:rPr lang="en-US" altLang="zh-CN" sz="2400" dirty="0" smtClean="0"/>
              <a:t>Lu Min</a:t>
            </a:r>
          </a:p>
          <a:p>
            <a:endParaRPr lang="zh-CN" altLang="en-US" sz="2400" dirty="0"/>
          </a:p>
        </p:txBody>
      </p:sp>
    </p:spTree>
    <p:extLst>
      <p:ext uri="{BB962C8B-B14F-4D97-AF65-F5344CB8AC3E}">
        <p14:creationId xmlns:p14="http://schemas.microsoft.com/office/powerpoint/2010/main" val="877015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56303"/>
            <a:ext cx="9601200" cy="946355"/>
          </a:xfrm>
        </p:spPr>
        <p:txBody>
          <a:bodyPr/>
          <a:lstStyle/>
          <a:p>
            <a:r>
              <a:rPr lang="en-US" altLang="zh-CN" dirty="0" smtClean="0">
                <a:effectLst>
                  <a:outerShdw blurRad="38100" dist="38100" dir="2700000" algn="tl">
                    <a:srgbClr val="000000">
                      <a:alpha val="43137"/>
                    </a:srgbClr>
                  </a:outerShdw>
                </a:effectLst>
              </a:rPr>
              <a:t>Results </a:t>
            </a:r>
            <a:r>
              <a:rPr lang="en-US" altLang="zh-CN" dirty="0" smtClean="0"/>
              <a:t> </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750142"/>
                <a:ext cx="4891548" cy="4709652"/>
              </a:xfrm>
            </p:spPr>
            <p:txBody>
              <a:bodyPr>
                <a:normAutofit/>
              </a:bodyPr>
              <a:lstStyle/>
              <a:p>
                <a:pPr marL="0" indent="0">
                  <a:buNone/>
                </a:pPr>
                <a:r>
                  <a:rPr lang="en-US" altLang="zh-CN" sz="2400" dirty="0" smtClean="0"/>
                  <a:t>The behavior of the model depends crucially on the value of </a:t>
                </a:r>
                <a14:m>
                  <m:oMath xmlns:m="http://schemas.openxmlformats.org/officeDocument/2006/math">
                    <m:r>
                      <a:rPr lang="zh-CN" altLang="en-US" sz="2400" i="1" smtClean="0">
                        <a:latin typeface="Cambria Math" panose="02040503050406030204" pitchFamily="18" charset="0"/>
                      </a:rPr>
                      <m:t>𝛼</m:t>
                    </m:r>
                  </m:oMath>
                </a14:m>
                <a:r>
                  <a:rPr lang="en-US" altLang="zh-CN" sz="2400" dirty="0" smtClean="0"/>
                  <a:t>:</a:t>
                </a:r>
              </a:p>
              <a:p>
                <a:pPr>
                  <a:buFont typeface="Wingdings" panose="05000000000000000000" pitchFamily="2" charset="2"/>
                  <a:buChar char="l"/>
                </a:pPr>
                <a:r>
                  <a:rPr lang="en-US" altLang="zh-CN" sz="2400" dirty="0" smtClean="0"/>
                  <a:t>If</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𝛼</m:t>
                    </m:r>
                  </m:oMath>
                </a14:m>
                <a:r>
                  <a:rPr lang="en-US" altLang="zh-CN" sz="2400" dirty="0" smtClean="0"/>
                  <a:t> grows </a:t>
                </a:r>
                <a:r>
                  <a:rPr lang="en-US" altLang="zh-CN" sz="2400" dirty="0"/>
                  <a:t>at least as fast </a:t>
                </a:r>
                <a:r>
                  <a:rPr lang="en-US" altLang="zh-CN" sz="2400" dirty="0" smtClean="0"/>
                  <a:t>as </a:t>
                </a:r>
                <a14:m>
                  <m:oMath xmlns:m="http://schemas.openxmlformats.org/officeDocument/2006/math">
                    <m:rad>
                      <m:radPr>
                        <m:degHide m:val="on"/>
                        <m:ctrlPr>
                          <a:rPr lang="en-US" altLang="zh-CN" sz="2400" i="1" smtClean="0">
                            <a:latin typeface="Cambria Math" panose="02040503050406030204" pitchFamily="18" charset="0"/>
                          </a:rPr>
                        </m:ctrlPr>
                      </m:radPr>
                      <m:deg/>
                      <m:e>
                        <m:r>
                          <a:rPr lang="en-US" altLang="zh-CN" sz="2400" b="0" i="1" smtClean="0">
                            <a:latin typeface="Cambria Math" panose="02040503050406030204" pitchFamily="18" charset="0"/>
                          </a:rPr>
                          <m:t>𝑛</m:t>
                        </m:r>
                      </m:e>
                    </m:rad>
                  </m:oMath>
                </a14:m>
                <a:r>
                  <a:rPr lang="en-US" altLang="zh-CN" sz="2400" dirty="0" smtClean="0"/>
                  <a:t>, </a:t>
                </a:r>
                <a:r>
                  <a:rPr lang="en-US" altLang="zh-CN" sz="2400" dirty="0"/>
                  <a:t>where n is </a:t>
                </a:r>
                <a:r>
                  <a:rPr lang="en-US" altLang="zh-CN" sz="2400" dirty="0" smtClean="0"/>
                  <a:t>the final </a:t>
                </a:r>
                <a:r>
                  <a:rPr lang="en-US" altLang="zh-CN" sz="2400" dirty="0"/>
                  <a:t>number of points, then Euclidean distance becomes too important, and </a:t>
                </a:r>
                <a:r>
                  <a:rPr lang="en-US" altLang="zh-CN" sz="2400" dirty="0" smtClean="0"/>
                  <a:t>the resulting </a:t>
                </a:r>
                <a:r>
                  <a:rPr lang="en-US" altLang="zh-CN" sz="2400" dirty="0"/>
                  <a:t>graph is a dynamic version of the Euclidean minimum spanning </a:t>
                </a:r>
                <a:r>
                  <a:rPr lang="en-US" altLang="zh-CN" sz="2400" dirty="0" smtClean="0"/>
                  <a:t>tree.</a:t>
                </a:r>
              </a:p>
              <a:p>
                <a:pPr>
                  <a:buFont typeface="Wingdings" panose="05000000000000000000" pitchFamily="2" charset="2"/>
                  <a:buChar char="l"/>
                </a:pPr>
                <a:r>
                  <a:rPr lang="en-US" altLang="zh-CN" sz="2400" dirty="0" smtClean="0"/>
                  <a:t>No power law.</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750142"/>
                <a:ext cx="4891548" cy="4709652"/>
              </a:xfrm>
              <a:blipFill>
                <a:blip r:embed="rId2"/>
                <a:stretch>
                  <a:fillRect l="-1870" t="-1423"/>
                </a:stretch>
              </a:blipFill>
            </p:spPr>
            <p:txBody>
              <a:bodyPr/>
              <a:lstStyle/>
              <a:p>
                <a:r>
                  <a:rPr lang="zh-CN" alt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426" y="1750142"/>
            <a:ext cx="4896465" cy="3672349"/>
          </a:xfrm>
          <a:prstGeom prst="rect">
            <a:avLst/>
          </a:prstGeom>
        </p:spPr>
      </p:pic>
      <p:sp>
        <p:nvSpPr>
          <p:cNvPr id="5" name="TextBox 4"/>
          <p:cNvSpPr txBox="1"/>
          <p:nvPr/>
        </p:nvSpPr>
        <p:spPr>
          <a:xfrm>
            <a:off x="6680928" y="5594555"/>
            <a:ext cx="4916130" cy="369332"/>
          </a:xfrm>
          <a:prstGeom prst="rect">
            <a:avLst/>
          </a:prstGeom>
          <a:noFill/>
        </p:spPr>
        <p:txBody>
          <a:bodyPr wrap="square" rtlCol="0">
            <a:spAutoFit/>
          </a:bodyPr>
          <a:lstStyle/>
          <a:p>
            <a:pPr algn="ctr"/>
            <a:r>
              <a:rPr lang="en-US" altLang="zh-CN" dirty="0" smtClean="0"/>
              <a:t>Figure 2</a:t>
            </a:r>
            <a:endParaRPr lang="zh-CN" altLang="en-US" dirty="0"/>
          </a:p>
        </p:txBody>
      </p:sp>
    </p:spTree>
    <p:extLst>
      <p:ext uri="{BB962C8B-B14F-4D97-AF65-F5344CB8AC3E}">
        <p14:creationId xmlns:p14="http://schemas.microsoft.com/office/powerpoint/2010/main" val="3352771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56303"/>
            <a:ext cx="9601200" cy="946355"/>
          </a:xfrm>
        </p:spPr>
        <p:txBody>
          <a:bodyPr/>
          <a:lstStyle/>
          <a:p>
            <a:r>
              <a:rPr lang="en-US" altLang="zh-CN" dirty="0" smtClean="0">
                <a:effectLst>
                  <a:outerShdw blurRad="38100" dist="38100" dir="2700000" algn="tl">
                    <a:srgbClr val="000000">
                      <a:alpha val="43137"/>
                    </a:srgbClr>
                  </a:outerShdw>
                </a:effectLst>
              </a:rPr>
              <a:t>Results </a:t>
            </a:r>
            <a:r>
              <a:rPr lang="en-US" altLang="zh-CN" dirty="0" smtClean="0"/>
              <a:t> </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399071"/>
                <a:ext cx="9994491" cy="2615381"/>
              </a:xfrm>
            </p:spPr>
            <p:txBody>
              <a:bodyPr>
                <a:normAutofit/>
              </a:bodyPr>
              <a:lstStyle/>
              <a:p>
                <a:pPr marL="0" indent="0">
                  <a:buNone/>
                </a:pPr>
                <a:r>
                  <a:rPr lang="en-US" altLang="zh-CN" sz="2400" dirty="0" smtClean="0"/>
                  <a:t>The behavior of the model depends crucially on the value of </a:t>
                </a:r>
                <a14:m>
                  <m:oMath xmlns:m="http://schemas.openxmlformats.org/officeDocument/2006/math">
                    <m:r>
                      <a:rPr lang="zh-CN" altLang="en-US" sz="2400" i="1" smtClean="0">
                        <a:latin typeface="Cambria Math" panose="02040503050406030204" pitchFamily="18" charset="0"/>
                      </a:rPr>
                      <m:t>𝛼</m:t>
                    </m:r>
                  </m:oMath>
                </a14:m>
                <a:r>
                  <a:rPr lang="en-US" altLang="zh-CN" sz="2400" dirty="0" smtClean="0"/>
                  <a:t>:</a:t>
                </a:r>
              </a:p>
              <a:p>
                <a:pPr>
                  <a:buFont typeface="Wingdings" panose="05000000000000000000" pitchFamily="2" charset="2"/>
                  <a:buChar char="l"/>
                </a:pPr>
                <a:r>
                  <a:rPr lang="en-US" altLang="zh-CN" sz="2400" dirty="0" smtClean="0"/>
                  <a:t>If </a:t>
                </a:r>
                <a14:m>
                  <m:oMath xmlns:m="http://schemas.openxmlformats.org/officeDocument/2006/math">
                    <m:r>
                      <a:rPr lang="zh-CN" altLang="en-US" sz="2400" i="1">
                        <a:latin typeface="Cambria Math" panose="02040503050406030204" pitchFamily="18" charset="0"/>
                      </a:rPr>
                      <m:t>𝛼</m:t>
                    </m:r>
                  </m:oMath>
                </a14:m>
                <a:r>
                  <a:rPr lang="en-US" altLang="zh-CN" sz="2400" dirty="0" smtClean="0"/>
                  <a:t> is </a:t>
                </a:r>
                <a:r>
                  <a:rPr lang="en-US" altLang="zh-CN" sz="2400" dirty="0"/>
                  <a:t>anywhere in between — is larger than a certain constant, but grows </a:t>
                </a:r>
                <a:r>
                  <a:rPr lang="en-US" altLang="zh-CN" sz="2400" dirty="0" smtClean="0"/>
                  <a:t>slower than </a:t>
                </a:r>
                <a14:m>
                  <m:oMath xmlns:m="http://schemas.openxmlformats.org/officeDocument/2006/math">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𝑛</m:t>
                        </m:r>
                      </m:e>
                    </m:rad>
                  </m:oMath>
                </a14:m>
                <a:r>
                  <a:rPr lang="en-US" altLang="zh-CN" sz="2400" dirty="0" smtClean="0"/>
                  <a:t>.</a:t>
                </a:r>
              </a:p>
              <a:p>
                <a:pPr>
                  <a:buFont typeface="Wingdings" panose="05000000000000000000" pitchFamily="2" charset="2"/>
                  <a:buChar char="l"/>
                </a:pPr>
                <a:r>
                  <a:rPr lang="en-US" altLang="zh-CN" sz="2400" dirty="0"/>
                  <a:t>T</a:t>
                </a:r>
                <a:r>
                  <a:rPr lang="en-US" altLang="zh-CN" sz="2400" dirty="0" smtClean="0"/>
                  <a:t>hen</a:t>
                </a:r>
                <a:r>
                  <a:rPr lang="en-US" altLang="zh-CN" sz="2400" dirty="0"/>
                  <a:t>, almost certainly, the degrees obey a power law.</a:t>
                </a:r>
                <a:endParaRPr lang="zh-CN" alt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399071"/>
                <a:ext cx="9994491" cy="2615381"/>
              </a:xfrm>
              <a:blipFill>
                <a:blip r:embed="rId2"/>
                <a:stretch>
                  <a:fillRect l="-915" t="-2564"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381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84006"/>
          </a:xfrm>
        </p:spPr>
        <p:txBody>
          <a:bodyPr>
            <a:normAutofit/>
          </a:bodyPr>
          <a:lstStyle/>
          <a:p>
            <a:r>
              <a:rPr lang="en-US" altLang="zh-CN" sz="4800" dirty="0" smtClean="0">
                <a:effectLst>
                  <a:outerShdw blurRad="38100" dist="38100" dir="2700000" algn="tl">
                    <a:srgbClr val="000000">
                      <a:alpha val="43137"/>
                    </a:srgbClr>
                  </a:outerShdw>
                </a:effectLst>
              </a:rPr>
              <a:t>Outline</a:t>
            </a:r>
            <a:endParaRPr lang="zh-CN" alt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917290"/>
            <a:ext cx="9601200" cy="3950110"/>
          </a:xfrm>
        </p:spPr>
        <p:txBody>
          <a:bodyPr>
            <a:normAutofit fontScale="92500" lnSpcReduction="10000"/>
          </a:bodyPr>
          <a:lstStyle/>
          <a:p>
            <a:pPr>
              <a:lnSpc>
                <a:spcPct val="150000"/>
              </a:lnSpc>
            </a:pPr>
            <a:r>
              <a:rPr lang="en-US" altLang="zh-CN" sz="3200" dirty="0" smtClean="0"/>
              <a:t>Problem Definition</a:t>
            </a:r>
          </a:p>
          <a:p>
            <a:pPr>
              <a:lnSpc>
                <a:spcPct val="150000"/>
              </a:lnSpc>
            </a:pPr>
            <a:r>
              <a:rPr lang="en-US" altLang="zh-CN" sz="3200" dirty="0" smtClean="0"/>
              <a:t>Model </a:t>
            </a:r>
          </a:p>
          <a:p>
            <a:pPr>
              <a:lnSpc>
                <a:spcPct val="150000"/>
              </a:lnSpc>
            </a:pPr>
            <a:r>
              <a:rPr lang="en-US" altLang="zh-CN" sz="3200" dirty="0" smtClean="0"/>
              <a:t>Results</a:t>
            </a:r>
          </a:p>
          <a:p>
            <a:pPr>
              <a:lnSpc>
                <a:spcPct val="150000"/>
              </a:lnSpc>
            </a:pPr>
            <a:r>
              <a:rPr lang="en-US" altLang="zh-CN" sz="3200" dirty="0">
                <a:solidFill>
                  <a:srgbClr val="FF6699"/>
                </a:solidFill>
                <a:effectLst>
                  <a:outerShdw blurRad="38100" dist="38100" dir="2700000" algn="tl">
                    <a:srgbClr val="000000">
                      <a:alpha val="43137"/>
                    </a:srgbClr>
                  </a:outerShdw>
                </a:effectLst>
              </a:rPr>
              <a:t>Experiments </a:t>
            </a:r>
            <a:endParaRPr lang="en-US" altLang="zh-CN" sz="3200" dirty="0" smtClean="0">
              <a:solidFill>
                <a:srgbClr val="FF6699"/>
              </a:solidFill>
              <a:effectLst>
                <a:outerShdw blurRad="38100" dist="38100" dir="2700000" algn="tl">
                  <a:srgbClr val="000000">
                    <a:alpha val="43137"/>
                  </a:srgbClr>
                </a:outerShdw>
              </a:effectLst>
            </a:endParaRPr>
          </a:p>
          <a:p>
            <a:pPr>
              <a:lnSpc>
                <a:spcPct val="150000"/>
              </a:lnSpc>
            </a:pPr>
            <a:r>
              <a:rPr lang="en-US" altLang="zh-CN" sz="3200" dirty="0" smtClean="0">
                <a:solidFill>
                  <a:schemeClr val="tx1"/>
                </a:solidFill>
              </a:rPr>
              <a:t>Conclusion &amp; Future Work</a:t>
            </a:r>
          </a:p>
        </p:txBody>
      </p:sp>
    </p:spTree>
    <p:extLst>
      <p:ext uri="{BB962C8B-B14F-4D97-AF65-F5344CB8AC3E}">
        <p14:creationId xmlns:p14="http://schemas.microsoft.com/office/powerpoint/2010/main" val="3661268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6355"/>
          </a:xfrm>
        </p:spPr>
        <p:txBody>
          <a:bodyPr/>
          <a:lstStyle/>
          <a:p>
            <a:r>
              <a:rPr lang="en-US" altLang="zh-CN" dirty="0" smtClean="0">
                <a:effectLst>
                  <a:outerShdw blurRad="38100" dist="38100" dir="2700000" algn="tl">
                    <a:srgbClr val="000000">
                      <a:alpha val="43137"/>
                    </a:srgbClr>
                  </a:outerShdw>
                </a:effectLst>
              </a:rPr>
              <a:t>Experiments  </a:t>
            </a:r>
            <a:r>
              <a:rPr lang="en-US" altLang="zh-CN" dirty="0" smtClean="0"/>
              <a:t> </a:t>
            </a:r>
            <a:endParaRPr lang="zh-CN" alt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32155"/>
            <a:ext cx="4724400" cy="387676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097" y="1632155"/>
            <a:ext cx="4385187" cy="3876768"/>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1371600" y="5702710"/>
                <a:ext cx="9748684" cy="707886"/>
              </a:xfrm>
              <a:prstGeom prst="rect">
                <a:avLst/>
              </a:prstGeom>
              <a:noFill/>
            </p:spPr>
            <p:txBody>
              <a:bodyPr wrap="square" rtlCol="0">
                <a:spAutoFit/>
              </a:bodyPr>
              <a:lstStyle/>
              <a:p>
                <a:r>
                  <a:rPr lang="en-US" altLang="zh-CN" sz="2000" dirty="0" smtClean="0"/>
                  <a:t>Figure 3  </a:t>
                </a:r>
                <a:r>
                  <a:rPr lang="en-US" altLang="zh-CN" sz="2000" dirty="0" err="1" smtClean="0"/>
                  <a:t>c.d.f</a:t>
                </a:r>
                <a:r>
                  <a:rPr lang="en-US" altLang="zh-CN" sz="2000" dirty="0" smtClean="0"/>
                  <a:t> and the associated tree generated for </a:t>
                </a:r>
                <a14:m>
                  <m:oMath xmlns:m="http://schemas.openxmlformats.org/officeDocument/2006/math">
                    <m:r>
                      <a:rPr lang="zh-CN" altLang="en-US" sz="2000" i="1">
                        <a:latin typeface="Cambria Math" panose="02040503050406030204" pitchFamily="18" charset="0"/>
                      </a:rPr>
                      <m:t>𝛼</m:t>
                    </m:r>
                    <m:r>
                      <a:rPr lang="en-US" altLang="zh-CN" sz="2000" b="0" i="1" smtClean="0">
                        <a:latin typeface="Cambria Math" panose="02040503050406030204" pitchFamily="18" charset="0"/>
                      </a:rPr>
                      <m:t>=4</m:t>
                    </m:r>
                  </m:oMath>
                </a14:m>
                <a:r>
                  <a:rPr lang="zh-CN" altLang="en-US" sz="2000" dirty="0" smtClean="0"/>
                  <a:t> </a:t>
                </a:r>
                <a:r>
                  <a:rPr lang="en-US" altLang="zh-CN" sz="2000" dirty="0" smtClean="0"/>
                  <a:t>and </a:t>
                </a:r>
                <a14:m>
                  <m:oMath xmlns:m="http://schemas.openxmlformats.org/officeDocument/2006/math">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=100,000</m:t>
                    </m:r>
                  </m:oMath>
                </a14:m>
                <a:r>
                  <a:rPr lang="en-US" altLang="zh-CN" sz="2000" dirty="0" smtClean="0"/>
                  <a:t> (only the first 10,000 nodes are shown)</a:t>
                </a:r>
                <a:endParaRPr lang="zh-CN" alt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1371600" y="5702710"/>
                <a:ext cx="9748684" cy="707886"/>
              </a:xfrm>
              <a:prstGeom prst="rect">
                <a:avLst/>
              </a:prstGeom>
              <a:blipFill>
                <a:blip r:embed="rId4"/>
                <a:stretch>
                  <a:fillRect l="-625"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7856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6355"/>
          </a:xfrm>
        </p:spPr>
        <p:txBody>
          <a:bodyPr/>
          <a:lstStyle/>
          <a:p>
            <a:r>
              <a:rPr lang="en-US" altLang="zh-CN" dirty="0" smtClean="0">
                <a:effectLst>
                  <a:outerShdw blurRad="38100" dist="38100" dir="2700000" algn="tl">
                    <a:srgbClr val="000000">
                      <a:alpha val="43137"/>
                    </a:srgbClr>
                  </a:outerShdw>
                </a:effectLst>
              </a:rPr>
              <a:t>Experiments  </a:t>
            </a:r>
            <a:r>
              <a:rPr lang="en-US" altLang="zh-CN" dirty="0" smtClean="0"/>
              <a:t> </a:t>
            </a:r>
            <a:endParaRPr lang="zh-CN" altLang="en-US" dirty="0"/>
          </a:p>
        </p:txBody>
      </p:sp>
      <mc:AlternateContent xmlns:mc="http://schemas.openxmlformats.org/markup-compatibility/2006">
        <mc:Choice xmlns:a14="http://schemas.microsoft.com/office/drawing/2010/main" Requires="a14">
          <p:sp>
            <p:nvSpPr>
              <p:cNvPr id="8" name="TextBox 7"/>
              <p:cNvSpPr txBox="1"/>
              <p:nvPr/>
            </p:nvSpPr>
            <p:spPr>
              <a:xfrm>
                <a:off x="1371600" y="5702710"/>
                <a:ext cx="9748684" cy="707886"/>
              </a:xfrm>
              <a:prstGeom prst="rect">
                <a:avLst/>
              </a:prstGeom>
              <a:noFill/>
            </p:spPr>
            <p:txBody>
              <a:bodyPr wrap="square" rtlCol="0">
                <a:spAutoFit/>
              </a:bodyPr>
              <a:lstStyle/>
              <a:p>
                <a:r>
                  <a:rPr lang="en-US" altLang="zh-CN" sz="2000" dirty="0" smtClean="0"/>
                  <a:t>Figure 3  </a:t>
                </a:r>
                <a:r>
                  <a:rPr lang="en-US" altLang="zh-CN" sz="2000" dirty="0" err="1" smtClean="0"/>
                  <a:t>c.d.f</a:t>
                </a:r>
                <a:r>
                  <a:rPr lang="en-US" altLang="zh-CN" sz="2000" dirty="0" smtClean="0"/>
                  <a:t> and the associated tree generated for </a:t>
                </a:r>
                <a14:m>
                  <m:oMath xmlns:m="http://schemas.openxmlformats.org/officeDocument/2006/math">
                    <m:r>
                      <a:rPr lang="zh-CN" altLang="en-US" sz="2000" i="1">
                        <a:latin typeface="Cambria Math" panose="02040503050406030204" pitchFamily="18" charset="0"/>
                      </a:rPr>
                      <m:t>𝛼</m:t>
                    </m:r>
                    <m:r>
                      <a:rPr lang="en-US" altLang="zh-CN" sz="2000" b="0" i="1" smtClean="0">
                        <a:latin typeface="Cambria Math" panose="02040503050406030204" pitchFamily="18" charset="0"/>
                      </a:rPr>
                      <m:t>=20</m:t>
                    </m:r>
                  </m:oMath>
                </a14:m>
                <a:r>
                  <a:rPr lang="zh-CN" altLang="en-US" sz="2000" dirty="0" smtClean="0"/>
                  <a:t> </a:t>
                </a:r>
                <a:r>
                  <a:rPr lang="en-US" altLang="zh-CN" sz="2000" dirty="0" smtClean="0"/>
                  <a:t>and </a:t>
                </a:r>
                <a14:m>
                  <m:oMath xmlns:m="http://schemas.openxmlformats.org/officeDocument/2006/math">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=100,000</m:t>
                    </m:r>
                  </m:oMath>
                </a14:m>
                <a:r>
                  <a:rPr lang="en-US" altLang="zh-CN" sz="2000" dirty="0" smtClean="0"/>
                  <a:t> (only the first 10,000 nodes are shown)</a:t>
                </a:r>
                <a:endParaRPr lang="zh-CN" altLang="en-US" sz="2000" dirty="0"/>
              </a:p>
            </p:txBody>
          </p:sp>
        </mc:Choice>
        <mc:Fallback>
          <p:sp>
            <p:nvSpPr>
              <p:cNvPr id="8" name="TextBox 7"/>
              <p:cNvSpPr txBox="1">
                <a:spLocks noRot="1" noChangeAspect="1" noMove="1" noResize="1" noEditPoints="1" noAdjustHandles="1" noChangeArrowheads="1" noChangeShapeType="1" noTextEdit="1"/>
              </p:cNvSpPr>
              <p:nvPr/>
            </p:nvSpPr>
            <p:spPr>
              <a:xfrm>
                <a:off x="1371600" y="5702710"/>
                <a:ext cx="9748684" cy="707886"/>
              </a:xfrm>
              <a:prstGeom prst="rect">
                <a:avLst/>
              </a:prstGeom>
              <a:blipFill>
                <a:blip r:embed="rId2"/>
                <a:stretch>
                  <a:fillRect l="-625" t="-4274" b="-13675"/>
                </a:stretch>
              </a:blipFill>
            </p:spPr>
            <p:txBody>
              <a:bodyPr/>
              <a:lstStyle/>
              <a:p>
                <a:r>
                  <a:rPr lang="zh-CN" alt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632155"/>
            <a:ext cx="4635910" cy="386872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594" y="1632156"/>
            <a:ext cx="4355690" cy="3868722"/>
          </a:xfrm>
          <a:prstGeom prst="rect">
            <a:avLst/>
          </a:prstGeom>
        </p:spPr>
      </p:pic>
    </p:spTree>
    <p:extLst>
      <p:ext uri="{BB962C8B-B14F-4D97-AF65-F5344CB8AC3E}">
        <p14:creationId xmlns:p14="http://schemas.microsoft.com/office/powerpoint/2010/main" val="257225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84006"/>
          </a:xfrm>
        </p:spPr>
        <p:txBody>
          <a:bodyPr>
            <a:normAutofit/>
          </a:bodyPr>
          <a:lstStyle/>
          <a:p>
            <a:r>
              <a:rPr lang="en-US" altLang="zh-CN" sz="4800" dirty="0" smtClean="0">
                <a:effectLst>
                  <a:outerShdw blurRad="38100" dist="38100" dir="2700000" algn="tl">
                    <a:srgbClr val="000000">
                      <a:alpha val="43137"/>
                    </a:srgbClr>
                  </a:outerShdw>
                </a:effectLst>
              </a:rPr>
              <a:t>Outline</a:t>
            </a:r>
            <a:endParaRPr lang="zh-CN" alt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917290"/>
            <a:ext cx="9601200" cy="3950110"/>
          </a:xfrm>
        </p:spPr>
        <p:txBody>
          <a:bodyPr>
            <a:normAutofit fontScale="92500" lnSpcReduction="10000"/>
          </a:bodyPr>
          <a:lstStyle/>
          <a:p>
            <a:pPr>
              <a:lnSpc>
                <a:spcPct val="150000"/>
              </a:lnSpc>
            </a:pPr>
            <a:r>
              <a:rPr lang="en-US" altLang="zh-CN" sz="3200" dirty="0" smtClean="0"/>
              <a:t>Problem Definition</a:t>
            </a:r>
          </a:p>
          <a:p>
            <a:pPr>
              <a:lnSpc>
                <a:spcPct val="150000"/>
              </a:lnSpc>
            </a:pPr>
            <a:r>
              <a:rPr lang="en-US" altLang="zh-CN" sz="3200" dirty="0" smtClean="0"/>
              <a:t>Model </a:t>
            </a:r>
          </a:p>
          <a:p>
            <a:pPr>
              <a:lnSpc>
                <a:spcPct val="150000"/>
              </a:lnSpc>
            </a:pPr>
            <a:r>
              <a:rPr lang="en-US" altLang="zh-CN" sz="3200" dirty="0" smtClean="0"/>
              <a:t>Results</a:t>
            </a:r>
          </a:p>
          <a:p>
            <a:pPr>
              <a:lnSpc>
                <a:spcPct val="150000"/>
              </a:lnSpc>
            </a:pPr>
            <a:r>
              <a:rPr lang="en-US" altLang="zh-CN" sz="3200" dirty="0"/>
              <a:t>Experiments </a:t>
            </a:r>
            <a:endParaRPr lang="en-US" altLang="zh-CN" sz="3200" dirty="0" smtClean="0"/>
          </a:p>
          <a:p>
            <a:pPr>
              <a:lnSpc>
                <a:spcPct val="150000"/>
              </a:lnSpc>
            </a:pPr>
            <a:r>
              <a:rPr lang="en-US" altLang="zh-CN" sz="3200" dirty="0" smtClean="0">
                <a:solidFill>
                  <a:srgbClr val="FF6699"/>
                </a:solidFill>
                <a:effectLst>
                  <a:outerShdw blurRad="38100" dist="38100" dir="2700000" algn="tl">
                    <a:srgbClr val="000000">
                      <a:alpha val="43137"/>
                    </a:srgbClr>
                  </a:outerShdw>
                </a:effectLst>
              </a:rPr>
              <a:t>Conclusion &amp; Future Work</a:t>
            </a:r>
          </a:p>
        </p:txBody>
      </p:sp>
    </p:spTree>
    <p:extLst>
      <p:ext uri="{BB962C8B-B14F-4D97-AF65-F5344CB8AC3E}">
        <p14:creationId xmlns:p14="http://schemas.microsoft.com/office/powerpoint/2010/main" val="912154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6355"/>
          </a:xfrm>
        </p:spPr>
        <p:txBody>
          <a:bodyPr/>
          <a:lstStyle/>
          <a:p>
            <a:r>
              <a:rPr lang="en-US" altLang="zh-CN" dirty="0" smtClean="0">
                <a:effectLst>
                  <a:outerShdw blurRad="38100" dist="38100" dir="2700000" algn="tl">
                    <a:srgbClr val="000000">
                      <a:alpha val="43137"/>
                    </a:srgbClr>
                  </a:outerShdw>
                </a:effectLst>
              </a:rPr>
              <a:t>Conclusion &amp; Future Work</a:t>
            </a:r>
            <a:endParaRPr lang="zh-CN" altLang="en-US" dirty="0"/>
          </a:p>
        </p:txBody>
      </p:sp>
      <p:sp>
        <p:nvSpPr>
          <p:cNvPr id="3" name="Content Placeholder 2"/>
          <p:cNvSpPr>
            <a:spLocks noGrp="1"/>
          </p:cNvSpPr>
          <p:nvPr>
            <p:ph idx="1"/>
          </p:nvPr>
        </p:nvSpPr>
        <p:spPr>
          <a:xfrm>
            <a:off x="1371600" y="1750141"/>
            <a:ext cx="9601200" cy="4634329"/>
          </a:xfrm>
        </p:spPr>
        <p:txBody>
          <a:bodyPr>
            <a:normAutofit/>
          </a:bodyPr>
          <a:lstStyle/>
          <a:p>
            <a:pPr marL="0" indent="0">
              <a:buNone/>
            </a:pPr>
            <a:r>
              <a:rPr lang="en-US" altLang="zh-CN" sz="2400" dirty="0" smtClean="0"/>
              <a:t>As in the HOT model, power laws are seen to fall off as a by-product of resource optimization. However, only local optimizations are now needed, instead of global optimizations. This makes the heuristically optimized tradeoffs model very appealing.</a:t>
            </a:r>
          </a:p>
          <a:p>
            <a:pPr marL="0" indent="0">
              <a:buNone/>
            </a:pPr>
            <a:r>
              <a:rPr lang="en-US" altLang="zh-CN" sz="2400" dirty="0" smtClean="0"/>
              <a:t>However, this model only generates graphs of density 1. </a:t>
            </a:r>
            <a:r>
              <a:rPr lang="en-US" altLang="zh-CN" sz="2400" dirty="0"/>
              <a:t>T</a:t>
            </a:r>
            <a:r>
              <a:rPr lang="en-US" altLang="zh-CN" sz="2400" dirty="0" smtClean="0"/>
              <a:t>his also implies that the graph is actually a tree, whereas many real-world graphs have cycles. Also, in addition to the degree distribution, the generated graphs need to be analyzed for all other graph patterns too. Further research needs to modify the basic model to address these issues.</a:t>
            </a:r>
            <a:endParaRPr lang="zh-CN" altLang="en-US" sz="2400" dirty="0"/>
          </a:p>
        </p:txBody>
      </p:sp>
    </p:spTree>
    <p:extLst>
      <p:ext uri="{BB962C8B-B14F-4D97-AF65-F5344CB8AC3E}">
        <p14:creationId xmlns:p14="http://schemas.microsoft.com/office/powerpoint/2010/main" val="2160976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6355"/>
          </a:xfrm>
        </p:spPr>
        <p:txBody>
          <a:bodyPr/>
          <a:lstStyle/>
          <a:p>
            <a:r>
              <a:rPr lang="en-US" altLang="zh-CN" dirty="0" smtClean="0">
                <a:effectLst>
                  <a:outerShdw blurRad="38100" dist="38100" dir="2700000" algn="tl">
                    <a:srgbClr val="000000">
                      <a:alpha val="43137"/>
                    </a:srgbClr>
                  </a:outerShdw>
                </a:effectLst>
              </a:rPr>
              <a:t>Future Work</a:t>
            </a:r>
            <a:endParaRPr lang="zh-CN" altLang="en-US" dirty="0"/>
          </a:p>
        </p:txBody>
      </p:sp>
      <p:sp>
        <p:nvSpPr>
          <p:cNvPr id="3" name="Content Placeholder 2"/>
          <p:cNvSpPr>
            <a:spLocks noGrp="1"/>
          </p:cNvSpPr>
          <p:nvPr>
            <p:ph idx="1"/>
          </p:nvPr>
        </p:nvSpPr>
        <p:spPr>
          <a:xfrm>
            <a:off x="1371600" y="1750141"/>
            <a:ext cx="9601200" cy="4634329"/>
          </a:xfrm>
        </p:spPr>
        <p:txBody>
          <a:bodyPr>
            <a:normAutofit/>
          </a:bodyPr>
          <a:lstStyle/>
          <a:p>
            <a:pPr marL="0" indent="0">
              <a:buNone/>
            </a:pPr>
            <a:r>
              <a:rPr lang="en-US" altLang="zh-CN" sz="2400" dirty="0" smtClean="0"/>
              <a:t>In the paper, it also establish a model of file creation. </a:t>
            </a:r>
          </a:p>
          <a:p>
            <a:pPr marL="0" indent="0">
              <a:buNone/>
            </a:pPr>
            <a:r>
              <a:rPr lang="en-US" altLang="zh-CN" sz="2400" dirty="0" smtClean="0"/>
              <a:t>Suppose </a:t>
            </a:r>
            <a:r>
              <a:rPr lang="en-US" altLang="zh-CN" sz="2400" dirty="0"/>
              <a:t>that we are given n positive real numbers p1, . . . , </a:t>
            </a:r>
            <a:r>
              <a:rPr lang="en-US" altLang="zh-CN" sz="2400" dirty="0" err="1"/>
              <a:t>pn</a:t>
            </a:r>
            <a:r>
              <a:rPr lang="en-US" altLang="zh-CN" sz="2400" dirty="0"/>
              <a:t>, intuitively </a:t>
            </a:r>
            <a:r>
              <a:rPr lang="en-US" altLang="zh-CN" sz="2400" dirty="0" smtClean="0"/>
              <a:t>capturing the </a:t>
            </a:r>
            <a:r>
              <a:rPr lang="en-US" altLang="zh-CN" sz="2400" dirty="0"/>
              <a:t>“popularity” of n data items, the expected number of times each will </a:t>
            </a:r>
            <a:r>
              <a:rPr lang="en-US" altLang="zh-CN" sz="2400" dirty="0" smtClean="0"/>
              <a:t>be retrieved</a:t>
            </a:r>
            <a:r>
              <a:rPr lang="en-US" altLang="zh-CN" sz="2400" dirty="0"/>
              <a:t>. We wish to find a </a:t>
            </a:r>
            <a:r>
              <a:rPr lang="en-US" altLang="zh-CN" sz="2400" dirty="0" smtClean="0"/>
              <a:t>partition </a:t>
            </a:r>
            <a:r>
              <a:rPr lang="en-US" altLang="zh-CN" sz="2400" dirty="0"/>
              <a:t>of the items into </a:t>
            </a:r>
            <a:r>
              <a:rPr lang="en-US" altLang="zh-CN" sz="2400" dirty="0" smtClean="0"/>
              <a:t>and minimize.</a:t>
            </a:r>
            <a:endParaRPr lang="zh-CN" altLang="en-US" sz="2400" dirty="0"/>
          </a:p>
        </p:txBody>
      </p:sp>
    </p:spTree>
    <p:extLst>
      <p:ext uri="{BB962C8B-B14F-4D97-AF65-F5344CB8AC3E}">
        <p14:creationId xmlns:p14="http://schemas.microsoft.com/office/powerpoint/2010/main" val="618160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84006"/>
          </a:xfrm>
        </p:spPr>
        <p:txBody>
          <a:bodyPr>
            <a:normAutofit/>
          </a:bodyPr>
          <a:lstStyle/>
          <a:p>
            <a:r>
              <a:rPr lang="en-US" altLang="zh-CN" sz="4800" dirty="0" smtClean="0">
                <a:effectLst>
                  <a:outerShdw blurRad="38100" dist="38100" dir="2700000" algn="tl">
                    <a:srgbClr val="000000">
                      <a:alpha val="43137"/>
                    </a:srgbClr>
                  </a:outerShdw>
                </a:effectLst>
              </a:rPr>
              <a:t>Outline</a:t>
            </a:r>
            <a:endParaRPr lang="zh-CN" alt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917290"/>
            <a:ext cx="9601200" cy="3950110"/>
          </a:xfrm>
        </p:spPr>
        <p:txBody>
          <a:bodyPr>
            <a:normAutofit fontScale="92500" lnSpcReduction="10000"/>
          </a:bodyPr>
          <a:lstStyle/>
          <a:p>
            <a:pPr>
              <a:lnSpc>
                <a:spcPct val="150000"/>
              </a:lnSpc>
            </a:pPr>
            <a:r>
              <a:rPr lang="en-US" altLang="zh-CN" sz="3200" dirty="0" smtClean="0"/>
              <a:t>Problem Definition</a:t>
            </a:r>
          </a:p>
          <a:p>
            <a:pPr>
              <a:lnSpc>
                <a:spcPct val="150000"/>
              </a:lnSpc>
            </a:pPr>
            <a:r>
              <a:rPr lang="en-US" altLang="zh-CN" sz="3200" dirty="0" smtClean="0"/>
              <a:t>Model</a:t>
            </a:r>
          </a:p>
          <a:p>
            <a:pPr>
              <a:lnSpc>
                <a:spcPct val="150000"/>
              </a:lnSpc>
            </a:pPr>
            <a:r>
              <a:rPr lang="en-US" altLang="zh-CN" sz="3200" dirty="0" smtClean="0"/>
              <a:t>Results</a:t>
            </a:r>
          </a:p>
          <a:p>
            <a:pPr>
              <a:lnSpc>
                <a:spcPct val="150000"/>
              </a:lnSpc>
            </a:pPr>
            <a:r>
              <a:rPr lang="en-US" altLang="zh-CN" sz="3200" dirty="0" smtClean="0"/>
              <a:t>Experiments </a:t>
            </a:r>
          </a:p>
          <a:p>
            <a:pPr>
              <a:lnSpc>
                <a:spcPct val="150000"/>
              </a:lnSpc>
            </a:pPr>
            <a:r>
              <a:rPr lang="en-US" altLang="zh-CN" sz="3200" dirty="0" smtClean="0"/>
              <a:t>Conclusion &amp; Future Work</a:t>
            </a:r>
          </a:p>
        </p:txBody>
      </p:sp>
    </p:spTree>
    <p:extLst>
      <p:ext uri="{BB962C8B-B14F-4D97-AF65-F5344CB8AC3E}">
        <p14:creationId xmlns:p14="http://schemas.microsoft.com/office/powerpoint/2010/main" val="2036466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84006"/>
          </a:xfrm>
        </p:spPr>
        <p:txBody>
          <a:bodyPr>
            <a:normAutofit/>
          </a:bodyPr>
          <a:lstStyle/>
          <a:p>
            <a:r>
              <a:rPr lang="en-US" altLang="zh-CN" sz="4800" dirty="0" smtClean="0">
                <a:effectLst>
                  <a:outerShdw blurRad="38100" dist="38100" dir="2700000" algn="tl">
                    <a:srgbClr val="000000">
                      <a:alpha val="43137"/>
                    </a:srgbClr>
                  </a:outerShdw>
                </a:effectLst>
              </a:rPr>
              <a:t>Outline</a:t>
            </a:r>
            <a:endParaRPr lang="zh-CN" alt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917290"/>
            <a:ext cx="9601200" cy="3950110"/>
          </a:xfrm>
        </p:spPr>
        <p:txBody>
          <a:bodyPr>
            <a:normAutofit fontScale="92500" lnSpcReduction="10000"/>
          </a:bodyPr>
          <a:lstStyle/>
          <a:p>
            <a:pPr>
              <a:lnSpc>
                <a:spcPct val="150000"/>
              </a:lnSpc>
            </a:pPr>
            <a:r>
              <a:rPr lang="en-US" altLang="zh-CN" sz="3200" dirty="0" smtClean="0">
                <a:solidFill>
                  <a:srgbClr val="FF6699"/>
                </a:solidFill>
                <a:effectLst>
                  <a:outerShdw blurRad="38100" dist="38100" dir="2700000" algn="tl">
                    <a:srgbClr val="000000">
                      <a:alpha val="43137"/>
                    </a:srgbClr>
                  </a:outerShdw>
                </a:effectLst>
              </a:rPr>
              <a:t>Problem Definition</a:t>
            </a:r>
          </a:p>
          <a:p>
            <a:pPr>
              <a:lnSpc>
                <a:spcPct val="150000"/>
              </a:lnSpc>
            </a:pPr>
            <a:r>
              <a:rPr lang="en-US" altLang="zh-CN" sz="3200" dirty="0" smtClean="0"/>
              <a:t>Model </a:t>
            </a:r>
          </a:p>
          <a:p>
            <a:pPr>
              <a:lnSpc>
                <a:spcPct val="150000"/>
              </a:lnSpc>
            </a:pPr>
            <a:r>
              <a:rPr lang="en-US" altLang="zh-CN" sz="3200" dirty="0" smtClean="0"/>
              <a:t>Results</a:t>
            </a:r>
          </a:p>
          <a:p>
            <a:pPr>
              <a:lnSpc>
                <a:spcPct val="150000"/>
              </a:lnSpc>
            </a:pPr>
            <a:r>
              <a:rPr lang="en-US" altLang="zh-CN" sz="3200" dirty="0"/>
              <a:t>Experiments </a:t>
            </a:r>
            <a:endParaRPr lang="en-US" altLang="zh-CN" sz="3200" dirty="0" smtClean="0"/>
          </a:p>
          <a:p>
            <a:pPr>
              <a:lnSpc>
                <a:spcPct val="150000"/>
              </a:lnSpc>
            </a:pPr>
            <a:r>
              <a:rPr lang="en-US" altLang="zh-CN" sz="3200" dirty="0" smtClean="0"/>
              <a:t>Conclusion &amp; Future Work</a:t>
            </a:r>
          </a:p>
        </p:txBody>
      </p:sp>
    </p:spTree>
    <p:extLst>
      <p:ext uri="{BB962C8B-B14F-4D97-AF65-F5344CB8AC3E}">
        <p14:creationId xmlns:p14="http://schemas.microsoft.com/office/powerpoint/2010/main" val="3685546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6355"/>
          </a:xfrm>
        </p:spPr>
        <p:txBody>
          <a:bodyPr/>
          <a:lstStyle/>
          <a:p>
            <a:r>
              <a:rPr lang="en-US" altLang="zh-CN" dirty="0" smtClean="0">
                <a:effectLst>
                  <a:outerShdw blurRad="38100" dist="38100" dir="2700000" algn="tl">
                    <a:srgbClr val="000000">
                      <a:alpha val="43137"/>
                    </a:srgbClr>
                  </a:outerShdw>
                </a:effectLst>
              </a:rPr>
              <a:t>Problem Definition </a:t>
            </a:r>
            <a:r>
              <a:rPr lang="en-US" altLang="zh-CN" dirty="0" smtClean="0"/>
              <a:t> </a:t>
            </a:r>
            <a:endParaRPr lang="zh-CN" altLang="en-US" dirty="0"/>
          </a:p>
        </p:txBody>
      </p:sp>
      <p:sp>
        <p:nvSpPr>
          <p:cNvPr id="3" name="Content Placeholder 2"/>
          <p:cNvSpPr>
            <a:spLocks noGrp="1"/>
          </p:cNvSpPr>
          <p:nvPr>
            <p:ph idx="1"/>
          </p:nvPr>
        </p:nvSpPr>
        <p:spPr>
          <a:xfrm>
            <a:off x="1371600" y="1720646"/>
            <a:ext cx="9601200" cy="4117258"/>
          </a:xfrm>
        </p:spPr>
        <p:txBody>
          <a:bodyPr>
            <a:normAutofit/>
          </a:bodyPr>
          <a:lstStyle/>
          <a:p>
            <a:pPr marL="0" indent="0">
              <a:buNone/>
            </a:pPr>
            <a:r>
              <a:rPr lang="en-US" altLang="zh-CN" sz="2400" dirty="0" smtClean="0"/>
              <a:t>The project proposes a plausible explanation of power law distribution of degrees observed in the graphs arising in the internet topology based on a toy model of internet growth in which two objectives are optimized simultaneously: “last mile” connection costs, and transmission delays measured in hops.</a:t>
            </a:r>
            <a:endParaRPr lang="en-US" altLang="zh-CN" sz="2400" dirty="0"/>
          </a:p>
          <a:p>
            <a:pPr marL="0" indent="0">
              <a:buNone/>
            </a:pPr>
            <a:r>
              <a:rPr lang="en-US" altLang="zh-CN" sz="2400" dirty="0" smtClean="0"/>
              <a:t>This project proposes a simple and primitive model of internet growth, and prove that, under very general assumptions and parameter values, it results in power-law-distributed degrees.</a:t>
            </a:r>
            <a:endParaRPr lang="zh-CN" altLang="en-US" sz="2400" dirty="0"/>
          </a:p>
        </p:txBody>
      </p:sp>
    </p:spTree>
    <p:extLst>
      <p:ext uri="{BB962C8B-B14F-4D97-AF65-F5344CB8AC3E}">
        <p14:creationId xmlns:p14="http://schemas.microsoft.com/office/powerpoint/2010/main" val="2101156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84006"/>
          </a:xfrm>
        </p:spPr>
        <p:txBody>
          <a:bodyPr>
            <a:normAutofit/>
          </a:bodyPr>
          <a:lstStyle/>
          <a:p>
            <a:r>
              <a:rPr lang="en-US" altLang="zh-CN" sz="4800" dirty="0" smtClean="0">
                <a:effectLst>
                  <a:outerShdw blurRad="38100" dist="38100" dir="2700000" algn="tl">
                    <a:srgbClr val="000000">
                      <a:alpha val="43137"/>
                    </a:srgbClr>
                  </a:outerShdw>
                </a:effectLst>
              </a:rPr>
              <a:t>Outline</a:t>
            </a:r>
            <a:endParaRPr lang="zh-CN" alt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917290"/>
            <a:ext cx="9601200" cy="3950110"/>
          </a:xfrm>
        </p:spPr>
        <p:txBody>
          <a:bodyPr>
            <a:normAutofit fontScale="92500" lnSpcReduction="10000"/>
          </a:bodyPr>
          <a:lstStyle/>
          <a:p>
            <a:pPr>
              <a:lnSpc>
                <a:spcPct val="150000"/>
              </a:lnSpc>
            </a:pPr>
            <a:r>
              <a:rPr lang="en-US" altLang="zh-CN" sz="3200" dirty="0" smtClean="0"/>
              <a:t>Problem Definition</a:t>
            </a:r>
          </a:p>
          <a:p>
            <a:pPr>
              <a:lnSpc>
                <a:spcPct val="150000"/>
              </a:lnSpc>
            </a:pPr>
            <a:r>
              <a:rPr lang="en-US" altLang="zh-CN" sz="3200" dirty="0" smtClean="0">
                <a:solidFill>
                  <a:srgbClr val="FF6699"/>
                </a:solidFill>
                <a:effectLst>
                  <a:outerShdw blurRad="38100" dist="38100" dir="2700000" algn="tl">
                    <a:srgbClr val="000000">
                      <a:alpha val="43137"/>
                    </a:srgbClr>
                  </a:outerShdw>
                </a:effectLst>
              </a:rPr>
              <a:t>Model </a:t>
            </a:r>
          </a:p>
          <a:p>
            <a:pPr>
              <a:lnSpc>
                <a:spcPct val="150000"/>
              </a:lnSpc>
            </a:pPr>
            <a:r>
              <a:rPr lang="en-US" altLang="zh-CN" sz="3200" dirty="0" smtClean="0"/>
              <a:t>Results</a:t>
            </a:r>
          </a:p>
          <a:p>
            <a:pPr>
              <a:lnSpc>
                <a:spcPct val="150000"/>
              </a:lnSpc>
            </a:pPr>
            <a:r>
              <a:rPr lang="en-US" altLang="zh-CN" sz="3200" dirty="0"/>
              <a:t>Experiments </a:t>
            </a:r>
            <a:endParaRPr lang="en-US" altLang="zh-CN" sz="3200" dirty="0" smtClean="0"/>
          </a:p>
          <a:p>
            <a:pPr>
              <a:lnSpc>
                <a:spcPct val="150000"/>
              </a:lnSpc>
            </a:pPr>
            <a:r>
              <a:rPr lang="en-US" altLang="zh-CN" sz="3200" dirty="0" smtClean="0"/>
              <a:t>Conclusion &amp; Future Work</a:t>
            </a:r>
          </a:p>
        </p:txBody>
      </p:sp>
    </p:spTree>
    <p:extLst>
      <p:ext uri="{BB962C8B-B14F-4D97-AF65-F5344CB8AC3E}">
        <p14:creationId xmlns:p14="http://schemas.microsoft.com/office/powerpoint/2010/main" val="21680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6355"/>
          </a:xfrm>
        </p:spPr>
        <p:txBody>
          <a:bodyPr/>
          <a:lstStyle/>
          <a:p>
            <a:r>
              <a:rPr lang="en-US" altLang="zh-CN" dirty="0" smtClean="0">
                <a:effectLst>
                  <a:outerShdw blurRad="38100" dist="38100" dir="2700000" algn="tl">
                    <a:srgbClr val="000000">
                      <a:alpha val="43137"/>
                    </a:srgbClr>
                  </a:outerShdw>
                </a:effectLst>
              </a:rPr>
              <a:t>Model </a:t>
            </a:r>
            <a:r>
              <a:rPr lang="en-US" altLang="zh-CN" dirty="0" smtClean="0"/>
              <a:t> </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750142"/>
                <a:ext cx="9601200" cy="1189703"/>
              </a:xfrm>
            </p:spPr>
            <p:txBody>
              <a:bodyPr>
                <a:normAutofit/>
              </a:bodyPr>
              <a:lstStyle/>
              <a:p>
                <a:pPr marL="0" indent="0">
                  <a:buNone/>
                </a:pPr>
                <a:r>
                  <a:rPr lang="en-US" altLang="zh-CN" sz="2400" dirty="0" smtClean="0"/>
                  <a:t>In the </a:t>
                </a:r>
                <a:r>
                  <a:rPr lang="en-US" altLang="zh-CN" sz="2400" dirty="0"/>
                  <a:t>model a tree is built as nodes arrive uniformly at random in the </a:t>
                </a:r>
                <a:r>
                  <a:rPr lang="en-US" altLang="zh-CN" sz="2400" dirty="0" smtClean="0"/>
                  <a:t>unit square</a:t>
                </a:r>
                <a:r>
                  <a:rPr lang="en-US" altLang="zh-CN" sz="2400" dirty="0"/>
                  <a:t>. When the </a:t>
                </a:r>
                <a14:m>
                  <m:oMath xmlns:m="http://schemas.openxmlformats.org/officeDocument/2006/math">
                    <m:r>
                      <a:rPr lang="en-US" altLang="zh-CN" sz="2400" i="1" dirty="0" smtClean="0">
                        <a:latin typeface="Cambria Math" panose="02040503050406030204" pitchFamily="18" charset="0"/>
                      </a:rPr>
                      <m:t>𝑖</m:t>
                    </m:r>
                  </m:oMath>
                </a14:m>
                <a:r>
                  <a:rPr lang="en-US" altLang="zh-CN" sz="2400" dirty="0" smtClean="0"/>
                  <a:t>-</a:t>
                </a:r>
                <a:r>
                  <a:rPr lang="en-US" altLang="zh-CN" sz="2400" dirty="0" err="1" smtClean="0"/>
                  <a:t>th</a:t>
                </a:r>
                <a:r>
                  <a:rPr lang="en-US" altLang="zh-CN" sz="2400" dirty="0" smtClean="0"/>
                  <a:t> </a:t>
                </a:r>
                <a:r>
                  <a:rPr lang="en-US" altLang="zh-CN" sz="2400" dirty="0"/>
                  <a:t>node </a:t>
                </a:r>
                <a:r>
                  <a:rPr lang="en-US" altLang="zh-CN" sz="2400" dirty="0" smtClean="0"/>
                  <a:t>arrives, it </a:t>
                </a:r>
                <a:r>
                  <a:rPr lang="en-US" altLang="zh-CN" sz="2400" dirty="0"/>
                  <a:t>attaches itself on one of the previous </a:t>
                </a:r>
                <a:r>
                  <a:rPr lang="en-US" altLang="zh-CN" sz="2400" dirty="0" smtClean="0"/>
                  <a:t>nodes</a:t>
                </a:r>
                <a:r>
                  <a:rPr lang="en-US" altLang="zh-CN" sz="2400" dirty="0"/>
                  <a:t>.</a:t>
                </a:r>
                <a:endParaRPr lang="en-US" altLang="zh-CN" sz="2400" dirty="0" smtClean="0"/>
              </a:p>
              <a:p>
                <a:pPr marL="0" indent="0">
                  <a:buNone/>
                </a:pPr>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750142"/>
                <a:ext cx="9601200" cy="1189703"/>
              </a:xfrm>
              <a:blipFill>
                <a:blip r:embed="rId2"/>
                <a:stretch>
                  <a:fillRect l="-952" t="-5641" b="-6667"/>
                </a:stretch>
              </a:blipFill>
            </p:spPr>
            <p:txBody>
              <a:bodyPr/>
              <a:lstStyle/>
              <a:p>
                <a:r>
                  <a:rPr lang="zh-CN" altLang="en-US">
                    <a:noFill/>
                  </a:rPr>
                  <a:t> </a:t>
                </a:r>
              </a:p>
            </p:txBody>
          </p:sp>
        </mc:Fallback>
      </mc:AlternateContent>
      <p:sp>
        <p:nvSpPr>
          <p:cNvPr id="4" name="Content Placeholder 2"/>
          <p:cNvSpPr txBox="1">
            <a:spLocks/>
          </p:cNvSpPr>
          <p:nvPr/>
        </p:nvSpPr>
        <p:spPr>
          <a:xfrm>
            <a:off x="1383890" y="5407742"/>
            <a:ext cx="9601200" cy="53094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altLang="zh-CN" sz="2400" dirty="0" smtClean="0"/>
              <a:t>Optimization of the highly optimized tolerance (HOT) model.</a:t>
            </a:r>
          </a:p>
          <a:p>
            <a:pPr marL="0" indent="0">
              <a:buFont typeface="Franklin Gothic Book" panose="020B0503020102020204" pitchFamily="34" charset="0"/>
              <a:buNone/>
            </a:pPr>
            <a:endParaRPr lang="zh-CN" altLang="en-US" sz="2400" dirty="0"/>
          </a:p>
        </p:txBody>
      </p:sp>
      <p:sp>
        <p:nvSpPr>
          <p:cNvPr id="5" name="Content Placeholder 2"/>
          <p:cNvSpPr txBox="1">
            <a:spLocks/>
          </p:cNvSpPr>
          <p:nvPr/>
        </p:nvSpPr>
        <p:spPr>
          <a:xfrm>
            <a:off x="1369142" y="3706760"/>
            <a:ext cx="9601200" cy="158299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altLang="zh-CN" sz="2400" dirty="0" smtClean="0"/>
              <a:t>But a newly </a:t>
            </a:r>
            <a:r>
              <a:rPr lang="en-US" altLang="zh-CN" sz="2400" dirty="0"/>
              <a:t>arrived node plausibly also wants to connect to a node in the tree </a:t>
            </a:r>
            <a:r>
              <a:rPr lang="en-US" altLang="zh-CN" sz="2400" dirty="0" smtClean="0"/>
              <a:t>that is </a:t>
            </a:r>
            <a:r>
              <a:rPr lang="en-US" altLang="zh-CN" sz="2400" dirty="0"/>
              <a:t>“centrally located”, that is, its hop distance to the other nodes is as small as possible. The </a:t>
            </a:r>
            <a:r>
              <a:rPr lang="en-US" altLang="zh-CN" sz="2400" dirty="0" smtClean="0"/>
              <a:t>former objective </a:t>
            </a:r>
            <a:r>
              <a:rPr lang="en-US" altLang="zh-CN" sz="2400" dirty="0"/>
              <a:t>captures the “last </a:t>
            </a:r>
            <a:r>
              <a:rPr lang="en-US" altLang="zh-CN" sz="2400" dirty="0" smtClean="0"/>
              <a:t>mile” costs</a:t>
            </a:r>
            <a:r>
              <a:rPr lang="en-US" altLang="zh-CN" sz="2400" dirty="0"/>
              <a:t>, the latter the operation costs due </a:t>
            </a:r>
            <a:r>
              <a:rPr lang="en-US" altLang="zh-CN" sz="2400" dirty="0" smtClean="0"/>
              <a:t>to communication </a:t>
            </a:r>
            <a:r>
              <a:rPr lang="en-US" altLang="zh-CN" sz="2400" dirty="0"/>
              <a:t>delays.</a:t>
            </a:r>
            <a:endParaRPr lang="en-US" altLang="zh-CN" sz="2400" dirty="0" smtClean="0"/>
          </a:p>
          <a:p>
            <a:pPr marL="0" indent="0">
              <a:buFont typeface="Franklin Gothic Book" panose="020B0503020102020204" pitchFamily="34" charset="0"/>
              <a:buNone/>
            </a:pPr>
            <a:endParaRPr lang="zh-CN" altLang="en-US" sz="2400" dirty="0"/>
          </a:p>
        </p:txBody>
      </p:sp>
      <p:sp>
        <p:nvSpPr>
          <p:cNvPr id="9" name="Content Placeholder 2"/>
          <p:cNvSpPr txBox="1">
            <a:spLocks/>
          </p:cNvSpPr>
          <p:nvPr/>
        </p:nvSpPr>
        <p:spPr>
          <a:xfrm>
            <a:off x="1383890" y="3057831"/>
            <a:ext cx="9601200" cy="53094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altLang="zh-CN" sz="2400" dirty="0" smtClean="0"/>
              <a:t>Which one?  ------ Euclidean distance</a:t>
            </a:r>
          </a:p>
          <a:p>
            <a:pPr marL="0" indent="0">
              <a:buFont typeface="Franklin Gothic Book" panose="020B0503020102020204" pitchFamily="34" charset="0"/>
              <a:buNone/>
            </a:pPr>
            <a:endParaRPr lang="zh-CN" altLang="en-US" sz="2400" dirty="0"/>
          </a:p>
        </p:txBody>
      </p:sp>
    </p:spTree>
    <p:extLst>
      <p:ext uri="{BB962C8B-B14F-4D97-AF65-F5344CB8AC3E}">
        <p14:creationId xmlns:p14="http://schemas.microsoft.com/office/powerpoint/2010/main" val="139422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6690"/>
          </a:xfrm>
        </p:spPr>
        <p:txBody>
          <a:bodyPr/>
          <a:lstStyle/>
          <a:p>
            <a:r>
              <a:rPr lang="en-US" altLang="zh-CN" dirty="0" smtClean="0">
                <a:effectLst>
                  <a:outerShdw blurRad="38100" dist="38100" dir="2700000" algn="tl">
                    <a:srgbClr val="000000">
                      <a:alpha val="43137"/>
                    </a:srgbClr>
                  </a:outerShdw>
                </a:effectLst>
              </a:rPr>
              <a:t>Model </a:t>
            </a:r>
            <a:endParaRPr lang="zh-CN" alt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408903"/>
                <a:ext cx="9601200" cy="3458497"/>
              </a:xfrm>
            </p:spPr>
            <p:txBody>
              <a:bodyPr/>
              <a:lstStyle/>
              <a:p>
                <a:pPr marL="0" indent="0">
                  <a:buNone/>
                </a:pPr>
                <a:r>
                  <a:rPr lang="en-US" altLang="zh-CN" sz="2400" dirty="0" smtClean="0"/>
                  <a:t>Thus, node </a:t>
                </a:r>
                <a14:m>
                  <m:oMath xmlns:m="http://schemas.openxmlformats.org/officeDocument/2006/math">
                    <m:r>
                      <a:rPr lang="en-US" altLang="zh-CN" sz="2400" i="1" dirty="0" smtClean="0">
                        <a:latin typeface="Cambria Math" panose="02040503050406030204" pitchFamily="18" charset="0"/>
                      </a:rPr>
                      <m:t>𝑖</m:t>
                    </m:r>
                  </m:oMath>
                </a14:m>
                <a:r>
                  <a:rPr lang="en-US" altLang="zh-CN" sz="2400" dirty="0" smtClean="0"/>
                  <a:t> attaches itself to the node </a:t>
                </a:r>
                <a14:m>
                  <m:oMath xmlns:m="http://schemas.openxmlformats.org/officeDocument/2006/math">
                    <m:r>
                      <a:rPr lang="en-US" altLang="zh-CN" sz="2400" i="1" dirty="0" smtClean="0">
                        <a:latin typeface="Cambria Math" panose="02040503050406030204" pitchFamily="18" charset="0"/>
                      </a:rPr>
                      <m:t>𝑗</m:t>
                    </m:r>
                  </m:oMath>
                </a14:m>
                <a:r>
                  <a:rPr lang="en-US" altLang="zh-CN" sz="2400" dirty="0" smtClean="0"/>
                  <a:t> that minimizes the weighted sum of two objectives:</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𝑚𝑖𝑛</m:t>
                          </m:r>
                        </m:e>
                        <m:sub>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𝑖</m:t>
                          </m:r>
                        </m:sub>
                      </m:sSub>
                      <m:r>
                        <a:rPr lang="zh-CN" altLang="en-US" sz="2400" b="0" i="1" smtClean="0">
                          <a:latin typeface="Cambria Math" panose="02040503050406030204" pitchFamily="18" charset="0"/>
                        </a:rPr>
                        <m:t>𝛼</m:t>
                      </m:r>
                      <m:r>
                        <a:rPr lang="zh-CN" alt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𝑗</m:t>
                          </m:r>
                        </m:sub>
                      </m:sSub>
                    </m:oMath>
                  </m:oMathPara>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408903"/>
                <a:ext cx="9601200" cy="3458497"/>
              </a:xfrm>
              <a:blipFill>
                <a:blip r:embed="rId2"/>
                <a:stretch>
                  <a:fillRect l="-952" t="-19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4426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84006"/>
          </a:xfrm>
        </p:spPr>
        <p:txBody>
          <a:bodyPr>
            <a:normAutofit/>
          </a:bodyPr>
          <a:lstStyle/>
          <a:p>
            <a:r>
              <a:rPr lang="en-US" altLang="zh-CN" sz="4800" dirty="0" smtClean="0">
                <a:effectLst>
                  <a:outerShdw blurRad="38100" dist="38100" dir="2700000" algn="tl">
                    <a:srgbClr val="000000">
                      <a:alpha val="43137"/>
                    </a:srgbClr>
                  </a:outerShdw>
                </a:effectLst>
              </a:rPr>
              <a:t>Outline</a:t>
            </a:r>
            <a:endParaRPr lang="zh-CN" altLang="en-US"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71600" y="1917290"/>
            <a:ext cx="9601200" cy="3950110"/>
          </a:xfrm>
        </p:spPr>
        <p:txBody>
          <a:bodyPr>
            <a:normAutofit fontScale="92500" lnSpcReduction="10000"/>
          </a:bodyPr>
          <a:lstStyle/>
          <a:p>
            <a:pPr>
              <a:lnSpc>
                <a:spcPct val="150000"/>
              </a:lnSpc>
            </a:pPr>
            <a:r>
              <a:rPr lang="en-US" altLang="zh-CN" sz="3200" dirty="0" smtClean="0"/>
              <a:t>Problem Definition</a:t>
            </a:r>
          </a:p>
          <a:p>
            <a:pPr>
              <a:lnSpc>
                <a:spcPct val="150000"/>
              </a:lnSpc>
            </a:pPr>
            <a:r>
              <a:rPr lang="en-US" altLang="zh-CN" sz="3200" dirty="0" smtClean="0"/>
              <a:t>Model </a:t>
            </a:r>
          </a:p>
          <a:p>
            <a:pPr>
              <a:lnSpc>
                <a:spcPct val="150000"/>
              </a:lnSpc>
            </a:pPr>
            <a:r>
              <a:rPr lang="en-US" altLang="zh-CN" sz="3200" dirty="0" smtClean="0">
                <a:solidFill>
                  <a:srgbClr val="FF6699"/>
                </a:solidFill>
                <a:effectLst>
                  <a:outerShdw blurRad="38100" dist="38100" dir="2700000" algn="tl">
                    <a:srgbClr val="000000">
                      <a:alpha val="43137"/>
                    </a:srgbClr>
                  </a:outerShdw>
                </a:effectLst>
              </a:rPr>
              <a:t>Results</a:t>
            </a:r>
          </a:p>
          <a:p>
            <a:pPr>
              <a:lnSpc>
                <a:spcPct val="150000"/>
              </a:lnSpc>
            </a:pPr>
            <a:r>
              <a:rPr lang="en-US" altLang="zh-CN" sz="3200" dirty="0"/>
              <a:t>Experiments </a:t>
            </a:r>
            <a:endParaRPr lang="en-US" altLang="zh-CN" sz="3200" dirty="0" smtClean="0">
              <a:solidFill>
                <a:srgbClr val="FF6699"/>
              </a:solidFill>
              <a:effectLst>
                <a:outerShdw blurRad="38100" dist="38100" dir="2700000" algn="tl">
                  <a:srgbClr val="000000">
                    <a:alpha val="43137"/>
                  </a:srgbClr>
                </a:outerShdw>
              </a:effectLst>
            </a:endParaRPr>
          </a:p>
          <a:p>
            <a:pPr>
              <a:lnSpc>
                <a:spcPct val="150000"/>
              </a:lnSpc>
            </a:pPr>
            <a:r>
              <a:rPr lang="en-US" altLang="zh-CN" sz="3200" dirty="0" smtClean="0"/>
              <a:t>Conclusion &amp; Future Work</a:t>
            </a:r>
          </a:p>
        </p:txBody>
      </p:sp>
    </p:spTree>
    <p:extLst>
      <p:ext uri="{BB962C8B-B14F-4D97-AF65-F5344CB8AC3E}">
        <p14:creationId xmlns:p14="http://schemas.microsoft.com/office/powerpoint/2010/main" val="3752107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56303"/>
            <a:ext cx="9601200" cy="946355"/>
          </a:xfrm>
        </p:spPr>
        <p:txBody>
          <a:bodyPr/>
          <a:lstStyle/>
          <a:p>
            <a:r>
              <a:rPr lang="en-US" altLang="zh-CN" dirty="0" smtClean="0">
                <a:effectLst>
                  <a:outerShdw blurRad="38100" dist="38100" dir="2700000" algn="tl">
                    <a:srgbClr val="000000">
                      <a:alpha val="43137"/>
                    </a:srgbClr>
                  </a:outerShdw>
                </a:effectLst>
              </a:rPr>
              <a:t>Results </a:t>
            </a:r>
            <a:r>
              <a:rPr lang="en-US" altLang="zh-CN" dirty="0" smtClean="0"/>
              <a:t> </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750142"/>
                <a:ext cx="4921045" cy="4562168"/>
              </a:xfrm>
            </p:spPr>
            <p:txBody>
              <a:bodyPr>
                <a:normAutofit/>
              </a:bodyPr>
              <a:lstStyle/>
              <a:p>
                <a:pPr marL="0" indent="0">
                  <a:buNone/>
                </a:pPr>
                <a:r>
                  <a:rPr lang="en-US" altLang="zh-CN" sz="2400" dirty="0" smtClean="0"/>
                  <a:t>The behavior of the model depends crucially on the value of </a:t>
                </a:r>
                <a14:m>
                  <m:oMath xmlns:m="http://schemas.openxmlformats.org/officeDocument/2006/math">
                    <m:r>
                      <a:rPr lang="zh-CN" altLang="en-US" sz="2400" i="1" smtClean="0">
                        <a:latin typeface="Cambria Math" panose="02040503050406030204" pitchFamily="18" charset="0"/>
                      </a:rPr>
                      <m:t>𝛼</m:t>
                    </m:r>
                  </m:oMath>
                </a14:m>
                <a:r>
                  <a:rPr lang="en-US" altLang="zh-CN" sz="2400" dirty="0" smtClean="0"/>
                  <a:t>:</a:t>
                </a:r>
              </a:p>
              <a:p>
                <a:pPr>
                  <a:buFont typeface="Wingdings" panose="05000000000000000000" pitchFamily="2" charset="2"/>
                  <a:buChar char="l"/>
                </a:pPr>
                <a:r>
                  <a:rPr lang="en-US" altLang="zh-CN" sz="2400" dirty="0" smtClean="0"/>
                  <a:t>If</a:t>
                </a:r>
                <a14:m>
                  <m:oMath xmlns:m="http://schemas.openxmlformats.org/officeDocument/2006/math">
                    <m:r>
                      <a:rPr lang="en-US" altLang="zh-CN" sz="2400" b="0" i="0" smtClean="0">
                        <a:latin typeface="Cambria Math" panose="02040503050406030204" pitchFamily="18" charset="0"/>
                      </a:rPr>
                      <m:t> </m:t>
                    </m:r>
                    <m:r>
                      <a:rPr lang="zh-CN" altLang="en-US" sz="2400" i="1">
                        <a:latin typeface="Cambria Math" panose="02040503050406030204" pitchFamily="18" charset="0"/>
                      </a:rPr>
                      <m:t>𝛼</m:t>
                    </m:r>
                  </m:oMath>
                </a14:m>
                <a:r>
                  <a:rPr lang="en-US" altLang="zh-CN" sz="2400" dirty="0" smtClean="0"/>
                  <a:t> </a:t>
                </a:r>
                <a:r>
                  <a:rPr lang="en-US" altLang="zh-CN" sz="2400" dirty="0"/>
                  <a:t>is less than a </a:t>
                </a:r>
                <a:r>
                  <a:rPr lang="en-US" altLang="zh-CN" sz="2400" dirty="0" smtClean="0"/>
                  <a:t>particular constant </a:t>
                </a:r>
                <a:r>
                  <a:rPr lang="en-US" altLang="zh-CN" sz="2400" dirty="0"/>
                  <a:t>depending on the shape of the region, then Euclidean distances are </a:t>
                </a:r>
                <a:r>
                  <a:rPr lang="en-US" altLang="zh-CN" sz="2400" dirty="0" smtClean="0"/>
                  <a:t>not important</a:t>
                </a:r>
                <a:r>
                  <a:rPr lang="en-US" altLang="zh-CN" sz="2400" dirty="0"/>
                  <a:t>, and the resulting network is easily seen to be a </a:t>
                </a:r>
                <a:r>
                  <a:rPr lang="en-US" altLang="zh-CN" sz="2400" dirty="0" smtClean="0"/>
                  <a:t>star.</a:t>
                </a:r>
              </a:p>
              <a:p>
                <a:pPr>
                  <a:buFont typeface="Wingdings" panose="05000000000000000000" pitchFamily="2" charset="2"/>
                  <a:buChar char="l"/>
                </a:pPr>
                <a:r>
                  <a:rPr lang="en-US" altLang="zh-CN" sz="2400" dirty="0" smtClean="0"/>
                  <a:t>The exact opposite or absurd extreme of a power law.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750142"/>
                <a:ext cx="4921045" cy="4562168"/>
              </a:xfrm>
              <a:blipFill>
                <a:blip r:embed="rId2"/>
                <a:stretch>
                  <a:fillRect l="-1859" t="-1471" r="-2602"/>
                </a:stretch>
              </a:blipFill>
            </p:spPr>
            <p:txBody>
              <a:bodyPr/>
              <a:lstStyle/>
              <a:p>
                <a:r>
                  <a:rPr lang="zh-CN" alt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928" y="1602658"/>
            <a:ext cx="4916130" cy="3687097"/>
          </a:xfrm>
          <a:prstGeom prst="rect">
            <a:avLst/>
          </a:prstGeom>
        </p:spPr>
      </p:pic>
      <p:sp>
        <p:nvSpPr>
          <p:cNvPr id="6" name="TextBox 5"/>
          <p:cNvSpPr txBox="1"/>
          <p:nvPr/>
        </p:nvSpPr>
        <p:spPr>
          <a:xfrm>
            <a:off x="6680928" y="5594555"/>
            <a:ext cx="4916130" cy="369332"/>
          </a:xfrm>
          <a:prstGeom prst="rect">
            <a:avLst/>
          </a:prstGeom>
          <a:noFill/>
        </p:spPr>
        <p:txBody>
          <a:bodyPr wrap="square" rtlCol="0">
            <a:spAutoFit/>
          </a:bodyPr>
          <a:lstStyle/>
          <a:p>
            <a:pPr algn="ctr"/>
            <a:r>
              <a:rPr lang="en-US" altLang="zh-CN" dirty="0" smtClean="0"/>
              <a:t>Figure 1</a:t>
            </a:r>
            <a:endParaRPr lang="zh-CN" altLang="en-US" dirty="0"/>
          </a:p>
        </p:txBody>
      </p:sp>
    </p:spTree>
    <p:extLst>
      <p:ext uri="{BB962C8B-B14F-4D97-AF65-F5344CB8AC3E}">
        <p14:creationId xmlns:p14="http://schemas.microsoft.com/office/powerpoint/2010/main" val="1187780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2730</TotalTime>
  <Words>637</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华文楷体</vt:lpstr>
      <vt:lpstr>Arial</vt:lpstr>
      <vt:lpstr>Cambria Math</vt:lpstr>
      <vt:lpstr>Franklin Gothic Book</vt:lpstr>
      <vt:lpstr>Wingdings</vt:lpstr>
      <vt:lpstr>Crop</vt:lpstr>
      <vt:lpstr>Heuristically Optimized Trade-offs: A New Paradigm for Power Law in Internet</vt:lpstr>
      <vt:lpstr>Outline</vt:lpstr>
      <vt:lpstr>Outline</vt:lpstr>
      <vt:lpstr>Problem Definition  </vt:lpstr>
      <vt:lpstr>Outline</vt:lpstr>
      <vt:lpstr>Model  </vt:lpstr>
      <vt:lpstr>Model </vt:lpstr>
      <vt:lpstr>Outline</vt:lpstr>
      <vt:lpstr>Results  </vt:lpstr>
      <vt:lpstr>Results  </vt:lpstr>
      <vt:lpstr>Results  </vt:lpstr>
      <vt:lpstr>Outline</vt:lpstr>
      <vt:lpstr>Experiments   </vt:lpstr>
      <vt:lpstr>Experiments   </vt:lpstr>
      <vt:lpstr>Outline</vt:lpstr>
      <vt:lpstr>Conclusion &amp; Future Work</vt:lpstr>
      <vt:lpstr>Future Work</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luna</dc:creator>
  <cp:lastModifiedBy>luna</cp:lastModifiedBy>
  <cp:revision>17</cp:revision>
  <dcterms:created xsi:type="dcterms:W3CDTF">2017-06-28T00:06:40Z</dcterms:created>
  <dcterms:modified xsi:type="dcterms:W3CDTF">2017-06-29T21:37:37Z</dcterms:modified>
</cp:coreProperties>
</file>