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51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21F37-36D4-684B-A925-F46456EB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45D0F7-2F80-F34E-AB43-D39A729D0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3D1D7-F5E1-4543-BB1C-FAA2B98B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A36B-26A6-4D4A-9765-253FC70B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FA3D4-E119-6647-A78D-5515C0D0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222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F58B-DD7E-0745-A02F-DCAEDD8B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F8F347-A1D0-A442-82F0-8FB5E8CA6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7FBC3-D65F-AC47-AD67-47BBCC34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B4F38-BC1F-364B-96BB-56F55572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64D35-4F31-844D-BD5B-F7F965F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01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5BCEB7-47C3-E345-A00F-47E664A2A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634C8-5595-9741-A034-778A2E02C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B341E-99F2-7A48-BD66-F9B2F07B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AC48D-2C46-6B42-ADBC-D3F893DB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97C36-D3DB-5647-9AA5-21DD833B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081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0E7D7-0FAE-F44B-B1E7-3B789E2E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82968-5C4C-D849-B5FB-AC51E10C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72227-9C3D-9C4E-B5AD-C63C042D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052A6-E702-744B-AAF2-846D60D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5C535-555F-3F4E-A5C4-9BFFD8A7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97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EB28-6569-994E-AD8B-E0CC1899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2DE45-ACEC-A74B-B2D0-74886A08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2F4CD-21F3-2F41-8770-D3F107B7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E08D3-BE49-EE45-92A7-D7C94CCC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862B4-CD82-0149-B920-917A9767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853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BBA29-D069-1744-BDD4-40E40644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4402F-25AD-604B-A1F8-BB98A544F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10335-1E69-2140-816B-FC054D5DF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F00F6-D139-034E-871A-60C0ABDC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34F88-1BB1-284D-BFA2-6DDE4F5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5C554-088D-574A-AD3F-7DC05CF0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08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4AED0-5E3A-A044-9397-AF7E507E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1D322-03BD-444F-9492-7A5D10C04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7523E-BCB5-5D41-94B3-97937EE8D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0351BA-8C77-5849-8CF3-51553355C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B76FEF-4171-1A49-BE90-0CDE61513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965A5-31EA-6242-828F-989EA46E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37D2EB-81FE-4244-916F-0123D9CE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AFAA4-8DD2-7346-8A5C-4C3DE006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72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4112-A8D1-1B47-A14F-3A3132EF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729ACC-AEB7-5B46-8936-68A804ED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93C48D-8AAD-8449-9CF5-9D58E589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108F1-BCA2-CA47-95E9-42695ECE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389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80068E-B998-A841-8CAD-4BBFEDCF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FFDBDF-3A7E-E548-B56C-D1B2E76F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7BD44-CB28-1E43-BA0D-AC29E3C0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89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8CBF5-3B18-D344-951B-47218D9B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3CCCB-C3DB-424A-9C92-4D362910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53333-8B54-2448-8AAA-9401E91A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9DDA7-70A2-1548-BF5E-0DC25DD1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B4A29E-AC1B-644A-8326-241C89A4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A74C0-B002-3C41-8E08-ABC6DD42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8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4CF5-CFBD-654E-9EB1-A1579B66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01685D-F961-D545-83CE-01078AA4A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9B906-172C-3248-A19C-8C3F02330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378CC-C498-B744-8000-E1DE1817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D1F7A-51CE-B547-9CB0-53A0EAA0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09C6A-150C-0246-AF0E-3734A925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4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28969-9153-F945-9658-8AAD2682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02251-B140-9342-B2FF-57D27BC4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75519-C976-A44B-805D-06ECF94D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E0A5-978B-2E43-95DA-ADB14D71D51F}" type="datetimeFigureOut">
              <a:rPr kumimoji="1" lang="ko-KR" altLang="en-US" smtClean="0"/>
              <a:t>2022. 1. 8.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81A90-28FE-3341-AD19-CDCB8D85D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415FD-ABE5-DA44-AA65-BF249073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C844-014F-3349-A0D8-1D55D17BB4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753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2C26-FD83-9D4B-B75B-6EDA03B98D67}"/>
              </a:ext>
            </a:extLst>
          </p:cNvPr>
          <p:cNvSpPr/>
          <p:nvPr/>
        </p:nvSpPr>
        <p:spPr bwMode="auto">
          <a:xfrm>
            <a:off x="358558" y="1117953"/>
            <a:ext cx="6905357" cy="391601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(</a:t>
            </a:r>
            <a:r>
              <a:rPr lang="en-US" sz="12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minman_vpc</a:t>
            </a: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10.0.0.0/16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A7A99-C100-4D4F-BAC6-3A45A19C540A}"/>
              </a:ext>
            </a:extLst>
          </p:cNvPr>
          <p:cNvSpPr/>
          <p:nvPr/>
        </p:nvSpPr>
        <p:spPr bwMode="auto">
          <a:xfrm>
            <a:off x="285534" y="569558"/>
            <a:ext cx="7097651" cy="4603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37">
            <a:extLst>
              <a:ext uri="{FF2B5EF4-FFF2-40B4-BE49-F238E27FC236}">
                <a16:creationId xmlns:a16="http://schemas.microsoft.com/office/drawing/2014/main" id="{9DA1AD42-B644-1D4A-A973-53901CF9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5534" y="566864"/>
            <a:ext cx="381000" cy="381000"/>
          </a:xfrm>
          <a:prstGeom prst="rect">
            <a:avLst/>
          </a:prstGeom>
        </p:spPr>
      </p:pic>
      <p:pic>
        <p:nvPicPr>
          <p:cNvPr id="7" name="Graphic 38">
            <a:extLst>
              <a:ext uri="{FF2B5EF4-FFF2-40B4-BE49-F238E27FC236}">
                <a16:creationId xmlns:a16="http://schemas.microsoft.com/office/drawing/2014/main" id="{FE79B355-1708-1142-B0AB-8A3BFEE82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58" y="1115259"/>
            <a:ext cx="381000" cy="381000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B666588E-B85C-1C4E-8AF7-6BB401EE588E}"/>
              </a:ext>
            </a:extLst>
          </p:cNvPr>
          <p:cNvSpPr/>
          <p:nvPr/>
        </p:nvSpPr>
        <p:spPr>
          <a:xfrm>
            <a:off x="459200" y="1639591"/>
            <a:ext cx="3246506" cy="32510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– 10.0.0.0/24</a:t>
            </a:r>
          </a:p>
        </p:txBody>
      </p:sp>
      <p:pic>
        <p:nvPicPr>
          <p:cNvPr id="9" name="Graphic 37">
            <a:extLst>
              <a:ext uri="{FF2B5EF4-FFF2-40B4-BE49-F238E27FC236}">
                <a16:creationId xmlns:a16="http://schemas.microsoft.com/office/drawing/2014/main" id="{20E69FDB-0796-104A-9DBB-7DCA0BBF0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200" y="1639592"/>
            <a:ext cx="381000" cy="381000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612A8FD7-9D99-2348-8B3E-AACAB08611AA}"/>
              </a:ext>
            </a:extLst>
          </p:cNvPr>
          <p:cNvSpPr/>
          <p:nvPr/>
        </p:nvSpPr>
        <p:spPr>
          <a:xfrm>
            <a:off x="3778730" y="1639591"/>
            <a:ext cx="3374197" cy="32510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– 10.0.1.0/24</a:t>
            </a:r>
          </a:p>
        </p:txBody>
      </p:sp>
      <p:pic>
        <p:nvPicPr>
          <p:cNvPr id="11" name="Graphic 37">
            <a:extLst>
              <a:ext uri="{FF2B5EF4-FFF2-40B4-BE49-F238E27FC236}">
                <a16:creationId xmlns:a16="http://schemas.microsoft.com/office/drawing/2014/main" id="{08726D0A-1510-EF4F-9589-50A50D73D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8730" y="1639592"/>
            <a:ext cx="381000" cy="381000"/>
          </a:xfrm>
          <a:prstGeom prst="rect">
            <a:avLst/>
          </a:prstGeom>
        </p:spPr>
      </p:pic>
      <p:sp>
        <p:nvSpPr>
          <p:cNvPr id="12" name="TextBox 27">
            <a:extLst>
              <a:ext uri="{FF2B5EF4-FFF2-40B4-BE49-F238E27FC236}">
                <a16:creationId xmlns:a16="http://schemas.microsoft.com/office/drawing/2014/main" id="{A112612F-D6D8-7A43-8666-363128E5F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025" y="3120552"/>
            <a:ext cx="164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Router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26193802-363A-1748-AF1C-B43B341A1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0" y="26832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2">
            <a:extLst>
              <a:ext uri="{FF2B5EF4-FFF2-40B4-BE49-F238E27FC236}">
                <a16:creationId xmlns:a16="http://schemas.microsoft.com/office/drawing/2014/main" id="{BF0531A2-B73E-954C-BFAF-244DF721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848" y="5136989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" name="Graphic 10">
            <a:extLst>
              <a:ext uri="{FF2B5EF4-FFF2-40B4-BE49-F238E27FC236}">
                <a16:creationId xmlns:a16="http://schemas.microsoft.com/office/drawing/2014/main" id="{AA767B6B-C7A7-A44A-B160-E56296E77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0" y="47159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56">
            <a:extLst>
              <a:ext uri="{FF2B5EF4-FFF2-40B4-BE49-F238E27FC236}">
                <a16:creationId xmlns:a16="http://schemas.microsoft.com/office/drawing/2014/main" id="{B6CE6CA8-F004-0F4B-B8E1-C6F0A5AE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229002" y="26633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E2838EF-7C4A-BA40-BF28-B8D31D04D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85" y="3120552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minman_ec2_01</a:t>
            </a:r>
          </a:p>
        </p:txBody>
      </p:sp>
      <p:pic>
        <p:nvPicPr>
          <p:cNvPr id="18" name="Graphic 56">
            <a:extLst>
              <a:ext uri="{FF2B5EF4-FFF2-40B4-BE49-F238E27FC236}">
                <a16:creationId xmlns:a16="http://schemas.microsoft.com/office/drawing/2014/main" id="{DF63BA2A-5CC2-BC4D-A53B-C88431454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043038" y="26832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054375-AB00-7845-A1D4-29DDFC456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721" y="3140430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minman_ec2_02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C5F3AE45-9B02-3B4F-ADEF-FC09EF89E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392" y="442443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E45486B6-B4CD-1D4C-9B77-BC96EECA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48" y="396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2">
            <a:extLst>
              <a:ext uri="{FF2B5EF4-FFF2-40B4-BE49-F238E27FC236}">
                <a16:creationId xmlns:a16="http://schemas.microsoft.com/office/drawing/2014/main" id="{68C6126D-4844-EF4B-8538-2E607FAD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50" y="58931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9">
            <a:extLst>
              <a:ext uri="{FF2B5EF4-FFF2-40B4-BE49-F238E27FC236}">
                <a16:creationId xmlns:a16="http://schemas.microsoft.com/office/drawing/2014/main" id="{D38A8728-04E8-BD48-9237-E72402FA4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31" y="633655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E46CFB0C-3B83-C749-99AD-8B6CA3E0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509" y="3140430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routing table</a:t>
            </a:r>
          </a:p>
        </p:txBody>
      </p:sp>
      <p:pic>
        <p:nvPicPr>
          <p:cNvPr id="25" name="Graphic 31">
            <a:extLst>
              <a:ext uri="{FF2B5EF4-FFF2-40B4-BE49-F238E27FC236}">
                <a16:creationId xmlns:a16="http://schemas.microsoft.com/office/drawing/2014/main" id="{010004E7-E934-7444-9E2A-C42A673AC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765578" y="26832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1FE5CF41-BD46-F34B-847C-5E5DE667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821" y="3134337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Routing table</a:t>
            </a:r>
          </a:p>
        </p:txBody>
      </p:sp>
      <p:pic>
        <p:nvPicPr>
          <p:cNvPr id="27" name="Graphic 31">
            <a:extLst>
              <a:ext uri="{FF2B5EF4-FFF2-40B4-BE49-F238E27FC236}">
                <a16:creationId xmlns:a16="http://schemas.microsoft.com/office/drawing/2014/main" id="{2A7F42FA-4E89-814B-B203-CF668209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452890" y="26771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AB569720-FA92-4E4E-83E4-328558BB0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80236"/>
              </p:ext>
            </p:extLst>
          </p:nvPr>
        </p:nvGraphicFramePr>
        <p:xfrm>
          <a:off x="7994481" y="1631081"/>
          <a:ext cx="2353582" cy="90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397518012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035129470"/>
                    </a:ext>
                  </a:extLst>
                </a:gridCol>
              </a:tblGrid>
              <a:tr h="303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80299"/>
                  </a:ext>
                </a:extLst>
              </a:tr>
              <a:tr h="303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10.0.0.0/16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700782"/>
                  </a:ext>
                </a:extLst>
              </a:tr>
              <a:tr h="303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0.0.0.0/0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IGW-XXXX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324432"/>
                  </a:ext>
                </a:extLst>
              </a:tr>
            </a:tbl>
          </a:graphicData>
        </a:graphic>
      </p:graphicFrame>
      <p:sp>
        <p:nvSpPr>
          <p:cNvPr id="30" name="TextBox 26">
            <a:extLst>
              <a:ext uri="{FF2B5EF4-FFF2-40B4-BE49-F238E27FC236}">
                <a16:creationId xmlns:a16="http://schemas.microsoft.com/office/drawing/2014/main" id="{C86C611D-1168-B34E-9E17-0E02A6FB0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427" y="2550491"/>
            <a:ext cx="1583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routing table</a:t>
            </a:r>
          </a:p>
        </p:txBody>
      </p:sp>
      <p:graphicFrame>
        <p:nvGraphicFramePr>
          <p:cNvPr id="31" name="표 28">
            <a:extLst>
              <a:ext uri="{FF2B5EF4-FFF2-40B4-BE49-F238E27FC236}">
                <a16:creationId xmlns:a16="http://schemas.microsoft.com/office/drawing/2014/main" id="{D6EB72B2-BC30-8B41-B2A7-3E3C9A96E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41709"/>
              </p:ext>
            </p:extLst>
          </p:nvPr>
        </p:nvGraphicFramePr>
        <p:xfrm>
          <a:off x="7994481" y="3235498"/>
          <a:ext cx="2353582" cy="90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91">
                  <a:extLst>
                    <a:ext uri="{9D8B030D-6E8A-4147-A177-3AD203B41FA5}">
                      <a16:colId xmlns:a16="http://schemas.microsoft.com/office/drawing/2014/main" val="397518012"/>
                    </a:ext>
                  </a:extLst>
                </a:gridCol>
                <a:gridCol w="1176791">
                  <a:extLst>
                    <a:ext uri="{9D8B030D-6E8A-4147-A177-3AD203B41FA5}">
                      <a16:colId xmlns:a16="http://schemas.microsoft.com/office/drawing/2014/main" val="2035129470"/>
                    </a:ext>
                  </a:extLst>
                </a:gridCol>
              </a:tblGrid>
              <a:tr h="303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80299"/>
                  </a:ext>
                </a:extLst>
              </a:tr>
              <a:tr h="303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10.0.0.0/16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700782"/>
                  </a:ext>
                </a:extLst>
              </a:tr>
              <a:tr h="303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0.0.0.0/0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NAT-XXXX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324432"/>
                  </a:ext>
                </a:extLst>
              </a:tr>
            </a:tbl>
          </a:graphicData>
        </a:graphic>
      </p:graphicFrame>
      <p:sp>
        <p:nvSpPr>
          <p:cNvPr id="32" name="TextBox 26">
            <a:extLst>
              <a:ext uri="{FF2B5EF4-FFF2-40B4-BE49-F238E27FC236}">
                <a16:creationId xmlns:a16="http://schemas.microsoft.com/office/drawing/2014/main" id="{D599523F-9234-4C47-A144-33BA8E605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676" y="4157497"/>
            <a:ext cx="1583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routing table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6A28C7-E1EA-574A-9956-4566BC9A56AB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>
            <a:off x="1686202" y="2891952"/>
            <a:ext cx="766688" cy="13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7DDAF1E-7C72-A24D-A65B-5CBDD01F261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901054" y="2911830"/>
            <a:ext cx="600696" cy="86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67752E7-4949-114B-8CEE-C6A4CC12E92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730350" y="3397551"/>
            <a:ext cx="0" cy="13183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F810B1B-BE49-F645-A09B-2521DC9997B4}"/>
              </a:ext>
            </a:extLst>
          </p:cNvPr>
          <p:cNvCxnSpPr>
            <a:cxnSpLocks/>
          </p:cNvCxnSpPr>
          <p:nvPr/>
        </p:nvCxnSpPr>
        <p:spPr>
          <a:xfrm>
            <a:off x="3786814" y="5398599"/>
            <a:ext cx="0" cy="4947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EFB49C-91B4-254C-AC3D-C9A801ED690B}"/>
              </a:ext>
            </a:extLst>
          </p:cNvPr>
          <p:cNvCxnSpPr>
            <a:cxnSpLocks/>
            <a:stCxn id="18" idx="1"/>
            <a:endCxn id="25" idx="3"/>
          </p:cNvCxnSpPr>
          <p:nvPr/>
        </p:nvCxnSpPr>
        <p:spPr>
          <a:xfrm flipH="1">
            <a:off x="5222778" y="2911830"/>
            <a:ext cx="8202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1A3B4B0-D4D3-8C44-9149-071C5E402208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958950" y="2905738"/>
            <a:ext cx="806630" cy="6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63D87F-A05C-344B-8F44-8FF83826BA68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2805248" y="3397551"/>
            <a:ext cx="925102" cy="568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A032C59-0F17-404B-9D1E-84448FD655ED}"/>
              </a:ext>
            </a:extLst>
          </p:cNvPr>
          <p:cNvCxnSpPr>
            <a:cxnSpLocks/>
            <a:stCxn id="20" idx="2"/>
            <a:endCxn id="15" idx="1"/>
          </p:cNvCxnSpPr>
          <p:nvPr/>
        </p:nvCxnSpPr>
        <p:spPr>
          <a:xfrm>
            <a:off x="2797775" y="4686047"/>
            <a:ext cx="703975" cy="258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C74072C-F582-CA4F-9325-D57EB0D41D77}"/>
              </a:ext>
            </a:extLst>
          </p:cNvPr>
          <p:cNvCxnSpPr>
            <a:cxnSpLocks/>
          </p:cNvCxnSpPr>
          <p:nvPr/>
        </p:nvCxnSpPr>
        <p:spPr>
          <a:xfrm>
            <a:off x="3634414" y="5398407"/>
            <a:ext cx="0" cy="4947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26">
            <a:extLst>
              <a:ext uri="{FF2B5EF4-FFF2-40B4-BE49-F238E27FC236}">
                <a16:creationId xmlns:a16="http://schemas.microsoft.com/office/drawing/2014/main" id="{FF20A88D-EA07-6649-B0AD-9320FAD3B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789" y="2588990"/>
            <a:ext cx="3338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2" name="TextBox 26">
            <a:extLst>
              <a:ext uri="{FF2B5EF4-FFF2-40B4-BE49-F238E27FC236}">
                <a16:creationId xmlns:a16="http://schemas.microsoft.com/office/drawing/2014/main" id="{28E0309A-05EF-6547-B378-749DD2D94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720" y="2588990"/>
            <a:ext cx="3338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26">
            <a:extLst>
              <a:ext uri="{FF2B5EF4-FFF2-40B4-BE49-F238E27FC236}">
                <a16:creationId xmlns:a16="http://schemas.microsoft.com/office/drawing/2014/main" id="{253619F4-E707-3A4F-A315-8BAC26042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645" y="3690234"/>
            <a:ext cx="3338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4" name="TextBox 26">
            <a:extLst>
              <a:ext uri="{FF2B5EF4-FFF2-40B4-BE49-F238E27FC236}">
                <a16:creationId xmlns:a16="http://schemas.microsoft.com/office/drawing/2014/main" id="{47B2712B-9A25-FC4D-8EF7-BE923382F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762" y="4762609"/>
            <a:ext cx="3338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5" name="TextBox 26">
            <a:extLst>
              <a:ext uri="{FF2B5EF4-FFF2-40B4-BE49-F238E27FC236}">
                <a16:creationId xmlns:a16="http://schemas.microsoft.com/office/drawing/2014/main" id="{C84E6429-0BD1-9046-8620-F00DA15B5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245" y="5485031"/>
            <a:ext cx="3338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6" name="TextBox 26">
            <a:extLst>
              <a:ext uri="{FF2B5EF4-FFF2-40B4-BE49-F238E27FC236}">
                <a16:creationId xmlns:a16="http://schemas.microsoft.com/office/drawing/2014/main" id="{043A57AD-0347-A448-B8B9-8AF132FB2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268" y="2588990"/>
            <a:ext cx="3338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7" name="TextBox 26">
            <a:extLst>
              <a:ext uri="{FF2B5EF4-FFF2-40B4-BE49-F238E27FC236}">
                <a16:creationId xmlns:a16="http://schemas.microsoft.com/office/drawing/2014/main" id="{2B0E3B8A-BA8A-F444-8E78-5CB38E866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188" y="2607004"/>
            <a:ext cx="3338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Box 26">
            <a:extLst>
              <a:ext uri="{FF2B5EF4-FFF2-40B4-BE49-F238E27FC236}">
                <a16:creationId xmlns:a16="http://schemas.microsoft.com/office/drawing/2014/main" id="{98ED855B-6DD2-9047-8C26-3139B8CA1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000" y="3798819"/>
            <a:ext cx="3338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9" name="TextBox 26">
            <a:extLst>
              <a:ext uri="{FF2B5EF4-FFF2-40B4-BE49-F238E27FC236}">
                <a16:creationId xmlns:a16="http://schemas.microsoft.com/office/drawing/2014/main" id="{7F75F8F3-5623-6A42-B4FD-4BBB3F90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359" y="5493077"/>
            <a:ext cx="3338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0" name="TextBox 26">
            <a:extLst>
              <a:ext uri="{FF2B5EF4-FFF2-40B4-BE49-F238E27FC236}">
                <a16:creationId xmlns:a16="http://schemas.microsoft.com/office/drawing/2014/main" id="{39CB08C2-B0A5-E64C-923A-CD37E57C0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701" y="2345394"/>
            <a:ext cx="8340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IP</a:t>
            </a:r>
          </a:p>
        </p:txBody>
      </p:sp>
      <p:sp>
        <p:nvSpPr>
          <p:cNvPr id="71" name="TextBox 26">
            <a:extLst>
              <a:ext uri="{FF2B5EF4-FFF2-40B4-BE49-F238E27FC236}">
                <a16:creationId xmlns:a16="http://schemas.microsoft.com/office/drawing/2014/main" id="{AD6D5C61-42B8-8242-AFB3-E28DA892D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972" y="2355166"/>
            <a:ext cx="8340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IP</a:t>
            </a:r>
          </a:p>
        </p:txBody>
      </p:sp>
      <p:sp>
        <p:nvSpPr>
          <p:cNvPr id="72" name="TextBox 26">
            <a:extLst>
              <a:ext uri="{FF2B5EF4-FFF2-40B4-BE49-F238E27FC236}">
                <a16:creationId xmlns:a16="http://schemas.microsoft.com/office/drawing/2014/main" id="{5D988322-C929-0046-880C-6EB3236F2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85" y="4113434"/>
            <a:ext cx="17500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IP </a:t>
            </a:r>
            <a:r>
              <a:rPr lang="en-US" altLang="en-US" sz="1100" b="1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sym typeface="Wingdings" pitchFamily="2" charset="2"/>
              </a:rPr>
              <a:t> Public IP</a:t>
            </a:r>
            <a:endParaRPr lang="en-US" altLang="en-US" sz="1100" b="1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26">
            <a:extLst>
              <a:ext uri="{FF2B5EF4-FFF2-40B4-BE49-F238E27FC236}">
                <a16:creationId xmlns:a16="http://schemas.microsoft.com/office/drawing/2014/main" id="{29E2626C-A330-2249-A19D-559869CC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679" y="4887772"/>
            <a:ext cx="447460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참고사항</a:t>
            </a:r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프라이빗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서브넷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대역은 </a:t>
            </a:r>
            <a:r>
              <a:rPr lang="en-US" altLang="ko-KR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게이트웨이를 통해서 외부 인터넷으로 </a:t>
            </a:r>
            <a:r>
              <a:rPr lang="ko-KR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나갈수는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있지만</a:t>
            </a:r>
            <a:r>
              <a:rPr lang="en-US" altLang="ko-KR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반대로 외부 인터넷에서 내부 </a:t>
            </a:r>
            <a:r>
              <a:rPr lang="ko-KR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프라이빗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서브넷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구간으로 접근할 수는 없다</a:t>
            </a:r>
            <a:r>
              <a:rPr lang="en-US" altLang="ko-KR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eaLnBrk="1" hangingPunct="1">
              <a:buFontTx/>
              <a:buChar char="-"/>
            </a:pP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n-US" altLang="ko-KR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게이트웨이는 </a:t>
            </a:r>
            <a:r>
              <a:rPr lang="ko-KR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프라이빗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서브넷을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외부 인터넷과 통신하게 해주는 역할이지만 위치상으로는 </a:t>
            </a:r>
            <a:r>
              <a:rPr lang="ko-KR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퍼블릭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서브넷에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배치되어야 한다</a:t>
            </a:r>
            <a:r>
              <a:rPr lang="en-US" altLang="ko-KR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B117CC5-9B05-ED4D-BA5A-BAF12C3AB1FE}"/>
              </a:ext>
            </a:extLst>
          </p:cNvPr>
          <p:cNvCxnSpPr>
            <a:cxnSpLocks/>
          </p:cNvCxnSpPr>
          <p:nvPr/>
        </p:nvCxnSpPr>
        <p:spPr>
          <a:xfrm>
            <a:off x="7933452" y="416404"/>
            <a:ext cx="6725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8146D39-6D1F-D849-A2BD-99C126265906}"/>
              </a:ext>
            </a:extLst>
          </p:cNvPr>
          <p:cNvCxnSpPr>
            <a:cxnSpLocks/>
          </p:cNvCxnSpPr>
          <p:nvPr/>
        </p:nvCxnSpPr>
        <p:spPr>
          <a:xfrm>
            <a:off x="7933452" y="723674"/>
            <a:ext cx="6725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6">
            <a:extLst>
              <a:ext uri="{FF2B5EF4-FFF2-40B4-BE49-F238E27FC236}">
                <a16:creationId xmlns:a16="http://schemas.microsoft.com/office/drawing/2014/main" id="{EBAE4548-EB67-D74B-A3C7-F9F89A87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967" y="314596"/>
            <a:ext cx="26513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퍼블릭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서브넷에서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외부 인터넷과 </a:t>
            </a:r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통신흐름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26">
            <a:extLst>
              <a:ext uri="{FF2B5EF4-FFF2-40B4-BE49-F238E27FC236}">
                <a16:creationId xmlns:a16="http://schemas.microsoft.com/office/drawing/2014/main" id="{0E0AC9B3-DEA7-9945-B577-E184A5A0E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967" y="597542"/>
            <a:ext cx="27701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프라이빗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서브넷에서</a:t>
            </a:r>
            <a:r>
              <a:rPr lang="ko-KR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외부 인터넷과 </a:t>
            </a:r>
            <a:r>
              <a:rPr lang="ko-KR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통신흐름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6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122</Words>
  <Application>Microsoft Macintosh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박민수(Park, Minsu)</dc:creator>
  <cp:lastModifiedBy>박민수(Park, Minsu)</cp:lastModifiedBy>
  <cp:revision>9</cp:revision>
  <dcterms:created xsi:type="dcterms:W3CDTF">2022-01-08T08:27:14Z</dcterms:created>
  <dcterms:modified xsi:type="dcterms:W3CDTF">2022-01-08T09:05:51Z</dcterms:modified>
</cp:coreProperties>
</file>