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빈 최" initials="수최" lastIdx="10" clrIdx="0">
    <p:extLst>
      <p:ext uri="{19B8F6BF-5375-455C-9EA6-DF929625EA0E}">
        <p15:presenceInfo xmlns:p15="http://schemas.microsoft.com/office/powerpoint/2012/main" userId="22c217da445b6e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0T02:32:00.948" idx="3">
    <p:pos x="4280" y="2056"/>
    <p:text>Chain-of-Thought(CoT) 
문제를 해결하는 과정에서 논리적 사고를 순차적으로 풀어내는 방법</p:text>
    <p:extLst>
      <p:ext uri="{C676402C-5697-4E1C-873F-D02D1690AC5C}">
        <p15:threadingInfo xmlns:p15="http://schemas.microsoft.com/office/powerpoint/2012/main" timeZoneBias="-540"/>
      </p:ext>
    </p:extLst>
  </p:cm>
  <p:cm authorId="1" dt="2025-03-23T20:00:29.575" idx="4">
    <p:pos x="6033" y="3301"/>
    <p:text>RLHF : 인간 피드백을 활용한 강화학습이란 뜻.
모델 제작사 측에서 평가업무를 담당하는 직원이 피드백을 준ㄷ</p:text>
    <p:extLst>
      <p:ext uri="{C676402C-5697-4E1C-873F-D02D1690AC5C}">
        <p15:threadingInfo xmlns:p15="http://schemas.microsoft.com/office/powerpoint/2012/main" timeZoneBias="-540"/>
      </p:ext>
    </p:extLst>
  </p:cm>
  <p:cm authorId="1" dt="2025-03-23T20:35:40.969" idx="7">
    <p:pos x="2760" y="2268"/>
    <p:text>제한되는 정보가 한정적임을 의미
Ex) gpt 검색 시, 언제까지의 정보다 라고 알려주는 것을 의미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3T20:03:56.138" idx="5">
    <p:pos x="2087" y="1598"/>
    <p:text>지도 미세 조정(SFT) 기존의 훈련된 모델에다가 새로운 데이터로 훈련시키는 과정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0T02:22:17.697" idx="1">
    <p:pos x="4122" y="3287"/>
    <p:text>다중 에이전트 환경에서의 상호 협력적이고 상호 경쟁적인 학습을 통해 모든 에이전트가 더 나은 정책을 발견하도록 돕는 알고리즘
특정 데이터의 과적합을 방지해서 다양한 유형의 질문에서도 일관된 성능을 유지하도록 도움을 줌</p:text>
    <p:extLst>
      <p:ext uri="{C676402C-5697-4E1C-873F-D02D1690AC5C}">
        <p15:threadingInfo xmlns:p15="http://schemas.microsoft.com/office/powerpoint/2012/main" timeZoneBias="-540"/>
      </p:ext>
    </p:extLst>
  </p:cm>
  <p:cm authorId="1" dt="2025-03-20T02:28:14.518" idx="2">
    <p:pos x="2852" y="1931"/>
    <p:text>콜드 스타트: 시스템이나 모델이 초기화된 상태에서 데이터가 부족하여 학습이나 예측이 어려운 상황
콜드 스타트 데이터: 시스템이나 모델이 초기화될 때, 사전 훈련 데이터를 제공하는 데이터를 의미합니다. 즉, 모델이 충분히 학습할 수 있도록 초기 데이터를 제공하는 역할</p:text>
    <p:extLst>
      <p:ext uri="{C676402C-5697-4E1C-873F-D02D1690AC5C}">
        <p15:threadingInfo xmlns:p15="http://schemas.microsoft.com/office/powerpoint/2012/main" timeZoneBias="-540"/>
      </p:ext>
    </p:extLst>
  </p:cm>
  <p:cm authorId="1" dt="2025-03-23T20:40:51.019" idx="8">
    <p:pos x="4050" y="1512"/>
    <p:text>가독성 문제 : 모델의 답변을 단번에 파악하기가 어려웠음을 의미</p:text>
    <p:extLst>
      <p:ext uri="{C676402C-5697-4E1C-873F-D02D1690AC5C}">
        <p15:threadingInfo xmlns:p15="http://schemas.microsoft.com/office/powerpoint/2012/main" timeZoneBias="-540"/>
      </p:ext>
    </p:extLst>
  </p:cm>
  <p:cm authorId="1" dt="2025-03-23T20:44:15.120" idx="9">
    <p:pos x="4356" y="3630"/>
    <p:text>GRPO → 강화 학습에서 특정 그룹을 고려한 상대적 정책 최적화
콜드 스타트 데이터 활용한 사전 미세 조정 → 초기 데이터를 활용해 기본적인 학습 능력을 확보
RL 과정에서 보상 모델링 + 거부 샘플링 적용 → 더 나은 답변을 학습하고, 낮은 품질의 답변을 걸러내는 과정
보상 모델링 : RL의 보상처럼 좋은 답변일수록 좋은 보상을 주도록 설계
거부 샘플링 : 모델이 생성한 답변들 중 최고 품질 답볌만 선택하는 과정. 이후 그 답변을 학습하여, 잘못된 학습 데이터의 반영 가능성을 줄ㅇ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3T20:48:38.327" idx="10">
    <p:pos x="5580" y="2496"/>
    <p:text>pass@1 : 모델이 질문에 대해 첫 시도에서 정확한 답을 얼마나 잘 도출하는지를 평가하는 지표
cons@64 : 주어진 문제에 대해 64번의 답을 생성했을 때 그 답들이 얼마나 일관성있는지 판단하는 지표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3T20:10:48.112" idx="6">
    <p:pos x="2620" y="2360"/>
    <p:text>프롬프트 민감도 높음 문제 : 모델의 출력이 프롬프트의 작은 변화에도 과하고 민감하게 반응하는 현상을 의미하며, 거의 일치하는 이미의 프롬프트지만 단어 선택이나 문장으 구조 차이 때문에 응답이 크게 달라지는 문제를 의미함.
ex) 
Q1)아이작 뉴턴이 한 가장 중요한 발견은?
A1) 만유인력이 법칙을 발견
Q2) 아이작 뉴턴의 가장 위대한 업적은?
A2) 미적분을 발명한 것.
위처럼 뉴턴의 가장 중요한 업적에 대한 질문임에도 답변이 갈리는 걸 확인할 수 있다.
이 외에도 부적절한 출력의 생성이나, 논리적 일관성이 깨지는 등의 문제가 발생함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0651-00E7-8FEA-32E4-8DD5C9D5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E7E9C-6C33-690A-047D-22C4457E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4E1F6-9BF0-D536-3C78-90D72C54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56081-1B83-6269-A1B6-A347AECE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3C2B2-C9EB-2008-DF4D-471EB922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31C1-98CF-1CA6-840B-66D11F41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5D870-6D84-D3B7-C0D8-1FAD5745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343FA-6153-D7E7-545E-53B03456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A8EF1-75B0-4221-7500-78EF175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F1D28-AEBB-4D7E-8150-1CD19A35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BED46D-E33E-458D-87B1-C19311C6D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DDA3CC-CC7E-240B-A0AC-B69269B8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919E5-CC10-33A1-FBBC-B57EDFDF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FC3F1-A777-9C0A-2E3D-628F3E04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D099-5577-911F-94A9-6991AA24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DA86-D7D8-2621-D143-888106A9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616FE-04CB-A609-DE82-3B918327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DB793-83B9-9640-7DC0-8B296197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36FD9-70F0-B91D-C867-816CE0B2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FD7FD-B370-DE90-5C25-5497688D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B62B-A77A-42F6-B925-C74A238D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970F3-C948-761D-4A18-96A9239B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0537C-99AC-34A8-806D-2D8D7DCD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D98DF-3511-F96E-793E-B54E3CFE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9A009-A329-79DB-163A-AE1A4FDF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6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CAAC-4C77-E6FC-E28A-669F88F7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8A9D7-9CCF-E453-B096-F36511684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2D240-D7BC-4C43-0E6D-2FD1B775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F4139-439A-3A8A-D349-642FBF7C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AB944-C169-AC2F-94B3-1ABD3050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0586D-0166-224E-2D16-C4E3BD04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0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E6CE7-21CA-584D-3013-5EEF1780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A8323-B373-DDEE-96EE-FEB6A97E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E247A-63AA-19F5-E2DE-9F589646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E4F23-5EC9-97B6-E9C5-3208C8C6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272012-21E7-CBCA-68C4-4BD2BC134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CC2D0-8DBB-FCD2-78D4-20B658E2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E2BCA4-81FE-7E53-1A01-7C984B2E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AEE420-D279-A5BC-DECD-A62CC7E9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D96E-FD72-4AE2-E26F-3FAAC704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D9FF5B-52D5-89B5-4184-07A0675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F5CE7-CB56-008D-3EBA-2E44C419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FC1B1-39C5-DF73-8D0B-5EE43F39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E2505-5BB3-D5F1-08A3-66199CD1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F64D49-0AA7-9F7F-42A5-61A8797A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6A91F-1651-44E3-5E7C-B334A253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6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7FA29-60CD-E923-BD95-6BF1036B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52F2E-3D9D-3DE6-1703-5CFFE617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7407B-8B87-291F-5DB8-C71B92E4E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45498-3208-EC04-9388-D942273E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7D487-8E12-5EDE-2782-5267DA5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AFF-3A82-F6BE-BA1F-9A4A3DD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E12D9-3DDF-58F9-C828-CDB8E995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D5657F-BDCC-9A98-28DD-42DB3B708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7491F-1347-F6A7-5A3C-D526F558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B63DB-2EB2-BF99-D6D4-5FD56357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E2898-CE35-637E-69C7-C155FC50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97AEA-8C7C-14A7-E19C-FF263177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4CE821-4650-4DB1-6CF9-4FD0D4C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04411-52DE-36E1-EBFA-1CB9B291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4FAE4-4E8C-F3B3-94D6-89F440CC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5D53-722D-4E65-B5C0-645F7F4F5DD0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F6A16-A53C-A405-EC79-CCB1363D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6D011-A874-9B70-1B19-0C05690B0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58BB-7BD1-41B2-8A06-A02BB8902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8021-2B34-508E-EE57-7F99227AD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DeepSeek-R1: Incentivizing Reasoning Capability in LLMs via Reinforcement Learning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F1EAA-4E8C-ADD4-EA51-B08ED2916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최수빈</a:t>
            </a:r>
          </a:p>
        </p:txBody>
      </p:sp>
    </p:spTree>
    <p:extLst>
      <p:ext uri="{BB962C8B-B14F-4D97-AF65-F5344CB8AC3E}">
        <p14:creationId xmlns:p14="http://schemas.microsoft.com/office/powerpoint/2010/main" val="50403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1AE8A-C187-8FE3-FEE7-389391D9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FBCBE-6DC1-ECE8-53EA-BE91AFA1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DeepSeek-R1-Zero</a:t>
            </a:r>
            <a:r>
              <a:rPr lang="ko-KR" altLang="en-US" sz="2400" dirty="0"/>
              <a:t>는 </a:t>
            </a:r>
            <a:r>
              <a:rPr lang="en-US" altLang="ko-KR" sz="2400" dirty="0"/>
              <a:t>SFT </a:t>
            </a:r>
            <a:r>
              <a:rPr lang="ko-KR" altLang="en-US" sz="2400" dirty="0"/>
              <a:t>없이도 </a:t>
            </a:r>
            <a:r>
              <a:rPr lang="en-US" altLang="ko-KR" sz="2400" dirty="0"/>
              <a:t>RL</a:t>
            </a:r>
            <a:r>
              <a:rPr lang="ko-KR" altLang="en-US" sz="2400" dirty="0"/>
              <a:t>만으로 강력한 추론 능력을 발휘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DeepSeek-R1</a:t>
            </a:r>
            <a:r>
              <a:rPr lang="ko-KR" altLang="en-US" sz="2400" dirty="0"/>
              <a:t>은 </a:t>
            </a:r>
            <a:r>
              <a:rPr lang="en-US" altLang="ko-KR" sz="2400" dirty="0"/>
              <a:t>SFT + RL</a:t>
            </a:r>
            <a:r>
              <a:rPr lang="ko-KR" altLang="en-US" sz="2400" dirty="0"/>
              <a:t>을 활용하여 성능을 극대화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증류 기법을 통해 작은 모델에서도 강력한 성능 유지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연구 커뮤니티를 위해 </a:t>
            </a:r>
            <a:r>
              <a:rPr lang="en-US" altLang="ko-KR" sz="2400" dirty="0"/>
              <a:t>1.5B~70B </a:t>
            </a:r>
            <a:r>
              <a:rPr lang="ko-KR" altLang="en-US" sz="2400" dirty="0"/>
              <a:t>크기의 모델을 오픈소스로 공개</a:t>
            </a:r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DeepSeek-R1</a:t>
            </a:r>
            <a:r>
              <a:rPr lang="ko-KR" altLang="en-US" dirty="0"/>
              <a:t>은 오픈소스 기반 </a:t>
            </a:r>
            <a:r>
              <a:rPr lang="en-US" altLang="ko-KR" dirty="0"/>
              <a:t>LLM</a:t>
            </a:r>
            <a:r>
              <a:rPr lang="ko-KR" altLang="en-US" dirty="0"/>
              <a:t>의 새로운 가능성을 열었으며</a:t>
            </a:r>
            <a:r>
              <a:rPr lang="en-US" altLang="ko-KR" dirty="0"/>
              <a:t>, </a:t>
            </a:r>
            <a:r>
              <a:rPr lang="ko-KR" altLang="en-US" dirty="0"/>
              <a:t>강화 학습이 추론 능력을 향상시킬 수 있음을 증명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0F8D-B09B-8FE2-CCA1-8DEC755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9472-A7F6-1BC8-4DDF-813D0F4C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b="1" dirty="0"/>
              <a:t>LLM(</a:t>
            </a:r>
            <a:r>
              <a:rPr lang="ko-KR" altLang="en-US" sz="2400" b="1" dirty="0"/>
              <a:t>대형 언어 모델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한계와 해결책</a:t>
            </a:r>
            <a:endParaRPr lang="en-US" altLang="ko-KR" sz="2400" b="1" dirty="0"/>
          </a:p>
          <a:p>
            <a:pPr>
              <a:buNone/>
            </a:pPr>
            <a:endParaRPr lang="ko-KR" altLang="en-US" sz="2400" b="1" dirty="0"/>
          </a:p>
          <a:p>
            <a:pPr lvl="1"/>
            <a:r>
              <a:rPr lang="ko-KR" altLang="en-US" sz="2000" dirty="0"/>
              <a:t>최근 </a:t>
            </a:r>
            <a:r>
              <a:rPr lang="en-US" altLang="ko-KR" sz="2000" dirty="0"/>
              <a:t>LLM(</a:t>
            </a:r>
            <a:r>
              <a:rPr lang="ko-KR" altLang="en-US" sz="2000" dirty="0"/>
              <a:t>예</a:t>
            </a:r>
            <a:r>
              <a:rPr lang="en-US" altLang="ko-KR" sz="2000" dirty="0"/>
              <a:t>: GPT, Claude, Llama)</a:t>
            </a:r>
            <a:r>
              <a:rPr lang="ko-KR" altLang="en-US" sz="2000" dirty="0"/>
              <a:t>은 빠르게 발전하고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추론 능력에서 여전히 한계를 보임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OpenAI</a:t>
            </a:r>
            <a:r>
              <a:rPr lang="ko-KR" altLang="en-US" sz="2000" dirty="0"/>
              <a:t>의 </a:t>
            </a:r>
            <a:r>
              <a:rPr lang="en-US" altLang="ko-KR" sz="2000" dirty="0"/>
              <a:t>o1 </a:t>
            </a:r>
            <a:r>
              <a:rPr lang="ko-KR" altLang="en-US" sz="2000" dirty="0"/>
              <a:t>모델은 </a:t>
            </a:r>
            <a:r>
              <a:rPr lang="en-US" altLang="ko-KR" sz="2000" dirty="0"/>
              <a:t>Chain-of-Thought(</a:t>
            </a:r>
            <a:r>
              <a:rPr lang="en-US" altLang="ko-KR" sz="2000" dirty="0" err="1"/>
              <a:t>CoT</a:t>
            </a:r>
            <a:r>
              <a:rPr lang="en-US" altLang="ko-KR" sz="2000" dirty="0"/>
              <a:t>) </a:t>
            </a:r>
            <a:r>
              <a:rPr lang="ko-KR" altLang="en-US" sz="2000" dirty="0"/>
              <a:t>기반의 추론 확장을 통해 성능을 향상시켰지만</a:t>
            </a:r>
            <a:r>
              <a:rPr lang="en-US" altLang="ko-KR" sz="2000" dirty="0"/>
              <a:t>, </a:t>
            </a:r>
            <a:r>
              <a:rPr lang="ko-KR" altLang="en-US" sz="2000" dirty="0"/>
              <a:t>폐쇄형 모델임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DeepSeek</a:t>
            </a:r>
            <a:r>
              <a:rPr lang="en-US" altLang="ko-KR" sz="2000" dirty="0"/>
              <a:t>-AI</a:t>
            </a:r>
            <a:r>
              <a:rPr lang="ko-KR" altLang="en-US" sz="2000" dirty="0"/>
              <a:t>는 강화 학습</a:t>
            </a:r>
            <a:r>
              <a:rPr lang="en-US" altLang="ko-KR" sz="2000" dirty="0"/>
              <a:t>(RL)</a:t>
            </a:r>
            <a:r>
              <a:rPr lang="ko-KR" altLang="en-US" sz="2000" dirty="0"/>
              <a:t> 을 활용하여 오픈소스 기반으로 </a:t>
            </a:r>
            <a:r>
              <a:rPr lang="en-US" altLang="ko-KR" sz="2000" dirty="0"/>
              <a:t>LLM</a:t>
            </a:r>
            <a:r>
              <a:rPr lang="ko-KR" altLang="en-US" sz="2000" dirty="0"/>
              <a:t>의 추론 능력을 개선하는 방법을 연구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1CBC57-A36D-6466-C572-463EC30D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2521"/>
              </p:ext>
            </p:extLst>
          </p:nvPr>
        </p:nvGraphicFramePr>
        <p:xfrm>
          <a:off x="2184400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236">
                  <a:extLst>
                    <a:ext uri="{9D8B030D-6E8A-4147-A177-3AD203B41FA5}">
                      <a16:colId xmlns:a16="http://schemas.microsoft.com/office/drawing/2014/main" val="3524660217"/>
                    </a:ext>
                  </a:extLst>
                </a:gridCol>
                <a:gridCol w="5139764">
                  <a:extLst>
                    <a:ext uri="{9D8B030D-6E8A-4147-A177-3AD203B41FA5}">
                      <a16:colId xmlns:a16="http://schemas.microsoft.com/office/drawing/2014/main" val="39491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주요 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46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</a:t>
                      </a:r>
                      <a:r>
                        <a:rPr lang="en-US" dirty="0"/>
                        <a:t>LLM (GPT-4, Claude)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미세 조정</a:t>
                      </a:r>
                      <a:r>
                        <a:rPr lang="en-US" altLang="ko-KR" dirty="0"/>
                        <a:t>(SFT) + RLHF </a:t>
                      </a:r>
                      <a:r>
                        <a:rPr lang="ko-KR" altLang="en-US" dirty="0"/>
                        <a:t>활용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폐쇄형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OpenAI o1-1217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기반 추론 확장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높은 성능 </a:t>
                      </a:r>
                      <a:r>
                        <a:rPr lang="en-US" altLang="ko-KR" dirty="0"/>
                        <a:t>but </a:t>
                      </a:r>
                      <a:r>
                        <a:rPr lang="ko-KR" altLang="en-US" dirty="0"/>
                        <a:t>비공개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DeepSeek-R1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순수 </a:t>
                      </a:r>
                      <a:r>
                        <a:rPr lang="en-US" altLang="ko-KR" dirty="0"/>
                        <a:t>RL </a:t>
                      </a:r>
                      <a:r>
                        <a:rPr lang="ko-KR" altLang="en-US" dirty="0"/>
                        <a:t>기반 추론 향상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오픈소스 공개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3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7ABC3-522B-F4A6-9673-6FF7A8BC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1E0C8-4168-61A5-475E-49F65D7E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/>
              <a:t>DeepSeek-R1 </a:t>
            </a:r>
            <a:r>
              <a:rPr lang="ko-KR" altLang="en-US" sz="2400" dirty="0"/>
              <a:t>연구의 핵심 목표는 다음과 같음</a:t>
            </a:r>
            <a:endParaRPr lang="en-US" altLang="ko-KR" sz="2400" dirty="0"/>
          </a:p>
          <a:p>
            <a:pPr lvl="1"/>
            <a:r>
              <a:rPr lang="ko-KR" altLang="en-US" sz="2000" dirty="0"/>
              <a:t>강화 학습</a:t>
            </a:r>
            <a:r>
              <a:rPr lang="en-US" altLang="ko-KR" sz="2000" dirty="0"/>
              <a:t>(RL)</a:t>
            </a:r>
            <a:r>
              <a:rPr lang="ko-KR" altLang="en-US" sz="2000" dirty="0"/>
              <a:t>만으로 추론 능력을 향상시킬 수 있는지 탐구</a:t>
            </a:r>
            <a:endParaRPr lang="en-US" altLang="ko-KR" sz="2000" dirty="0"/>
          </a:p>
          <a:p>
            <a:pPr lvl="1"/>
            <a:r>
              <a:rPr lang="ko-KR" altLang="en-US" sz="2000" dirty="0"/>
              <a:t>지도 미세 조정</a:t>
            </a:r>
            <a:r>
              <a:rPr lang="en-US" altLang="ko-KR" sz="2000" dirty="0"/>
              <a:t>(SFT) </a:t>
            </a:r>
            <a:r>
              <a:rPr lang="ko-KR" altLang="en-US" sz="2000" dirty="0"/>
              <a:t>없이 학습한 </a:t>
            </a:r>
            <a:r>
              <a:rPr lang="en-US" altLang="ko-KR" sz="2000" dirty="0"/>
              <a:t>DeepSeek-R1-Zero</a:t>
            </a:r>
            <a:r>
              <a:rPr lang="ko-KR" altLang="en-US" sz="2000" dirty="0"/>
              <a:t>의 성능 평가</a:t>
            </a:r>
            <a:endParaRPr lang="en-US" altLang="ko-KR" sz="2000" dirty="0"/>
          </a:p>
          <a:p>
            <a:pPr lvl="1"/>
            <a:r>
              <a:rPr lang="en-US" altLang="ko-KR" sz="2000" dirty="0"/>
              <a:t>SFT</a:t>
            </a:r>
            <a:r>
              <a:rPr lang="ko-KR" altLang="en-US" sz="2000" dirty="0"/>
              <a:t>와 </a:t>
            </a:r>
            <a:r>
              <a:rPr lang="en-US" altLang="ko-KR" sz="2000" dirty="0"/>
              <a:t>RL</a:t>
            </a:r>
            <a:r>
              <a:rPr lang="ko-KR" altLang="en-US" sz="2000" dirty="0"/>
              <a:t>을 결합한 </a:t>
            </a:r>
            <a:r>
              <a:rPr lang="en-US" altLang="ko-KR" sz="2000" dirty="0"/>
              <a:t>DeepSeek-R1 </a:t>
            </a:r>
            <a:r>
              <a:rPr lang="ko-KR" altLang="en-US" sz="2000" dirty="0"/>
              <a:t>개발 및 성능 개선</a:t>
            </a:r>
            <a:endParaRPr lang="en-US" altLang="ko-KR" sz="2000" dirty="0"/>
          </a:p>
          <a:p>
            <a:pPr lvl="1"/>
            <a:r>
              <a:rPr lang="ko-KR" altLang="en-US" sz="2000" dirty="0"/>
              <a:t>작은 모델에도 추론 능력을 증류하여 효율적인 </a:t>
            </a:r>
            <a:r>
              <a:rPr lang="en-US" altLang="ko-KR" sz="2000" dirty="0"/>
              <a:t>AI </a:t>
            </a:r>
            <a:r>
              <a:rPr lang="ko-KR" altLang="en-US" sz="2000" dirty="0"/>
              <a:t>모델 설계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최종 목표</a:t>
            </a:r>
            <a:endParaRPr lang="en-US" altLang="ko-KR" sz="2400" dirty="0"/>
          </a:p>
          <a:p>
            <a:pPr lvl="1"/>
            <a:r>
              <a:rPr lang="en-US" altLang="ko-KR" sz="2000" dirty="0"/>
              <a:t>OpenAI o1-1217</a:t>
            </a:r>
            <a:r>
              <a:rPr lang="ko-KR" altLang="en-US" sz="2000" dirty="0"/>
              <a:t>과 유사한 성능을 내면서도 오픈소스 모델을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6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E51F-117F-BDFF-AA60-72C7B3A2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방법론 개요 </a:t>
            </a:r>
            <a:r>
              <a:rPr lang="en-US" altLang="ko-KR" sz="4000" dirty="0"/>
              <a:t>: DeepSeek-R1 </a:t>
            </a:r>
            <a:r>
              <a:rPr lang="ko-KR" altLang="en-US" sz="4000" dirty="0"/>
              <a:t>학습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5BB19-1419-ECF0-8984-89C64F9E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b="1" dirty="0"/>
              <a:t>DeepSeek-R1-Zero</a:t>
            </a:r>
            <a:endParaRPr lang="ko-KR" altLang="en-US" dirty="0"/>
          </a:p>
          <a:p>
            <a:pPr lvl="1"/>
            <a:r>
              <a:rPr lang="en-US" altLang="ko-KR" dirty="0"/>
              <a:t>SFT </a:t>
            </a:r>
            <a:r>
              <a:rPr lang="ko-KR" altLang="en-US" dirty="0"/>
              <a:t>없이 </a:t>
            </a:r>
            <a:r>
              <a:rPr lang="ko-KR" altLang="en-US" b="1" dirty="0"/>
              <a:t>순수 강화 학습</a:t>
            </a:r>
            <a:r>
              <a:rPr lang="en-US" altLang="ko-KR" b="1" dirty="0"/>
              <a:t>(RL)</a:t>
            </a:r>
            <a:r>
              <a:rPr lang="ko-KR" altLang="en-US" b="1" dirty="0"/>
              <a:t>만으로 학습</a:t>
            </a:r>
            <a:endParaRPr lang="ko-KR" altLang="en-US" dirty="0"/>
          </a:p>
          <a:p>
            <a:pPr lvl="1"/>
            <a:r>
              <a:rPr lang="ko-KR" altLang="en-US" dirty="0"/>
              <a:t>놀라운 추론 능력을 보였지만</a:t>
            </a:r>
            <a:r>
              <a:rPr lang="en-US" altLang="ko-KR" dirty="0"/>
              <a:t>, </a:t>
            </a:r>
            <a:r>
              <a:rPr lang="ko-KR" altLang="en-US" dirty="0"/>
              <a:t>가독성 문제 발생</a:t>
            </a:r>
          </a:p>
          <a:p>
            <a:pPr>
              <a:buNone/>
            </a:pPr>
            <a:r>
              <a:rPr lang="en-US" altLang="ko-KR" b="1" dirty="0"/>
              <a:t>DeepSeek-R1</a:t>
            </a:r>
            <a:endParaRPr lang="ko-KR" altLang="en-US" dirty="0"/>
          </a:p>
          <a:p>
            <a:pPr lvl="1"/>
            <a:r>
              <a:rPr lang="ko-KR" altLang="en-US" b="1" dirty="0"/>
              <a:t>콜드 스타트 데이터</a:t>
            </a:r>
            <a:r>
              <a:rPr lang="en-US" altLang="ko-KR" b="1" dirty="0"/>
              <a:t>(SFT) </a:t>
            </a:r>
            <a:r>
              <a:rPr lang="ko-KR" altLang="en-US" b="1" dirty="0"/>
              <a:t>추가 </a:t>
            </a:r>
            <a:r>
              <a:rPr lang="en-US" altLang="ko-KR" b="1" dirty="0"/>
              <a:t>+ RL </a:t>
            </a:r>
            <a:r>
              <a:rPr lang="ko-KR" altLang="en-US" b="1" dirty="0"/>
              <a:t>적용</a:t>
            </a:r>
            <a:endParaRPr lang="ko-KR" altLang="en-US" dirty="0"/>
          </a:p>
          <a:p>
            <a:pPr lvl="1"/>
            <a:r>
              <a:rPr lang="en-US" altLang="ko-KR" dirty="0"/>
              <a:t>OpenAI o1-1217</a:t>
            </a:r>
            <a:r>
              <a:rPr lang="ko-KR" altLang="en-US" dirty="0"/>
              <a:t>과 비슷한 성능 달성</a:t>
            </a:r>
          </a:p>
          <a:p>
            <a:pPr>
              <a:buNone/>
            </a:pPr>
            <a:r>
              <a:rPr lang="en-US" altLang="ko-KR" b="1" dirty="0"/>
              <a:t>DeepSeek-R1-Distill (</a:t>
            </a:r>
            <a:r>
              <a:rPr lang="ko-KR" altLang="en-US" b="1" dirty="0"/>
              <a:t>증류 모델 </a:t>
            </a:r>
            <a:r>
              <a:rPr lang="en-US" altLang="ko-KR" b="1" dirty="0"/>
              <a:t>: </a:t>
            </a:r>
            <a:r>
              <a:rPr lang="ko-KR" altLang="en-US" b="1" dirty="0"/>
              <a:t>원본 모델의 지식을 작은 모델에게 전수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/>
            <a:r>
              <a:rPr lang="en-US" altLang="ko-KR" b="1" dirty="0"/>
              <a:t>DeepSeek-R1</a:t>
            </a:r>
            <a:r>
              <a:rPr lang="ko-KR" altLang="en-US" b="1" dirty="0"/>
              <a:t>을 작은 모델</a:t>
            </a:r>
            <a:r>
              <a:rPr lang="en-US" altLang="ko-KR" b="1" dirty="0"/>
              <a:t>(1.5B~70B)</a:t>
            </a:r>
            <a:r>
              <a:rPr lang="ko-KR" altLang="en-US" b="1" dirty="0"/>
              <a:t>로 증류</a:t>
            </a:r>
          </a:p>
          <a:p>
            <a:pPr lvl="1"/>
            <a:r>
              <a:rPr lang="ko-KR" altLang="en-US" b="1" dirty="0"/>
              <a:t>작은 모델에서도 강력한 추론 능력 유지</a:t>
            </a:r>
            <a:endParaRPr lang="en-US" altLang="ko-KR" b="1" dirty="0"/>
          </a:p>
          <a:p>
            <a:pPr lvl="1"/>
            <a:endParaRPr lang="ko-KR" altLang="en-US" b="1" dirty="0"/>
          </a:p>
          <a:p>
            <a:pPr marL="0" indent="0">
              <a:buNone/>
            </a:pPr>
            <a:r>
              <a:rPr lang="ko-KR" altLang="en-US" b="1" dirty="0"/>
              <a:t>기술적 접근법</a:t>
            </a:r>
            <a:r>
              <a:rPr lang="en-US" altLang="ko-KR" b="1" dirty="0"/>
              <a:t>:</a:t>
            </a:r>
          </a:p>
          <a:p>
            <a:pPr lvl="1"/>
            <a:r>
              <a:rPr lang="en-US" altLang="ko-KR" dirty="0"/>
              <a:t>GRPO(Group Relative Policy Optimization)</a:t>
            </a:r>
            <a:r>
              <a:rPr lang="ko-KR" altLang="en-US" dirty="0"/>
              <a:t> 알고리즘 적용</a:t>
            </a:r>
            <a:endParaRPr lang="en-US" altLang="ko-KR" dirty="0"/>
          </a:p>
          <a:p>
            <a:pPr lvl="1"/>
            <a:r>
              <a:rPr lang="ko-KR" altLang="en-US" dirty="0"/>
              <a:t>콜드 스타트 데이터를 활용한 사전 미세 조정</a:t>
            </a:r>
            <a:endParaRPr lang="en-US" altLang="ko-KR" dirty="0"/>
          </a:p>
          <a:p>
            <a:pPr lvl="1"/>
            <a:r>
              <a:rPr lang="en-US" altLang="ko-KR" dirty="0"/>
              <a:t>RL </a:t>
            </a:r>
            <a:r>
              <a:rPr lang="ko-KR" altLang="en-US" dirty="0"/>
              <a:t>과정에서 보상 모델링 및 거부 샘플링 적용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50013-1169-D6D3-E353-F1BCD0FC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모델 성능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CCC814-F78A-3D0B-130D-4F740D49B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10811"/>
              </p:ext>
            </p:extLst>
          </p:nvPr>
        </p:nvGraphicFramePr>
        <p:xfrm>
          <a:off x="466164" y="1950664"/>
          <a:ext cx="1125967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4">
                  <a:extLst>
                    <a:ext uri="{9D8B030D-6E8A-4147-A177-3AD203B41FA5}">
                      <a16:colId xmlns:a16="http://schemas.microsoft.com/office/drawing/2014/main" val="3345203276"/>
                    </a:ext>
                  </a:extLst>
                </a:gridCol>
                <a:gridCol w="3299012">
                  <a:extLst>
                    <a:ext uri="{9D8B030D-6E8A-4147-A177-3AD203B41FA5}">
                      <a16:colId xmlns:a16="http://schemas.microsoft.com/office/drawing/2014/main" val="2605373919"/>
                    </a:ext>
                  </a:extLst>
                </a:gridCol>
                <a:gridCol w="2814917">
                  <a:extLst>
                    <a:ext uri="{9D8B030D-6E8A-4147-A177-3AD203B41FA5}">
                      <a16:colId xmlns:a16="http://schemas.microsoft.com/office/drawing/2014/main" val="3723058527"/>
                    </a:ext>
                  </a:extLst>
                </a:gridCol>
                <a:gridCol w="2814918">
                  <a:extLst>
                    <a:ext uri="{9D8B030D-6E8A-4147-A177-3AD203B41FA5}">
                      <a16:colId xmlns:a16="http://schemas.microsoft.com/office/drawing/2014/main" val="100337755"/>
                    </a:ext>
                  </a:extLst>
                </a:gridCol>
              </a:tblGrid>
              <a:tr h="247823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모델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핵심 특징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67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DeepSeek-R1-Zero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 SFT </a:t>
                      </a:r>
                      <a:r>
                        <a:rPr lang="ko-KR" altLang="en-US" dirty="0"/>
                        <a:t>없이 순수 </a:t>
                      </a:r>
                      <a:r>
                        <a:rPr lang="en-US" altLang="ko-KR" dirty="0"/>
                        <a:t>RL </a:t>
                      </a:r>
                      <a:r>
                        <a:rPr lang="ko-KR" altLang="en-US" dirty="0"/>
                        <a:t>적용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자기 진화</a:t>
                      </a:r>
                      <a:r>
                        <a:rPr lang="en-US" altLang="ko-KR" dirty="0"/>
                        <a:t>(self-evolution)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놀라운 추론 능력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Pass@1 </a:t>
                      </a:r>
                      <a:r>
                        <a:rPr lang="ko-KR" altLang="en-US" dirty="0"/>
                        <a:t>점수 급상승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가독성 문제 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언어 혼합 현상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39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DeepSeek-R1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콜드 스타트 데이터 추가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RL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SFT </a:t>
                      </a:r>
                      <a:r>
                        <a:rPr lang="ko-KR" altLang="en-US" dirty="0"/>
                        <a:t>결합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추론 중심 강화 학습 적용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OpenAI o1-1217</a:t>
                      </a:r>
                      <a:r>
                        <a:rPr lang="ko-KR" altLang="en-US" dirty="0"/>
                        <a:t>과 유사한 성능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가독성 개선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다국어 지원 향상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소프트웨어 엔지니어링 성능 개선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8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DeepSeek-R1-Distill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작은 모델</a:t>
                      </a:r>
                      <a:r>
                        <a:rPr lang="en-US" altLang="ko-KR" dirty="0"/>
                        <a:t>(1.5B~70B)</a:t>
                      </a:r>
                      <a:r>
                        <a:rPr lang="ko-KR" altLang="en-US" dirty="0"/>
                        <a:t>로 증류 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RL </a:t>
                      </a:r>
                      <a:r>
                        <a:rPr lang="ko-KR" altLang="en-US" dirty="0"/>
                        <a:t>없이 </a:t>
                      </a:r>
                      <a:r>
                        <a:rPr lang="en-US" altLang="ko-KR" dirty="0"/>
                        <a:t>SFT</a:t>
                      </a:r>
                      <a:r>
                        <a:rPr lang="ko-KR" altLang="en-US" dirty="0"/>
                        <a:t>만 적용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작은 모델에서도 강한 성능 유지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효율적인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모델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RL</a:t>
                      </a:r>
                      <a:r>
                        <a:rPr lang="ko-KR" altLang="en-US" dirty="0"/>
                        <a:t>을 포함하면 더 높은 성능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6357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B1E917-69D4-CE13-E7E7-7015CD076F5A}"/>
              </a:ext>
            </a:extLst>
          </p:cNvPr>
          <p:cNvSpPr txBox="1"/>
          <p:nvPr/>
        </p:nvSpPr>
        <p:spPr>
          <a:xfrm>
            <a:off x="995081" y="5569545"/>
            <a:ext cx="1047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요약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DeepSeek-R1</a:t>
            </a:r>
            <a:r>
              <a:rPr lang="ko-KR" altLang="en-US" dirty="0"/>
              <a:t>의 발전 과정은 </a:t>
            </a:r>
            <a:r>
              <a:rPr lang="ko-KR" altLang="en-US" b="1" dirty="0"/>
              <a:t>순수 </a:t>
            </a:r>
            <a:r>
              <a:rPr lang="en-US" altLang="ko-KR" b="1" dirty="0"/>
              <a:t>RL → SFT+RL → </a:t>
            </a:r>
            <a:r>
              <a:rPr lang="ko-KR" altLang="en-US" b="1" dirty="0"/>
              <a:t>증류</a:t>
            </a:r>
            <a:r>
              <a:rPr lang="ko-KR" altLang="en-US" dirty="0"/>
              <a:t> 단계로 진행되며</a:t>
            </a:r>
            <a:r>
              <a:rPr lang="en-US" altLang="ko-KR" dirty="0"/>
              <a:t>, </a:t>
            </a:r>
            <a:r>
              <a:rPr lang="ko-KR" altLang="en-US" b="1" dirty="0"/>
              <a:t>추론 능력과 가독성</a:t>
            </a:r>
            <a:r>
              <a:rPr lang="ko-KR" altLang="en-US" dirty="0"/>
              <a:t>이 점점 향상됨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CC23-381E-A557-500C-A31772C4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모델 성능 비교 </a:t>
            </a:r>
            <a:r>
              <a:rPr lang="en-US" altLang="ko-KR" sz="4000" dirty="0"/>
              <a:t>- 2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4C13E-66EF-8576-E17C-9C7E1CAB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0" y="1571859"/>
            <a:ext cx="5724525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C3E84-C8A2-0542-389D-D19094343772}"/>
              </a:ext>
            </a:extLst>
          </p:cNvPr>
          <p:cNvSpPr txBox="1"/>
          <p:nvPr/>
        </p:nvSpPr>
        <p:spPr>
          <a:xfrm>
            <a:off x="6481483" y="2511332"/>
            <a:ext cx="5486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DeepSeek-R1-Zero vs. OpenAI o1 </a:t>
            </a:r>
            <a:r>
              <a:rPr lang="ko-KR" altLang="en-US" sz="2000" b="1" dirty="0"/>
              <a:t>모델 비교</a:t>
            </a:r>
            <a:endParaRPr lang="en-US" altLang="ko-KR" sz="2000" b="1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DeepSeek-R1-Zero</a:t>
            </a:r>
            <a:r>
              <a:rPr lang="ko-KR" altLang="en-US" dirty="0"/>
              <a:t>는 수학적 추론 능력이 매우 뛰어나며</a:t>
            </a:r>
            <a:r>
              <a:rPr lang="en-US" altLang="ko-KR" dirty="0"/>
              <a:t>, </a:t>
            </a:r>
            <a:r>
              <a:rPr lang="ko-KR" altLang="en-US" dirty="0"/>
              <a:t>학습이 진행될수록 성능이 향상됨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Pass@1 </a:t>
            </a:r>
            <a:r>
              <a:rPr lang="ko-KR" altLang="en-US" dirty="0"/>
              <a:t>성능이 </a:t>
            </a:r>
            <a:r>
              <a:rPr lang="en-US" altLang="ko-KR" dirty="0"/>
              <a:t>OpenAI o1-0912</a:t>
            </a:r>
            <a:r>
              <a:rPr lang="ko-KR" altLang="en-US" dirty="0"/>
              <a:t>보다 낮아</a:t>
            </a:r>
            <a:r>
              <a:rPr lang="en-US" altLang="ko-KR" dirty="0"/>
              <a:t>, </a:t>
            </a:r>
            <a:r>
              <a:rPr lang="ko-KR" altLang="en-US" dirty="0"/>
              <a:t>답을 한 번에 맞히는 능력은 개선이 필요함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LiveCode</a:t>
            </a:r>
            <a:r>
              <a:rPr lang="en-US" altLang="ko-KR" dirty="0"/>
              <a:t> Bench </a:t>
            </a:r>
            <a:r>
              <a:rPr lang="ko-KR" altLang="en-US" dirty="0"/>
              <a:t>성능이 낮아 소프트웨어 엔지니어링 능력이 부족한 점도 보완해야 함</a:t>
            </a:r>
          </a:p>
        </p:txBody>
      </p:sp>
    </p:spTree>
    <p:extLst>
      <p:ext uri="{BB962C8B-B14F-4D97-AF65-F5344CB8AC3E}">
        <p14:creationId xmlns:p14="http://schemas.microsoft.com/office/powerpoint/2010/main" val="348608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EC227F-5CF2-53D4-8B7C-6C47D77FB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0" y="1933233"/>
            <a:ext cx="5569410" cy="457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A0E86A-66F5-46D5-C03C-4E1E52A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모델 성능 비교 </a:t>
            </a:r>
            <a:r>
              <a:rPr lang="en-US" altLang="ko-KR" sz="4000" dirty="0"/>
              <a:t>– 3 : </a:t>
            </a:r>
            <a:r>
              <a:rPr lang="ko-KR" altLang="en-US" sz="4000" dirty="0"/>
              <a:t>다른 </a:t>
            </a:r>
            <a:r>
              <a:rPr lang="ko-KR" altLang="en-US" sz="4000" dirty="0" err="1"/>
              <a:t>모델들과의</a:t>
            </a:r>
            <a:r>
              <a:rPr lang="ko-KR" altLang="en-US" sz="4000" dirty="0"/>
              <a:t>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89420-E467-BE9A-D2F2-D5CA91F98FBF}"/>
              </a:ext>
            </a:extLst>
          </p:cNvPr>
          <p:cNvSpPr txBox="1"/>
          <p:nvPr/>
        </p:nvSpPr>
        <p:spPr>
          <a:xfrm>
            <a:off x="6176682" y="1663793"/>
            <a:ext cx="58270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Deepseek-R1</a:t>
            </a:r>
            <a:r>
              <a:rPr lang="ko-KR" altLang="en-US" dirty="0"/>
              <a:t>의 특징</a:t>
            </a:r>
            <a:endParaRPr lang="en-US" altLang="ko-KR" dirty="0"/>
          </a:p>
          <a:p>
            <a:pPr>
              <a:buNone/>
            </a:pPr>
            <a:endParaRPr lang="en-US" altLang="ko-KR" b="1" dirty="0"/>
          </a:p>
          <a:p>
            <a:r>
              <a:rPr lang="ko-KR" altLang="en-US" dirty="0"/>
              <a:t>강점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수학적 추론 능력 최강 </a:t>
            </a:r>
            <a:r>
              <a:rPr lang="en-US" altLang="ko-KR" sz="1600" dirty="0"/>
              <a:t>(MATH-500, AIME 2024 </a:t>
            </a:r>
            <a:r>
              <a:rPr lang="ko-KR" altLang="en-US" sz="1600" dirty="0"/>
              <a:t>최고점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중국어 이해 및 응답 품질 최상위 </a:t>
            </a:r>
            <a:r>
              <a:rPr lang="en-US" altLang="ko-KR" sz="1600" dirty="0"/>
              <a:t>(CLUEWSC, C-Eval)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 err="1"/>
              <a:t>AlpacaEval</a:t>
            </a:r>
            <a:r>
              <a:rPr lang="en-US" altLang="ko-KR" sz="1600" dirty="0"/>
              <a:t> 2.0(NLP</a:t>
            </a:r>
            <a:r>
              <a:rPr lang="ko-KR" altLang="en-US" sz="1600" dirty="0"/>
              <a:t> 성능 평가</a:t>
            </a:r>
            <a:r>
              <a:rPr lang="en-US" altLang="ko-KR" sz="1600" dirty="0"/>
              <a:t>) &amp; </a:t>
            </a:r>
            <a:r>
              <a:rPr lang="en-US" altLang="ko-KR" sz="1600" dirty="0" err="1"/>
              <a:t>ArenaHard</a:t>
            </a:r>
            <a:r>
              <a:rPr lang="en-US" altLang="ko-KR" sz="1600" dirty="0"/>
              <a:t>(AI </a:t>
            </a:r>
            <a:r>
              <a:rPr lang="ko-KR" altLang="en-US" sz="1600" dirty="0"/>
              <a:t>모델 응답 품질</a:t>
            </a:r>
            <a:r>
              <a:rPr lang="en-US" altLang="ko-KR" sz="1600" dirty="0"/>
              <a:t> </a:t>
            </a:r>
            <a:r>
              <a:rPr lang="ko-KR" altLang="en-US" sz="1600" dirty="0"/>
              <a:t>평가</a:t>
            </a:r>
            <a:r>
              <a:rPr lang="en-US" altLang="ko-KR" sz="1600" dirty="0"/>
              <a:t>)</a:t>
            </a:r>
            <a:r>
              <a:rPr lang="ko-KR" altLang="en-US" sz="1600" dirty="0"/>
              <a:t>최고점 → 전반적인 </a:t>
            </a:r>
            <a:r>
              <a:rPr lang="en-US" altLang="ko-KR" sz="1600" dirty="0"/>
              <a:t>AI </a:t>
            </a:r>
            <a:r>
              <a:rPr lang="ko-KR" altLang="en-US" sz="1600" dirty="0"/>
              <a:t>응답 품질 우수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>
              <a:buNone/>
            </a:pPr>
            <a:r>
              <a:rPr lang="ko-KR" altLang="en-US" dirty="0"/>
              <a:t>약점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코딩 능력 부족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LiveCodeBench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Codeforces</a:t>
            </a:r>
            <a:r>
              <a:rPr lang="en-US" altLang="ko-KR" sz="1600" dirty="0"/>
              <a:t> </a:t>
            </a:r>
            <a:r>
              <a:rPr lang="ko-KR" altLang="en-US" sz="1600" dirty="0"/>
              <a:t>성능이 </a:t>
            </a:r>
            <a:r>
              <a:rPr lang="en-US" altLang="ko-KR" sz="1600" dirty="0"/>
              <a:t>OpenAI </a:t>
            </a:r>
            <a:r>
              <a:rPr lang="ko-KR" altLang="en-US" sz="1600" dirty="0"/>
              <a:t>모델보다 낮음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영어 </a:t>
            </a:r>
            <a:r>
              <a:rPr lang="en-US" altLang="ko-KR" sz="1600" dirty="0"/>
              <a:t>MMLU </a:t>
            </a:r>
            <a:r>
              <a:rPr lang="ko-KR" altLang="en-US" sz="1600" dirty="0"/>
              <a:t>성능이 </a:t>
            </a:r>
            <a:r>
              <a:rPr lang="en-US" altLang="ko-KR" sz="1600" dirty="0"/>
              <a:t>OpenAI o1-1217</a:t>
            </a:r>
            <a:r>
              <a:rPr lang="ko-KR" altLang="en-US" sz="1600" dirty="0"/>
              <a:t>보다 떨어짐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GPQA Diamond (</a:t>
            </a:r>
            <a:r>
              <a:rPr lang="ko-KR" altLang="en-US" sz="1600" dirty="0"/>
              <a:t>복잡한 질문 응답 정확도</a:t>
            </a:r>
            <a:r>
              <a:rPr lang="en-US" altLang="ko-KR" sz="1600" dirty="0"/>
              <a:t>)</a:t>
            </a:r>
            <a:r>
              <a:rPr lang="ko-KR" altLang="en-US" sz="1600" dirty="0"/>
              <a:t>도 </a:t>
            </a:r>
            <a:r>
              <a:rPr lang="en-US" altLang="ko-KR" sz="1600" dirty="0"/>
              <a:t>OpenAI</a:t>
            </a:r>
            <a:r>
              <a:rPr lang="ko-KR" altLang="en-US" sz="1600" dirty="0"/>
              <a:t>보다 낮음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요약 </a:t>
            </a:r>
            <a:r>
              <a:rPr lang="en-US" altLang="ko-KR" dirty="0"/>
              <a:t>: DeepSeek-R1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수학과 중국어에 강한 모델이지만</a:t>
            </a:r>
            <a:r>
              <a:rPr lang="en-US" altLang="ko-KR" dirty="0"/>
              <a:t> </a:t>
            </a:r>
            <a:r>
              <a:rPr lang="ko-KR" altLang="en-US" dirty="0"/>
              <a:t>코딩과 복잡한 영어 문제 해결에는 약점이 있음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2C8417-1F80-96DF-7AA1-AFD959E3B74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387064" y="3228975"/>
            <a:ext cx="789618" cy="238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DA4E76-DC82-51A6-2EDA-19EE7CC56CF3}"/>
              </a:ext>
            </a:extLst>
          </p:cNvPr>
          <p:cNvSpPr/>
          <p:nvPr/>
        </p:nvSpPr>
        <p:spPr>
          <a:xfrm>
            <a:off x="5023800" y="5185399"/>
            <a:ext cx="363264" cy="8667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9F6D65-7017-5767-E8B9-6F1B8491A9D6}"/>
              </a:ext>
            </a:extLst>
          </p:cNvPr>
          <p:cNvCxnSpPr/>
          <p:nvPr/>
        </p:nvCxnSpPr>
        <p:spPr>
          <a:xfrm flipH="1" flipV="1">
            <a:off x="5534026" y="3000375"/>
            <a:ext cx="642656" cy="1743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089D25-6CF8-E0A8-DD18-9E7E52270F38}"/>
              </a:ext>
            </a:extLst>
          </p:cNvPr>
          <p:cNvCxnSpPr>
            <a:cxnSpLocks/>
          </p:cNvCxnSpPr>
          <p:nvPr/>
        </p:nvCxnSpPr>
        <p:spPr>
          <a:xfrm flipH="1">
            <a:off x="5391150" y="4743450"/>
            <a:ext cx="7855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7D53DB-A390-B61A-0975-789FEDE52BDB}"/>
              </a:ext>
            </a:extLst>
          </p:cNvPr>
          <p:cNvSpPr/>
          <p:nvPr/>
        </p:nvSpPr>
        <p:spPr>
          <a:xfrm>
            <a:off x="5023800" y="2914245"/>
            <a:ext cx="363264" cy="1443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D4441F-0DB0-503C-2612-06C8405255A3}"/>
              </a:ext>
            </a:extLst>
          </p:cNvPr>
          <p:cNvSpPr/>
          <p:nvPr/>
        </p:nvSpPr>
        <p:spPr>
          <a:xfrm>
            <a:off x="5031864" y="3647112"/>
            <a:ext cx="363264" cy="1443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43B645-AACF-DACA-A0FD-B573C47D33D0}"/>
              </a:ext>
            </a:extLst>
          </p:cNvPr>
          <p:cNvSpPr/>
          <p:nvPr/>
        </p:nvSpPr>
        <p:spPr>
          <a:xfrm>
            <a:off x="5023800" y="4573089"/>
            <a:ext cx="363264" cy="26560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DF0A39-EA07-8972-D74D-574DA39EC949}"/>
              </a:ext>
            </a:extLst>
          </p:cNvPr>
          <p:cNvCxnSpPr>
            <a:cxnSpLocks/>
          </p:cNvCxnSpPr>
          <p:nvPr/>
        </p:nvCxnSpPr>
        <p:spPr>
          <a:xfrm flipH="1" flipV="1">
            <a:off x="5467350" y="3714750"/>
            <a:ext cx="709332" cy="102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7D83-1AA4-EE58-9689-E75B6295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결과와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32962-BD17-540D-CD67-BF7FBD6F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9065"/>
            <a:ext cx="10515600" cy="12492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연구 목표대로 </a:t>
            </a:r>
            <a:r>
              <a:rPr lang="en-US" altLang="ko-KR" sz="2400" dirty="0"/>
              <a:t>DeepSeek-R1</a:t>
            </a:r>
            <a:r>
              <a:rPr lang="ko-KR" altLang="en-US" sz="2400" dirty="0"/>
              <a:t>은 </a:t>
            </a:r>
            <a:r>
              <a:rPr lang="en-US" altLang="ko-KR" sz="2400" dirty="0"/>
              <a:t>OpenAI o1-1217</a:t>
            </a:r>
            <a:r>
              <a:rPr lang="ko-KR" altLang="en-US" sz="2400" dirty="0"/>
              <a:t>과 유사한 성능 달성</a:t>
            </a:r>
            <a:endParaRPr lang="en-US" altLang="ko-KR" sz="2400" dirty="0"/>
          </a:p>
          <a:p>
            <a:r>
              <a:rPr lang="ko-KR" altLang="en-US" sz="2400"/>
              <a:t>수학</a:t>
            </a:r>
            <a:r>
              <a:rPr lang="en-US" altLang="ko-KR" sz="2400" dirty="0"/>
              <a:t>, </a:t>
            </a:r>
            <a:r>
              <a:rPr lang="ko-KR" altLang="en-US" sz="2400" dirty="0"/>
              <a:t>논리 추론에서 강력한 결과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958843-CBEA-C7E0-47F8-F05DB0492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50737"/>
              </p:ext>
            </p:extLst>
          </p:nvPr>
        </p:nvGraphicFramePr>
        <p:xfrm>
          <a:off x="2032000" y="238917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243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450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7415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벤치마크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DeepSeek-R1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OpenAI o1-1217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52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AIME 2024(</a:t>
                      </a:r>
                      <a:r>
                        <a:rPr lang="ko-KR" altLang="en-US" dirty="0"/>
                        <a:t>수학적 추론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79.8%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79.6%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7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MATH-500(</a:t>
                      </a:r>
                      <a:r>
                        <a:rPr lang="ko-KR" altLang="en-US" dirty="0"/>
                        <a:t>수학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97.1%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0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LiveCodeBench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코딩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2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18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0915-C972-A87B-CF64-7491FE0A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 및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98ACE-91AC-2005-40C1-3C56627F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400" b="1" dirty="0"/>
              <a:t>강점</a:t>
            </a:r>
            <a:r>
              <a:rPr lang="en-US" altLang="ko-KR" sz="2400" b="1" dirty="0"/>
              <a:t>:</a:t>
            </a:r>
          </a:p>
          <a:p>
            <a:pPr lvl="1"/>
            <a:r>
              <a:rPr lang="ko-KR" altLang="en-US" sz="2000" dirty="0"/>
              <a:t>강화 학습이 </a:t>
            </a:r>
            <a:r>
              <a:rPr lang="ko-KR" altLang="en-US" sz="2000" b="1" dirty="0"/>
              <a:t>추론 능력 향상에 효과적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OpenAI o1-1217</a:t>
            </a:r>
            <a:r>
              <a:rPr lang="ko-KR" altLang="en-US" sz="2000" dirty="0"/>
              <a:t>과 </a:t>
            </a:r>
            <a:r>
              <a:rPr lang="ko-KR" altLang="en-US" sz="2000" b="1" dirty="0"/>
              <a:t>비슷한 성능 달성</a:t>
            </a:r>
            <a:br>
              <a:rPr lang="ko-KR" altLang="en-US" sz="2000" dirty="0"/>
            </a:br>
            <a:endParaRPr lang="en-US" altLang="ko-KR" sz="2000" dirty="0"/>
          </a:p>
          <a:p>
            <a:pPr>
              <a:buNone/>
            </a:pPr>
            <a:r>
              <a:rPr lang="ko-KR" altLang="en-US" sz="2400" b="1" dirty="0"/>
              <a:t>한계점</a:t>
            </a:r>
            <a:r>
              <a:rPr lang="en-US" altLang="ko-KR" sz="2400" b="1" dirty="0"/>
              <a:t>:</a:t>
            </a:r>
          </a:p>
          <a:p>
            <a:pPr lvl="1"/>
            <a:r>
              <a:rPr lang="en-US" altLang="ko-KR" sz="2000" dirty="0"/>
              <a:t>RL</a:t>
            </a:r>
            <a:r>
              <a:rPr lang="ko-KR" altLang="en-US" sz="2000" dirty="0"/>
              <a:t>만 적용한 모델</a:t>
            </a:r>
            <a:r>
              <a:rPr lang="en-US" altLang="ko-KR" sz="2000" dirty="0"/>
              <a:t>(DeepSeek-R1-Zero)</a:t>
            </a:r>
            <a:r>
              <a:rPr lang="ko-KR" altLang="en-US" sz="2000" dirty="0"/>
              <a:t>의 </a:t>
            </a:r>
            <a:r>
              <a:rPr lang="ko-KR" altLang="en-US" sz="2000" b="1" dirty="0"/>
              <a:t>가독성 문제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프롬프트 민감도 높음</a:t>
            </a:r>
            <a:r>
              <a:rPr lang="ko-KR" altLang="en-US" sz="2000" dirty="0"/>
              <a:t> </a:t>
            </a:r>
            <a:r>
              <a:rPr lang="en-US" altLang="ko-KR" sz="2000" dirty="0"/>
              <a:t>(Few-shot</a:t>
            </a:r>
            <a:r>
              <a:rPr lang="ko-KR" altLang="en-US" sz="2000" dirty="0"/>
              <a:t>에서 성능 저하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소프트웨어 엔지니어링 작업에서 성능 개선 필요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ko-KR" altLang="en-US" sz="2400" b="1" dirty="0"/>
              <a:t>향후 연구 방향</a:t>
            </a:r>
            <a:r>
              <a:rPr lang="en-US" altLang="ko-KR" sz="2400" b="1" dirty="0"/>
              <a:t>:</a:t>
            </a:r>
          </a:p>
          <a:p>
            <a:pPr lvl="1"/>
            <a:r>
              <a:rPr lang="ko-KR" altLang="en-US" sz="2000" dirty="0"/>
              <a:t>소프트웨어 엔지니어링 작업 성능 개선</a:t>
            </a:r>
            <a:endParaRPr lang="en-US" altLang="ko-KR" sz="2000" dirty="0"/>
          </a:p>
          <a:p>
            <a:pPr lvl="1"/>
            <a:r>
              <a:rPr lang="ko-KR" altLang="en-US" sz="2000" dirty="0"/>
              <a:t>언어 혼합 문제 해결</a:t>
            </a:r>
            <a:endParaRPr lang="en-US" altLang="ko-KR" sz="2000" dirty="0"/>
          </a:p>
          <a:p>
            <a:pPr lvl="1"/>
            <a:r>
              <a:rPr lang="ko-KR" altLang="en-US" sz="2000" dirty="0"/>
              <a:t>긴 문맥 이해력 향상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1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740</Words>
  <Application>Microsoft Office PowerPoint</Application>
  <PresentationFormat>와이드스크린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DeepSeek-R1: Incentivizing Reasoning Capability in LLMs via Reinforcement Learning</vt:lpstr>
      <vt:lpstr>연구 배경</vt:lpstr>
      <vt:lpstr>연구 목표</vt:lpstr>
      <vt:lpstr>방법론 개요 : DeepSeek-R1 학습 과정</vt:lpstr>
      <vt:lpstr>모델 성능 비교</vt:lpstr>
      <vt:lpstr>모델 성능 비교 - 2</vt:lpstr>
      <vt:lpstr>모델 성능 비교 – 3 : 다른 모델들과의 비교</vt:lpstr>
      <vt:lpstr>실험 결과와 평가</vt:lpstr>
      <vt:lpstr>논의 및 한계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수빈 최</dc:creator>
  <cp:lastModifiedBy>수빈 최</cp:lastModifiedBy>
  <cp:revision>6</cp:revision>
  <dcterms:created xsi:type="dcterms:W3CDTF">2025-03-19T17:34:13Z</dcterms:created>
  <dcterms:modified xsi:type="dcterms:W3CDTF">2025-03-23T12:50:41Z</dcterms:modified>
</cp:coreProperties>
</file>