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58" r:id="rId4"/>
    <p:sldId id="266" r:id="rId5"/>
    <p:sldId id="267" r:id="rId6"/>
    <p:sldId id="286" r:id="rId7"/>
    <p:sldId id="270" r:id="rId8"/>
    <p:sldId id="279" r:id="rId9"/>
    <p:sldId id="288" r:id="rId10"/>
    <p:sldId id="289" r:id="rId11"/>
    <p:sldId id="290" r:id="rId12"/>
    <p:sldId id="287" r:id="rId13"/>
    <p:sldId id="285" r:id="rId14"/>
    <p:sldId id="274" r:id="rId15"/>
    <p:sldId id="273" r:id="rId16"/>
    <p:sldId id="276" r:id="rId17"/>
    <p:sldId id="277" r:id="rId18"/>
    <p:sldId id="278" r:id="rId19"/>
    <p:sldId id="268" r:id="rId20"/>
    <p:sldId id="283" r:id="rId21"/>
  </p:sldIdLst>
  <p:sldSz cx="12190413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6E7"/>
    <a:srgbClr val="737477"/>
    <a:srgbClr val="CCCC00"/>
    <a:srgbClr val="D9D9D9"/>
    <a:srgbClr val="004D86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1" autoAdjust="0"/>
    <p:restoredTop sz="94657" autoAdjust="0"/>
  </p:normalViewPr>
  <p:slideViewPr>
    <p:cSldViewPr showGuides="1">
      <p:cViewPr varScale="1">
        <p:scale>
          <a:sx n="108" d="100"/>
          <a:sy n="108" d="100"/>
        </p:scale>
        <p:origin x="52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9DFAF9C-5724-4A6D-B2CE-AF32111608E6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2569519-A45D-46AD-B3D3-17D29C4BA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04A8D6F-5B79-4246-BD71-B176557083D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B536548-60B9-46DD-A4BE-0B939DAEDF0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6195EAA-698F-412A-9A12-58B96CA6FBB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120A9E4-F467-41CA-BCA1-48B487B9160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8D29645-7411-4A39-97A0-E308831378B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EF311D-E29B-45FD-B4EB-97AE3D58A47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F98F16-6A40-4A72-AF61-7566ED3B227B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D0BA10-4172-4446-8FA4-C45C26B97E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0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7D9AC1-BC93-4CF6-9ADB-031E2966E5A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6C0474F-7BB8-4703-BBA7-ABCA8710859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22E1-04C3-456F-8935-E5B0EFBF4407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07F2-BD28-4FB1-807F-93D05AA3AA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D1CA-2A8C-46DF-9E44-70ECF36A974E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D332-17B9-4478-A902-CFA2BAE4F5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7A84-02F1-486A-8F11-2D8D83247340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61B5-ADC0-4C51-A484-E4A49DEB51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12F5-50A3-41B9-AA89-7F592FBA11B8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C814-0575-4B9B-A350-54C36CD8BC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A9E74-88BD-4AF6-9C11-9F805AB7870C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5405-CA9C-4204-9B8A-12414A4319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09A1A-13C8-4F57-ADCD-5F9764BA6419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2411-5F75-446B-8FC7-6E50F26ACC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EBB2-481A-4997-B957-D744C54EF48B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FFB4-2576-4A4E-A872-BB506A5200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465A-211D-454B-A4E9-EDA16A2794FD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C5F94-A003-4238-BFFC-89D4D468ED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7BA3-80C9-4383-9460-A9FBA6E09A03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5692B-D6F0-461F-B9BE-4759B1AB6A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3409-85BA-4EF9-AD99-136F8CDE0F21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F52D-5E07-4DE8-A398-78BA3A52E2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FCA2-CC03-46AA-98F5-60FBE148B22C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8E5D-5DAF-4D3E-B092-677A0CB408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FC2A3-58AF-403D-8450-50863AF9697E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10A9EB-55C2-442C-8184-86F4D1315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079" name="그룹 13"/>
          <p:cNvGrpSpPr>
            <a:grpSpLocks/>
          </p:cNvGrpSpPr>
          <p:nvPr/>
        </p:nvGrpSpPr>
        <p:grpSpPr bwMode="auto">
          <a:xfrm>
            <a:off x="4396667" y="2433638"/>
            <a:ext cx="3397084" cy="1282700"/>
            <a:chOff x="4630137" y="2676466"/>
            <a:chExt cx="2876349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516" y="3765342"/>
              <a:ext cx="2748795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630137" y="2676466"/>
              <a:ext cx="2876349" cy="862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The MES</a:t>
              </a:r>
              <a:endParaRPr kumimoji="0"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9694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90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GDC8 Team3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(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기업맞춤형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)C#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기반 산업자동화 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SW 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개발자 양성과정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081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62646D-18AF-436D-9E75-96DF4CE75A5A}"/>
              </a:ext>
            </a:extLst>
          </p:cNvPr>
          <p:cNvSpPr/>
          <p:nvPr/>
        </p:nvSpPr>
        <p:spPr>
          <a:xfrm>
            <a:off x="1950301" y="1235782"/>
            <a:ext cx="2931782" cy="1702790"/>
          </a:xfrm>
          <a:prstGeom prst="rect">
            <a:avLst/>
          </a:prstGeom>
          <a:solidFill>
            <a:srgbClr val="1F3863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  <a:p>
            <a:pPr algn="ctr"/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B6BD05EC-4948-4D2B-8BA0-7A6F166C5F3D}"/>
              </a:ext>
            </a:extLst>
          </p:cNvPr>
          <p:cNvSpPr/>
          <p:nvPr/>
        </p:nvSpPr>
        <p:spPr>
          <a:xfrm>
            <a:off x="2380215" y="1858044"/>
            <a:ext cx="2085493" cy="675946"/>
          </a:xfrm>
          <a:prstGeom prst="flowChartMagneticDisk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DBMS : SQL Server 2019</a:t>
            </a:r>
            <a:endParaRPr kumimoji="0"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009085-EA73-42A5-BD0D-1473EECC9D5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16192" y="2938572"/>
            <a:ext cx="0" cy="1615526"/>
          </a:xfrm>
          <a:prstGeom prst="straightConnector1">
            <a:avLst/>
          </a:prstGeom>
          <a:ln>
            <a:solidFill>
              <a:srgbClr val="1F38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AA8537-461C-4A3D-9D75-8D9C1728EB4F}"/>
              </a:ext>
            </a:extLst>
          </p:cNvPr>
          <p:cNvSpPr/>
          <p:nvPr/>
        </p:nvSpPr>
        <p:spPr>
          <a:xfrm>
            <a:off x="6888175" y="1235782"/>
            <a:ext cx="2615247" cy="1702790"/>
          </a:xfrm>
          <a:prstGeom prst="rect">
            <a:avLst/>
          </a:prstGeom>
          <a:solidFill>
            <a:srgbClr val="1F3863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DB8438-7DB4-423F-BDA8-33F0E28419CD}"/>
              </a:ext>
            </a:extLst>
          </p:cNvPr>
          <p:cNvSpPr/>
          <p:nvPr/>
        </p:nvSpPr>
        <p:spPr>
          <a:xfrm>
            <a:off x="7507868" y="1743978"/>
            <a:ext cx="1375860" cy="790011"/>
          </a:xfrm>
          <a:prstGeom prst="rect">
            <a:avLst/>
          </a:prstGeom>
          <a:solidFill>
            <a:schemeClr val="bg1"/>
          </a:solidFill>
          <a:ln>
            <a:solidFill>
              <a:srgbClr val="1F3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 API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 MVC5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D3D696-B0E7-495B-B332-DC762668038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195798" y="2938572"/>
            <a:ext cx="0" cy="1615526"/>
          </a:xfrm>
          <a:prstGeom prst="straightConnector1">
            <a:avLst/>
          </a:prstGeom>
          <a:ln>
            <a:solidFill>
              <a:srgbClr val="1F38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978980-45FC-4CF2-985F-8613F9A1F131}"/>
              </a:ext>
            </a:extLst>
          </p:cNvPr>
          <p:cNvSpPr/>
          <p:nvPr/>
        </p:nvSpPr>
        <p:spPr>
          <a:xfrm>
            <a:off x="1938251" y="4554098"/>
            <a:ext cx="7840495" cy="1702790"/>
          </a:xfrm>
          <a:prstGeom prst="rect">
            <a:avLst/>
          </a:prstGeom>
          <a:solidFill>
            <a:srgbClr val="1F3863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BCD9EB-A74D-48AB-BBDB-EF9CE7EA3EFD}"/>
              </a:ext>
            </a:extLst>
          </p:cNvPr>
          <p:cNvSpPr/>
          <p:nvPr/>
        </p:nvSpPr>
        <p:spPr>
          <a:xfrm>
            <a:off x="2411666" y="5035036"/>
            <a:ext cx="2230750" cy="587183"/>
          </a:xfrm>
          <a:prstGeom prst="rect">
            <a:avLst/>
          </a:prstGeom>
          <a:solidFill>
            <a:schemeClr val="bg1"/>
          </a:solidFill>
          <a:ln>
            <a:solidFill>
              <a:srgbClr val="1F3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MES Winodw Application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036EE3-A7AA-43CF-8622-C01A8435BD47}"/>
              </a:ext>
            </a:extLst>
          </p:cNvPr>
          <p:cNvSpPr/>
          <p:nvPr/>
        </p:nvSpPr>
        <p:spPr>
          <a:xfrm>
            <a:off x="4478231" y="5950912"/>
            <a:ext cx="3029637" cy="201309"/>
          </a:xfrm>
          <a:prstGeom prst="rect">
            <a:avLst/>
          </a:prstGeom>
          <a:solidFill>
            <a:schemeClr val="bg1"/>
          </a:solidFill>
          <a:ln>
            <a:solidFill>
              <a:srgbClr val="1F3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09" eaLnBrk="1" hangingPunct="1">
              <a:defRPr/>
            </a:pPr>
            <a:r>
              <a:rPr lang="en-US" altLang="ko-KR" sz="1000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 - Windows  10</a:t>
            </a:r>
            <a:endParaRPr lang="en-US" altLang="ko-KR" sz="10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8AD82B-49B7-4D05-989D-0A0584425609}"/>
              </a:ext>
            </a:extLst>
          </p:cNvPr>
          <p:cNvSpPr/>
          <p:nvPr/>
        </p:nvSpPr>
        <p:spPr>
          <a:xfrm>
            <a:off x="7272672" y="5035036"/>
            <a:ext cx="2230750" cy="587183"/>
          </a:xfrm>
          <a:prstGeom prst="rect">
            <a:avLst/>
          </a:prstGeom>
          <a:solidFill>
            <a:schemeClr val="bg1"/>
          </a:solidFill>
          <a:ln>
            <a:solidFill>
              <a:srgbClr val="1F3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 Application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DF560B5-E7A0-41AE-B2A8-8E8007424C6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882083" y="2087177"/>
            <a:ext cx="2006092" cy="0"/>
          </a:xfrm>
          <a:prstGeom prst="straightConnector1">
            <a:avLst/>
          </a:prstGeom>
          <a:ln>
            <a:solidFill>
              <a:srgbClr val="1F38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C71BD0-97D0-4A38-8685-F0C3D7AD1F5F}"/>
              </a:ext>
            </a:extLst>
          </p:cNvPr>
          <p:cNvSpPr/>
          <p:nvPr/>
        </p:nvSpPr>
        <p:spPr>
          <a:xfrm>
            <a:off x="2380215" y="4652806"/>
            <a:ext cx="949786" cy="283787"/>
          </a:xfrm>
          <a:prstGeom prst="rect">
            <a:avLst/>
          </a:prstGeom>
          <a:noFill/>
          <a:ln>
            <a:solidFill>
              <a:srgbClr val="1F3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12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CEF75-5663-46FC-AFE4-7D3AE8BBBAFA}"/>
              </a:ext>
            </a:extLst>
          </p:cNvPr>
          <p:cNvSpPr/>
          <p:nvPr/>
        </p:nvSpPr>
        <p:spPr>
          <a:xfrm>
            <a:off x="7112876" y="4652806"/>
            <a:ext cx="1284306" cy="283787"/>
          </a:xfrm>
          <a:prstGeom prst="rect">
            <a:avLst/>
          </a:prstGeom>
          <a:noFill/>
          <a:ln>
            <a:solidFill>
              <a:srgbClr val="1F3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현장 작업용 </a:t>
            </a: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A24696-D3FF-4242-8B97-56FD0DE1D01D}"/>
              </a:ext>
            </a:extLst>
          </p:cNvPr>
          <p:cNvSpPr txBox="1"/>
          <p:nvPr/>
        </p:nvSpPr>
        <p:spPr>
          <a:xfrm>
            <a:off x="190953" y="122470"/>
            <a:ext cx="2799985" cy="47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 Architecture</a:t>
            </a:r>
            <a:endParaRPr lang="ko-KR" altLang="en-US" sz="25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97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068BA27-CD0D-4C3E-B2BC-125EB628534E}"/>
              </a:ext>
            </a:extLst>
          </p:cNvPr>
          <p:cNvCxnSpPr>
            <a:cxnSpLocks/>
            <a:stCxn id="8" idx="2"/>
            <a:endCxn id="13" idx="2"/>
          </p:cNvCxnSpPr>
          <p:nvPr/>
        </p:nvCxnSpPr>
        <p:spPr>
          <a:xfrm rot="5400000">
            <a:off x="4815158" y="2347389"/>
            <a:ext cx="18816" cy="1744607"/>
          </a:xfrm>
          <a:prstGeom prst="bentConnector3">
            <a:avLst>
              <a:gd name="adj1" fmla="val 6124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58D5B9E-3073-4AEC-91D2-4C9E7D3E1A2A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6870828" y="1331412"/>
            <a:ext cx="30003" cy="2377916"/>
          </a:xfrm>
          <a:prstGeom prst="bentConnector3">
            <a:avLst>
              <a:gd name="adj1" fmla="val 18123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F36E01-70AE-48DD-A601-4A11DBBD7F3E}"/>
              </a:ext>
            </a:extLst>
          </p:cNvPr>
          <p:cNvSpPr/>
          <p:nvPr/>
        </p:nvSpPr>
        <p:spPr>
          <a:xfrm>
            <a:off x="1648018" y="2535369"/>
            <a:ext cx="1439486" cy="674913"/>
          </a:xfrm>
          <a:prstGeom prst="rect">
            <a:avLst/>
          </a:prstGeom>
          <a:solidFill>
            <a:srgbClr val="1F3863"/>
          </a:solidFill>
          <a:ln>
            <a:solidFill>
              <a:srgbClr val="1F386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endParaRPr lang="en-US" altLang="ko-KR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801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38880C-5908-4430-8109-2248377F5D26}"/>
              </a:ext>
            </a:extLst>
          </p:cNvPr>
          <p:cNvSpPr/>
          <p:nvPr/>
        </p:nvSpPr>
        <p:spPr>
          <a:xfrm>
            <a:off x="4977126" y="2535371"/>
            <a:ext cx="1439486" cy="674913"/>
          </a:xfrm>
          <a:prstGeom prst="rect">
            <a:avLst/>
          </a:prstGeom>
          <a:solidFill>
            <a:srgbClr val="1F3863"/>
          </a:solidFill>
          <a:ln>
            <a:solidFill>
              <a:srgbClr val="1F386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atin typeface="나눔고딕" panose="020D0604000000000000" pitchFamily="50" charset="-127"/>
                <a:ea typeface="나눔고딕" panose="020D0604000000000000" pitchFamily="50" charset="-127"/>
              </a:rPr>
              <a:t>VO</a:t>
            </a:r>
            <a:endParaRPr lang="ko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42BBA-6AB5-4997-AECE-C12EC5F4FF96}"/>
              </a:ext>
            </a:extLst>
          </p:cNvPr>
          <p:cNvSpPr/>
          <p:nvPr/>
        </p:nvSpPr>
        <p:spPr>
          <a:xfrm>
            <a:off x="7355042" y="2505368"/>
            <a:ext cx="1439486" cy="674913"/>
          </a:xfrm>
          <a:prstGeom prst="rect">
            <a:avLst/>
          </a:prstGeom>
          <a:solidFill>
            <a:srgbClr val="1F3863"/>
          </a:solidFill>
          <a:ln>
            <a:solidFill>
              <a:srgbClr val="1F386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atin typeface="나눔고딕" panose="020D0604000000000000" pitchFamily="50" charset="-127"/>
                <a:ea typeface="나눔고딕" panose="020D0604000000000000" pitchFamily="50" charset="-127"/>
              </a:rPr>
              <a:t>DAC</a:t>
            </a:r>
            <a:endParaRPr lang="ko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D1375CF-CEBB-4E59-BA9A-249C6BCA0789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>
            <a:off x="9179882" y="2075182"/>
            <a:ext cx="345391" cy="2555587"/>
          </a:xfrm>
          <a:prstGeom prst="bentConnector3">
            <a:avLst>
              <a:gd name="adj1" fmla="val -2417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0D5818F-A25B-40A8-B385-484B9801000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H="1" flipV="1">
            <a:off x="6870826" y="1331410"/>
            <a:ext cx="30003" cy="2377916"/>
          </a:xfrm>
          <a:prstGeom prst="bentConnector3">
            <a:avLst>
              <a:gd name="adj1" fmla="val -27467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BDDE9F-26FF-4FC6-BDA6-FC063731457D}"/>
              </a:ext>
            </a:extLst>
          </p:cNvPr>
          <p:cNvSpPr/>
          <p:nvPr/>
        </p:nvSpPr>
        <p:spPr>
          <a:xfrm>
            <a:off x="3232519" y="2554186"/>
            <a:ext cx="1439486" cy="674913"/>
          </a:xfrm>
          <a:prstGeom prst="rect">
            <a:avLst/>
          </a:prstGeom>
          <a:solidFill>
            <a:srgbClr val="1F3863"/>
          </a:solidFill>
          <a:ln>
            <a:solidFill>
              <a:srgbClr val="1F386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endParaRPr lang="ko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8B7331-042C-4D5F-82CB-10BA7BF6EF29}"/>
              </a:ext>
            </a:extLst>
          </p:cNvPr>
          <p:cNvSpPr/>
          <p:nvPr/>
        </p:nvSpPr>
        <p:spPr>
          <a:xfrm>
            <a:off x="1359111" y="2158657"/>
            <a:ext cx="3518786" cy="139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A813FA1-6999-4149-8F88-9C32CE0D305B}"/>
              </a:ext>
            </a:extLst>
          </p:cNvPr>
          <p:cNvCxnSpPr>
            <a:cxnSpLocks/>
            <a:stCxn id="13" idx="0"/>
            <a:endCxn id="7" idx="0"/>
          </p:cNvCxnSpPr>
          <p:nvPr/>
        </p:nvCxnSpPr>
        <p:spPr>
          <a:xfrm rot="16200000" flipV="1">
            <a:off x="3150604" y="1752526"/>
            <a:ext cx="18818" cy="1584502"/>
          </a:xfrm>
          <a:prstGeom prst="bentConnector3">
            <a:avLst>
              <a:gd name="adj1" fmla="val 46366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 descr="방, 머그, 오토만이(가) 표시된 사진&#10;&#10;자동 생성된 설명">
            <a:extLst>
              <a:ext uri="{FF2B5EF4-FFF2-40B4-BE49-F238E27FC236}">
                <a16:creationId xmlns:a16="http://schemas.microsoft.com/office/drawing/2014/main" id="{3A211E02-B447-4E53-A1E8-96AE130B0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2" y="2096526"/>
            <a:ext cx="1552731" cy="113257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223414-6E28-4627-BD8E-D5364DFFCD43}"/>
              </a:ext>
            </a:extLst>
          </p:cNvPr>
          <p:cNvSpPr/>
          <p:nvPr/>
        </p:nvSpPr>
        <p:spPr>
          <a:xfrm>
            <a:off x="9876387" y="3196103"/>
            <a:ext cx="1332013" cy="4657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794" rIns="46794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endParaRPr kumimoji="0"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DDBC3-7B0D-43DD-8617-EBC0F97ED33B}"/>
              </a:ext>
            </a:extLst>
          </p:cNvPr>
          <p:cNvSpPr txBox="1"/>
          <p:nvPr/>
        </p:nvSpPr>
        <p:spPr>
          <a:xfrm>
            <a:off x="190953" y="122470"/>
            <a:ext cx="2799985" cy="47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Tier </a:t>
            </a:r>
            <a:r>
              <a:rPr lang="ko-KR" altLang="en-US" sz="25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78486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SW Architecture</a:t>
            </a:r>
            <a:endParaRPr kumimoji="0" lang="ko-KR" altLang="en-US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SW Architecture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400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구성도</a:t>
            </a: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시스템 구성도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400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1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536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요구사항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5366" name="그룹 1"/>
          <p:cNvGrpSpPr>
            <a:grpSpLocks/>
          </p:cNvGrpSpPr>
          <p:nvPr/>
        </p:nvGrpSpPr>
        <p:grpSpPr bwMode="auto">
          <a:xfrm>
            <a:off x="782638" y="2320925"/>
            <a:ext cx="10641012" cy="4164013"/>
            <a:chOff x="782518" y="2321359"/>
            <a:chExt cx="10641280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19" y="6165379"/>
              <a:ext cx="2268595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요구사항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537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4894066" cy="101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고객의 요구 사항 정의</a:t>
              </a:r>
              <a:endPara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indent="0" algn="just" eaLnBrk="1" hangingPunct="1">
                <a:spcBef>
                  <a:spcPct val="0"/>
                </a:spcBef>
                <a:buNone/>
              </a:pPr>
              <a:endPara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중요도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반영 여부</a:t>
              </a:r>
            </a:p>
          </p:txBody>
        </p:sp>
      </p:grp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F080EEA6-4E71-4754-BFE8-FDCE2ABDDC4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B8D29D92-EC9C-4BD7-8640-6DCA775C036E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39B366AD-5D03-432F-93D8-1A95FE3F0AD3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AFD03600-794D-4194-B3EE-406541529C04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8EC7B28F-3F6C-4E5C-95F4-A14D2C51ED14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A7500BE3-90BA-4719-8B60-411FF50B771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6E4C51D2-BD74-4B31-B402-20B3733A91E0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331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화면설계서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93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화면 설계서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6529388" y="2478088"/>
            <a:ext cx="4794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buFontTx/>
              <a:buChar char="-"/>
              <a:defRPr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컨트롤의 세부적인 기능을</a:t>
            </a:r>
            <a:r>
              <a:rPr kumimoji="0"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설계함</a:t>
            </a:r>
            <a:endParaRPr kumimoji="0" lang="en-US" altLang="ko-KR" sz="2000" b="1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latinLnBrk="1" hangingPunct="1">
              <a:defRPr/>
            </a:pPr>
            <a:endParaRPr kumimoji="0" lang="en-US" altLang="ko-KR" sz="2000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3324" name="그림 65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3553" y="2344254"/>
            <a:ext cx="5211335" cy="36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3">
            <a:extLst>
              <a:ext uri="{FF2B5EF4-FFF2-40B4-BE49-F238E27FC236}">
                <a16:creationId xmlns:a16="http://schemas.microsoft.com/office/drawing/2014/main" id="{0ABC00E6-E827-442F-9AC5-4EE02536205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8" name="양쪽 모서리가 둥근 사각형 21">
              <a:extLst>
                <a:ext uri="{FF2B5EF4-FFF2-40B4-BE49-F238E27FC236}">
                  <a16:creationId xmlns:a16="http://schemas.microsoft.com/office/drawing/2014/main" id="{690B857E-98E1-445B-817A-27C65B673F38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19" name="양쪽 모서리가 둥근 사각형 23">
              <a:extLst>
                <a:ext uri="{FF2B5EF4-FFF2-40B4-BE49-F238E27FC236}">
                  <a16:creationId xmlns:a16="http://schemas.microsoft.com/office/drawing/2014/main" id="{604A3B6F-B1DE-4260-BF66-CEB8ECE59CC1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0" name="양쪽 모서리가 둥근 사각형 24">
              <a:extLst>
                <a:ext uri="{FF2B5EF4-FFF2-40B4-BE49-F238E27FC236}">
                  <a16:creationId xmlns:a16="http://schemas.microsoft.com/office/drawing/2014/main" id="{424D4B29-8130-4CBA-9895-826FAA4F239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1" name="양쪽 모서리가 둥근 사각형 25">
              <a:extLst>
                <a:ext uri="{FF2B5EF4-FFF2-40B4-BE49-F238E27FC236}">
                  <a16:creationId xmlns:a16="http://schemas.microsoft.com/office/drawing/2014/main" id="{AB2A42E0-7B56-4028-B003-6F129D031E96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3" name="양쪽 모서리가 둥근 사각형 26">
              <a:extLst>
                <a:ext uri="{FF2B5EF4-FFF2-40B4-BE49-F238E27FC236}">
                  <a16:creationId xmlns:a16="http://schemas.microsoft.com/office/drawing/2014/main" id="{E18E890F-4506-46C6-A667-182A77EF239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0" name="양쪽 모서리가 둥근 사각형 27">
              <a:extLst>
                <a:ext uri="{FF2B5EF4-FFF2-40B4-BE49-F238E27FC236}">
                  <a16:creationId xmlns:a16="http://schemas.microsoft.com/office/drawing/2014/main" id="{5A5FB383-F722-4181-9C71-53914ADFA139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9460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테이블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9461" name="그룹 13"/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19462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테이블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9468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16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프로세스를 이해하고 이에 따라 필요한 테이블 작성</a:t>
              </a: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테이블간의 관계도를 통하여 필요한 외래키 추가</a:t>
              </a:r>
            </a:p>
          </p:txBody>
        </p:sp>
      </p:grpSp>
      <p:pic>
        <p:nvPicPr>
          <p:cNvPr id="19463" name="그림 18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"/>
          <a:stretch/>
        </p:blipFill>
        <p:spPr bwMode="auto">
          <a:xfrm>
            <a:off x="782638" y="2320926"/>
            <a:ext cx="5508378" cy="365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150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ERD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</a:p>
        </p:txBody>
      </p:sp>
      <p:grpSp>
        <p:nvGrpSpPr>
          <p:cNvPr id="21509" name="그룹 13"/>
          <p:cNvGrpSpPr>
            <a:grpSpLocks/>
          </p:cNvGrpSpPr>
          <p:nvPr/>
        </p:nvGrpSpPr>
        <p:grpSpPr bwMode="auto">
          <a:xfrm rot="5400000">
            <a:off x="8534474" y="-2987677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21510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논리 </a:t>
              </a:r>
              <a:r>
                <a:rPr kumimoji="0" lang="en-US" altLang="ko-KR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ERD </a:t>
              </a: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화면</a:t>
              </a:r>
            </a:p>
          </p:txBody>
        </p:sp>
        <p:sp>
          <p:nvSpPr>
            <p:cNvPr id="21516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테이블정의서를 기반으로 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설계</a:t>
              </a:r>
            </a:p>
          </p:txBody>
        </p:sp>
      </p:grpSp>
      <p:pic>
        <p:nvPicPr>
          <p:cNvPr id="21511" name="그림 19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14657" r="18066" b="26542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355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디자인</a:t>
            </a:r>
          </a:p>
        </p:txBody>
      </p:sp>
      <p:grpSp>
        <p:nvGrpSpPr>
          <p:cNvPr id="23557" name="그룹 13"/>
          <p:cNvGrpSpPr>
            <a:grpSpLocks/>
          </p:cNvGrpSpPr>
          <p:nvPr/>
        </p:nvGrpSpPr>
        <p:grpSpPr bwMode="auto">
          <a:xfrm rot="5400000">
            <a:off x="8570616" y="-298546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MES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메인 화면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3564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224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Popup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양식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메뉴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검색바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 등 색상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폰트 스타일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굵기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아이콘 통일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18780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구현화면</a:t>
            </a:r>
          </a:p>
        </p:txBody>
      </p:sp>
      <p:grpSp>
        <p:nvGrpSpPr>
          <p:cNvPr id="29700" name="그룹 18"/>
          <p:cNvGrpSpPr>
            <a:grpSpLocks/>
          </p:cNvGrpSpPr>
          <p:nvPr/>
        </p:nvGrpSpPr>
        <p:grpSpPr bwMode="auto">
          <a:xfrm>
            <a:off x="655638" y="2057400"/>
            <a:ext cx="5178425" cy="3454400"/>
            <a:chOff x="5681680" y="2638922"/>
            <a:chExt cx="5178972" cy="3454374"/>
          </a:xfrm>
        </p:grpSpPr>
        <p:pic>
          <p:nvPicPr>
            <p:cNvPr id="29717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55638" y="5805488"/>
            <a:ext cx="931862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5638" y="6069013"/>
            <a:ext cx="93186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 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1676400" y="6015038"/>
            <a:ext cx="4591050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작업지시를 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8D3E23-3FCF-4C3C-987E-0EDAED8332F1}"/>
              </a:ext>
            </a:extLst>
          </p:cNvPr>
          <p:cNvGrpSpPr/>
          <p:nvPr/>
        </p:nvGrpSpPr>
        <p:grpSpPr>
          <a:xfrm>
            <a:off x="5303118" y="246062"/>
            <a:ext cx="6832600" cy="369888"/>
            <a:chOff x="4222750" y="260350"/>
            <a:chExt cx="6832600" cy="369888"/>
          </a:xfrm>
        </p:grpSpPr>
        <p:sp>
          <p:nvSpPr>
            <p:cNvPr id="22" name="양쪽 모서리가 둥근 사각형 21"/>
            <p:cNvSpPr/>
            <p:nvPr/>
          </p:nvSpPr>
          <p:spPr bwMode="auto">
            <a:xfrm flipH="1">
              <a:off x="4222750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 bwMode="auto">
            <a:xfrm flipH="1">
              <a:off x="5322888" y="260350"/>
              <a:ext cx="1327150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 bwMode="auto">
            <a:xfrm flipH="1">
              <a:off x="6426201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 bwMode="auto">
            <a:xfrm flipH="1">
              <a:off x="750252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 bwMode="auto">
            <a:xfrm flipH="1">
              <a:off x="8553450" y="260350"/>
              <a:ext cx="1328738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 bwMode="auto">
            <a:xfrm flipH="1">
              <a:off x="973137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구현화면</a:t>
              </a:r>
              <a:endParaRPr kumimoji="0" lang="ko-KR" altLang="en-US" sz="15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172200" y="5805488"/>
            <a:ext cx="931863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72200" y="6069013"/>
            <a:ext cx="931863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7175326" y="5979319"/>
            <a:ext cx="4589463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현재 생산하고 있는 현황을 확인할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26" name="그룹 18">
            <a:extLst>
              <a:ext uri="{FF2B5EF4-FFF2-40B4-BE49-F238E27FC236}">
                <a16:creationId xmlns:a16="http://schemas.microsoft.com/office/drawing/2014/main" id="{44FE7C71-C9AB-4A89-AD78-BF99260CE519}"/>
              </a:ext>
            </a:extLst>
          </p:cNvPr>
          <p:cNvGrpSpPr>
            <a:grpSpLocks/>
          </p:cNvGrpSpPr>
          <p:nvPr/>
        </p:nvGrpSpPr>
        <p:grpSpPr bwMode="auto">
          <a:xfrm>
            <a:off x="6208714" y="2099469"/>
            <a:ext cx="5178425" cy="3454400"/>
            <a:chOff x="5681680" y="2638922"/>
            <a:chExt cx="5178972" cy="3454374"/>
          </a:xfrm>
        </p:grpSpPr>
        <p:pic>
          <p:nvPicPr>
            <p:cNvPr id="34" name="그림 19">
              <a:extLst>
                <a:ext uri="{FF2B5EF4-FFF2-40B4-BE49-F238E27FC236}">
                  <a16:creationId xmlns:a16="http://schemas.microsoft.com/office/drawing/2014/main" id="{4A8FBF10-CF82-4234-BFD8-1A82F035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2229128-A4EB-4373-BF2E-9FD1ACD9334C}"/>
                </a:ext>
              </a:extLst>
            </p:cNvPr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11063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12190413" cy="6884988"/>
          </a:xfrm>
          <a:prstGeom prst="rect">
            <a:avLst/>
          </a:prstGeom>
          <a:gradFill>
            <a:gsLst>
              <a:gs pos="47000">
                <a:schemeClr val="bg1">
                  <a:lumMod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11188" y="476250"/>
            <a:ext cx="18780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목차안내</a:t>
            </a:r>
          </a:p>
        </p:txBody>
      </p:sp>
      <p:cxnSp>
        <p:nvCxnSpPr>
          <p:cNvPr id="42" name="Straight Connector 8"/>
          <p:cNvCxnSpPr/>
          <p:nvPr/>
        </p:nvCxnSpPr>
        <p:spPr>
          <a:xfrm>
            <a:off x="622300" y="1628775"/>
            <a:ext cx="109458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"/>
          <p:cNvCxnSpPr/>
          <p:nvPr/>
        </p:nvCxnSpPr>
        <p:spPr>
          <a:xfrm>
            <a:off x="1820863" y="3155950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8"/>
          <p:cNvSpPr/>
          <p:nvPr/>
        </p:nvSpPr>
        <p:spPr>
          <a:xfrm>
            <a:off x="165258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166846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29" name="TextBox 47"/>
          <p:cNvSpPr txBox="1">
            <a:spLocks noChangeArrowheads="1"/>
          </p:cNvSpPr>
          <p:nvPr/>
        </p:nvSpPr>
        <p:spPr bwMode="auto">
          <a:xfrm>
            <a:off x="2422525" y="2817813"/>
            <a:ext cx="34305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개요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0" name="TextBox 48"/>
          <p:cNvSpPr txBox="1">
            <a:spLocks noChangeArrowheads="1"/>
          </p:cNvSpPr>
          <p:nvPr/>
        </p:nvSpPr>
        <p:spPr bwMode="auto">
          <a:xfrm>
            <a:off x="4875213" y="2770188"/>
            <a:ext cx="1004887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03 </a:t>
            </a:r>
          </a:p>
        </p:txBody>
      </p:sp>
      <p:cxnSp>
        <p:nvCxnSpPr>
          <p:cNvPr id="50" name="Straight Connector 6"/>
          <p:cNvCxnSpPr/>
          <p:nvPr/>
        </p:nvCxnSpPr>
        <p:spPr>
          <a:xfrm>
            <a:off x="1833563" y="3992563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8"/>
          <p:cNvSpPr/>
          <p:nvPr/>
        </p:nvSpPr>
        <p:spPr>
          <a:xfrm>
            <a:off x="166528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3" name="TextBox 4"/>
          <p:cNvSpPr txBox="1">
            <a:spLocks noChangeArrowheads="1"/>
          </p:cNvSpPr>
          <p:nvPr/>
        </p:nvSpPr>
        <p:spPr bwMode="auto">
          <a:xfrm>
            <a:off x="167957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2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4" name="TextBox 52"/>
          <p:cNvSpPr txBox="1">
            <a:spLocks noChangeArrowheads="1"/>
          </p:cNvSpPr>
          <p:nvPr/>
        </p:nvSpPr>
        <p:spPr bwMode="auto">
          <a:xfrm>
            <a:off x="2438400" y="3656013"/>
            <a:ext cx="34083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참여인원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5" name="TextBox 53"/>
          <p:cNvSpPr txBox="1">
            <a:spLocks noChangeArrowheads="1"/>
          </p:cNvSpPr>
          <p:nvPr/>
        </p:nvSpPr>
        <p:spPr bwMode="auto">
          <a:xfrm>
            <a:off x="4886325" y="3608388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04 </a:t>
            </a:r>
          </a:p>
        </p:txBody>
      </p:sp>
      <p:cxnSp>
        <p:nvCxnSpPr>
          <p:cNvPr id="55" name="Straight Connector 6"/>
          <p:cNvCxnSpPr/>
          <p:nvPr/>
        </p:nvCxnSpPr>
        <p:spPr>
          <a:xfrm>
            <a:off x="1833563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8"/>
          <p:cNvSpPr/>
          <p:nvPr/>
        </p:nvSpPr>
        <p:spPr>
          <a:xfrm>
            <a:off x="1665288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8" name="TextBox 4"/>
          <p:cNvSpPr txBox="1">
            <a:spLocks noChangeArrowheads="1"/>
          </p:cNvSpPr>
          <p:nvPr/>
        </p:nvSpPr>
        <p:spPr bwMode="auto">
          <a:xfrm>
            <a:off x="1679575" y="43370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3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9" name="TextBox 57"/>
          <p:cNvSpPr txBox="1">
            <a:spLocks noChangeArrowheads="1"/>
          </p:cNvSpPr>
          <p:nvPr/>
        </p:nvSpPr>
        <p:spPr bwMode="auto">
          <a:xfrm>
            <a:off x="2438400" y="4498975"/>
            <a:ext cx="3408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일정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0" name="TextBox 58"/>
          <p:cNvSpPr txBox="1">
            <a:spLocks noChangeArrowheads="1"/>
          </p:cNvSpPr>
          <p:nvPr/>
        </p:nvSpPr>
        <p:spPr bwMode="auto">
          <a:xfrm>
            <a:off x="4886325" y="4451350"/>
            <a:ext cx="100647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05 </a:t>
            </a:r>
          </a:p>
        </p:txBody>
      </p:sp>
      <p:cxnSp>
        <p:nvCxnSpPr>
          <p:cNvPr id="60" name="Straight Connector 6"/>
          <p:cNvCxnSpPr/>
          <p:nvPr/>
        </p:nvCxnSpPr>
        <p:spPr>
          <a:xfrm>
            <a:off x="1844675" y="565150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8"/>
          <p:cNvSpPr/>
          <p:nvPr/>
        </p:nvSpPr>
        <p:spPr>
          <a:xfrm>
            <a:off x="1676400" y="510857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3" name="TextBox 4"/>
          <p:cNvSpPr txBox="1">
            <a:spLocks noChangeArrowheads="1"/>
          </p:cNvSpPr>
          <p:nvPr/>
        </p:nvSpPr>
        <p:spPr bwMode="auto">
          <a:xfrm>
            <a:off x="1692275" y="515143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4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4" name="TextBox 62"/>
          <p:cNvSpPr txBox="1">
            <a:spLocks noChangeArrowheads="1"/>
          </p:cNvSpPr>
          <p:nvPr/>
        </p:nvSpPr>
        <p:spPr bwMode="auto">
          <a:xfrm>
            <a:off x="2451100" y="5313363"/>
            <a:ext cx="33893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구성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5" name="TextBox 63"/>
          <p:cNvSpPr txBox="1">
            <a:spLocks noChangeArrowheads="1"/>
          </p:cNvSpPr>
          <p:nvPr/>
        </p:nvSpPr>
        <p:spPr bwMode="auto">
          <a:xfrm>
            <a:off x="4899025" y="5265738"/>
            <a:ext cx="10048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06 </a:t>
            </a:r>
          </a:p>
        </p:txBody>
      </p:sp>
      <p:cxnSp>
        <p:nvCxnSpPr>
          <p:cNvPr id="65" name="Straight Connector 6"/>
          <p:cNvCxnSpPr/>
          <p:nvPr/>
        </p:nvCxnSpPr>
        <p:spPr>
          <a:xfrm>
            <a:off x="6308725" y="315595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/>
          <p:cNvSpPr/>
          <p:nvPr/>
        </p:nvSpPr>
        <p:spPr>
          <a:xfrm>
            <a:off x="616743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8" name="TextBox 4"/>
          <p:cNvSpPr txBox="1">
            <a:spLocks noChangeArrowheads="1"/>
          </p:cNvSpPr>
          <p:nvPr/>
        </p:nvSpPr>
        <p:spPr bwMode="auto">
          <a:xfrm>
            <a:off x="618331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9" name="TextBox 67"/>
          <p:cNvSpPr txBox="1">
            <a:spLocks noChangeArrowheads="1"/>
          </p:cNvSpPr>
          <p:nvPr/>
        </p:nvSpPr>
        <p:spPr bwMode="auto">
          <a:xfrm>
            <a:off x="6886575" y="2820988"/>
            <a:ext cx="3844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제안</a:t>
            </a:r>
            <a:r>
              <a:rPr kumimoji="0"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/</a:t>
            </a: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내용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0" name="TextBox 68"/>
          <p:cNvSpPr txBox="1">
            <a:spLocks noChangeArrowheads="1"/>
          </p:cNvSpPr>
          <p:nvPr/>
        </p:nvSpPr>
        <p:spPr bwMode="auto">
          <a:xfrm>
            <a:off x="9393238" y="2779713"/>
            <a:ext cx="1004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07 - 15 </a:t>
            </a:r>
          </a:p>
        </p:txBody>
      </p:sp>
      <p:cxnSp>
        <p:nvCxnSpPr>
          <p:cNvPr id="70" name="Straight Connector 6"/>
          <p:cNvCxnSpPr/>
          <p:nvPr/>
        </p:nvCxnSpPr>
        <p:spPr>
          <a:xfrm>
            <a:off x="6321425" y="3995738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8"/>
          <p:cNvSpPr/>
          <p:nvPr/>
        </p:nvSpPr>
        <p:spPr>
          <a:xfrm>
            <a:off x="618013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3" name="TextBox 4"/>
          <p:cNvSpPr txBox="1">
            <a:spLocks noChangeArrowheads="1"/>
          </p:cNvSpPr>
          <p:nvPr/>
        </p:nvSpPr>
        <p:spPr bwMode="auto">
          <a:xfrm>
            <a:off x="619442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54" name="TextBox 72"/>
          <p:cNvSpPr txBox="1">
            <a:spLocks noChangeArrowheads="1"/>
          </p:cNvSpPr>
          <p:nvPr/>
        </p:nvSpPr>
        <p:spPr bwMode="auto">
          <a:xfrm>
            <a:off x="6926263" y="3659188"/>
            <a:ext cx="340836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구현화면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5" name="TextBox 73"/>
          <p:cNvSpPr txBox="1">
            <a:spLocks noChangeArrowheads="1"/>
          </p:cNvSpPr>
          <p:nvPr/>
        </p:nvSpPr>
        <p:spPr bwMode="auto">
          <a:xfrm>
            <a:off x="9374188" y="3611563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16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3799" name="그룹 13"/>
          <p:cNvGrpSpPr>
            <a:grpSpLocks/>
          </p:cNvGrpSpPr>
          <p:nvPr/>
        </p:nvGrpSpPr>
        <p:grpSpPr bwMode="auto">
          <a:xfrm>
            <a:off x="4083050" y="2433638"/>
            <a:ext cx="4024313" cy="1282700"/>
            <a:chOff x="4364108" y="2676466"/>
            <a:chExt cx="3408402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133" y="3765342"/>
              <a:ext cx="2749579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364108" y="2676466"/>
              <a:ext cx="3408402" cy="862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감사합니다</a:t>
              </a:r>
              <a:r>
                <a:rPr kumimoji="0" lang="en-US" altLang="ko-KR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.</a:t>
              </a:r>
            </a:p>
          </p:txBody>
        </p:sp>
      </p:grpSp>
      <p:pic>
        <p:nvPicPr>
          <p:cNvPr id="33800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A9354FE-1A64-487D-8BA4-DF44D374646A}"/>
              </a:ext>
            </a:extLst>
          </p:cNvPr>
          <p:cNvGrpSpPr/>
          <p:nvPr/>
        </p:nvGrpSpPr>
        <p:grpSpPr>
          <a:xfrm>
            <a:off x="9557589" y="2239963"/>
            <a:ext cx="1597025" cy="1419225"/>
            <a:chOff x="6740416" y="2456546"/>
            <a:chExt cx="1597025" cy="14192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8B53F10-3C5B-4915-9B13-5A78B15E6A1B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69ACFC-6421-424E-9601-E26D105F2E42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D74278-034D-46CA-B5E7-B43C90D32542}"/>
              </a:ext>
            </a:extLst>
          </p:cNvPr>
          <p:cNvGrpSpPr/>
          <p:nvPr/>
        </p:nvGrpSpPr>
        <p:grpSpPr>
          <a:xfrm>
            <a:off x="6565294" y="4662487"/>
            <a:ext cx="1597025" cy="1419225"/>
            <a:chOff x="6740416" y="2456546"/>
            <a:chExt cx="1597025" cy="14192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C3643A-F4C4-4A71-A933-76FC89E23AAA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392A30-A1E7-4FA0-B371-66D67696D0ED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F647269-A0AC-4171-9FE9-1AF0A2D266F0}"/>
              </a:ext>
            </a:extLst>
          </p:cNvPr>
          <p:cNvGrpSpPr/>
          <p:nvPr/>
        </p:nvGrpSpPr>
        <p:grpSpPr>
          <a:xfrm>
            <a:off x="9612313" y="4648307"/>
            <a:ext cx="1597025" cy="1419225"/>
            <a:chOff x="6740416" y="2456546"/>
            <a:chExt cx="1597025" cy="14192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9FB2C1-45EA-4FB5-A1B3-1E84E506A227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5D2CE83-7DE3-462C-B5DB-A838C64AE1DB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E1C43-F1A8-4EBE-90CD-A519625D8276}"/>
              </a:ext>
            </a:extLst>
          </p:cNvPr>
          <p:cNvGrpSpPr/>
          <p:nvPr/>
        </p:nvGrpSpPr>
        <p:grpSpPr>
          <a:xfrm>
            <a:off x="6684208" y="2212181"/>
            <a:ext cx="1597025" cy="1419225"/>
            <a:chOff x="6740416" y="2456546"/>
            <a:chExt cx="1597025" cy="141922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B80DDE-1AB7-4360-9FA7-3A81F1983C25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81358E5-C4EA-4299-ACB4-818BB393359C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71488" y="765175"/>
            <a:ext cx="28146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개요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935683" y="2813994"/>
            <a:ext cx="4766592" cy="3567334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 anchor="ctr" anchorCtr="1"/>
          <a:lstStyle/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는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Manufacturing Execution System Implementation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정보화 시스템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약어입니다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우리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The MES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회사는 캔햄 공장의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를 설계 하였으며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주문의 시작부터 생산 마감까지 전체 생산 일정을 계획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기준 정보로 세부 생성 흐름을 체계화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</a:p>
          <a:p>
            <a:pPr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또한 현장 작업자들의 생산 실적 작업을 위한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POP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프로그램과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사용자들을 위한 유저 화면과 별도의 웹 서비스를 제공합니다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413" y="2390775"/>
            <a:ext cx="2165350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설명 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7177" name="그룹 13"/>
          <p:cNvGrpSpPr>
            <a:grpSpLocks/>
          </p:cNvGrpSpPr>
          <p:nvPr/>
        </p:nvGrpSpPr>
        <p:grpSpPr bwMode="auto">
          <a:xfrm rot="5400000">
            <a:off x="8585854" y="-2959903"/>
            <a:ext cx="369888" cy="6791343"/>
            <a:chOff x="11783838" y="1420023"/>
            <a:chExt cx="370105" cy="4457250"/>
          </a:xfrm>
        </p:grpSpPr>
        <p:sp>
          <p:nvSpPr>
            <p:cNvPr id="59" name="양쪽 모서리가 둥근 사각형 58"/>
            <p:cNvSpPr/>
            <p:nvPr/>
          </p:nvSpPr>
          <p:spPr>
            <a:xfrm rot="16200000" flipH="1">
              <a:off x="11537043" y="5260372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개요</a:t>
              </a: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 rot="16200000" flipH="1">
              <a:off x="11536007" y="4541660"/>
              <a:ext cx="865767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 flipH="1">
              <a:off x="11537043" y="3822950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11537043" y="3120809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 flipH="1">
              <a:off x="11535489" y="2433684"/>
              <a:ext cx="866803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3" y="1666818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6764338" y="3101975"/>
            <a:ext cx="1285875" cy="1216025"/>
            <a:chOff x="8402638" y="1579563"/>
            <a:chExt cx="1566862" cy="1482319"/>
          </a:xfrm>
        </p:grpSpPr>
        <p:sp>
          <p:nvSpPr>
            <p:cNvPr id="21" name="타원 20"/>
            <p:cNvSpPr/>
            <p:nvPr/>
          </p:nvSpPr>
          <p:spPr bwMode="auto">
            <a:xfrm>
              <a:off x="8456801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746961" y="1844678"/>
              <a:ext cx="932380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point.1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3" name="Straight Connector 8"/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9567863" y="3101975"/>
            <a:ext cx="1287462" cy="1216025"/>
            <a:chOff x="8402638" y="1579563"/>
            <a:chExt cx="1566862" cy="1482319"/>
          </a:xfrm>
        </p:grpSpPr>
        <p:sp>
          <p:nvSpPr>
            <p:cNvPr id="26" name="타원 2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point.2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구매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4" name="그룹 35"/>
          <p:cNvGrpSpPr>
            <a:grpSpLocks/>
          </p:cNvGrpSpPr>
          <p:nvPr/>
        </p:nvGrpSpPr>
        <p:grpSpPr bwMode="auto">
          <a:xfrm>
            <a:off x="6757988" y="4968875"/>
            <a:ext cx="1287462" cy="1216025"/>
            <a:chOff x="8402638" y="1579563"/>
            <a:chExt cx="1566862" cy="1482319"/>
          </a:xfrm>
        </p:grpSpPr>
        <p:sp>
          <p:nvSpPr>
            <p:cNvPr id="31" name="타원 30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point.3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3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생산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5" name="그룹 40"/>
          <p:cNvGrpSpPr>
            <a:grpSpLocks/>
          </p:cNvGrpSpPr>
          <p:nvPr/>
        </p:nvGrpSpPr>
        <p:grpSpPr bwMode="auto">
          <a:xfrm>
            <a:off x="9567863" y="4968875"/>
            <a:ext cx="1287462" cy="1216025"/>
            <a:chOff x="8402638" y="1579563"/>
            <a:chExt cx="1566862" cy="1482319"/>
          </a:xfrm>
        </p:grpSpPr>
        <p:sp>
          <p:nvSpPr>
            <p:cNvPr id="36" name="타원 3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point.4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리포트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sp>
        <p:nvSpPr>
          <p:cNvPr id="7186" name="Text Placeholder 2"/>
          <p:cNvSpPr txBox="1">
            <a:spLocks/>
          </p:cNvSpPr>
          <p:nvPr/>
        </p:nvSpPr>
        <p:spPr bwMode="auto">
          <a:xfrm>
            <a:off x="550863" y="1485900"/>
            <a:ext cx="1025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6623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참여인원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846263" y="2478088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3559175" y="2854325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송기문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>
          <a:xfrm>
            <a:off x="3605213" y="3282950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2"/>
          <p:cNvSpPr txBox="1">
            <a:spLocks/>
          </p:cNvSpPr>
          <p:nvPr/>
        </p:nvSpPr>
        <p:spPr>
          <a:xfrm>
            <a:off x="3611563" y="3425825"/>
            <a:ext cx="22383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224838" y="2854325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장건희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83" name="Straight Connector 8"/>
          <p:cNvCxnSpPr/>
          <p:nvPr/>
        </p:nvCxnSpPr>
        <p:spPr>
          <a:xfrm>
            <a:off x="8272463" y="3282950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>
          <a:xfrm>
            <a:off x="8277225" y="3425825"/>
            <a:ext cx="31178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46263" y="4602163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559175" y="4978400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이홍직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1" name="Straight Connector 8"/>
          <p:cNvCxnSpPr/>
          <p:nvPr/>
        </p:nvCxnSpPr>
        <p:spPr>
          <a:xfrm>
            <a:off x="3605213" y="5407025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3611563" y="5549900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8224838" y="4978400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이민희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5" name="Straight Connector 8"/>
          <p:cNvCxnSpPr/>
          <p:nvPr/>
        </p:nvCxnSpPr>
        <p:spPr>
          <a:xfrm>
            <a:off x="8272463" y="5407025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8277225" y="5549900"/>
            <a:ext cx="24701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,PPT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9013" y="3003550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9013" y="5127625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9244" name="그룹 13"/>
          <p:cNvGrpSpPr>
            <a:grpSpLocks/>
          </p:cNvGrpSpPr>
          <p:nvPr/>
        </p:nvGrpSpPr>
        <p:grpSpPr bwMode="auto">
          <a:xfrm rot="5400000">
            <a:off x="8563374" y="-2950265"/>
            <a:ext cx="369888" cy="6791119"/>
            <a:chOff x="11783839" y="1412919"/>
            <a:chExt cx="370104" cy="4457102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참여인원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5" name="그림 4" descr="사람, 실내, 가장이(가) 표시된 사진&#10;&#10;자동 생성된 설명">
            <a:extLst>
              <a:ext uri="{FF2B5EF4-FFF2-40B4-BE49-F238E27FC236}">
                <a16:creationId xmlns:a16="http://schemas.microsoft.com/office/drawing/2014/main" id="{076AD98B-2CD5-4E43-8242-F32C3217DC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6" b="-495"/>
          <a:stretch/>
        </p:blipFill>
        <p:spPr>
          <a:xfrm>
            <a:off x="6502506" y="2161381"/>
            <a:ext cx="1465200" cy="1828800"/>
          </a:xfrm>
          <a:prstGeom prst="rect">
            <a:avLst/>
          </a:prstGeom>
        </p:spPr>
      </p:pic>
      <p:pic>
        <p:nvPicPr>
          <p:cNvPr id="9" name="그림 8" descr="사람, 의류, 여자, 실내이(가) 표시된 사진&#10;&#10;자동 생성된 설명">
            <a:extLst>
              <a:ext uri="{FF2B5EF4-FFF2-40B4-BE49-F238E27FC236}">
                <a16:creationId xmlns:a16="http://schemas.microsoft.com/office/drawing/2014/main" id="{F483EA5F-9905-40C0-8F2F-477780FC4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06" y="4491889"/>
            <a:ext cx="1464906" cy="18302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6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일정</a:t>
            </a: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2022-01-28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04235"/>
              </p:ext>
            </p:extLst>
          </p:nvPr>
        </p:nvGraphicFramePr>
        <p:xfrm>
          <a:off x="622300" y="2122488"/>
          <a:ext cx="10974388" cy="4330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분석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설계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테스트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도형 5"/>
          <p:cNvSpPr>
            <a:spLocks/>
          </p:cNvSpPr>
          <p:nvPr/>
        </p:nvSpPr>
        <p:spPr>
          <a:xfrm>
            <a:off x="2178050" y="2363788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2" name="도형 6"/>
          <p:cNvSpPr>
            <a:spLocks/>
          </p:cNvSpPr>
          <p:nvPr/>
        </p:nvSpPr>
        <p:spPr>
          <a:xfrm>
            <a:off x="2973388" y="3098800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3" name="도형 7"/>
          <p:cNvSpPr>
            <a:spLocks/>
          </p:cNvSpPr>
          <p:nvPr/>
        </p:nvSpPr>
        <p:spPr>
          <a:xfrm>
            <a:off x="3760788" y="3841750"/>
            <a:ext cx="1554162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4" name="도형 8"/>
          <p:cNvSpPr>
            <a:spLocks/>
          </p:cNvSpPr>
          <p:nvPr/>
        </p:nvSpPr>
        <p:spPr>
          <a:xfrm>
            <a:off x="5332413" y="4530725"/>
            <a:ext cx="469582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5" name="도형 9"/>
          <p:cNvSpPr>
            <a:spLocks/>
          </p:cNvSpPr>
          <p:nvPr/>
        </p:nvSpPr>
        <p:spPr>
          <a:xfrm>
            <a:off x="10021888" y="5268913"/>
            <a:ext cx="1576387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63374" y="-29597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7529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세부 일정</a:t>
            </a:r>
            <a:endParaRPr kumimoji="0"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2022-01-28</a:t>
            </a:r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85742" y="-29445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144DCC6D-2453-4191-A9E3-46E5E6E8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90025"/>
              </p:ext>
            </p:extLst>
          </p:nvPr>
        </p:nvGraphicFramePr>
        <p:xfrm>
          <a:off x="586550" y="1889011"/>
          <a:ext cx="11233248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39013650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3619597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49589593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34312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9897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ERD,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화면 설계서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369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디자인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638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)~1/16(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16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1/17(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)~1/23(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452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9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구성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622300" y="2174875"/>
            <a:ext cx="10872788" cy="3998913"/>
            <a:chOff x="694606" y="2174552"/>
            <a:chExt cx="10375900" cy="399858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개발 환경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180" name="직사각형 10"/>
            <p:cNvSpPr>
              <a:spLocks noChangeArrowheads="1"/>
            </p:cNvSpPr>
            <p:nvPr/>
          </p:nvSpPr>
          <p:spPr bwMode="auto">
            <a:xfrm>
              <a:off x="965783" y="2799722"/>
              <a:ext cx="4575152" cy="276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 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Microsoft Visual Studio 2019, SSMS 18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언어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C#, MS-SQL</a:t>
              </a:r>
            </a:p>
            <a:p>
              <a:pPr marL="0" indent="0" eaLnBrk="1" latinLnBrk="1" hangingPunct="1">
                <a:defRPr/>
              </a:pPr>
              <a:endParaRPr kumimoji="0" lang="en-US" altLang="ko-KR" sz="16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프레임워크</a:t>
              </a:r>
              <a:br>
                <a:rPr kumimoji="0" lang="en-US" altLang="ko-KR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r>
                <a:rPr kumimoji="0" lang="en-US" altLang="ko-KR" sz="16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6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.NET Framework v4.7.2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시스템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Github</a:t>
              </a:r>
              <a:endParaRPr kumimoji="0" lang="en-US" altLang="ko-KR" sz="14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1287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81" y="2597970"/>
              <a:ext cx="5178425" cy="357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그룹 13"/>
          <p:cNvGrpSpPr>
            <a:grpSpLocks/>
          </p:cNvGrpSpPr>
          <p:nvPr/>
        </p:nvGrpSpPr>
        <p:grpSpPr bwMode="auto">
          <a:xfrm rot="5400000">
            <a:off x="8581003" y="-298052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2496A38-8E1D-4299-BFF9-374A968C4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90" y="2896308"/>
            <a:ext cx="1271328" cy="136631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F3A1B1E-5EF1-42C7-9638-3125FC5C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490" y="2973836"/>
            <a:ext cx="1494059" cy="1211255"/>
          </a:xfrm>
          <a:prstGeom prst="rect">
            <a:avLst/>
          </a:prstGeom>
          <a:solidFill>
            <a:schemeClr val="bg1"/>
          </a:solidFill>
          <a:ln w="69850" cap="rnd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290705-EEBE-4655-BB8F-B7C430494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21" y="4382138"/>
            <a:ext cx="1489130" cy="148913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프로세스 흐름도</a:t>
            </a: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프로세스 흐름도</a:t>
              </a:r>
              <a:endPara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영업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구매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생산 과정 등의 흐름을 전체적으로 나타냄 </a:t>
              </a:r>
            </a:p>
          </p:txBody>
        </p:sp>
      </p:grpSp>
      <p:pic>
        <p:nvPicPr>
          <p:cNvPr id="25607" name="그림 19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6340" b="38129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3">
            <a:extLst>
              <a:ext uri="{FF2B5EF4-FFF2-40B4-BE49-F238E27FC236}">
                <a16:creationId xmlns:a16="http://schemas.microsoft.com/office/drawing/2014/main" id="{1BC74454-9C59-4D06-85CE-8AB7A23B680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20977421-5919-49F7-9CE2-033505D59BFD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F7198289-2A44-4D90-A807-0225AFF4F205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973353F7-92CA-473F-B821-0381A54A5C1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2D98859D-B12B-4C4F-9BDF-AE04DF6AD94C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B6A838F7-B278-4591-805B-788A821ADBF0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1D1F3015-FBC6-4673-B67E-42AFC6211225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9FCD0-B6E5-489C-97B3-75C813C7CE62}"/>
              </a:ext>
            </a:extLst>
          </p:cNvPr>
          <p:cNvSpPr/>
          <p:nvPr/>
        </p:nvSpPr>
        <p:spPr>
          <a:xfrm>
            <a:off x="3139754" y="1271288"/>
            <a:ext cx="734355" cy="770270"/>
          </a:xfrm>
          <a:prstGeom prst="rect">
            <a:avLst/>
          </a:prstGeom>
          <a:solidFill>
            <a:srgbClr val="1F38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object 52">
            <a:extLst>
              <a:ext uri="{FF2B5EF4-FFF2-40B4-BE49-F238E27FC236}">
                <a16:creationId xmlns:a16="http://schemas.microsoft.com/office/drawing/2014/main" id="{A58D55BF-0A55-4BF2-A106-6EF5953298E2}"/>
              </a:ext>
            </a:extLst>
          </p:cNvPr>
          <p:cNvSpPr txBox="1"/>
          <p:nvPr/>
        </p:nvSpPr>
        <p:spPr>
          <a:xfrm>
            <a:off x="2645124" y="1996467"/>
            <a:ext cx="1756851" cy="207081"/>
          </a:xfrm>
          <a:prstGeom prst="rect">
            <a:avLst/>
          </a:prstGeom>
          <a:noFill/>
        </p:spPr>
        <p:txBody>
          <a:bodyPr vert="horz" wrap="square" lIns="0" tIns="52698" rIns="0" bIns="0" rtlCol="0" anchor="ctr" anchorCtr="1">
            <a:spAutoFit/>
          </a:bodyPr>
          <a:lstStyle/>
          <a:p>
            <a:pPr marL="323183" marR="38731" indent="-276197">
              <a:spcBef>
                <a:spcPts val="415"/>
              </a:spcBef>
            </a:pPr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  <a:cs typeface="UKIJ CJK"/>
              </a:rPr>
              <a:t>임직원들을 위한 통계 리포트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  <a:cs typeface="UKIJ CJK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569B72-4C3F-4BC5-9EE6-34506998C32B}"/>
              </a:ext>
            </a:extLst>
          </p:cNvPr>
          <p:cNvSpPr/>
          <p:nvPr/>
        </p:nvSpPr>
        <p:spPr>
          <a:xfrm>
            <a:off x="6000058" y="3380556"/>
            <a:ext cx="734355" cy="770270"/>
          </a:xfrm>
          <a:prstGeom prst="rect">
            <a:avLst/>
          </a:prstGeom>
          <a:solidFill>
            <a:srgbClr val="1F38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POP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object 52">
            <a:extLst>
              <a:ext uri="{FF2B5EF4-FFF2-40B4-BE49-F238E27FC236}">
                <a16:creationId xmlns:a16="http://schemas.microsoft.com/office/drawing/2014/main" id="{7846BC7F-FF4C-47B8-9EAA-19545F7A2B2F}"/>
              </a:ext>
            </a:extLst>
          </p:cNvPr>
          <p:cNvSpPr txBox="1"/>
          <p:nvPr/>
        </p:nvSpPr>
        <p:spPr>
          <a:xfrm>
            <a:off x="5697186" y="4198224"/>
            <a:ext cx="1457527" cy="207081"/>
          </a:xfrm>
          <a:prstGeom prst="rect">
            <a:avLst/>
          </a:prstGeom>
          <a:noFill/>
        </p:spPr>
        <p:txBody>
          <a:bodyPr vert="horz" wrap="square" lIns="0" tIns="52698" rIns="0" bIns="0" rtlCol="0">
            <a:spAutoFit/>
          </a:bodyPr>
          <a:lstStyle/>
          <a:p>
            <a:pPr marL="323183" marR="38731" indent="-276197">
              <a:spcBef>
                <a:spcPts val="415"/>
              </a:spcBef>
            </a:pPr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  <a:cs typeface="UKIJ CJK"/>
              </a:rPr>
              <a:t>생산 관리 현장 프로그램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  <a:cs typeface="UKIJ CJK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36A098-BF8C-4C92-B050-C39CCB322FE2}"/>
              </a:ext>
            </a:extLst>
          </p:cNvPr>
          <p:cNvSpPr/>
          <p:nvPr/>
        </p:nvSpPr>
        <p:spPr>
          <a:xfrm>
            <a:off x="3016988" y="3380556"/>
            <a:ext cx="851786" cy="770270"/>
          </a:xfrm>
          <a:prstGeom prst="rect">
            <a:avLst/>
          </a:prstGeom>
          <a:solidFill>
            <a:srgbClr val="1F38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object 52">
            <a:extLst>
              <a:ext uri="{FF2B5EF4-FFF2-40B4-BE49-F238E27FC236}">
                <a16:creationId xmlns:a16="http://schemas.microsoft.com/office/drawing/2014/main" id="{1570F6A2-22B4-45D2-9E6F-1BDD8C545AA4}"/>
              </a:ext>
            </a:extLst>
          </p:cNvPr>
          <p:cNvSpPr txBox="1"/>
          <p:nvPr/>
        </p:nvSpPr>
        <p:spPr>
          <a:xfrm>
            <a:off x="2579636" y="4163935"/>
            <a:ext cx="1803036" cy="207081"/>
          </a:xfrm>
          <a:prstGeom prst="rect">
            <a:avLst/>
          </a:prstGeom>
          <a:noFill/>
        </p:spPr>
        <p:txBody>
          <a:bodyPr vert="horz" wrap="square" lIns="0" tIns="52698" rIns="0" bIns="0" rtlCol="0" anchor="ctr" anchorCtr="1">
            <a:spAutoFit/>
          </a:bodyPr>
          <a:lstStyle/>
          <a:p>
            <a:pPr marL="323183" marR="38731" indent="-276197">
              <a:spcBef>
                <a:spcPts val="415"/>
              </a:spcBef>
            </a:pPr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  <a:cs typeface="UKIJ CJK"/>
              </a:rPr>
              <a:t>조회</a:t>
            </a:r>
            <a:r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  <a:cs typeface="UKIJ CJK"/>
              </a:rPr>
              <a:t>, </a:t>
            </a:r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  <a:cs typeface="UKIJ CJK"/>
              </a:rPr>
              <a:t>기준정보 관련 프로그램</a:t>
            </a:r>
          </a:p>
        </p:txBody>
      </p:sp>
      <p:sp>
        <p:nvSpPr>
          <p:cNvPr id="2" name="순서도: 자기 디스크 1">
            <a:extLst>
              <a:ext uri="{FF2B5EF4-FFF2-40B4-BE49-F238E27FC236}">
                <a16:creationId xmlns:a16="http://schemas.microsoft.com/office/drawing/2014/main" id="{A4A5002B-177C-4A7C-B59E-E6783737794B}"/>
              </a:ext>
            </a:extLst>
          </p:cNvPr>
          <p:cNvSpPr/>
          <p:nvPr/>
        </p:nvSpPr>
        <p:spPr>
          <a:xfrm>
            <a:off x="5782057" y="5581872"/>
            <a:ext cx="1295774" cy="675946"/>
          </a:xfrm>
          <a:prstGeom prst="flowChartMagneticDisk">
            <a:avLst/>
          </a:prstGeom>
          <a:solidFill>
            <a:srgbClr val="1F38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2706B2D-2FD1-4602-8D65-142E55898D3C}"/>
              </a:ext>
            </a:extLst>
          </p:cNvPr>
          <p:cNvCxnSpPr>
            <a:cxnSpLocks/>
            <a:stCxn id="12" idx="2"/>
            <a:endCxn id="2" idx="2"/>
          </p:cNvCxnSpPr>
          <p:nvPr/>
        </p:nvCxnSpPr>
        <p:spPr>
          <a:xfrm rot="16200000" flipH="1">
            <a:off x="3857192" y="3994979"/>
            <a:ext cx="1548828" cy="2300902"/>
          </a:xfrm>
          <a:prstGeom prst="bentConnector2">
            <a:avLst/>
          </a:prstGeom>
          <a:ln>
            <a:solidFill>
              <a:srgbClr val="335B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8F0F59-2166-4FE2-B14F-41610B1BFFFE}"/>
              </a:ext>
            </a:extLst>
          </p:cNvPr>
          <p:cNvCxnSpPr>
            <a:cxnSpLocks/>
            <a:stCxn id="7" idx="2"/>
            <a:endCxn id="2" idx="1"/>
          </p:cNvCxnSpPr>
          <p:nvPr/>
        </p:nvCxnSpPr>
        <p:spPr>
          <a:xfrm>
            <a:off x="6425951" y="4405305"/>
            <a:ext cx="3994" cy="1176567"/>
          </a:xfrm>
          <a:prstGeom prst="straightConnector1">
            <a:avLst/>
          </a:prstGeom>
          <a:ln>
            <a:solidFill>
              <a:srgbClr val="335B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E8BDD5BB-C9A8-4AEA-B2A9-EDB22FEE0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92" y="2441085"/>
            <a:ext cx="593953" cy="59395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F4627C8-94B6-4F50-9B95-B97B980D26DD}"/>
              </a:ext>
            </a:extLst>
          </p:cNvPr>
          <p:cNvSpPr txBox="1"/>
          <p:nvPr/>
        </p:nvSpPr>
        <p:spPr>
          <a:xfrm>
            <a:off x="1279055" y="3068913"/>
            <a:ext cx="777430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1839F6-DCEA-4925-89D4-554FE22A963D}"/>
              </a:ext>
            </a:extLst>
          </p:cNvPr>
          <p:cNvCxnSpPr>
            <a:stCxn id="34" idx="3"/>
            <a:endCxn id="10" idx="1"/>
          </p:cNvCxnSpPr>
          <p:nvPr/>
        </p:nvCxnSpPr>
        <p:spPr>
          <a:xfrm flipV="1">
            <a:off x="1964745" y="1656423"/>
            <a:ext cx="1175008" cy="1081639"/>
          </a:xfrm>
          <a:prstGeom prst="bentConnector3">
            <a:avLst>
              <a:gd name="adj1" fmla="val 364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6BD3FC7-36C6-44EB-9C87-8FB5BA9A2130}"/>
              </a:ext>
            </a:extLst>
          </p:cNvPr>
          <p:cNvCxnSpPr>
            <a:stCxn id="34" idx="3"/>
            <a:endCxn id="8" idx="1"/>
          </p:cNvCxnSpPr>
          <p:nvPr/>
        </p:nvCxnSpPr>
        <p:spPr>
          <a:xfrm>
            <a:off x="1964745" y="2738063"/>
            <a:ext cx="1052243" cy="1027629"/>
          </a:xfrm>
          <a:prstGeom prst="bentConnector3">
            <a:avLst>
              <a:gd name="adj1" fmla="val 39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6383FFCC-18CD-43F5-828C-257FEA05B9C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734413" y="2375458"/>
            <a:ext cx="2640327" cy="1390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04625B1-66A7-4732-9BFA-FB75B21E7DB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34413" y="3765691"/>
            <a:ext cx="2597723" cy="1390233"/>
          </a:xfrm>
          <a:prstGeom prst="bentConnector3">
            <a:avLst>
              <a:gd name="adj1" fmla="val 50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C60E277-A714-4827-92E7-BB657EBDF41D}"/>
              </a:ext>
            </a:extLst>
          </p:cNvPr>
          <p:cNvCxnSpPr>
            <a:cxnSpLocks/>
          </p:cNvCxnSpPr>
          <p:nvPr/>
        </p:nvCxnSpPr>
        <p:spPr>
          <a:xfrm>
            <a:off x="4171644" y="3633250"/>
            <a:ext cx="1565643" cy="0"/>
          </a:xfrm>
          <a:prstGeom prst="straightConnector1">
            <a:avLst/>
          </a:prstGeom>
          <a:ln>
            <a:solidFill>
              <a:srgbClr val="335B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B34CF24-49A7-4C80-B1AD-F216D4395FFA}"/>
              </a:ext>
            </a:extLst>
          </p:cNvPr>
          <p:cNvCxnSpPr>
            <a:cxnSpLocks/>
          </p:cNvCxnSpPr>
          <p:nvPr/>
        </p:nvCxnSpPr>
        <p:spPr>
          <a:xfrm flipH="1">
            <a:off x="4171644" y="3903060"/>
            <a:ext cx="1525542" cy="0"/>
          </a:xfrm>
          <a:prstGeom prst="straightConnector1">
            <a:avLst/>
          </a:prstGeom>
          <a:ln>
            <a:solidFill>
              <a:srgbClr val="335B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5EF5FF4-C616-4802-98F6-248771B3C6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34413" y="3765691"/>
            <a:ext cx="2597723" cy="0"/>
          </a:xfrm>
          <a:prstGeom prst="straightConnector1">
            <a:avLst/>
          </a:prstGeom>
          <a:ln>
            <a:solidFill>
              <a:srgbClr val="335B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50DD074-9CD2-496B-A65B-E3865D91DCF7}"/>
              </a:ext>
            </a:extLst>
          </p:cNvPr>
          <p:cNvSpPr txBox="1"/>
          <p:nvPr/>
        </p:nvSpPr>
        <p:spPr>
          <a:xfrm>
            <a:off x="8546795" y="2129269"/>
            <a:ext cx="777430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006AC784-090A-4246-A57D-D125F1CB1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59" y="1199802"/>
            <a:ext cx="914281" cy="914281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A46B778A-831F-48B0-98B4-BBD8FAF67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46" y="1660867"/>
            <a:ext cx="914281" cy="9142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2986155-4FAC-4E70-A6BF-D7068FC20464}"/>
              </a:ext>
            </a:extLst>
          </p:cNvPr>
          <p:cNvSpPr txBox="1"/>
          <p:nvPr/>
        </p:nvSpPr>
        <p:spPr>
          <a:xfrm>
            <a:off x="8546795" y="3568264"/>
            <a:ext cx="777430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DC2D915A-FC4C-4C06-A239-AB93F1AA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59" y="2638798"/>
            <a:ext cx="914281" cy="914281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AC418B57-7F1D-485E-8065-DFDFB2F4F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46" y="3091198"/>
            <a:ext cx="914281" cy="914281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223872A-4504-488F-94E0-3F3B83B5911F}"/>
              </a:ext>
            </a:extLst>
          </p:cNvPr>
          <p:cNvSpPr txBox="1"/>
          <p:nvPr/>
        </p:nvSpPr>
        <p:spPr>
          <a:xfrm>
            <a:off x="8546795" y="4879940"/>
            <a:ext cx="777430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30302385-4287-4D3F-B6DF-90DE1C67E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59" y="3950473"/>
            <a:ext cx="914281" cy="914281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4527F0A-6DC5-4071-8E9F-95A948D98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46" y="4426424"/>
            <a:ext cx="914281" cy="914281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A6C2412-BA1B-4B73-85C3-DB02FA5BF4C6}"/>
              </a:ext>
            </a:extLst>
          </p:cNvPr>
          <p:cNvSpPr txBox="1"/>
          <p:nvPr/>
        </p:nvSpPr>
        <p:spPr>
          <a:xfrm>
            <a:off x="9121760" y="3919420"/>
            <a:ext cx="1654623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5525FF-1CBC-4419-A787-06D1B3C3C137}"/>
              </a:ext>
            </a:extLst>
          </p:cNvPr>
          <p:cNvSpPr txBox="1"/>
          <p:nvPr/>
        </p:nvSpPr>
        <p:spPr>
          <a:xfrm>
            <a:off x="9121760" y="5289027"/>
            <a:ext cx="1654623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9BAEC5-59D8-408E-B9A9-AECA7AB5A888}"/>
              </a:ext>
            </a:extLst>
          </p:cNvPr>
          <p:cNvSpPr txBox="1"/>
          <p:nvPr/>
        </p:nvSpPr>
        <p:spPr>
          <a:xfrm>
            <a:off x="9077475" y="2479893"/>
            <a:ext cx="1654623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1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A2C917D-5132-4EB3-93F5-9DE510A252B8}"/>
              </a:ext>
            </a:extLst>
          </p:cNvPr>
          <p:cNvSpPr/>
          <p:nvPr/>
        </p:nvSpPr>
        <p:spPr>
          <a:xfrm>
            <a:off x="6957817" y="3369686"/>
            <a:ext cx="997126" cy="31586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794" rIns="46794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생산 데이터 전송</a:t>
            </a:r>
            <a:endParaRPr kumimoji="0"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(TCP/IP)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868FDC-1959-45BC-93D7-FBEAF1FC5D31}"/>
              </a:ext>
            </a:extLst>
          </p:cNvPr>
          <p:cNvSpPr txBox="1"/>
          <p:nvPr/>
        </p:nvSpPr>
        <p:spPr>
          <a:xfrm>
            <a:off x="190953" y="122470"/>
            <a:ext cx="2799985" cy="47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406694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/>
      <a:lstStyle>
        <a:defPPr algn="ctr" eaLnBrk="1" fontAlgn="auto" latinLnBrk="1" hangingPunct="1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730</Words>
  <Application>Microsoft Office PowerPoint</Application>
  <PresentationFormat>사용자 지정</PresentationFormat>
  <Paragraphs>305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나눔고딕</vt:lpstr>
      <vt:lpstr>나눔고딕 ExtraBold</vt:lpstr>
      <vt:lpstr>나눔스퀘어OTF</vt:lpstr>
      <vt:lpstr>나눔스퀘어OTF Bold</vt:lpstr>
      <vt:lpstr>나눔스퀘어OTF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이민희</cp:lastModifiedBy>
  <cp:revision>61</cp:revision>
  <dcterms:created xsi:type="dcterms:W3CDTF">2019-08-26T09:16:45Z</dcterms:created>
  <dcterms:modified xsi:type="dcterms:W3CDTF">2021-12-23T01:44:06Z</dcterms:modified>
</cp:coreProperties>
</file>