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8" r:id="rId4"/>
    <p:sldId id="266" r:id="rId5"/>
    <p:sldId id="267" r:id="rId6"/>
    <p:sldId id="286" r:id="rId7"/>
    <p:sldId id="270" r:id="rId8"/>
    <p:sldId id="274" r:id="rId9"/>
    <p:sldId id="285" r:id="rId10"/>
    <p:sldId id="291" r:id="rId11"/>
    <p:sldId id="279" r:id="rId12"/>
    <p:sldId id="273" r:id="rId13"/>
    <p:sldId id="276" r:id="rId14"/>
    <p:sldId id="277" r:id="rId15"/>
    <p:sldId id="278" r:id="rId16"/>
    <p:sldId id="268" r:id="rId17"/>
    <p:sldId id="283" r:id="rId18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6"/>
    <a:srgbClr val="737477"/>
    <a:srgbClr val="B4C6E7"/>
    <a:srgbClr val="CCCC00"/>
    <a:srgbClr val="D9D9D9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1" autoAdjust="0"/>
    <p:restoredTop sz="94657" autoAdjust="0"/>
  </p:normalViewPr>
  <p:slideViewPr>
    <p:cSldViewPr showGuides="1">
      <p:cViewPr varScale="1">
        <p:scale>
          <a:sx n="100" d="100"/>
          <a:sy n="100" d="100"/>
        </p:scale>
        <p:origin x="10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9DFAF9C-5724-4A6D-B2CE-AF32111608E6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2569519-A45D-46AD-B3D3-17D29C4BAB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04A8D6F-5B79-4246-BD71-B176557083D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6C0474F-7BB8-4703-BBA7-ABCA871085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B536548-60B9-46DD-A4BE-0B939DAEDF0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6195EAA-698F-412A-9A12-58B96CA6FBB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120A9E4-F467-41CA-BCA1-48B487B9160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8D29645-7411-4A39-97A0-E308831378B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34EF311D-E29B-45FD-B4EB-97AE3D58A47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D5F98F16-6A40-4A72-AF61-7566ED3B227B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9D0BA10-4172-4446-8FA4-C45C26B97E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569519-A45D-46AD-B3D3-17D29C4BAB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87D9AC1-BC93-4CF6-9ADB-031E2966E5A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2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A5D0E04E-C966-4F17-B578-FC771CCA69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922E1-04C3-456F-8935-E5B0EFBF4407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07F2-BD28-4FB1-807F-93D05AA3AA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5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D1CA-2A8C-46DF-9E44-70ECF36A974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D332-17B9-4478-A902-CFA2BAE4F5D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57A84-02F1-486A-8F11-2D8D83247340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61B5-ADC0-4C51-A484-E4A49DEB51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312F5-50A3-41B9-AA89-7F592FBA11B8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EC814-0575-4B9B-A350-54C36CD8BC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A9E74-88BD-4AF6-9C11-9F805AB7870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45405-CA9C-4204-9B8A-12414A4319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09A1A-13C8-4F57-ADCD-5F9764BA6419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52411-5F75-446B-8FC7-6E50F26ACC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EBB2-481A-4997-B957-D744C54EF48B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FFB4-2576-4A4E-A872-BB506A5200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7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8465A-211D-454B-A4E9-EDA16A2794FD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C5F94-A003-4238-BFFC-89D4D468ED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67BA3-80C9-4383-9460-A9FBA6E09A03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5692B-D6F0-461F-B9BE-4759B1AB6A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2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3409-85BA-4EF9-AD99-136F8CDE0F21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F52D-5E07-4DE8-A398-78BA3A52E2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FFCA2-CC03-46AA-98F5-60FBE148B22C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98E5D-5DAF-4D3E-B092-677A0CB408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FFC2A3-58AF-403D-8450-50863AF9697E}" type="datetimeFigureOut">
              <a:rPr lang="ko-KR" altLang="en-US"/>
              <a:pPr>
                <a:defRPr/>
              </a:pPr>
              <a:t>2021-12-24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110A9EB-55C2-442C-8184-86F4D1315D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9" name="그룹 13"/>
          <p:cNvGrpSpPr>
            <a:grpSpLocks/>
          </p:cNvGrpSpPr>
          <p:nvPr/>
        </p:nvGrpSpPr>
        <p:grpSpPr bwMode="auto">
          <a:xfrm>
            <a:off x="4396667" y="2433638"/>
            <a:ext cx="3397084" cy="1282700"/>
            <a:chOff x="4630137" y="2676466"/>
            <a:chExt cx="2876349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630137" y="2676466"/>
              <a:ext cx="2876349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The MES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9694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90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GDC8 Team3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(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기업맞춤형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)C#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기반 산업자동화 </a:t>
            </a:r>
            <a:r>
              <a:rPr kumimoji="0" lang="en-US" altLang="ko-KR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SW </a:t>
            </a:r>
            <a:r>
              <a:rPr kumimoji="0" lang="ko-KR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개발자 양성과정</a:t>
            </a:r>
            <a:endParaRPr kumimoji="0" lang="en-US" altLang="ko-KR" sz="19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81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:3 Tier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구조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608712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3 Tier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구조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7895406" y="2477417"/>
            <a:ext cx="39600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5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 흐름도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프로세스 흐름도</a:t>
            </a:r>
            <a:endParaRPr kumimoji="0" lang="en-US" altLang="ko-KR" sz="160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영업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구매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과정 등의 흐름을 전체적으로 나타냄 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1BC74454-9C59-4D06-85CE-8AB7A23B680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20977421-5919-49F7-9CE2-033505D59BFD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F7198289-2A44-4D90-A807-0225AFF4F205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973353F7-92CA-473F-B821-0381A54A5C1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2D98859D-B12B-4C4F-9BDF-AE04DF6AD94C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B6A838F7-B278-4591-805B-788A821ADBF0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1D1F3015-FBC6-4673-B67E-42AFC6211225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93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화면 설계서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6529388" y="2478088"/>
            <a:ext cx="4794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buFontTx/>
              <a:buChar char="-"/>
              <a:defRPr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 컨트롤의 세부적인 기능을</a:t>
            </a:r>
            <a:r>
              <a:rPr kumimoji="0" lang="en-US" altLang="ko-KR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sz="2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설계함</a:t>
            </a:r>
            <a:endParaRPr kumimoji="0" lang="en-US" altLang="ko-KR" sz="2000" b="1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latinLnBrk="1" hangingPunct="1">
              <a:defRPr/>
            </a:pPr>
            <a:endParaRPr kumimoji="0" lang="en-US" altLang="ko-KR" sz="2000" dirty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3324" name="그림 6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3553" y="2344254"/>
            <a:ext cx="5211335" cy="360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그룹 13">
            <a:extLst>
              <a:ext uri="{FF2B5EF4-FFF2-40B4-BE49-F238E27FC236}">
                <a16:creationId xmlns:a16="http://schemas.microsoft.com/office/drawing/2014/main" id="{0ABC00E6-E827-442F-9AC5-4EE02536205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8" name="양쪽 모서리가 둥근 사각형 21">
              <a:extLst>
                <a:ext uri="{FF2B5EF4-FFF2-40B4-BE49-F238E27FC236}">
                  <a16:creationId xmlns:a16="http://schemas.microsoft.com/office/drawing/2014/main" id="{690B857E-98E1-445B-817A-27C65B673F38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19" name="양쪽 모서리가 둥근 사각형 23">
              <a:extLst>
                <a:ext uri="{FF2B5EF4-FFF2-40B4-BE49-F238E27FC236}">
                  <a16:creationId xmlns:a16="http://schemas.microsoft.com/office/drawing/2014/main" id="{604A3B6F-B1DE-4260-BF66-CEB8ECE59CC1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0" name="양쪽 모서리가 둥근 사각형 24">
              <a:extLst>
                <a:ext uri="{FF2B5EF4-FFF2-40B4-BE49-F238E27FC236}">
                  <a16:creationId xmlns:a16="http://schemas.microsoft.com/office/drawing/2014/main" id="{424D4B29-8130-4CBA-9895-826FAA4F2390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1" name="양쪽 모서리가 둥근 사각형 25">
              <a:extLst>
                <a:ext uri="{FF2B5EF4-FFF2-40B4-BE49-F238E27FC236}">
                  <a16:creationId xmlns:a16="http://schemas.microsoft.com/office/drawing/2014/main" id="{AB2A42E0-7B56-4028-B003-6F129D031E96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3" name="양쪽 모서리가 둥근 사각형 26">
              <a:extLst>
                <a:ext uri="{FF2B5EF4-FFF2-40B4-BE49-F238E27FC236}">
                  <a16:creationId xmlns:a16="http://schemas.microsoft.com/office/drawing/2014/main" id="{E18E890F-4506-46C6-A667-182A77EF239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0" name="양쪽 모서리가 둥근 사각형 27">
              <a:extLst>
                <a:ext uri="{FF2B5EF4-FFF2-40B4-BE49-F238E27FC236}">
                  <a16:creationId xmlns:a16="http://schemas.microsoft.com/office/drawing/2014/main" id="{5A5FB383-F722-4181-9C71-53914ADFA139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9460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9461" name="그룹 13"/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19462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테이블 정의서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19468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16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프로세스를 이해하고 이에 따라 필요한 테이블 작성</a:t>
              </a: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endPara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테이블간의 관계도를 통하여 필요한 외래키 추가</a:t>
              </a:r>
            </a:p>
          </p:txBody>
        </p:sp>
      </p:grpSp>
      <p:pic>
        <p:nvPicPr>
          <p:cNvPr id="19463" name="그림 18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"/>
          <a:stretch/>
        </p:blipFill>
        <p:spPr bwMode="auto">
          <a:xfrm>
            <a:off x="782638" y="2320926"/>
            <a:ext cx="5508378" cy="365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150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21509" name="그룹 13"/>
          <p:cNvGrpSpPr>
            <a:grpSpLocks/>
          </p:cNvGrpSpPr>
          <p:nvPr/>
        </p:nvGrpSpPr>
        <p:grpSpPr bwMode="auto">
          <a:xfrm rot="5400000">
            <a:off x="8534474" y="-2987677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21510" name="그룹 1"/>
          <p:cNvGrpSpPr>
            <a:grpSpLocks/>
          </p:cNvGrpSpPr>
          <p:nvPr/>
        </p:nvGrpSpPr>
        <p:grpSpPr bwMode="auto">
          <a:xfrm>
            <a:off x="782638" y="2320925"/>
            <a:ext cx="11072812" cy="4164013"/>
            <a:chOff x="782518" y="2321359"/>
            <a:chExt cx="11073328" cy="416303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782518" y="2321359"/>
              <a:ext cx="5508635" cy="36521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2311351" y="6165379"/>
              <a:ext cx="2268644" cy="3190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논리 </a:t>
              </a:r>
              <a:r>
                <a:rPr kumimoji="0" lang="en-US" altLang="ko-KR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ERD </a:t>
              </a: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화면</a:t>
              </a:r>
            </a:p>
          </p:txBody>
        </p:sp>
        <p:sp>
          <p:nvSpPr>
            <p:cNvPr id="21516" name="직사각형 10"/>
            <p:cNvSpPr>
              <a:spLocks noChangeArrowheads="1"/>
            </p:cNvSpPr>
            <p:nvPr/>
          </p:nvSpPr>
          <p:spPr bwMode="auto">
            <a:xfrm>
              <a:off x="6529732" y="2477814"/>
              <a:ext cx="532611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Char char="-"/>
              </a:pP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테이블정의서를 기반으로 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MES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ERD, 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물리</a:t>
              </a:r>
              <a:r>
                <a:rPr kumimoji="0" lang="en-US" altLang="ko-KR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ERD</a:t>
              </a:r>
              <a:r>
                <a:rPr kumimoji="0" lang="ko-KR" altLang="en-US" sz="20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설계</a:t>
              </a:r>
            </a:p>
          </p:txBody>
        </p:sp>
      </p:grpSp>
      <p:pic>
        <p:nvPicPr>
          <p:cNvPr id="21511" name="그림 1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" t="14657" r="18066" b="26542"/>
          <a:stretch/>
        </p:blipFill>
        <p:spPr bwMode="auto">
          <a:xfrm>
            <a:off x="782638" y="2320925"/>
            <a:ext cx="5508378" cy="365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355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23557" name="그룹 13"/>
          <p:cNvGrpSpPr>
            <a:grpSpLocks/>
          </p:cNvGrpSpPr>
          <p:nvPr/>
        </p:nvGrpSpPr>
        <p:grpSpPr bwMode="auto">
          <a:xfrm rot="5400000">
            <a:off x="8570616" y="-298546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378" cy="3653049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MES </a:t>
            </a: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메인 화면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3564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224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655638" y="2057400"/>
            <a:ext cx="5178425" cy="3454400"/>
            <a:chOff x="5681680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 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작업지시를 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8D3E23-3FCF-4C3C-987E-0EDAED8332F1}"/>
              </a:ext>
            </a:extLst>
          </p:cNvPr>
          <p:cNvGrpSpPr/>
          <p:nvPr/>
        </p:nvGrpSpPr>
        <p:grpSpPr>
          <a:xfrm>
            <a:off x="5303118" y="246062"/>
            <a:ext cx="6832600" cy="369888"/>
            <a:chOff x="4222750" y="260350"/>
            <a:chExt cx="6832600" cy="369888"/>
          </a:xfrm>
        </p:grpSpPr>
        <p:sp>
          <p:nvSpPr>
            <p:cNvPr id="22" name="양쪽 모서리가 둥근 사각형 21"/>
            <p:cNvSpPr/>
            <p:nvPr/>
          </p:nvSpPr>
          <p:spPr bwMode="auto">
            <a:xfrm flipH="1">
              <a:off x="4222750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 bwMode="auto">
            <a:xfrm flipH="1">
              <a:off x="5322888" y="260350"/>
              <a:ext cx="1327150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 bwMode="auto">
            <a:xfrm flipH="1">
              <a:off x="6426201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 bwMode="auto">
            <a:xfrm flipH="1">
              <a:off x="750252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 bwMode="auto">
            <a:xfrm flipH="1">
              <a:off x="8553450" y="260350"/>
              <a:ext cx="1328738" cy="3698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flipH="1">
              <a:off x="9731375" y="260350"/>
              <a:ext cx="1323975" cy="36988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spc="-15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메뉴명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75326" y="5979319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현재 생산하고 있는 현황을 확인할 수 있다</a:t>
            </a:r>
            <a:r>
              <a:rPr kumimoji="0"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6" name="그룹 18">
            <a:extLst>
              <a:ext uri="{FF2B5EF4-FFF2-40B4-BE49-F238E27FC236}">
                <a16:creationId xmlns:a16="http://schemas.microsoft.com/office/drawing/2014/main" id="{44FE7C71-C9AB-4A89-AD78-BF99260CE519}"/>
              </a:ext>
            </a:extLst>
          </p:cNvPr>
          <p:cNvGrpSpPr>
            <a:grpSpLocks/>
          </p:cNvGrpSpPr>
          <p:nvPr/>
        </p:nvGrpSpPr>
        <p:grpSpPr bwMode="auto">
          <a:xfrm>
            <a:off x="6208714" y="2099469"/>
            <a:ext cx="5178425" cy="3454400"/>
            <a:chOff x="5681680" y="2638922"/>
            <a:chExt cx="5178972" cy="3454374"/>
          </a:xfrm>
        </p:grpSpPr>
        <p:pic>
          <p:nvPicPr>
            <p:cNvPr id="34" name="그림 19">
              <a:extLst>
                <a:ext uri="{FF2B5EF4-FFF2-40B4-BE49-F238E27FC236}">
                  <a16:creationId xmlns:a16="http://schemas.microsoft.com/office/drawing/2014/main" id="{4A8FBF10-CF82-4234-BFD8-1A82F035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680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2229128-A4EB-4373-BF2E-9FD1ACD9334C}"/>
                </a:ext>
              </a:extLst>
            </p:cNvPr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027112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434" y="0"/>
            <a:ext cx="12226926" cy="6858000"/>
          </a:xfrm>
          <a:prstGeom prst="rect">
            <a:avLst/>
          </a:prstGeom>
          <a:gradFill>
            <a:gsLst>
              <a:gs pos="49000">
                <a:schemeClr val="tx1">
                  <a:lumMod val="50000"/>
                  <a:lumOff val="50000"/>
                </a:schemeClr>
              </a:gs>
              <a:gs pos="0">
                <a:schemeClr val="bg1">
                  <a:lumMod val="50000"/>
                  <a:alpha val="7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/>
              <a:t>5</a:t>
            </a:r>
            <a:endParaRPr kumimoji="0" lang="ko-KR" altLang="en-US" dirty="0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9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4108" y="2676466"/>
            <a:chExt cx="3408402" cy="1088876"/>
          </a:xfrm>
        </p:grpSpPr>
        <p:cxnSp>
          <p:nvCxnSpPr>
            <p:cNvPr id="11" name="Straight Connector 8"/>
            <p:cNvCxnSpPr/>
            <p:nvPr/>
          </p:nvCxnSpPr>
          <p:spPr bwMode="auto">
            <a:xfrm>
              <a:off x="4727133" y="3765342"/>
              <a:ext cx="2749579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4108" y="2676466"/>
              <a:ext cx="3408402" cy="86247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pic>
        <p:nvPicPr>
          <p:cNvPr id="33800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0"/>
            <a:ext cx="110632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0"/>
            <a:ext cx="12190413" cy="6884988"/>
          </a:xfrm>
          <a:prstGeom prst="rect">
            <a:avLst/>
          </a:prstGeom>
          <a:gradFill>
            <a:gsLst>
              <a:gs pos="47000">
                <a:schemeClr val="bg1">
                  <a:lumMod val="50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85000"/>
                  <a:alpha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8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9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0" name="TextBox 48"/>
          <p:cNvSpPr txBox="1">
            <a:spLocks noChangeArrowheads="1"/>
          </p:cNvSpPr>
          <p:nvPr/>
        </p:nvSpPr>
        <p:spPr bwMode="auto">
          <a:xfrm>
            <a:off x="4875213" y="2770188"/>
            <a:ext cx="1004887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03 </a:t>
            </a: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3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4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35" name="TextBox 53"/>
          <p:cNvSpPr txBox="1">
            <a:spLocks noChangeArrowheads="1"/>
          </p:cNvSpPr>
          <p:nvPr/>
        </p:nvSpPr>
        <p:spPr bwMode="auto">
          <a:xfrm>
            <a:off x="4886325" y="3608388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04 </a:t>
            </a: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8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9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0" name="TextBox 58"/>
          <p:cNvSpPr txBox="1">
            <a:spLocks noChangeArrowheads="1"/>
          </p:cNvSpPr>
          <p:nvPr/>
        </p:nvSpPr>
        <p:spPr bwMode="auto">
          <a:xfrm>
            <a:off x="4886325" y="4451350"/>
            <a:ext cx="1006475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05 </a:t>
            </a: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3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4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45" name="TextBox 63"/>
          <p:cNvSpPr txBox="1">
            <a:spLocks noChangeArrowheads="1"/>
          </p:cNvSpPr>
          <p:nvPr/>
        </p:nvSpPr>
        <p:spPr bwMode="auto">
          <a:xfrm>
            <a:off x="4899025" y="5265738"/>
            <a:ext cx="10048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06 </a:t>
            </a: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8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9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0" name="TextBox 68"/>
          <p:cNvSpPr txBox="1">
            <a:spLocks noChangeArrowheads="1"/>
          </p:cNvSpPr>
          <p:nvPr/>
        </p:nvSpPr>
        <p:spPr bwMode="auto">
          <a:xfrm>
            <a:off x="9393238" y="2779713"/>
            <a:ext cx="10048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07 - 15 </a:t>
            </a: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3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4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5" name="TextBox 73"/>
          <p:cNvSpPr txBox="1">
            <a:spLocks noChangeArrowheads="1"/>
          </p:cNvSpPr>
          <p:nvPr/>
        </p:nvSpPr>
        <p:spPr bwMode="auto">
          <a:xfrm>
            <a:off x="9374188" y="3611563"/>
            <a:ext cx="100647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en-US" altLang="ko-KR" sz="14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A9354FE-1A64-487D-8BA4-DF44D374646A}"/>
              </a:ext>
            </a:extLst>
          </p:cNvPr>
          <p:cNvGrpSpPr/>
          <p:nvPr/>
        </p:nvGrpSpPr>
        <p:grpSpPr>
          <a:xfrm>
            <a:off x="9557589" y="2239963"/>
            <a:ext cx="1597025" cy="1419225"/>
            <a:chOff x="6740416" y="2456546"/>
            <a:chExt cx="1597025" cy="141922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8B53F10-3C5B-4915-9B13-5A78B15E6A1B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69ACFC-6421-424E-9601-E26D105F2E42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D74278-034D-46CA-B5E7-B43C90D32542}"/>
              </a:ext>
            </a:extLst>
          </p:cNvPr>
          <p:cNvGrpSpPr/>
          <p:nvPr/>
        </p:nvGrpSpPr>
        <p:grpSpPr>
          <a:xfrm>
            <a:off x="6565294" y="4662487"/>
            <a:ext cx="1597025" cy="1419225"/>
            <a:chOff x="6740416" y="2456546"/>
            <a:chExt cx="1597025" cy="141922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DC3643A-F4C4-4A71-A933-76FC89E23AAA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392A30-A1E7-4FA0-B371-66D67696D0ED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647269-A0AC-4171-9FE9-1AF0A2D266F0}"/>
              </a:ext>
            </a:extLst>
          </p:cNvPr>
          <p:cNvGrpSpPr/>
          <p:nvPr/>
        </p:nvGrpSpPr>
        <p:grpSpPr>
          <a:xfrm>
            <a:off x="9612313" y="4648307"/>
            <a:ext cx="1597025" cy="1419225"/>
            <a:chOff x="6740416" y="2456546"/>
            <a:chExt cx="1597025" cy="141922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9FB2C1-45EA-4FB5-A1B3-1E84E506A227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2CE83-7DE3-462C-B5DB-A838C64AE1DB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BE1C43-F1A8-4EBE-90CD-A519625D8276}"/>
              </a:ext>
            </a:extLst>
          </p:cNvPr>
          <p:cNvGrpSpPr/>
          <p:nvPr/>
        </p:nvGrpSpPr>
        <p:grpSpPr>
          <a:xfrm>
            <a:off x="6684208" y="2212181"/>
            <a:ext cx="1597025" cy="1419225"/>
            <a:chOff x="6740416" y="2456546"/>
            <a:chExt cx="1597025" cy="141922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B80DDE-1AB7-4360-9FA7-3A81F1983C25}"/>
                </a:ext>
              </a:extLst>
            </p:cNvPr>
            <p:cNvSpPr/>
            <p:nvPr/>
          </p:nvSpPr>
          <p:spPr>
            <a:xfrm>
              <a:off x="6740416" y="2456546"/>
              <a:ext cx="1597025" cy="1419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1358E5-C4EA-4299-ACB4-818BB393359C}"/>
                </a:ext>
              </a:extLst>
            </p:cNvPr>
            <p:cNvSpPr/>
            <p:nvPr/>
          </p:nvSpPr>
          <p:spPr>
            <a:xfrm>
              <a:off x="6950962" y="3012044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>
                  <a:latin typeface="+mn-lt"/>
                  <a:ea typeface="+mn-ea"/>
                </a:rPr>
                <a:t>캡쳐 화면</a:t>
              </a:r>
              <a:endParaRPr kumimoji="0" lang="ko-KR" altLang="en-US" dirty="0">
                <a:latin typeface="+mn-lt"/>
                <a:ea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 anchor="ctr" anchorCtr="1"/>
          <a:lstStyle/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는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Manufacturing Execution System Implementation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생산 정보화 시스템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약어입니다</a:t>
            </a:r>
            <a:r>
              <a:rPr lang="en-US" altLang="ko-KR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우리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The MES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회사는 캔햄 공장의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MES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를 설계 하였으며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주문의 시작부터 생산 마감까지 전체 생산 일정을 계획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기준 정보로 세부 생성 흐름을 체계화 하였습니다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 </a:t>
            </a:r>
          </a:p>
          <a:p>
            <a:pPr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OTF" panose="020B0600000101010101" pitchFamily="34" charset="-127"/>
              <a:ea typeface="나눔스퀘어OTF" panose="020B0600000101010101" pitchFamily="34" charset="-127"/>
              <a:cs typeface="+mn-cs"/>
            </a:endParaRPr>
          </a:p>
          <a:p>
            <a:pPr marL="84095" indent="-84095" defTabSz="897033" eaLnBrk="1" fontAlgn="auto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또한 현장 작업자들의 생산 실적 작업을 위한 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POP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프로그램과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, </a:t>
            </a:r>
            <a:r>
              <a:rPr lang="ko-KR" altLang="en-US" sz="1400">
                <a:solidFill>
                  <a:prstClr val="black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관리자를 위한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별도의 웹 서비스를 제공합니다</a:t>
            </a: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rPr>
              <a:t>.</a:t>
            </a: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설명 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585854" y="-2959903"/>
            <a:ext cx="369888" cy="6791343"/>
            <a:chOff x="11783838" y="1420023"/>
            <a:chExt cx="370105" cy="4457250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3684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/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구매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생산 관리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/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리포트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송기문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장건희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이홍직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이민희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563374" y="-2950265"/>
            <a:ext cx="369888" cy="6791119"/>
            <a:chOff x="11783839" y="1412919"/>
            <a:chExt cx="370104" cy="4457102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5" name="그림 4" descr="사람, 실내, 가장이(가) 표시된 사진&#10;&#10;자동 생성된 설명">
            <a:extLst>
              <a:ext uri="{FF2B5EF4-FFF2-40B4-BE49-F238E27FC236}">
                <a16:creationId xmlns:a16="http://schemas.microsoft.com/office/drawing/2014/main" id="{076AD98B-2CD5-4E43-8242-F32C3217DC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" b="-495"/>
          <a:stretch/>
        </p:blipFill>
        <p:spPr>
          <a:xfrm>
            <a:off x="6502506" y="2161381"/>
            <a:ext cx="1465200" cy="1828800"/>
          </a:xfrm>
          <a:prstGeom prst="rect">
            <a:avLst/>
          </a:prstGeom>
        </p:spPr>
      </p:pic>
      <p:pic>
        <p:nvPicPr>
          <p:cNvPr id="9" name="그림 8" descr="사람, 의류, 여자, 실내이(가) 표시된 사진&#10;&#10;자동 생성된 설명">
            <a:extLst>
              <a:ext uri="{FF2B5EF4-FFF2-40B4-BE49-F238E27FC236}">
                <a16:creationId xmlns:a16="http://schemas.microsoft.com/office/drawing/2014/main" id="{F483EA5F-9905-40C0-8F2F-477780FC4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06" y="4491889"/>
            <a:ext cx="1464906" cy="1830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04235"/>
              </p:ext>
            </p:extLst>
          </p:nvPr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설계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구현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</a:t>
                      </a:r>
                      <a:r>
                        <a:rPr lang="ko-KR" altLang="en-US" sz="1800" b="0" strike="noStrike" kern="1200" cap="none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주</a:t>
                      </a:r>
                      <a:endParaRPr lang="ko-KR" altLang="en-US" sz="1800" b="0" strike="noStrike" kern="1200" cap="none" dirty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50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63374" y="-29597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7529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세부 일정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2021-12-13 ~ 2022-01-20</a:t>
            </a:r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585742" y="-2944590"/>
            <a:ext cx="369888" cy="6791119"/>
            <a:chOff x="11783839" y="1412919"/>
            <a:chExt cx="370104" cy="4457102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3035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4181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5327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4082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19052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5980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144DCC6D-2453-4191-A9E3-46E5E6E8F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73649"/>
              </p:ext>
            </p:extLst>
          </p:nvPr>
        </p:nvGraphicFramePr>
        <p:xfrm>
          <a:off x="586550" y="1889011"/>
          <a:ext cx="11233248" cy="4485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390136505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3619597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49589593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34312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4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12/13(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 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분석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요구사항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9897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12/21(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)~12/27(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일정 관리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시스템 구성도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프로그램 흐름도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ERD,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화면 설계서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테이블 정의서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6369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12/28(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수정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화면 구현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Base forms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구현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메인 화면 구상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디자인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638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12/30(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목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담당 파트 개발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소스 파일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16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1/14(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월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)~1/16(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)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▶송기문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▶장건희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▶이홍직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▶이민희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: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 작성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ppt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작성</a:t>
                      </a:r>
                      <a:endParaRPr lang="en-US" altLang="ko-KR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테스트 케이스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사용자 매뉴얼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최종 발표 </a:t>
                      </a:r>
                      <a:r>
                        <a:rPr lang="en-US" altLang="ko-KR" sz="12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ppt</a:t>
                      </a:r>
                      <a:endParaRPr lang="ko-KR" altLang="en-US" sz="12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452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lumMod val="50000"/>
                  </a:schemeClr>
                </a:gs>
                <a:gs pos="50000">
                  <a:schemeClr val="tx1"/>
                </a:gs>
                <a:gs pos="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개발 환경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65783" y="2799722"/>
              <a:ext cx="4575152" cy="2769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Microsoft Visual Studio 2019, SSMS 18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C#, MS-SQL</a:t>
              </a:r>
            </a:p>
            <a:p>
              <a:pPr marL="0" indent="0" eaLnBrk="1" latinLnBrk="1" hangingPunct="1">
                <a:defRPr/>
              </a:pPr>
              <a:endParaRPr kumimoji="0" lang="en-US" altLang="ko-KR" sz="16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br>
                <a:rPr kumimoji="0" lang="en-US" altLang="ko-KR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6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.NET Framework v4.7.2</a:t>
              </a:r>
              <a:br>
                <a:rPr kumimoji="0" lang="en-US" altLang="ko-KR" sz="1600" dirty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</a:t>
              </a:r>
              <a:r>
                <a:rPr kumimoji="0" lang="en-US" altLang="ko-KR" sz="1400" b="1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Github</a:t>
              </a:r>
              <a:endParaRPr kumimoji="0" lang="en-US" altLang="ko-KR" sz="1400" b="1" dirty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581003" y="-2980528"/>
            <a:ext cx="369889" cy="6832600"/>
            <a:chOff x="11783835" y="1420022"/>
            <a:chExt cx="370109" cy="4457250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2496A38-8E1D-4299-BFF9-374A968C4A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90" y="2896308"/>
            <a:ext cx="1271328" cy="13663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F3A1B1E-5EF1-42C7-9638-3125FC5C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490" y="2973836"/>
            <a:ext cx="1494059" cy="1211255"/>
          </a:xfrm>
          <a:prstGeom prst="rect">
            <a:avLst/>
          </a:prstGeom>
          <a:solidFill>
            <a:schemeClr val="bg1"/>
          </a:solidFill>
          <a:ln w="69850" cap="rnd">
            <a:solidFill>
              <a:schemeClr val="bg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C290705-EEBE-4655-BB8F-B7C430494E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21" y="4382138"/>
            <a:ext cx="1489130" cy="148913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536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요구사항 정의서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5508496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요구사항 정의서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15372" name="직사각형 10"/>
          <p:cNvSpPr>
            <a:spLocks noChangeArrowheads="1"/>
          </p:cNvSpPr>
          <p:nvPr/>
        </p:nvSpPr>
        <p:spPr bwMode="auto">
          <a:xfrm>
            <a:off x="6529707" y="2477417"/>
            <a:ext cx="489394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고객의 요구 사항 정의</a:t>
            </a: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kumimoji="0" lang="en-US" altLang="ko-KR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중요도</a:t>
            </a:r>
            <a:r>
              <a:rPr kumimoji="0" lang="en-US" altLang="ko-KR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sz="2000" b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반영 여부</a:t>
            </a: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F080EEA6-4E71-4754-BFE8-FDCE2ABDDC4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B8D29D92-EC9C-4BD7-8640-6DCA775C036E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39B366AD-5D03-432F-93D8-1A95FE3F0AD3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AFD03600-794D-4194-B3EE-406541529C04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8EC7B28F-3F6C-4E5C-95F4-A14D2C51ED14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A7500BE3-90BA-4719-8B60-411FF50B7719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6E4C51D2-BD74-4B31-B402-20B3733A91E0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  <a:gs pos="4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25604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782638" y="2320925"/>
            <a:ext cx="6947768" cy="365304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2311400" y="6165850"/>
            <a:ext cx="2268538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bg1">
                  <a:lumMod val="50000"/>
                </a:schemeClr>
              </a:gs>
              <a:gs pos="50000">
                <a:schemeClr val="tx1"/>
              </a:gs>
              <a:gs pos="0">
                <a:schemeClr val="bg1">
                  <a:lumMod val="6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시스템 구성도</a:t>
            </a:r>
            <a:endParaRPr kumimoji="0" lang="ko-KR" altLang="en-US" sz="1600" dirty="0">
              <a:solidFill>
                <a:schemeClr val="bg1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25612" name="직사각형 10"/>
          <p:cNvSpPr>
            <a:spLocks noChangeArrowheads="1"/>
          </p:cNvSpPr>
          <p:nvPr/>
        </p:nvSpPr>
        <p:spPr bwMode="auto">
          <a:xfrm>
            <a:off x="6529584" y="2477417"/>
            <a:ext cx="5325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Char char="-"/>
            </a:pPr>
            <a:endParaRPr kumimoji="0" lang="ko-KR" altLang="en-US" sz="2000" b="1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8" name="그룹 13">
            <a:extLst>
              <a:ext uri="{FF2B5EF4-FFF2-40B4-BE49-F238E27FC236}">
                <a16:creationId xmlns:a16="http://schemas.microsoft.com/office/drawing/2014/main" id="{CEDC1F82-6178-43A9-950D-20D683336E9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34474" y="-2980530"/>
            <a:ext cx="369889" cy="6832600"/>
            <a:chOff x="11783835" y="1420022"/>
            <a:chExt cx="370109" cy="4457250"/>
          </a:xfrm>
        </p:grpSpPr>
        <p:sp>
          <p:nvSpPr>
            <p:cNvPr id="19" name="양쪽 모서리가 둥근 사각형 21">
              <a:extLst>
                <a:ext uri="{FF2B5EF4-FFF2-40B4-BE49-F238E27FC236}">
                  <a16:creationId xmlns:a16="http://schemas.microsoft.com/office/drawing/2014/main" id="{D9131C69-C67C-4FEF-9D59-6E0557EA5CC7}"/>
                </a:ext>
              </a:extLst>
            </p:cNvPr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0" name="양쪽 모서리가 둥근 사각형 23">
              <a:extLst>
                <a:ext uri="{FF2B5EF4-FFF2-40B4-BE49-F238E27FC236}">
                  <a16:creationId xmlns:a16="http://schemas.microsoft.com/office/drawing/2014/main" id="{63538C9F-CA25-4171-BFBF-D77CEE9CA346}"/>
                </a:ext>
              </a:extLst>
            </p:cNvPr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1" name="양쪽 모서리가 둥근 사각형 24">
              <a:extLst>
                <a:ext uri="{FF2B5EF4-FFF2-40B4-BE49-F238E27FC236}">
                  <a16:creationId xmlns:a16="http://schemas.microsoft.com/office/drawing/2014/main" id="{B5ED6ED9-7B41-4D24-A07D-4B337FCB4BAD}"/>
                </a:ext>
              </a:extLst>
            </p:cNvPr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5">
              <a:extLst>
                <a:ext uri="{FF2B5EF4-FFF2-40B4-BE49-F238E27FC236}">
                  <a16:creationId xmlns:a16="http://schemas.microsoft.com/office/drawing/2014/main" id="{D9E49526-F06C-4AE6-95B5-E7F6ADE3A611}"/>
                </a:ext>
              </a:extLst>
            </p:cNvPr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30" name="양쪽 모서리가 둥근 사각형 26">
              <a:extLst>
                <a:ext uri="{FF2B5EF4-FFF2-40B4-BE49-F238E27FC236}">
                  <a16:creationId xmlns:a16="http://schemas.microsoft.com/office/drawing/2014/main" id="{C9D71E2D-8B35-4A96-B8C5-ADD4D13184C3}"/>
                </a:ext>
              </a:extLst>
            </p:cNvPr>
            <p:cNvSpPr/>
            <p:nvPr/>
          </p:nvSpPr>
          <p:spPr>
            <a:xfrm rot="16200000" flipH="1">
              <a:off x="11535488" y="2433682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  <a:gs pos="51000">
                  <a:schemeClr val="bg1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내용</a:t>
              </a:r>
            </a:p>
          </p:txBody>
        </p:sp>
        <p:sp>
          <p:nvSpPr>
            <p:cNvPr id="31" name="양쪽 모서리가 둥근 사각형 27">
              <a:extLst>
                <a:ext uri="{FF2B5EF4-FFF2-40B4-BE49-F238E27FC236}">
                  <a16:creationId xmlns:a16="http://schemas.microsoft.com/office/drawing/2014/main" id="{4CFBB92F-548E-430F-96DF-DEDA7AE057BA}"/>
                </a:ext>
              </a:extLst>
            </p:cNvPr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1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787</Words>
  <Application>Microsoft Office PowerPoint</Application>
  <PresentationFormat>사용자 지정</PresentationFormat>
  <Paragraphs>273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나눔고딕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이민희</cp:lastModifiedBy>
  <cp:revision>67</cp:revision>
  <dcterms:created xsi:type="dcterms:W3CDTF">2019-08-26T09:16:45Z</dcterms:created>
  <dcterms:modified xsi:type="dcterms:W3CDTF">2021-12-24T03:08:14Z</dcterms:modified>
</cp:coreProperties>
</file>