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4" r:id="rId3"/>
    <p:sldId id="258" r:id="rId4"/>
    <p:sldId id="266" r:id="rId5"/>
    <p:sldId id="267" r:id="rId6"/>
    <p:sldId id="286" r:id="rId7"/>
    <p:sldId id="270" r:id="rId8"/>
    <p:sldId id="288" r:id="rId9"/>
    <p:sldId id="290" r:id="rId10"/>
    <p:sldId id="274" r:id="rId11"/>
    <p:sldId id="285" r:id="rId12"/>
    <p:sldId id="291" r:id="rId13"/>
    <p:sldId id="279" r:id="rId14"/>
    <p:sldId id="273" r:id="rId15"/>
    <p:sldId id="276" r:id="rId16"/>
    <p:sldId id="277" r:id="rId17"/>
    <p:sldId id="278" r:id="rId18"/>
    <p:sldId id="268" r:id="rId19"/>
    <p:sldId id="283" r:id="rId20"/>
  </p:sldIdLst>
  <p:sldSz cx="12190413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86"/>
    <a:srgbClr val="737477"/>
    <a:srgbClr val="B4C6E7"/>
    <a:srgbClr val="CCCC00"/>
    <a:srgbClr val="D9D9D9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1" autoAdjust="0"/>
    <p:restoredTop sz="94657" autoAdjust="0"/>
  </p:normalViewPr>
  <p:slideViewPr>
    <p:cSldViewPr showGuides="1">
      <p:cViewPr varScale="1">
        <p:scale>
          <a:sx n="100" d="100"/>
          <a:sy n="100" d="100"/>
        </p:scale>
        <p:origin x="108" y="2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D9DFAF9C-5724-4A6D-B2CE-AF32111608E6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C2569519-A45D-46AD-B3D3-17D29C4BAB0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04A8D6F-5B79-4246-BD71-B176557083D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96C0474F-7BB8-4703-BBA7-ABCA8710859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B536548-60B9-46DD-A4BE-0B939DAEDF0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6195EAA-698F-412A-9A12-58B96CA6FBB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120A9E4-F467-41CA-BCA1-48B487B9160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8D29645-7411-4A39-97A0-E308831378B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4EF311D-E29B-45FD-B4EB-97AE3D58A47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5F98F16-6A40-4A72-AF61-7566ED3B227B}" type="slidenum">
              <a:rPr lang="ko-KR" altLang="en-US" smtClean="0"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9D0BA10-4172-4446-8FA4-C45C26B97E1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569519-A45D-46AD-B3D3-17D29C4BAB01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38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569519-A45D-46AD-B3D3-17D29C4BAB01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38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87D9AC1-BC93-4CF6-9ADB-031E2966E5A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D0E04E-C966-4F17-B578-FC771CCA691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35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D0E04E-C966-4F17-B578-FC771CCA691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25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D0E04E-C966-4F17-B578-FC771CCA691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922E1-04C3-456F-8935-E5B0EFBF4407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107F2-BD28-4FB1-807F-93D05AA3AA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5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8D1CA-2A8C-46DF-9E44-70ECF36A974E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9D332-17B9-4478-A902-CFA2BAE4F5D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8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57A84-02F1-486A-8F11-2D8D83247340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561B5-ADC0-4C51-A484-E4A49DEB513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7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312F5-50A3-41B9-AA89-7F592FBA11B8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EC814-0575-4B9B-A350-54C36CD8BC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4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A9E74-88BD-4AF6-9C11-9F805AB7870C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45405-CA9C-4204-9B8A-12414A4319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50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09A1A-13C8-4F57-ADCD-5F9764BA6419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52411-5F75-446B-8FC7-6E50F26ACC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1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BEBB2-481A-4997-B957-D744C54EF48B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DFFB4-2576-4A4E-A872-BB506A5200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79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8465A-211D-454B-A4E9-EDA16A2794FD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C5F94-A003-4238-BFFC-89D4D468EDE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4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67BA3-80C9-4383-9460-A9FBA6E09A03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5692B-D6F0-461F-B9BE-4759B1AB6A8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92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83409-85BA-4EF9-AD99-136F8CDE0F21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AF52D-5E07-4DE8-A398-78BA3A52E2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8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FFCA2-CC03-46AA-98F5-60FBE148B22C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98E5D-5DAF-4D3E-B092-677A0CB408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81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12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FFC2A3-58AF-403D-8450-50863AF9697E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110A9EB-55C2-442C-8184-86F4D1315D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0271125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434" y="0"/>
            <a:ext cx="12226926" cy="6858000"/>
          </a:xfrm>
          <a:prstGeom prst="rect">
            <a:avLst/>
          </a:prstGeom>
          <a:gradFill>
            <a:gsLst>
              <a:gs pos="49000">
                <a:schemeClr val="tx1">
                  <a:lumMod val="50000"/>
                  <a:lumOff val="50000"/>
                </a:schemeClr>
              </a:gs>
              <a:gs pos="0">
                <a:schemeClr val="bg1">
                  <a:lumMod val="50000"/>
                  <a:alpha val="7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5</a:t>
            </a:r>
            <a:endParaRPr kumimoji="0" lang="ko-KR" altLang="en-US" dirty="0"/>
          </a:p>
        </p:txBody>
      </p:sp>
      <p:sp>
        <p:nvSpPr>
          <p:cNvPr id="12" name="타원 11"/>
          <p:cNvSpPr>
            <a:spLocks/>
          </p:cNvSpPr>
          <p:nvPr/>
        </p:nvSpPr>
        <p:spPr>
          <a:xfrm>
            <a:off x="3214688" y="549275"/>
            <a:ext cx="5761037" cy="5759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3079" name="그룹 13"/>
          <p:cNvGrpSpPr>
            <a:grpSpLocks/>
          </p:cNvGrpSpPr>
          <p:nvPr/>
        </p:nvGrpSpPr>
        <p:grpSpPr bwMode="auto">
          <a:xfrm>
            <a:off x="4396667" y="2433638"/>
            <a:ext cx="3397084" cy="1282700"/>
            <a:chOff x="4630137" y="2676466"/>
            <a:chExt cx="2876349" cy="1088876"/>
          </a:xfrm>
        </p:grpSpPr>
        <p:cxnSp>
          <p:nvCxnSpPr>
            <p:cNvPr id="11" name="Straight Connector 8"/>
            <p:cNvCxnSpPr/>
            <p:nvPr/>
          </p:nvCxnSpPr>
          <p:spPr bwMode="auto">
            <a:xfrm>
              <a:off x="4727516" y="3765342"/>
              <a:ext cx="2748795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4630137" y="2676466"/>
              <a:ext cx="2876349" cy="8621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The MES</a:t>
              </a:r>
              <a:endParaRPr kumimoji="0"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30463" y="3541713"/>
            <a:ext cx="7329487" cy="9694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90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GDC8 Team3</a:t>
            </a:r>
            <a:endParaRPr kumimoji="0" lang="en-US" altLang="ko-KR" sz="19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(</a:t>
            </a:r>
            <a:r>
              <a:rPr kumimoji="0" lang="ko-KR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기업맞춤형</a:t>
            </a: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)C#</a:t>
            </a:r>
            <a:r>
              <a:rPr kumimoji="0" lang="ko-KR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기반 산업자동화 </a:t>
            </a: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SW </a:t>
            </a:r>
            <a:r>
              <a:rPr kumimoji="0" lang="ko-KR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개발자 양성과정</a:t>
            </a:r>
            <a:endParaRPr kumimoji="0" lang="en-US" altLang="ko-KR" sz="19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</p:txBody>
      </p:sp>
      <p:pic>
        <p:nvPicPr>
          <p:cNvPr id="3081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4468813"/>
            <a:ext cx="3416300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536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요구사항 정의서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5508496" cy="365304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요구사항 정의서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15372" name="직사각형 10"/>
          <p:cNvSpPr>
            <a:spLocks noChangeArrowheads="1"/>
          </p:cNvSpPr>
          <p:nvPr/>
        </p:nvSpPr>
        <p:spPr bwMode="auto">
          <a:xfrm>
            <a:off x="6529707" y="2477417"/>
            <a:ext cx="489394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고객의 요구 사항 정의</a:t>
            </a:r>
            <a:endParaRPr kumimoji="0" lang="en-US" altLang="ko-KR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indent="0" algn="just" eaLnBrk="1" hangingPunct="1">
              <a:spcBef>
                <a:spcPct val="0"/>
              </a:spcBef>
              <a:buNone/>
            </a:pPr>
            <a:endParaRPr kumimoji="0" lang="en-US" altLang="ko-KR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중요도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반영 여부</a:t>
            </a:r>
          </a:p>
        </p:txBody>
      </p: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F080EEA6-4E71-4754-BFE8-FDCE2ABDDC4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B8D29D92-EC9C-4BD7-8640-6DCA775C036E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39B366AD-5D03-432F-93D8-1A95FE3F0AD3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AFD03600-794D-4194-B3EE-406541529C04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8EC7B28F-3F6C-4E5C-95F4-A14D2C51ED14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A7500BE3-90BA-4719-8B60-411FF50B7719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6E4C51D2-BD74-4B31-B402-20B3733A91E0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560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시스템 구성도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6947768" cy="365304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시스템 구성도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5612" name="직사각형 10"/>
          <p:cNvSpPr>
            <a:spLocks noChangeArrowheads="1"/>
          </p:cNvSpPr>
          <p:nvPr/>
        </p:nvSpPr>
        <p:spPr bwMode="auto">
          <a:xfrm>
            <a:off x="6529584" y="2477417"/>
            <a:ext cx="5325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CEDC1F82-6178-43A9-950D-20D683336E9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D9131C69-C67C-4FEF-9D59-6E0557EA5CC7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63538C9F-CA25-4171-BFBF-D77CEE9CA346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B5ED6ED9-7B41-4D24-A07D-4B337FCB4BAD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D9E49526-F06C-4AE6-95B5-E7F6ADE3A611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C9D71E2D-8B35-4A96-B8C5-ADD4D13184C3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4CFBB92F-548E-430F-96DF-DEDA7AE057BA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8418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560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:3 Tier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구조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6608712" cy="365304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3 Tier </a:t>
            </a: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구조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5612" name="직사각형 10"/>
          <p:cNvSpPr>
            <a:spLocks noChangeArrowheads="1"/>
          </p:cNvSpPr>
          <p:nvPr/>
        </p:nvSpPr>
        <p:spPr bwMode="auto">
          <a:xfrm>
            <a:off x="7895406" y="2477417"/>
            <a:ext cx="39600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CEDC1F82-6178-43A9-950D-20D683336E9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D9131C69-C67C-4FEF-9D59-6E0557EA5CC7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63538C9F-CA25-4171-BFBF-D77CEE9CA346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B5ED6ED9-7B41-4D24-A07D-4B337FCB4BAD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D9E49526-F06C-4AE6-95B5-E7F6ADE3A611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C9D71E2D-8B35-4A96-B8C5-ADD4D13184C3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4CFBB92F-548E-430F-96DF-DEDA7AE057BA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256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560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프로세스 흐름도</a:t>
            </a:r>
          </a:p>
        </p:txBody>
      </p:sp>
      <p:grpSp>
        <p:nvGrpSpPr>
          <p:cNvPr id="25606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프로세스 흐름도</a:t>
              </a:r>
              <a:endParaRPr kumimoji="0" lang="en-US" altLang="ko-KR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25612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70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영업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구매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생산 과정 등의 흐름을 전체적으로 나타냄 </a:t>
              </a:r>
            </a:p>
          </p:txBody>
        </p:sp>
      </p:grpSp>
      <p:pic>
        <p:nvPicPr>
          <p:cNvPr id="25607" name="그림 19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6340" b="38129"/>
          <a:stretch/>
        </p:blipFill>
        <p:spPr bwMode="auto">
          <a:xfrm>
            <a:off x="782638" y="2320925"/>
            <a:ext cx="5508378" cy="365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그룹 13">
            <a:extLst>
              <a:ext uri="{FF2B5EF4-FFF2-40B4-BE49-F238E27FC236}">
                <a16:creationId xmlns:a16="http://schemas.microsoft.com/office/drawing/2014/main" id="{1BC74454-9C59-4D06-85CE-8AB7A23B6803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20977421-5919-49F7-9CE2-033505D59BFD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F7198289-2A44-4D90-A807-0225AFF4F205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973353F7-92CA-473F-B821-0381A54A5C10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2D98859D-B12B-4C4F-9BDF-AE04DF6AD94C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B6A838F7-B278-4591-805B-788A821ADBF0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1D1F3015-FBC6-4673-B67E-42AFC6211225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3316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화면설계서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5508393" cy="3653049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화면 설계서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54" name="직사각형 10"/>
          <p:cNvSpPr>
            <a:spLocks noChangeArrowheads="1"/>
          </p:cNvSpPr>
          <p:nvPr/>
        </p:nvSpPr>
        <p:spPr bwMode="auto">
          <a:xfrm>
            <a:off x="6529388" y="2478088"/>
            <a:ext cx="47942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buFontTx/>
              <a:buChar char="-"/>
              <a:defRPr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각 컨트롤의 세부적인 기능을</a:t>
            </a:r>
            <a:r>
              <a:rPr kumimoji="0" lang="en-US" altLang="ko-KR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en-US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설계함</a:t>
            </a:r>
            <a:endParaRPr kumimoji="0" lang="en-US" altLang="ko-KR" sz="2000" b="1" dirty="0">
              <a:solidFill>
                <a:schemeClr val="tx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indent="0" algn="just" eaLnBrk="1" latinLnBrk="1" hangingPunct="1">
              <a:defRPr/>
            </a:pPr>
            <a:endParaRPr kumimoji="0" lang="en-US" altLang="ko-KR" sz="2000" dirty="0">
              <a:solidFill>
                <a:schemeClr val="tx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13324" name="그림 65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3553" y="2344254"/>
            <a:ext cx="5211335" cy="360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그룹 13">
            <a:extLst>
              <a:ext uri="{FF2B5EF4-FFF2-40B4-BE49-F238E27FC236}">
                <a16:creationId xmlns:a16="http://schemas.microsoft.com/office/drawing/2014/main" id="{0ABC00E6-E827-442F-9AC5-4EE02536205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8" name="양쪽 모서리가 둥근 사각형 21">
              <a:extLst>
                <a:ext uri="{FF2B5EF4-FFF2-40B4-BE49-F238E27FC236}">
                  <a16:creationId xmlns:a16="http://schemas.microsoft.com/office/drawing/2014/main" id="{690B857E-98E1-445B-817A-27C65B673F38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19" name="양쪽 모서리가 둥근 사각형 23">
              <a:extLst>
                <a:ext uri="{FF2B5EF4-FFF2-40B4-BE49-F238E27FC236}">
                  <a16:creationId xmlns:a16="http://schemas.microsoft.com/office/drawing/2014/main" id="{604A3B6F-B1DE-4260-BF66-CEB8ECE59CC1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0" name="양쪽 모서리가 둥근 사각형 24">
              <a:extLst>
                <a:ext uri="{FF2B5EF4-FFF2-40B4-BE49-F238E27FC236}">
                  <a16:creationId xmlns:a16="http://schemas.microsoft.com/office/drawing/2014/main" id="{424D4B29-8130-4CBA-9895-826FAA4F2390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1" name="양쪽 모서리가 둥근 사각형 25">
              <a:extLst>
                <a:ext uri="{FF2B5EF4-FFF2-40B4-BE49-F238E27FC236}">
                  <a16:creationId xmlns:a16="http://schemas.microsoft.com/office/drawing/2014/main" id="{AB2A42E0-7B56-4028-B003-6F129D031E96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3" name="양쪽 모서리가 둥근 사각형 26">
              <a:extLst>
                <a:ext uri="{FF2B5EF4-FFF2-40B4-BE49-F238E27FC236}">
                  <a16:creationId xmlns:a16="http://schemas.microsoft.com/office/drawing/2014/main" id="{E18E890F-4506-46C6-A667-182A77EF2399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0" name="양쪽 모서리가 둥근 사각형 27">
              <a:extLst>
                <a:ext uri="{FF2B5EF4-FFF2-40B4-BE49-F238E27FC236}">
                  <a16:creationId xmlns:a16="http://schemas.microsoft.com/office/drawing/2014/main" id="{5A5FB383-F722-4181-9C71-53914ADFA139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9460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테이블 정의서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9461" name="그룹 13"/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pSp>
        <p:nvGrpSpPr>
          <p:cNvPr id="19462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테이블 정의서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19468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16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MES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프로세스를 이해하고 이에 따라 필요한 테이블 작성</a:t>
              </a:r>
            </a:p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endPara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테이블간의 관계도를 통하여 필요한 외래키 추가</a:t>
              </a:r>
            </a:p>
          </p:txBody>
        </p:sp>
      </p:grpSp>
      <p:pic>
        <p:nvPicPr>
          <p:cNvPr id="19463" name="그림 18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5"/>
          <a:stretch/>
        </p:blipFill>
        <p:spPr bwMode="auto">
          <a:xfrm>
            <a:off x="782638" y="2320926"/>
            <a:ext cx="5508378" cy="365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1508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논리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물리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ERD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</a:t>
            </a:r>
          </a:p>
        </p:txBody>
      </p:sp>
      <p:grpSp>
        <p:nvGrpSpPr>
          <p:cNvPr id="21509" name="그룹 13"/>
          <p:cNvGrpSpPr>
            <a:grpSpLocks/>
          </p:cNvGrpSpPr>
          <p:nvPr/>
        </p:nvGrpSpPr>
        <p:grpSpPr bwMode="auto">
          <a:xfrm rot="5400000">
            <a:off x="8534474" y="-2987677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pSp>
        <p:nvGrpSpPr>
          <p:cNvPr id="21510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논리 </a:t>
              </a:r>
              <a:r>
                <a:rPr kumimoji="0" lang="en-US" altLang="ko-KR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ERD </a:t>
              </a:r>
              <a:r>
                <a:rPr kumimoji="0" lang="ko-KR" altLang="en-US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화면</a:t>
              </a:r>
            </a:p>
          </p:txBody>
        </p:sp>
        <p:sp>
          <p:nvSpPr>
            <p:cNvPr id="21516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테이블정의서를 기반으로 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MES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논리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ERD,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물리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ERD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설계</a:t>
              </a:r>
            </a:p>
          </p:txBody>
        </p:sp>
      </p:grpSp>
      <p:pic>
        <p:nvPicPr>
          <p:cNvPr id="21511" name="그림 19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14657" r="18066" b="26542"/>
          <a:stretch/>
        </p:blipFill>
        <p:spPr bwMode="auto">
          <a:xfrm>
            <a:off x="782638" y="2320925"/>
            <a:ext cx="5508378" cy="365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3556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디자인</a:t>
            </a:r>
          </a:p>
        </p:txBody>
      </p:sp>
      <p:grpSp>
        <p:nvGrpSpPr>
          <p:cNvPr id="23557" name="그룹 13"/>
          <p:cNvGrpSpPr>
            <a:grpSpLocks/>
          </p:cNvGrpSpPr>
          <p:nvPr/>
        </p:nvGrpSpPr>
        <p:grpSpPr bwMode="auto">
          <a:xfrm rot="5400000">
            <a:off x="8570616" y="-2985468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5508378" cy="3653049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MES </a:t>
            </a: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메인 화면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3564" name="직사각형 10"/>
          <p:cNvSpPr>
            <a:spLocks noChangeArrowheads="1"/>
          </p:cNvSpPr>
          <p:nvPr/>
        </p:nvSpPr>
        <p:spPr bwMode="auto">
          <a:xfrm>
            <a:off x="6529584" y="2477417"/>
            <a:ext cx="5325866" cy="2247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Popup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양식 표준화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메뉴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검색바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표 등 색상 표준화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폰트 스타일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크기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굵기 표준화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아이콘 통일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1878013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구현화면</a:t>
            </a:r>
          </a:p>
        </p:txBody>
      </p:sp>
      <p:grpSp>
        <p:nvGrpSpPr>
          <p:cNvPr id="29700" name="그룹 18"/>
          <p:cNvGrpSpPr>
            <a:grpSpLocks/>
          </p:cNvGrpSpPr>
          <p:nvPr/>
        </p:nvGrpSpPr>
        <p:grpSpPr bwMode="auto">
          <a:xfrm>
            <a:off x="655638" y="2057400"/>
            <a:ext cx="5178425" cy="3454400"/>
            <a:chOff x="5681680" y="2638922"/>
            <a:chExt cx="5178972" cy="3454374"/>
          </a:xfrm>
        </p:grpSpPr>
        <p:pic>
          <p:nvPicPr>
            <p:cNvPr id="29717" name="그림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1680" y="2638922"/>
              <a:ext cx="5178972" cy="345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8080646" y="4181960"/>
              <a:ext cx="755730" cy="368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pc="-15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이미지</a:t>
              </a:r>
              <a:endParaRPr kumimoji="0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655638" y="5805488"/>
            <a:ext cx="931862" cy="86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55638" y="6069013"/>
            <a:ext cx="931862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spc="-15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메뉴 명</a:t>
            </a:r>
            <a:endParaRPr kumimoji="0" lang="ko-KR" altLang="en-US" sz="1600" spc="-150" dirty="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32" name="Text Placeholder 2"/>
          <p:cNvSpPr txBox="1">
            <a:spLocks/>
          </p:cNvSpPr>
          <p:nvPr/>
        </p:nvSpPr>
        <p:spPr>
          <a:xfrm>
            <a:off x="1676400" y="6015038"/>
            <a:ext cx="4591050" cy="5159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작업지시를 할 수 있다</a:t>
            </a: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8D3E23-3FCF-4C3C-987E-0EDAED8332F1}"/>
              </a:ext>
            </a:extLst>
          </p:cNvPr>
          <p:cNvGrpSpPr/>
          <p:nvPr/>
        </p:nvGrpSpPr>
        <p:grpSpPr>
          <a:xfrm>
            <a:off x="5303118" y="246062"/>
            <a:ext cx="6832600" cy="369888"/>
            <a:chOff x="4222750" y="260350"/>
            <a:chExt cx="6832600" cy="369888"/>
          </a:xfrm>
        </p:grpSpPr>
        <p:sp>
          <p:nvSpPr>
            <p:cNvPr id="22" name="양쪽 모서리가 둥근 사각형 21"/>
            <p:cNvSpPr/>
            <p:nvPr/>
          </p:nvSpPr>
          <p:spPr bwMode="auto">
            <a:xfrm flipH="1">
              <a:off x="4222750" y="260350"/>
              <a:ext cx="1323975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 bwMode="auto">
            <a:xfrm flipH="1">
              <a:off x="5322888" y="260350"/>
              <a:ext cx="1327150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 bwMode="auto">
            <a:xfrm flipH="1">
              <a:off x="6426201" y="260350"/>
              <a:ext cx="1323975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 bwMode="auto">
            <a:xfrm flipH="1">
              <a:off x="7502525" y="260350"/>
              <a:ext cx="1323975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 bwMode="auto">
            <a:xfrm flipH="1">
              <a:off x="8553450" y="260350"/>
              <a:ext cx="1328738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 bwMode="auto">
            <a:xfrm flipH="1">
              <a:off x="9731375" y="260350"/>
              <a:ext cx="1323975" cy="36988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구현화면</a:t>
              </a:r>
              <a:endParaRPr kumimoji="0" lang="ko-KR" altLang="en-US" sz="15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6172200" y="5805488"/>
            <a:ext cx="931863" cy="86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172200" y="6069013"/>
            <a:ext cx="931863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spc="-15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메뉴명</a:t>
            </a:r>
            <a:endParaRPr kumimoji="0" lang="ko-KR" altLang="en-US" sz="1600" spc="-150" dirty="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38" name="Text Placeholder 2"/>
          <p:cNvSpPr txBox="1">
            <a:spLocks/>
          </p:cNvSpPr>
          <p:nvPr/>
        </p:nvSpPr>
        <p:spPr>
          <a:xfrm>
            <a:off x="7175326" y="5979319"/>
            <a:ext cx="4589463" cy="5159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현재 생산하고 있는 현황을 확인할 수 있다</a:t>
            </a: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grpSp>
        <p:nvGrpSpPr>
          <p:cNvPr id="26" name="그룹 18">
            <a:extLst>
              <a:ext uri="{FF2B5EF4-FFF2-40B4-BE49-F238E27FC236}">
                <a16:creationId xmlns:a16="http://schemas.microsoft.com/office/drawing/2014/main" id="{44FE7C71-C9AB-4A89-AD78-BF99260CE519}"/>
              </a:ext>
            </a:extLst>
          </p:cNvPr>
          <p:cNvGrpSpPr>
            <a:grpSpLocks/>
          </p:cNvGrpSpPr>
          <p:nvPr/>
        </p:nvGrpSpPr>
        <p:grpSpPr bwMode="auto">
          <a:xfrm>
            <a:off x="6208714" y="2099469"/>
            <a:ext cx="5178425" cy="3454400"/>
            <a:chOff x="5681680" y="2638922"/>
            <a:chExt cx="5178972" cy="3454374"/>
          </a:xfrm>
        </p:grpSpPr>
        <p:pic>
          <p:nvPicPr>
            <p:cNvPr id="34" name="그림 19">
              <a:extLst>
                <a:ext uri="{FF2B5EF4-FFF2-40B4-BE49-F238E27FC236}">
                  <a16:creationId xmlns:a16="http://schemas.microsoft.com/office/drawing/2014/main" id="{4A8FBF10-CF82-4234-BFD8-1A82F035A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1680" y="2638922"/>
              <a:ext cx="5178972" cy="345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2229128-A4EB-4373-BF2E-9FD1ACD9334C}"/>
                </a:ext>
              </a:extLst>
            </p:cNvPr>
            <p:cNvSpPr/>
            <p:nvPr/>
          </p:nvSpPr>
          <p:spPr>
            <a:xfrm>
              <a:off x="8080646" y="4181960"/>
              <a:ext cx="755730" cy="368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pc="-15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이미지</a:t>
              </a:r>
              <a:endParaRPr kumimoji="0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0271125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434" y="0"/>
            <a:ext cx="12226926" cy="6858000"/>
          </a:xfrm>
          <a:prstGeom prst="rect">
            <a:avLst/>
          </a:prstGeom>
          <a:gradFill>
            <a:gsLst>
              <a:gs pos="49000">
                <a:schemeClr val="tx1">
                  <a:lumMod val="50000"/>
                  <a:lumOff val="50000"/>
                </a:schemeClr>
              </a:gs>
              <a:gs pos="0">
                <a:schemeClr val="bg1">
                  <a:lumMod val="50000"/>
                  <a:alpha val="7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5</a:t>
            </a:r>
            <a:endParaRPr kumimoji="0" lang="ko-KR" altLang="en-US" dirty="0"/>
          </a:p>
        </p:txBody>
      </p:sp>
      <p:sp>
        <p:nvSpPr>
          <p:cNvPr id="12" name="타원 11"/>
          <p:cNvSpPr>
            <a:spLocks/>
          </p:cNvSpPr>
          <p:nvPr/>
        </p:nvSpPr>
        <p:spPr>
          <a:xfrm>
            <a:off x="3214688" y="549275"/>
            <a:ext cx="5761037" cy="5759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33799" name="그룹 13"/>
          <p:cNvGrpSpPr>
            <a:grpSpLocks/>
          </p:cNvGrpSpPr>
          <p:nvPr/>
        </p:nvGrpSpPr>
        <p:grpSpPr bwMode="auto">
          <a:xfrm>
            <a:off x="4083050" y="2433638"/>
            <a:ext cx="4024313" cy="1282700"/>
            <a:chOff x="4364108" y="2676466"/>
            <a:chExt cx="3408402" cy="1088876"/>
          </a:xfrm>
        </p:grpSpPr>
        <p:cxnSp>
          <p:nvCxnSpPr>
            <p:cNvPr id="11" name="Straight Connector 8"/>
            <p:cNvCxnSpPr/>
            <p:nvPr/>
          </p:nvCxnSpPr>
          <p:spPr bwMode="auto">
            <a:xfrm>
              <a:off x="4727133" y="3765342"/>
              <a:ext cx="2749579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4364108" y="2676466"/>
              <a:ext cx="3408402" cy="8624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감사합니다</a:t>
              </a:r>
              <a:r>
                <a:rPr kumimoji="0" lang="en-US" altLang="ko-KR" sz="60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.</a:t>
              </a:r>
            </a:p>
          </p:txBody>
        </p:sp>
      </p:grpSp>
      <p:pic>
        <p:nvPicPr>
          <p:cNvPr id="33800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4468813"/>
            <a:ext cx="3416300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0"/>
            <a:ext cx="110632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0" y="0"/>
            <a:ext cx="12190413" cy="6884988"/>
          </a:xfrm>
          <a:prstGeom prst="rect">
            <a:avLst/>
          </a:prstGeom>
          <a:gradFill>
            <a:gsLst>
              <a:gs pos="47000">
                <a:schemeClr val="bg1">
                  <a:lumMod val="50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85000"/>
                  <a:alpha val="6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611188" y="476250"/>
            <a:ext cx="1878012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bg1"/>
                </a:solidFill>
                <a:latin typeface="여기어때 잘난체 OTF" pitchFamily="34" charset="-127"/>
                <a:ea typeface="여기어때 잘난체 OTF" pitchFamily="34" charset="-127"/>
              </a:rPr>
              <a:t>목차안내</a:t>
            </a:r>
          </a:p>
        </p:txBody>
      </p:sp>
      <p:cxnSp>
        <p:nvCxnSpPr>
          <p:cNvPr id="42" name="Straight Connector 8"/>
          <p:cNvCxnSpPr/>
          <p:nvPr/>
        </p:nvCxnSpPr>
        <p:spPr>
          <a:xfrm>
            <a:off x="622300" y="1628775"/>
            <a:ext cx="109458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6"/>
          <p:cNvCxnSpPr/>
          <p:nvPr/>
        </p:nvCxnSpPr>
        <p:spPr>
          <a:xfrm>
            <a:off x="1820863" y="3155950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8"/>
          <p:cNvSpPr/>
          <p:nvPr/>
        </p:nvSpPr>
        <p:spPr>
          <a:xfrm>
            <a:off x="1652588" y="261302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28" name="TextBox 4"/>
          <p:cNvSpPr txBox="1">
            <a:spLocks noChangeArrowheads="1"/>
          </p:cNvSpPr>
          <p:nvPr/>
        </p:nvSpPr>
        <p:spPr bwMode="auto">
          <a:xfrm>
            <a:off x="1668463" y="2655888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1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29" name="TextBox 47"/>
          <p:cNvSpPr txBox="1">
            <a:spLocks noChangeArrowheads="1"/>
          </p:cNvSpPr>
          <p:nvPr/>
        </p:nvSpPr>
        <p:spPr bwMode="auto">
          <a:xfrm>
            <a:off x="2422525" y="2817813"/>
            <a:ext cx="3430588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개요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30" name="TextBox 48"/>
          <p:cNvSpPr txBox="1">
            <a:spLocks noChangeArrowheads="1"/>
          </p:cNvSpPr>
          <p:nvPr/>
        </p:nvSpPr>
        <p:spPr bwMode="auto">
          <a:xfrm>
            <a:off x="4875213" y="2770188"/>
            <a:ext cx="1004887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03 </a:t>
            </a:r>
          </a:p>
        </p:txBody>
      </p:sp>
      <p:cxnSp>
        <p:nvCxnSpPr>
          <p:cNvPr id="50" name="Straight Connector 6"/>
          <p:cNvCxnSpPr/>
          <p:nvPr/>
        </p:nvCxnSpPr>
        <p:spPr>
          <a:xfrm>
            <a:off x="1833563" y="3992563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48"/>
          <p:cNvSpPr/>
          <p:nvPr/>
        </p:nvSpPr>
        <p:spPr>
          <a:xfrm>
            <a:off x="1665288" y="3449638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33" name="TextBox 4"/>
          <p:cNvSpPr txBox="1">
            <a:spLocks noChangeArrowheads="1"/>
          </p:cNvSpPr>
          <p:nvPr/>
        </p:nvSpPr>
        <p:spPr bwMode="auto">
          <a:xfrm>
            <a:off x="1679575" y="349408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2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34" name="TextBox 52"/>
          <p:cNvSpPr txBox="1">
            <a:spLocks noChangeArrowheads="1"/>
          </p:cNvSpPr>
          <p:nvPr/>
        </p:nvSpPr>
        <p:spPr bwMode="auto">
          <a:xfrm>
            <a:off x="2438400" y="3656013"/>
            <a:ext cx="340836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참여인원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35" name="TextBox 53"/>
          <p:cNvSpPr txBox="1">
            <a:spLocks noChangeArrowheads="1"/>
          </p:cNvSpPr>
          <p:nvPr/>
        </p:nvSpPr>
        <p:spPr bwMode="auto">
          <a:xfrm>
            <a:off x="4886325" y="3608388"/>
            <a:ext cx="100647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04 </a:t>
            </a:r>
          </a:p>
        </p:txBody>
      </p:sp>
      <p:cxnSp>
        <p:nvCxnSpPr>
          <p:cNvPr id="55" name="Straight Connector 6"/>
          <p:cNvCxnSpPr/>
          <p:nvPr/>
        </p:nvCxnSpPr>
        <p:spPr>
          <a:xfrm>
            <a:off x="1833563" y="4835525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48"/>
          <p:cNvSpPr/>
          <p:nvPr/>
        </p:nvSpPr>
        <p:spPr>
          <a:xfrm>
            <a:off x="1665288" y="4292600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38" name="TextBox 4"/>
          <p:cNvSpPr txBox="1">
            <a:spLocks noChangeArrowheads="1"/>
          </p:cNvSpPr>
          <p:nvPr/>
        </p:nvSpPr>
        <p:spPr bwMode="auto">
          <a:xfrm>
            <a:off x="1679575" y="4337050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3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39" name="TextBox 57"/>
          <p:cNvSpPr txBox="1">
            <a:spLocks noChangeArrowheads="1"/>
          </p:cNvSpPr>
          <p:nvPr/>
        </p:nvSpPr>
        <p:spPr bwMode="auto">
          <a:xfrm>
            <a:off x="2438400" y="4498975"/>
            <a:ext cx="34083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일정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40" name="TextBox 58"/>
          <p:cNvSpPr txBox="1">
            <a:spLocks noChangeArrowheads="1"/>
          </p:cNvSpPr>
          <p:nvPr/>
        </p:nvSpPr>
        <p:spPr bwMode="auto">
          <a:xfrm>
            <a:off x="4886325" y="4451350"/>
            <a:ext cx="1006475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05 </a:t>
            </a:r>
          </a:p>
        </p:txBody>
      </p:sp>
      <p:cxnSp>
        <p:nvCxnSpPr>
          <p:cNvPr id="60" name="Straight Connector 6"/>
          <p:cNvCxnSpPr/>
          <p:nvPr/>
        </p:nvCxnSpPr>
        <p:spPr>
          <a:xfrm>
            <a:off x="1844675" y="5651500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48"/>
          <p:cNvSpPr/>
          <p:nvPr/>
        </p:nvSpPr>
        <p:spPr>
          <a:xfrm>
            <a:off x="1676400" y="510857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43" name="TextBox 4"/>
          <p:cNvSpPr txBox="1">
            <a:spLocks noChangeArrowheads="1"/>
          </p:cNvSpPr>
          <p:nvPr/>
        </p:nvSpPr>
        <p:spPr bwMode="auto">
          <a:xfrm>
            <a:off x="1692275" y="515143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4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44" name="TextBox 62"/>
          <p:cNvSpPr txBox="1">
            <a:spLocks noChangeArrowheads="1"/>
          </p:cNvSpPr>
          <p:nvPr/>
        </p:nvSpPr>
        <p:spPr bwMode="auto">
          <a:xfrm>
            <a:off x="2451100" y="5313363"/>
            <a:ext cx="338931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구성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45" name="TextBox 63"/>
          <p:cNvSpPr txBox="1">
            <a:spLocks noChangeArrowheads="1"/>
          </p:cNvSpPr>
          <p:nvPr/>
        </p:nvSpPr>
        <p:spPr bwMode="auto">
          <a:xfrm>
            <a:off x="4899025" y="5265738"/>
            <a:ext cx="1004888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06 </a:t>
            </a:r>
          </a:p>
        </p:txBody>
      </p:sp>
      <p:cxnSp>
        <p:nvCxnSpPr>
          <p:cNvPr id="65" name="Straight Connector 6"/>
          <p:cNvCxnSpPr/>
          <p:nvPr/>
        </p:nvCxnSpPr>
        <p:spPr>
          <a:xfrm>
            <a:off x="6308725" y="3155950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48"/>
          <p:cNvSpPr/>
          <p:nvPr/>
        </p:nvSpPr>
        <p:spPr>
          <a:xfrm>
            <a:off x="6167438" y="261302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48" name="TextBox 4"/>
          <p:cNvSpPr txBox="1">
            <a:spLocks noChangeArrowheads="1"/>
          </p:cNvSpPr>
          <p:nvPr/>
        </p:nvSpPr>
        <p:spPr bwMode="auto">
          <a:xfrm>
            <a:off x="6183313" y="2655888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49" name="TextBox 67"/>
          <p:cNvSpPr txBox="1">
            <a:spLocks noChangeArrowheads="1"/>
          </p:cNvSpPr>
          <p:nvPr/>
        </p:nvSpPr>
        <p:spPr bwMode="auto">
          <a:xfrm>
            <a:off x="6886575" y="2820988"/>
            <a:ext cx="384492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제안</a:t>
            </a:r>
            <a:r>
              <a:rPr kumimoji="0" lang="en-US" altLang="ko-KR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/</a:t>
            </a: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내용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50" name="TextBox 68"/>
          <p:cNvSpPr txBox="1">
            <a:spLocks noChangeArrowheads="1"/>
          </p:cNvSpPr>
          <p:nvPr/>
        </p:nvSpPr>
        <p:spPr bwMode="auto">
          <a:xfrm>
            <a:off x="9393238" y="2779713"/>
            <a:ext cx="1004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07 - 15 </a:t>
            </a:r>
          </a:p>
        </p:txBody>
      </p:sp>
      <p:cxnSp>
        <p:nvCxnSpPr>
          <p:cNvPr id="70" name="Straight Connector 6"/>
          <p:cNvCxnSpPr/>
          <p:nvPr/>
        </p:nvCxnSpPr>
        <p:spPr>
          <a:xfrm>
            <a:off x="6321425" y="3995738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48"/>
          <p:cNvSpPr/>
          <p:nvPr/>
        </p:nvSpPr>
        <p:spPr>
          <a:xfrm>
            <a:off x="6180138" y="3449638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53" name="TextBox 4"/>
          <p:cNvSpPr txBox="1">
            <a:spLocks noChangeArrowheads="1"/>
          </p:cNvSpPr>
          <p:nvPr/>
        </p:nvSpPr>
        <p:spPr bwMode="auto">
          <a:xfrm>
            <a:off x="6194425" y="349408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54" name="TextBox 72"/>
          <p:cNvSpPr txBox="1">
            <a:spLocks noChangeArrowheads="1"/>
          </p:cNvSpPr>
          <p:nvPr/>
        </p:nvSpPr>
        <p:spPr bwMode="auto">
          <a:xfrm>
            <a:off x="6926263" y="3659188"/>
            <a:ext cx="3408362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구현화면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55" name="TextBox 73"/>
          <p:cNvSpPr txBox="1">
            <a:spLocks noChangeArrowheads="1"/>
          </p:cNvSpPr>
          <p:nvPr/>
        </p:nvSpPr>
        <p:spPr bwMode="auto">
          <a:xfrm>
            <a:off x="9374188" y="3611563"/>
            <a:ext cx="100647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16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FA9354FE-1A64-487D-8BA4-DF44D374646A}"/>
              </a:ext>
            </a:extLst>
          </p:cNvPr>
          <p:cNvGrpSpPr/>
          <p:nvPr/>
        </p:nvGrpSpPr>
        <p:grpSpPr>
          <a:xfrm>
            <a:off x="9557589" y="2239963"/>
            <a:ext cx="1597025" cy="1419225"/>
            <a:chOff x="6740416" y="2456546"/>
            <a:chExt cx="1597025" cy="141922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8B53F10-3C5B-4915-9B13-5A78B15E6A1B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669ACFC-6421-424E-9601-E26D105F2E42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7D74278-034D-46CA-B5E7-B43C90D32542}"/>
              </a:ext>
            </a:extLst>
          </p:cNvPr>
          <p:cNvGrpSpPr/>
          <p:nvPr/>
        </p:nvGrpSpPr>
        <p:grpSpPr>
          <a:xfrm>
            <a:off x="6565294" y="4662487"/>
            <a:ext cx="1597025" cy="1419225"/>
            <a:chOff x="6740416" y="2456546"/>
            <a:chExt cx="1597025" cy="141922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DC3643A-F4C4-4A71-A933-76FC89E23AAA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B392A30-A1E7-4FA0-B371-66D67696D0ED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F647269-A0AC-4171-9FE9-1AF0A2D266F0}"/>
              </a:ext>
            </a:extLst>
          </p:cNvPr>
          <p:cNvGrpSpPr/>
          <p:nvPr/>
        </p:nvGrpSpPr>
        <p:grpSpPr>
          <a:xfrm>
            <a:off x="9612313" y="4648307"/>
            <a:ext cx="1597025" cy="1419225"/>
            <a:chOff x="6740416" y="2456546"/>
            <a:chExt cx="1597025" cy="141922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19FB2C1-45EA-4FB5-A1B3-1E84E506A227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5D2CE83-7DE3-462C-B5DB-A838C64AE1DB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1BE1C43-F1A8-4EBE-90CD-A519625D8276}"/>
              </a:ext>
            </a:extLst>
          </p:cNvPr>
          <p:cNvGrpSpPr/>
          <p:nvPr/>
        </p:nvGrpSpPr>
        <p:grpSpPr>
          <a:xfrm>
            <a:off x="6684208" y="2212181"/>
            <a:ext cx="1597025" cy="1419225"/>
            <a:chOff x="6740416" y="2456546"/>
            <a:chExt cx="1597025" cy="141922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B80DDE-1AB7-4360-9FA7-3A81F1983C25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81358E5-C4EA-4299-ACB4-818BB393359C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71488" y="765175"/>
            <a:ext cx="2814637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개요</a:t>
            </a: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935683" y="2813994"/>
            <a:ext cx="4766592" cy="3567334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 anchor="ctr" anchorCtr="1"/>
          <a:lstStyle/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MES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는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Manufacturing Execution System Implementation</a:t>
            </a:r>
            <a:r>
              <a:rPr lang="en-US" altLang="ko-KR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생산 정보화 시스템</a:t>
            </a:r>
            <a:r>
              <a:rPr lang="en-US" altLang="ko-KR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r>
              <a:rPr lang="ko-KR" altLang="en-US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약어입니다</a:t>
            </a:r>
            <a:r>
              <a:rPr lang="en-US" altLang="ko-KR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우리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The MES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회사는 캔햄 공장의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MES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를 설계 하였으며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,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주문의 시작부터 생산 마감까지 전체 생산 일정을 계획 하였습니다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기준 정보로 세부 생성 흐름을 체계화 하였습니다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 </a:t>
            </a:r>
          </a:p>
          <a:p>
            <a:pPr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또한 현장 작업자들의 생산 실적 작업을 위한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POP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프로그램과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, </a:t>
            </a:r>
            <a:r>
              <a:rPr lang="ko-KR" altLang="en-US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관리자를 위한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별도의 웹 서비스를 제공합니다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</a:t>
            </a: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87413" y="2390775"/>
            <a:ext cx="2165350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설명 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grpSp>
        <p:nvGrpSpPr>
          <p:cNvPr id="7177" name="그룹 13"/>
          <p:cNvGrpSpPr>
            <a:grpSpLocks/>
          </p:cNvGrpSpPr>
          <p:nvPr/>
        </p:nvGrpSpPr>
        <p:grpSpPr bwMode="auto">
          <a:xfrm rot="5400000">
            <a:off x="8585854" y="-2959903"/>
            <a:ext cx="369888" cy="6791343"/>
            <a:chOff x="11783838" y="1420023"/>
            <a:chExt cx="370105" cy="4457250"/>
          </a:xfrm>
        </p:grpSpPr>
        <p:sp>
          <p:nvSpPr>
            <p:cNvPr id="59" name="양쪽 모서리가 둥근 사각형 58"/>
            <p:cNvSpPr/>
            <p:nvPr/>
          </p:nvSpPr>
          <p:spPr>
            <a:xfrm rot="16200000" flipH="1">
              <a:off x="11537043" y="5260372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개요</a:t>
              </a:r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 rot="16200000" flipH="1">
              <a:off x="11536007" y="4541660"/>
              <a:ext cx="865767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 flipH="1">
              <a:off x="11537043" y="3822950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16200000" flipH="1">
              <a:off x="11537043" y="3120809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 flipH="1">
              <a:off x="11535489" y="2433684"/>
              <a:ext cx="866803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64" name="양쪽 모서리가 둥근 사각형 63"/>
            <p:cNvSpPr/>
            <p:nvPr/>
          </p:nvSpPr>
          <p:spPr>
            <a:xfrm rot="16200000" flipH="1">
              <a:off x="11537043" y="1666818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pSp>
        <p:nvGrpSpPr>
          <p:cNvPr id="7182" name="그룹 29"/>
          <p:cNvGrpSpPr>
            <a:grpSpLocks/>
          </p:cNvGrpSpPr>
          <p:nvPr/>
        </p:nvGrpSpPr>
        <p:grpSpPr bwMode="auto">
          <a:xfrm>
            <a:off x="6764338" y="3101975"/>
            <a:ext cx="1285875" cy="1216025"/>
            <a:chOff x="8402638" y="1579563"/>
            <a:chExt cx="1566862" cy="1482319"/>
          </a:xfrm>
        </p:grpSpPr>
        <p:sp>
          <p:nvSpPr>
            <p:cNvPr id="21" name="타원 20"/>
            <p:cNvSpPr/>
            <p:nvPr/>
          </p:nvSpPr>
          <p:spPr bwMode="auto">
            <a:xfrm>
              <a:off x="8456801" y="1579563"/>
              <a:ext cx="1454667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8746961" y="1844678"/>
              <a:ext cx="932380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point.1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23" name="Straight Connector 8"/>
            <p:cNvCxnSpPr/>
            <p:nvPr/>
          </p:nvCxnSpPr>
          <p:spPr bwMode="auto">
            <a:xfrm>
              <a:off x="8690863" y="2278150"/>
              <a:ext cx="1003953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영업 관리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3" name="그룹 30"/>
          <p:cNvGrpSpPr>
            <a:grpSpLocks/>
          </p:cNvGrpSpPr>
          <p:nvPr/>
        </p:nvGrpSpPr>
        <p:grpSpPr bwMode="auto">
          <a:xfrm>
            <a:off x="9567863" y="3101975"/>
            <a:ext cx="1287462" cy="1216025"/>
            <a:chOff x="8402638" y="1579563"/>
            <a:chExt cx="1566862" cy="1482319"/>
          </a:xfrm>
        </p:grpSpPr>
        <p:sp>
          <p:nvSpPr>
            <p:cNvPr id="26" name="타원 25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point.2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28" name="Straight Connector 8"/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구매 관리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4" name="그룹 35"/>
          <p:cNvGrpSpPr>
            <a:grpSpLocks/>
          </p:cNvGrpSpPr>
          <p:nvPr/>
        </p:nvGrpSpPr>
        <p:grpSpPr bwMode="auto">
          <a:xfrm>
            <a:off x="6757988" y="4968875"/>
            <a:ext cx="1287462" cy="1216025"/>
            <a:chOff x="8402638" y="1579563"/>
            <a:chExt cx="1566862" cy="1482319"/>
          </a:xfrm>
        </p:grpSpPr>
        <p:sp>
          <p:nvSpPr>
            <p:cNvPr id="31" name="타원 30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point.3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33" name="Straight Connector 8"/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생산 관리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5" name="그룹 40"/>
          <p:cNvGrpSpPr>
            <a:grpSpLocks/>
          </p:cNvGrpSpPr>
          <p:nvPr/>
        </p:nvGrpSpPr>
        <p:grpSpPr bwMode="auto">
          <a:xfrm>
            <a:off x="9567863" y="4968875"/>
            <a:ext cx="1287462" cy="1216025"/>
            <a:chOff x="8402638" y="1579563"/>
            <a:chExt cx="1566862" cy="1482319"/>
          </a:xfrm>
        </p:grpSpPr>
        <p:sp>
          <p:nvSpPr>
            <p:cNvPr id="36" name="타원 35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point.4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38" name="Straight Connector 8"/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리포트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sp>
        <p:nvSpPr>
          <p:cNvPr id="7186" name="Text Placeholder 2"/>
          <p:cNvSpPr txBox="1">
            <a:spLocks/>
          </p:cNvSpPr>
          <p:nvPr/>
        </p:nvSpPr>
        <p:spPr bwMode="auto">
          <a:xfrm>
            <a:off x="550863" y="1485900"/>
            <a:ext cx="10256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MES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3662363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참여인원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1846263" y="2478088"/>
            <a:ext cx="1597025" cy="1419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78" name="Text Placeholder 2"/>
          <p:cNvSpPr txBox="1">
            <a:spLocks/>
          </p:cNvSpPr>
          <p:nvPr/>
        </p:nvSpPr>
        <p:spPr>
          <a:xfrm>
            <a:off x="3559175" y="2854325"/>
            <a:ext cx="16573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송기문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79" name="Straight Connector 8"/>
          <p:cNvCxnSpPr/>
          <p:nvPr/>
        </p:nvCxnSpPr>
        <p:spPr>
          <a:xfrm>
            <a:off x="3605213" y="3282950"/>
            <a:ext cx="920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Placeholder 2"/>
          <p:cNvSpPr txBox="1">
            <a:spLocks/>
          </p:cNvSpPr>
          <p:nvPr/>
        </p:nvSpPr>
        <p:spPr>
          <a:xfrm>
            <a:off x="3611563" y="3425825"/>
            <a:ext cx="2238375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2" name="Text Placeholder 2"/>
          <p:cNvSpPr txBox="1">
            <a:spLocks/>
          </p:cNvSpPr>
          <p:nvPr/>
        </p:nvSpPr>
        <p:spPr>
          <a:xfrm>
            <a:off x="8224838" y="2854325"/>
            <a:ext cx="1658937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장건희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83" name="Straight Connector 8"/>
          <p:cNvCxnSpPr/>
          <p:nvPr/>
        </p:nvCxnSpPr>
        <p:spPr>
          <a:xfrm>
            <a:off x="8272463" y="3282950"/>
            <a:ext cx="91916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Placeholder 2"/>
          <p:cNvSpPr txBox="1">
            <a:spLocks/>
          </p:cNvSpPr>
          <p:nvPr/>
        </p:nvSpPr>
        <p:spPr>
          <a:xfrm>
            <a:off x="8277225" y="3425825"/>
            <a:ext cx="31178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846263" y="4602163"/>
            <a:ext cx="1597025" cy="1419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0" name="Text Placeholder 2"/>
          <p:cNvSpPr txBox="1">
            <a:spLocks/>
          </p:cNvSpPr>
          <p:nvPr/>
        </p:nvSpPr>
        <p:spPr>
          <a:xfrm>
            <a:off x="3559175" y="4978400"/>
            <a:ext cx="16573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이홍직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91" name="Straight Connector 8"/>
          <p:cNvCxnSpPr/>
          <p:nvPr/>
        </p:nvCxnSpPr>
        <p:spPr>
          <a:xfrm>
            <a:off x="3605213" y="5407025"/>
            <a:ext cx="920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2"/>
          <p:cNvSpPr txBox="1">
            <a:spLocks/>
          </p:cNvSpPr>
          <p:nvPr/>
        </p:nvSpPr>
        <p:spPr>
          <a:xfrm>
            <a:off x="3611563" y="5549900"/>
            <a:ext cx="2733675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94" name="Text Placeholder 2"/>
          <p:cNvSpPr txBox="1">
            <a:spLocks/>
          </p:cNvSpPr>
          <p:nvPr/>
        </p:nvSpPr>
        <p:spPr>
          <a:xfrm>
            <a:off x="8224838" y="4978400"/>
            <a:ext cx="1658937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이민희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95" name="Straight Connector 8"/>
          <p:cNvCxnSpPr/>
          <p:nvPr/>
        </p:nvCxnSpPr>
        <p:spPr>
          <a:xfrm>
            <a:off x="8272463" y="5407025"/>
            <a:ext cx="91916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Placeholder 2"/>
          <p:cNvSpPr txBox="1">
            <a:spLocks/>
          </p:cNvSpPr>
          <p:nvPr/>
        </p:nvSpPr>
        <p:spPr>
          <a:xfrm>
            <a:off x="8277225" y="5549900"/>
            <a:ext cx="24701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59013" y="3003550"/>
            <a:ext cx="7731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이미지</a:t>
            </a: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59013" y="5127625"/>
            <a:ext cx="7731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이미지</a:t>
            </a:r>
            <a:endParaRPr kumimoji="0" lang="ko-KR" altLang="en-US" dirty="0">
              <a:latin typeface="+mn-lt"/>
              <a:ea typeface="+mn-ea"/>
            </a:endParaRPr>
          </a:p>
        </p:txBody>
      </p:sp>
      <p:grpSp>
        <p:nvGrpSpPr>
          <p:cNvPr id="9244" name="그룹 13"/>
          <p:cNvGrpSpPr>
            <a:grpSpLocks/>
          </p:cNvGrpSpPr>
          <p:nvPr/>
        </p:nvGrpSpPr>
        <p:grpSpPr bwMode="auto">
          <a:xfrm rot="5400000">
            <a:off x="8563374" y="-2950265"/>
            <a:ext cx="369888" cy="6791119"/>
            <a:chOff x="11783839" y="1412919"/>
            <a:chExt cx="370104" cy="4457102"/>
          </a:xfrm>
        </p:grpSpPr>
        <p:sp>
          <p:nvSpPr>
            <p:cNvPr id="48" name="양쪽 모서리가 둥근 사각형 47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49" name="양쪽 모서리가 둥근 사각형 48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참여인원</a:t>
              </a:r>
            </a:p>
          </p:txBody>
        </p:sp>
        <p:sp>
          <p:nvSpPr>
            <p:cNvPr id="50" name="양쪽 모서리가 둥근 사각형 49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51" name="양쪽 모서리가 둥근 사각형 50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52" name="양쪽 모서리가 둥근 사각형 51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53" name="양쪽 모서리가 둥근 사각형 52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pic>
        <p:nvPicPr>
          <p:cNvPr id="5" name="그림 4" descr="사람, 실내, 가장이(가) 표시된 사진&#10;&#10;자동 생성된 설명">
            <a:extLst>
              <a:ext uri="{FF2B5EF4-FFF2-40B4-BE49-F238E27FC236}">
                <a16:creationId xmlns:a16="http://schemas.microsoft.com/office/drawing/2014/main" id="{076AD98B-2CD5-4E43-8242-F32C3217DC0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6" b="-495"/>
          <a:stretch/>
        </p:blipFill>
        <p:spPr>
          <a:xfrm>
            <a:off x="6502506" y="2161381"/>
            <a:ext cx="1465200" cy="1828800"/>
          </a:xfrm>
          <a:prstGeom prst="rect">
            <a:avLst/>
          </a:prstGeom>
        </p:spPr>
      </p:pic>
      <p:pic>
        <p:nvPicPr>
          <p:cNvPr id="9" name="그림 8" descr="사람, 의류, 여자, 실내이(가) 표시된 사진&#10;&#10;자동 생성된 설명">
            <a:extLst>
              <a:ext uri="{FF2B5EF4-FFF2-40B4-BE49-F238E27FC236}">
                <a16:creationId xmlns:a16="http://schemas.microsoft.com/office/drawing/2014/main" id="{F483EA5F-9905-40C0-8F2F-477780FC4E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506" y="4491889"/>
            <a:ext cx="1464906" cy="18302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622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일정</a:t>
            </a:r>
          </a:p>
        </p:txBody>
      </p:sp>
      <p:sp>
        <p:nvSpPr>
          <p:cNvPr id="10244" name="Text Placeholder 2"/>
          <p:cNvSpPr txBox="1">
            <a:spLocks/>
          </p:cNvSpPr>
          <p:nvPr/>
        </p:nvSpPr>
        <p:spPr bwMode="auto">
          <a:xfrm>
            <a:off x="550863" y="14859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기간 </a:t>
            </a: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2021-12-13 ~ 2022-01-20</a:t>
            </a: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04235"/>
              </p:ext>
            </p:extLst>
          </p:nvPr>
        </p:nvGraphicFramePr>
        <p:xfrm>
          <a:off x="622300" y="2122488"/>
          <a:ext cx="10974388" cy="43306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7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7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7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89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89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분석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설계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구현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개발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테스트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1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2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3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4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5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6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도형 5"/>
          <p:cNvSpPr>
            <a:spLocks/>
          </p:cNvSpPr>
          <p:nvPr/>
        </p:nvSpPr>
        <p:spPr>
          <a:xfrm>
            <a:off x="2178050" y="2363788"/>
            <a:ext cx="1577975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2" name="도형 6"/>
          <p:cNvSpPr>
            <a:spLocks/>
          </p:cNvSpPr>
          <p:nvPr/>
        </p:nvSpPr>
        <p:spPr>
          <a:xfrm>
            <a:off x="2973388" y="3098800"/>
            <a:ext cx="1577975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3" name="도형 7"/>
          <p:cNvSpPr>
            <a:spLocks/>
          </p:cNvSpPr>
          <p:nvPr/>
        </p:nvSpPr>
        <p:spPr>
          <a:xfrm>
            <a:off x="3760788" y="3841750"/>
            <a:ext cx="1554162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4" name="도형 8"/>
          <p:cNvSpPr>
            <a:spLocks/>
          </p:cNvSpPr>
          <p:nvPr/>
        </p:nvSpPr>
        <p:spPr>
          <a:xfrm>
            <a:off x="5332413" y="4530725"/>
            <a:ext cx="4695825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5" name="도형 9"/>
          <p:cNvSpPr>
            <a:spLocks/>
          </p:cNvSpPr>
          <p:nvPr/>
        </p:nvSpPr>
        <p:spPr>
          <a:xfrm>
            <a:off x="10021888" y="5268913"/>
            <a:ext cx="1576387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10308" name="그룹 13"/>
          <p:cNvGrpSpPr>
            <a:grpSpLocks/>
          </p:cNvGrpSpPr>
          <p:nvPr/>
        </p:nvGrpSpPr>
        <p:grpSpPr bwMode="auto">
          <a:xfrm rot="5400000">
            <a:off x="8563374" y="-2959790"/>
            <a:ext cx="369888" cy="6791119"/>
            <a:chOff x="11783839" y="1412919"/>
            <a:chExt cx="370104" cy="4457102"/>
          </a:xfrm>
        </p:grpSpPr>
        <p:sp>
          <p:nvSpPr>
            <p:cNvPr id="20" name="양쪽 모서리가 둥근 사각형 19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375295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세부 일정</a:t>
            </a:r>
            <a:endParaRPr kumimoji="0"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10244" name="Text Placeholder 2"/>
          <p:cNvSpPr txBox="1">
            <a:spLocks/>
          </p:cNvSpPr>
          <p:nvPr/>
        </p:nvSpPr>
        <p:spPr bwMode="auto">
          <a:xfrm>
            <a:off x="550863" y="14859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기간 </a:t>
            </a: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2021-12-13 ~ 2022-01-20</a:t>
            </a:r>
          </a:p>
        </p:txBody>
      </p:sp>
      <p:grpSp>
        <p:nvGrpSpPr>
          <p:cNvPr id="10308" name="그룹 13"/>
          <p:cNvGrpSpPr>
            <a:grpSpLocks/>
          </p:cNvGrpSpPr>
          <p:nvPr/>
        </p:nvGrpSpPr>
        <p:grpSpPr bwMode="auto">
          <a:xfrm rot="5400000">
            <a:off x="8585742" y="-2944590"/>
            <a:ext cx="369888" cy="6791119"/>
            <a:chOff x="11783839" y="1412919"/>
            <a:chExt cx="370104" cy="4457102"/>
          </a:xfrm>
        </p:grpSpPr>
        <p:sp>
          <p:nvSpPr>
            <p:cNvPr id="20" name="양쪽 모서리가 둥근 사각형 19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144DCC6D-2453-4191-A9E3-46E5E6E8F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12436"/>
              </p:ext>
            </p:extLst>
          </p:nvPr>
        </p:nvGraphicFramePr>
        <p:xfrm>
          <a:off x="586550" y="1889011"/>
          <a:ext cx="11233248" cy="4485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3390136505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836195974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49589593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34312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34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분석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12/13(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)~12/21(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일정표 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 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 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 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일정표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9897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설계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12/21(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)~12/27(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 구상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일정 관리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 구상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 구상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프로그램 흐름도 수정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 구상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프로그램 흐름도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테이블 정의서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ERD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프로그램 흐름도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ERD,</a:t>
                      </a:r>
                    </a:p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화면 설계서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테이블 정의서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6369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구현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12/28(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)~12/30(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목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메인 화면 수정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화면 구현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화면 구현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Base forms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구현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메인 화면 구상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디자인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소스 파일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6381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개발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12/30(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목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)~1/14(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개발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개발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개발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개발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소스 파일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516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1/14(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)~1/16(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매뉴얼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ppt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매뉴얼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ppt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매뉴얼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ppt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매뉴얼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ppt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매뉴얼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최종 발표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ppt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8452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49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구성</a:t>
            </a:r>
          </a:p>
        </p:txBody>
      </p:sp>
      <p:grpSp>
        <p:nvGrpSpPr>
          <p:cNvPr id="11268" name="그룹 1"/>
          <p:cNvGrpSpPr>
            <a:grpSpLocks/>
          </p:cNvGrpSpPr>
          <p:nvPr/>
        </p:nvGrpSpPr>
        <p:grpSpPr bwMode="auto">
          <a:xfrm>
            <a:off x="622300" y="2174875"/>
            <a:ext cx="10872788" cy="3998913"/>
            <a:chOff x="694606" y="2174552"/>
            <a:chExt cx="10375900" cy="3998589"/>
          </a:xfrm>
        </p:grpSpPr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742727" y="2597970"/>
              <a:ext cx="4766592" cy="35673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94606" y="2174552"/>
              <a:ext cx="2164865" cy="319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개발 환경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7180" name="직사각형 10"/>
            <p:cNvSpPr>
              <a:spLocks noChangeArrowheads="1"/>
            </p:cNvSpPr>
            <p:nvPr/>
          </p:nvSpPr>
          <p:spPr bwMode="auto">
            <a:xfrm>
              <a:off x="965783" y="2799722"/>
              <a:ext cx="4575152" cy="2769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사용 툴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6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</a:t>
              </a:r>
              <a:r>
                <a:rPr kumimoji="0" lang="en-US" altLang="ko-KR" sz="14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Microsoft Visual Studio 2019, SSMS 18</a:t>
              </a:r>
              <a:br>
                <a:rPr kumimoji="0" lang="en-US" altLang="ko-KR" sz="1600" dirty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endParaRPr kumimoji="0" lang="en-US" altLang="ko-KR" sz="1600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언어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6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</a:t>
              </a:r>
              <a:r>
                <a:rPr kumimoji="0" lang="en-US" altLang="ko-KR" sz="14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C#, MS-SQL</a:t>
              </a:r>
            </a:p>
            <a:p>
              <a:pPr marL="0" indent="0" eaLnBrk="1" latinLnBrk="1" hangingPunct="1">
                <a:defRPr/>
              </a:pPr>
              <a:endParaRPr kumimoji="0" lang="en-US" altLang="ko-KR" sz="1600" b="1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프레임워크</a:t>
              </a:r>
              <a:br>
                <a:rPr kumimoji="0" lang="en-US" altLang="ko-KR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r>
                <a:rPr kumimoji="0" lang="en-US" altLang="ko-KR" sz="160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kumimoji="0" lang="en-US" altLang="ko-KR" sz="14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kumimoji="0" lang="en-US" altLang="ko-KR" sz="16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.NET Framework v4.7.2</a:t>
              </a:r>
              <a:br>
                <a:rPr kumimoji="0" lang="en-US" altLang="ko-KR" sz="1600" dirty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endParaRPr kumimoji="0" lang="en-US" altLang="ko-KR" sz="1600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시스템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4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</a:t>
              </a:r>
              <a:r>
                <a:rPr kumimoji="0" lang="en-US" altLang="ko-KR" sz="14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kumimoji="0" lang="en-US" altLang="ko-KR" sz="14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Github</a:t>
              </a:r>
              <a:endParaRPr kumimoji="0" lang="en-US" altLang="ko-KR" sz="1400" b="1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11287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2081" y="2597970"/>
              <a:ext cx="5178425" cy="3575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269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13" y="3997325"/>
            <a:ext cx="158115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0" name="그룹 13"/>
          <p:cNvGrpSpPr>
            <a:grpSpLocks/>
          </p:cNvGrpSpPr>
          <p:nvPr/>
        </p:nvGrpSpPr>
        <p:grpSpPr bwMode="auto">
          <a:xfrm rot="5400000">
            <a:off x="8581003" y="-2980528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B2496A38-8E1D-4299-BFF9-374A968C4A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90" y="2896308"/>
            <a:ext cx="1271328" cy="136631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9F3A1B1E-5EF1-42C7-9638-3125FC5C6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490" y="2973836"/>
            <a:ext cx="1494059" cy="1211255"/>
          </a:xfrm>
          <a:prstGeom prst="rect">
            <a:avLst/>
          </a:prstGeom>
          <a:solidFill>
            <a:schemeClr val="bg1"/>
          </a:solidFill>
          <a:ln w="69850" cap="rnd"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C290705-EEBE-4655-BB8F-B7C430494E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21" y="4382138"/>
            <a:ext cx="1489130" cy="148913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2">
            <a:extLst>
              <a:ext uri="{FF2B5EF4-FFF2-40B4-BE49-F238E27FC236}">
                <a16:creationId xmlns:a16="http://schemas.microsoft.com/office/drawing/2014/main" id="{A58D55BF-0A55-4BF2-A106-6EF5953298E2}"/>
              </a:ext>
            </a:extLst>
          </p:cNvPr>
          <p:cNvSpPr txBox="1"/>
          <p:nvPr/>
        </p:nvSpPr>
        <p:spPr>
          <a:xfrm>
            <a:off x="2719338" y="2181484"/>
            <a:ext cx="1756851" cy="207081"/>
          </a:xfrm>
          <a:prstGeom prst="rect">
            <a:avLst/>
          </a:prstGeom>
          <a:noFill/>
        </p:spPr>
        <p:txBody>
          <a:bodyPr vert="horz" wrap="square" lIns="0" tIns="52698" rIns="0" bIns="0" rtlCol="0" anchor="ctr" anchorCtr="1">
            <a:spAutoFit/>
          </a:bodyPr>
          <a:lstStyle/>
          <a:p>
            <a:pPr marL="323183" marR="38731" indent="-276197">
              <a:spcBef>
                <a:spcPts val="415"/>
              </a:spcBef>
            </a:pPr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  <a:cs typeface="UKIJ CJK"/>
              </a:rPr>
              <a:t>임직원들을 위한 통계 리포트</a:t>
            </a:r>
            <a:endParaRPr sz="1000">
              <a:latin typeface="나눔고딕" panose="020D0604000000000000" pitchFamily="50" charset="-127"/>
              <a:ea typeface="나눔고딕" panose="020D0604000000000000" pitchFamily="50" charset="-127"/>
              <a:cs typeface="UKIJ CJK"/>
            </a:endParaRPr>
          </a:p>
        </p:txBody>
      </p:sp>
      <p:sp>
        <p:nvSpPr>
          <p:cNvPr id="7" name="object 52">
            <a:extLst>
              <a:ext uri="{FF2B5EF4-FFF2-40B4-BE49-F238E27FC236}">
                <a16:creationId xmlns:a16="http://schemas.microsoft.com/office/drawing/2014/main" id="{7846BC7F-FF4C-47B8-9EAA-19545F7A2B2F}"/>
              </a:ext>
            </a:extLst>
          </p:cNvPr>
          <p:cNvSpPr txBox="1"/>
          <p:nvPr/>
        </p:nvSpPr>
        <p:spPr>
          <a:xfrm>
            <a:off x="5663158" y="4290709"/>
            <a:ext cx="1457527" cy="332365"/>
          </a:xfrm>
          <a:prstGeom prst="rect">
            <a:avLst/>
          </a:prstGeom>
          <a:noFill/>
        </p:spPr>
        <p:txBody>
          <a:bodyPr vert="horz" wrap="square" lIns="0" tIns="52698" rIns="0" bIns="0" rtlCol="0" anchor="t" anchorCtr="1">
            <a:noAutofit/>
          </a:bodyPr>
          <a:lstStyle/>
          <a:p>
            <a:pPr marL="323183" marR="38731" indent="-276197">
              <a:spcBef>
                <a:spcPts val="415"/>
              </a:spcBef>
            </a:pPr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  <a:cs typeface="UKIJ CJK"/>
              </a:rPr>
              <a:t>생산 관리 현장 프로그램</a:t>
            </a:r>
            <a:endParaRPr sz="1000">
              <a:latin typeface="나눔고딕" panose="020D0604000000000000" pitchFamily="50" charset="-127"/>
              <a:ea typeface="나눔고딕" panose="020D0604000000000000" pitchFamily="50" charset="-127"/>
              <a:cs typeface="UKIJ CJK"/>
            </a:endParaRPr>
          </a:p>
        </p:txBody>
      </p:sp>
      <p:sp>
        <p:nvSpPr>
          <p:cNvPr id="12" name="object 52">
            <a:extLst>
              <a:ext uri="{FF2B5EF4-FFF2-40B4-BE49-F238E27FC236}">
                <a16:creationId xmlns:a16="http://schemas.microsoft.com/office/drawing/2014/main" id="{1570F6A2-22B4-45D2-9E6F-1BDD8C545AA4}"/>
              </a:ext>
            </a:extLst>
          </p:cNvPr>
          <p:cNvSpPr txBox="1"/>
          <p:nvPr/>
        </p:nvSpPr>
        <p:spPr>
          <a:xfrm>
            <a:off x="2722345" y="4290488"/>
            <a:ext cx="1803036" cy="364362"/>
          </a:xfrm>
          <a:prstGeom prst="rect">
            <a:avLst/>
          </a:prstGeom>
          <a:noFill/>
        </p:spPr>
        <p:txBody>
          <a:bodyPr vert="horz" wrap="square" lIns="0" tIns="52698" rIns="0" bIns="0" rtlCol="0" anchor="t" anchorCtr="1">
            <a:noAutofit/>
          </a:bodyPr>
          <a:lstStyle/>
          <a:p>
            <a:pPr marL="323183" marR="38731" indent="-276197">
              <a:spcBef>
                <a:spcPts val="415"/>
              </a:spcBef>
            </a:pPr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  <a:cs typeface="UKIJ CJK"/>
              </a:rPr>
              <a:t>조회</a:t>
            </a:r>
            <a:r>
              <a:rPr lang="en-US" altLang="ko-KR" sz="1000">
                <a:latin typeface="나눔고딕" panose="020D0604000000000000" pitchFamily="50" charset="-127"/>
                <a:ea typeface="나눔고딕" panose="020D0604000000000000" pitchFamily="50" charset="-127"/>
                <a:cs typeface="UKIJ CJK"/>
              </a:rPr>
              <a:t>, </a:t>
            </a:r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  <a:cs typeface="UKIJ CJK"/>
              </a:rPr>
              <a:t>기준정보 관련 프로그램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2706B2D-2FD1-4602-8D65-142E55898D3C}"/>
              </a:ext>
            </a:extLst>
          </p:cNvPr>
          <p:cNvCxnSpPr>
            <a:cxnSpLocks/>
            <a:stCxn id="12" idx="2"/>
            <a:endCxn id="42" idx="1"/>
          </p:cNvCxnSpPr>
          <p:nvPr/>
        </p:nvCxnSpPr>
        <p:spPr>
          <a:xfrm rot="16200000" flipH="1">
            <a:off x="4222017" y="4056695"/>
            <a:ext cx="842987" cy="2039295"/>
          </a:xfrm>
          <a:prstGeom prst="bentConnector2">
            <a:avLst/>
          </a:prstGeom>
          <a:ln w="28575">
            <a:solidFill>
              <a:srgbClr val="004D8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F8F0F59-2166-4FE2-B14F-41610B1BFFFE}"/>
              </a:ext>
            </a:extLst>
          </p:cNvPr>
          <p:cNvCxnSpPr>
            <a:cxnSpLocks/>
            <a:stCxn id="7" idx="2"/>
            <a:endCxn id="42" idx="0"/>
          </p:cNvCxnSpPr>
          <p:nvPr/>
        </p:nvCxnSpPr>
        <p:spPr>
          <a:xfrm>
            <a:off x="6391922" y="4623074"/>
            <a:ext cx="0" cy="327136"/>
          </a:xfrm>
          <a:prstGeom prst="straightConnector1">
            <a:avLst/>
          </a:prstGeom>
          <a:ln w="28575">
            <a:solidFill>
              <a:srgbClr val="004D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E8BDD5BB-C9A8-4AEA-B2A9-EDB22FEE0C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2" y="2445186"/>
            <a:ext cx="593953" cy="59395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4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F4627C8-94B6-4F50-9B95-B97B980D26DD}"/>
              </a:ext>
            </a:extLst>
          </p:cNvPr>
          <p:cNvSpPr txBox="1"/>
          <p:nvPr/>
        </p:nvSpPr>
        <p:spPr>
          <a:xfrm>
            <a:off x="426485" y="3073014"/>
            <a:ext cx="777430" cy="24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51839F6-DCEA-4925-89D4-554FE22A963D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 flipV="1">
            <a:off x="1112175" y="1665853"/>
            <a:ext cx="1792728" cy="1076310"/>
          </a:xfrm>
          <a:prstGeom prst="bentConnector3">
            <a:avLst>
              <a:gd name="adj1" fmla="val 50000"/>
            </a:avLst>
          </a:prstGeom>
          <a:ln w="28575">
            <a:solidFill>
              <a:srgbClr val="004D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6BD3FC7-36C6-44EB-9C87-8FB5BA9A2130}"/>
              </a:ext>
            </a:extLst>
          </p:cNvPr>
          <p:cNvCxnSpPr>
            <a:cxnSpLocks/>
            <a:stCxn id="34" idx="3"/>
            <a:endCxn id="54" idx="1"/>
          </p:cNvCxnSpPr>
          <p:nvPr/>
        </p:nvCxnSpPr>
        <p:spPr>
          <a:xfrm>
            <a:off x="1112175" y="2742163"/>
            <a:ext cx="1822844" cy="1023528"/>
          </a:xfrm>
          <a:prstGeom prst="bentConnector3">
            <a:avLst>
              <a:gd name="adj1" fmla="val 48955"/>
            </a:avLst>
          </a:prstGeom>
          <a:ln w="28575">
            <a:solidFill>
              <a:srgbClr val="004D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6383FFCC-18CD-43F5-828C-257FEA05B9C0}"/>
              </a:ext>
            </a:extLst>
          </p:cNvPr>
          <p:cNvCxnSpPr>
            <a:cxnSpLocks/>
          </p:cNvCxnSpPr>
          <p:nvPr/>
        </p:nvCxnSpPr>
        <p:spPr>
          <a:xfrm flipV="1">
            <a:off x="6734413" y="2375458"/>
            <a:ext cx="2640327" cy="1390233"/>
          </a:xfrm>
          <a:prstGeom prst="bentConnector3">
            <a:avLst>
              <a:gd name="adj1" fmla="val 50000"/>
            </a:avLst>
          </a:prstGeom>
          <a:ln w="28575">
            <a:solidFill>
              <a:srgbClr val="004D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504625B1-66A7-4732-9BFA-FB75B21E7DB7}"/>
              </a:ext>
            </a:extLst>
          </p:cNvPr>
          <p:cNvCxnSpPr>
            <a:cxnSpLocks/>
          </p:cNvCxnSpPr>
          <p:nvPr/>
        </p:nvCxnSpPr>
        <p:spPr>
          <a:xfrm>
            <a:off x="6734413" y="3765691"/>
            <a:ext cx="2597723" cy="1390233"/>
          </a:xfrm>
          <a:prstGeom prst="bentConnector3">
            <a:avLst>
              <a:gd name="adj1" fmla="val 50646"/>
            </a:avLst>
          </a:prstGeom>
          <a:ln w="28575">
            <a:solidFill>
              <a:srgbClr val="004D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C60E277-A714-4827-92E7-BB657EBDF41D}"/>
              </a:ext>
            </a:extLst>
          </p:cNvPr>
          <p:cNvCxnSpPr>
            <a:cxnSpLocks/>
            <a:stCxn id="54" idx="3"/>
            <a:endCxn id="57" idx="1"/>
          </p:cNvCxnSpPr>
          <p:nvPr/>
        </p:nvCxnSpPr>
        <p:spPr>
          <a:xfrm flipV="1">
            <a:off x="4235103" y="3765690"/>
            <a:ext cx="1380505" cy="1"/>
          </a:xfrm>
          <a:prstGeom prst="straightConnector1">
            <a:avLst/>
          </a:prstGeom>
          <a:ln w="28575">
            <a:solidFill>
              <a:srgbClr val="004D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B34CF24-49A7-4C80-B1AD-F216D4395FFA}"/>
              </a:ext>
            </a:extLst>
          </p:cNvPr>
          <p:cNvCxnSpPr>
            <a:cxnSpLocks/>
            <a:stCxn id="57" idx="1"/>
            <a:endCxn id="54" idx="3"/>
          </p:cNvCxnSpPr>
          <p:nvPr/>
        </p:nvCxnSpPr>
        <p:spPr>
          <a:xfrm flipH="1">
            <a:off x="4235103" y="3765690"/>
            <a:ext cx="1380505" cy="1"/>
          </a:xfrm>
          <a:prstGeom prst="straightConnector1">
            <a:avLst/>
          </a:prstGeom>
          <a:ln w="28575">
            <a:solidFill>
              <a:srgbClr val="004D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5EF5FF4-C616-4802-98F6-248771B3C6D2}"/>
              </a:ext>
            </a:extLst>
          </p:cNvPr>
          <p:cNvCxnSpPr>
            <a:cxnSpLocks/>
          </p:cNvCxnSpPr>
          <p:nvPr/>
        </p:nvCxnSpPr>
        <p:spPr>
          <a:xfrm>
            <a:off x="6734413" y="3765691"/>
            <a:ext cx="2597723" cy="0"/>
          </a:xfrm>
          <a:prstGeom prst="straightConnector1">
            <a:avLst/>
          </a:prstGeom>
          <a:ln w="28575">
            <a:solidFill>
              <a:srgbClr val="004D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950DD074-9CD2-496B-A65B-E3865D91DCF7}"/>
              </a:ext>
            </a:extLst>
          </p:cNvPr>
          <p:cNvSpPr txBox="1"/>
          <p:nvPr/>
        </p:nvSpPr>
        <p:spPr>
          <a:xfrm>
            <a:off x="8546795" y="2129269"/>
            <a:ext cx="777430" cy="24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</a:t>
            </a: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006AC784-090A-4246-A57D-D125F1CB1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59" y="1199802"/>
            <a:ext cx="914281" cy="91428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4000"/>
              </a:prstClr>
            </a:outerShdw>
          </a:effectLst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A46B778A-831F-48B0-98B4-BBD8FAF67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646" y="1660867"/>
            <a:ext cx="914281" cy="91428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4000"/>
              </a:prstClr>
            </a:outerShdw>
          </a:effec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2986155-4FAC-4E70-A6BF-D7068FC20464}"/>
              </a:ext>
            </a:extLst>
          </p:cNvPr>
          <p:cNvSpPr txBox="1"/>
          <p:nvPr/>
        </p:nvSpPr>
        <p:spPr>
          <a:xfrm>
            <a:off x="8546795" y="3494370"/>
            <a:ext cx="777430" cy="24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</a:t>
            </a: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DC2D915A-FC4C-4C06-A239-AB93F1AA3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59" y="2564904"/>
            <a:ext cx="914281" cy="91428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4000"/>
              </a:prstClr>
            </a:outerShdw>
          </a:effectLst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AC418B57-7F1D-485E-8065-DFDFB2F4F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646" y="3091198"/>
            <a:ext cx="914281" cy="91428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4000"/>
              </a:prstClr>
            </a:outerShdw>
          </a:effec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223872A-4504-488F-94E0-3F3B83B5911F}"/>
              </a:ext>
            </a:extLst>
          </p:cNvPr>
          <p:cNvSpPr txBox="1"/>
          <p:nvPr/>
        </p:nvSpPr>
        <p:spPr>
          <a:xfrm>
            <a:off x="8546795" y="4879940"/>
            <a:ext cx="777430" cy="24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30302385-4287-4D3F-B6DF-90DE1C67E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59" y="3950473"/>
            <a:ext cx="914281" cy="91428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4000"/>
              </a:prstClr>
            </a:outerShdw>
          </a:effectLst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04527F0A-6DC5-4071-8E9F-95A948D98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646" y="4426424"/>
            <a:ext cx="914281" cy="91428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4000"/>
              </a:prstClr>
            </a:outerShdw>
          </a:effectLst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6A6C2412-BA1B-4B73-85C3-DB02FA5BF4C6}"/>
              </a:ext>
            </a:extLst>
          </p:cNvPr>
          <p:cNvSpPr txBox="1"/>
          <p:nvPr/>
        </p:nvSpPr>
        <p:spPr>
          <a:xfrm>
            <a:off x="9121760" y="3919420"/>
            <a:ext cx="1654623" cy="27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MACHINE 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25525FF-1CBC-4419-A787-06D1B3C3C137}"/>
              </a:ext>
            </a:extLst>
          </p:cNvPr>
          <p:cNvSpPr txBox="1"/>
          <p:nvPr/>
        </p:nvSpPr>
        <p:spPr>
          <a:xfrm>
            <a:off x="9121760" y="5289027"/>
            <a:ext cx="1654623" cy="27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MACHINE 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D9BAEC5-59D8-408E-B9A9-AECA7AB5A888}"/>
              </a:ext>
            </a:extLst>
          </p:cNvPr>
          <p:cNvSpPr txBox="1"/>
          <p:nvPr/>
        </p:nvSpPr>
        <p:spPr>
          <a:xfrm>
            <a:off x="9077475" y="2479893"/>
            <a:ext cx="1654623" cy="27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MACHINE 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9868FDC-1959-45BC-93D7-FBEAF1FC5D31}"/>
              </a:ext>
            </a:extLst>
          </p:cNvPr>
          <p:cNvSpPr txBox="1"/>
          <p:nvPr/>
        </p:nvSpPr>
        <p:spPr>
          <a:xfrm>
            <a:off x="190953" y="122470"/>
            <a:ext cx="2799985" cy="476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구성도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9BC0D80-B0E7-4CF4-9DAD-1C768183F5F9}"/>
              </a:ext>
            </a:extLst>
          </p:cNvPr>
          <p:cNvGrpSpPr/>
          <p:nvPr/>
        </p:nvGrpSpPr>
        <p:grpSpPr>
          <a:xfrm>
            <a:off x="2904903" y="1254093"/>
            <a:ext cx="1083245" cy="823519"/>
            <a:chOff x="6888175" y="1235782"/>
            <a:chExt cx="2615247" cy="153375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AFE4699-9B11-4B23-8442-00B322485ED8}"/>
                </a:ext>
              </a:extLst>
            </p:cNvPr>
            <p:cNvSpPr/>
            <p:nvPr/>
          </p:nvSpPr>
          <p:spPr>
            <a:xfrm>
              <a:off x="6888175" y="1235782"/>
              <a:ext cx="2615247" cy="1533750"/>
            </a:xfrm>
            <a:prstGeom prst="rect">
              <a:avLst/>
            </a:prstGeom>
            <a:solidFill>
              <a:srgbClr val="1F3863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>
                  <a:latin typeface="나눔고딕" panose="020D0604000000000000" pitchFamily="50" charset="-127"/>
                  <a:ea typeface="나눔고딕" panose="020D0604000000000000" pitchFamily="50" charset="-127"/>
                </a:rPr>
                <a:t>Azure</a:t>
              </a:r>
              <a:endPara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4905E6D-3166-4190-9E58-838ADC89CD07}"/>
                </a:ext>
              </a:extLst>
            </p:cNvPr>
            <p:cNvSpPr/>
            <p:nvPr/>
          </p:nvSpPr>
          <p:spPr>
            <a:xfrm>
              <a:off x="7507868" y="1743978"/>
              <a:ext cx="1375860" cy="79001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F38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WEB MVC5</a:t>
              </a:r>
              <a:endParaRPr lang="ko-KR" altLang="en-US" sz="10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A06BD65-F6A1-497D-B39D-9A3AE023D8BA}"/>
              </a:ext>
            </a:extLst>
          </p:cNvPr>
          <p:cNvGrpSpPr/>
          <p:nvPr/>
        </p:nvGrpSpPr>
        <p:grpSpPr>
          <a:xfrm>
            <a:off x="5663158" y="4950210"/>
            <a:ext cx="1457527" cy="1095254"/>
            <a:chOff x="1950301" y="1235782"/>
            <a:chExt cx="2931782" cy="170279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78D1313-6038-4189-8705-DA5B8B24B8C3}"/>
                </a:ext>
              </a:extLst>
            </p:cNvPr>
            <p:cNvSpPr/>
            <p:nvPr/>
          </p:nvSpPr>
          <p:spPr>
            <a:xfrm>
              <a:off x="1950301" y="1235782"/>
              <a:ext cx="2931782" cy="1702790"/>
            </a:xfrm>
            <a:prstGeom prst="rect">
              <a:avLst/>
            </a:prstGeom>
            <a:solidFill>
              <a:srgbClr val="1F3863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</a:p>
            <a:p>
              <a:pPr algn="ctr"/>
              <a:endPara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순서도: 자기 디스크 42">
              <a:extLst>
                <a:ext uri="{FF2B5EF4-FFF2-40B4-BE49-F238E27FC236}">
                  <a16:creationId xmlns:a16="http://schemas.microsoft.com/office/drawing/2014/main" id="{DFBB31B0-9BDE-4EE9-A128-D263563A714E}"/>
                </a:ext>
              </a:extLst>
            </p:cNvPr>
            <p:cNvSpPr/>
            <p:nvPr/>
          </p:nvSpPr>
          <p:spPr>
            <a:xfrm>
              <a:off x="2380216" y="1746093"/>
              <a:ext cx="2203066" cy="930991"/>
            </a:xfrm>
            <a:prstGeom prst="flowChartMagneticDisk">
              <a:avLst/>
            </a:prstGeom>
            <a:solidFill>
              <a:schemeClr val="bg1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10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SQL Server 2019</a:t>
              </a:r>
              <a:endParaRPr kumimoji="0"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E9F97F-DDC5-483B-A3E2-54B9554CC0CE}"/>
              </a:ext>
            </a:extLst>
          </p:cNvPr>
          <p:cNvSpPr/>
          <p:nvPr/>
        </p:nvSpPr>
        <p:spPr>
          <a:xfrm>
            <a:off x="2935019" y="3321111"/>
            <a:ext cx="1300084" cy="889160"/>
          </a:xfrm>
          <a:prstGeom prst="rect">
            <a:avLst/>
          </a:prstGeom>
          <a:solidFill>
            <a:srgbClr val="1F3863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관리자 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</a:p>
          <a:p>
            <a:pPr algn="ctr"/>
            <a:endParaRPr lang="ko-KR" altLang="en-US" sz="1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766508-BB1E-4FCA-A148-E747D258F265}"/>
              </a:ext>
            </a:extLst>
          </p:cNvPr>
          <p:cNvSpPr/>
          <p:nvPr/>
        </p:nvSpPr>
        <p:spPr>
          <a:xfrm>
            <a:off x="3154983" y="3567164"/>
            <a:ext cx="937760" cy="485722"/>
          </a:xfrm>
          <a:prstGeom prst="rect">
            <a:avLst/>
          </a:prstGeom>
          <a:solidFill>
            <a:schemeClr val="bg1"/>
          </a:solidFill>
          <a:ln>
            <a:solidFill>
              <a:srgbClr val="1F38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Winodw Application</a:t>
            </a:r>
            <a:endParaRPr lang="ko-KR" altLang="en-US" sz="10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914CCFF-E6FE-4935-AC75-0C739074A7E7}"/>
              </a:ext>
            </a:extLst>
          </p:cNvPr>
          <p:cNvSpPr/>
          <p:nvPr/>
        </p:nvSpPr>
        <p:spPr>
          <a:xfrm>
            <a:off x="5615608" y="3308551"/>
            <a:ext cx="1386332" cy="914278"/>
          </a:xfrm>
          <a:prstGeom prst="rect">
            <a:avLst/>
          </a:prstGeom>
          <a:solidFill>
            <a:srgbClr val="1F3863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현장 작업용 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</a:p>
          <a:p>
            <a:pPr algn="ctr"/>
            <a:endParaRPr lang="ko-KR" altLang="en-US" sz="1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5A362AD-698B-4108-83E2-B695B4B5861F}"/>
              </a:ext>
            </a:extLst>
          </p:cNvPr>
          <p:cNvSpPr/>
          <p:nvPr/>
        </p:nvSpPr>
        <p:spPr>
          <a:xfrm>
            <a:off x="5846166" y="3574815"/>
            <a:ext cx="944450" cy="485722"/>
          </a:xfrm>
          <a:prstGeom prst="rect">
            <a:avLst/>
          </a:prstGeom>
          <a:solidFill>
            <a:schemeClr val="bg1"/>
          </a:solidFill>
          <a:ln>
            <a:solidFill>
              <a:srgbClr val="1F38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POP Application</a:t>
            </a:r>
            <a:endParaRPr lang="ko-KR" altLang="en-US" sz="10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94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6068BA27-CD0D-4C3E-B2BC-125EB628534E}"/>
              </a:ext>
            </a:extLst>
          </p:cNvPr>
          <p:cNvCxnSpPr>
            <a:cxnSpLocks/>
            <a:stCxn id="8" idx="2"/>
            <a:endCxn id="13" idx="2"/>
          </p:cNvCxnSpPr>
          <p:nvPr/>
        </p:nvCxnSpPr>
        <p:spPr>
          <a:xfrm rot="5400000">
            <a:off x="4815158" y="2347389"/>
            <a:ext cx="18816" cy="1744607"/>
          </a:xfrm>
          <a:prstGeom prst="bentConnector3">
            <a:avLst>
              <a:gd name="adj1" fmla="val 6124402"/>
            </a:avLst>
          </a:prstGeom>
          <a:ln>
            <a:solidFill>
              <a:srgbClr val="004D8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E58D5B9E-3073-4AEC-91D2-4C9E7D3E1A2A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6870828" y="1331412"/>
            <a:ext cx="30003" cy="2377916"/>
          </a:xfrm>
          <a:prstGeom prst="bentConnector3">
            <a:avLst>
              <a:gd name="adj1" fmla="val 1812347"/>
            </a:avLst>
          </a:prstGeom>
          <a:ln>
            <a:solidFill>
              <a:srgbClr val="004D8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F36E01-70AE-48DD-A601-4A11DBBD7F3E}"/>
              </a:ext>
            </a:extLst>
          </p:cNvPr>
          <p:cNvSpPr/>
          <p:nvPr/>
        </p:nvSpPr>
        <p:spPr>
          <a:xfrm>
            <a:off x="1648018" y="2535369"/>
            <a:ext cx="1439486" cy="674913"/>
          </a:xfrm>
          <a:prstGeom prst="rect">
            <a:avLst/>
          </a:prstGeom>
          <a:solidFill>
            <a:srgbClr val="1F3863"/>
          </a:solidFill>
          <a:ln>
            <a:solidFill>
              <a:srgbClr val="1F386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latin typeface="나눔고딕" panose="020D0604000000000000" pitchFamily="50" charset="-127"/>
                <a:ea typeface="나눔고딕" panose="020D0604000000000000" pitchFamily="50" charset="-127"/>
              </a:rPr>
              <a:t>사용자 </a:t>
            </a:r>
            <a:endParaRPr lang="en-US" altLang="ko-KR" sz="180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801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E38880C-5908-4430-8109-2248377F5D26}"/>
              </a:ext>
            </a:extLst>
          </p:cNvPr>
          <p:cNvSpPr/>
          <p:nvPr/>
        </p:nvSpPr>
        <p:spPr>
          <a:xfrm>
            <a:off x="4977126" y="2535371"/>
            <a:ext cx="1439486" cy="674913"/>
          </a:xfrm>
          <a:prstGeom prst="rect">
            <a:avLst/>
          </a:prstGeom>
          <a:solidFill>
            <a:srgbClr val="1F3863"/>
          </a:solidFill>
          <a:ln>
            <a:solidFill>
              <a:srgbClr val="1F386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>
                <a:latin typeface="나눔고딕" panose="020D0604000000000000" pitchFamily="50" charset="-127"/>
                <a:ea typeface="나눔고딕" panose="020D0604000000000000" pitchFamily="50" charset="-127"/>
              </a:rPr>
              <a:t>VO</a:t>
            </a:r>
            <a:endParaRPr lang="ko-KR" altLang="en-US" sz="180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742BBA-6AB5-4997-AECE-C12EC5F4FF96}"/>
              </a:ext>
            </a:extLst>
          </p:cNvPr>
          <p:cNvSpPr/>
          <p:nvPr/>
        </p:nvSpPr>
        <p:spPr>
          <a:xfrm>
            <a:off x="7355042" y="2505368"/>
            <a:ext cx="1439486" cy="674913"/>
          </a:xfrm>
          <a:prstGeom prst="rect">
            <a:avLst/>
          </a:prstGeom>
          <a:solidFill>
            <a:srgbClr val="1F3863"/>
          </a:solidFill>
          <a:ln>
            <a:solidFill>
              <a:srgbClr val="1F386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>
                <a:latin typeface="나눔고딕" panose="020D0604000000000000" pitchFamily="50" charset="-127"/>
                <a:ea typeface="나눔고딕" panose="020D0604000000000000" pitchFamily="50" charset="-127"/>
              </a:rPr>
              <a:t>DAC</a:t>
            </a:r>
            <a:endParaRPr lang="ko-KR" altLang="en-US" sz="180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D1375CF-CEBB-4E59-BA9A-249C6BCA0789}"/>
              </a:ext>
            </a:extLst>
          </p:cNvPr>
          <p:cNvCxnSpPr>
            <a:cxnSpLocks/>
            <a:endCxn id="9" idx="2"/>
          </p:cNvCxnSpPr>
          <p:nvPr/>
        </p:nvCxnSpPr>
        <p:spPr>
          <a:xfrm rot="5400000" flipH="1">
            <a:off x="9179882" y="2075182"/>
            <a:ext cx="345391" cy="2555587"/>
          </a:xfrm>
          <a:prstGeom prst="bentConnector3">
            <a:avLst>
              <a:gd name="adj1" fmla="val -241749"/>
            </a:avLst>
          </a:prstGeom>
          <a:ln>
            <a:solidFill>
              <a:srgbClr val="004D8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0D5818F-A25B-40A8-B385-484B98010005}"/>
              </a:ext>
            </a:extLst>
          </p:cNvPr>
          <p:cNvCxnSpPr>
            <a:stCxn id="9" idx="0"/>
            <a:endCxn id="8" idx="0"/>
          </p:cNvCxnSpPr>
          <p:nvPr/>
        </p:nvCxnSpPr>
        <p:spPr>
          <a:xfrm rot="16200000" flipH="1" flipV="1">
            <a:off x="6870826" y="1331410"/>
            <a:ext cx="30003" cy="2377916"/>
          </a:xfrm>
          <a:prstGeom prst="bentConnector3">
            <a:avLst>
              <a:gd name="adj1" fmla="val -2746762"/>
            </a:avLst>
          </a:prstGeom>
          <a:ln>
            <a:solidFill>
              <a:srgbClr val="004D8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BDDE9F-26FF-4FC6-BDA6-FC063731457D}"/>
              </a:ext>
            </a:extLst>
          </p:cNvPr>
          <p:cNvSpPr/>
          <p:nvPr/>
        </p:nvSpPr>
        <p:spPr>
          <a:xfrm>
            <a:off x="3232519" y="2554186"/>
            <a:ext cx="1439486" cy="674913"/>
          </a:xfrm>
          <a:prstGeom prst="rect">
            <a:avLst/>
          </a:prstGeom>
          <a:solidFill>
            <a:srgbClr val="1F3863"/>
          </a:solidFill>
          <a:ln>
            <a:solidFill>
              <a:srgbClr val="1F386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>
                <a:latin typeface="나눔고딕" panose="020D0604000000000000" pitchFamily="50" charset="-127"/>
                <a:ea typeface="나눔고딕" panose="020D0604000000000000" pitchFamily="50" charset="-127"/>
              </a:rPr>
              <a:t>Service</a:t>
            </a:r>
            <a:endParaRPr lang="ko-KR" altLang="en-US" sz="180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8B7331-042C-4D5F-82CB-10BA7BF6EF29}"/>
              </a:ext>
            </a:extLst>
          </p:cNvPr>
          <p:cNvSpPr/>
          <p:nvPr/>
        </p:nvSpPr>
        <p:spPr>
          <a:xfrm>
            <a:off x="1359111" y="2158657"/>
            <a:ext cx="3518786" cy="1397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A813FA1-6999-4149-8F88-9C32CE0D305B}"/>
              </a:ext>
            </a:extLst>
          </p:cNvPr>
          <p:cNvCxnSpPr>
            <a:cxnSpLocks/>
            <a:stCxn id="13" idx="0"/>
            <a:endCxn id="7" idx="0"/>
          </p:cNvCxnSpPr>
          <p:nvPr/>
        </p:nvCxnSpPr>
        <p:spPr>
          <a:xfrm rot="16200000" flipV="1">
            <a:off x="3150604" y="1752526"/>
            <a:ext cx="18818" cy="1584502"/>
          </a:xfrm>
          <a:prstGeom prst="bentConnector3">
            <a:avLst>
              <a:gd name="adj1" fmla="val 4636633"/>
            </a:avLst>
          </a:prstGeom>
          <a:ln>
            <a:solidFill>
              <a:srgbClr val="004D8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방, 머그, 오토만이(가) 표시된 사진&#10;&#10;자동 생성된 설명">
            <a:extLst>
              <a:ext uri="{FF2B5EF4-FFF2-40B4-BE49-F238E27FC236}">
                <a16:creationId xmlns:a16="http://schemas.microsoft.com/office/drawing/2014/main" id="{3A211E02-B447-4E53-A1E8-96AE130B0F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2" y="2096526"/>
            <a:ext cx="1552731" cy="113257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223414-6E28-4627-BD8E-D5364DFFCD43}"/>
              </a:ext>
            </a:extLst>
          </p:cNvPr>
          <p:cNvSpPr/>
          <p:nvPr/>
        </p:nvSpPr>
        <p:spPr>
          <a:xfrm>
            <a:off x="9876387" y="3196103"/>
            <a:ext cx="1332013" cy="4657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794" rIns="46794"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Database</a:t>
            </a:r>
            <a:endParaRPr kumimoji="0"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BDDBC3-7B0D-43DD-8617-EBC0F97ED33B}"/>
              </a:ext>
            </a:extLst>
          </p:cNvPr>
          <p:cNvSpPr txBox="1"/>
          <p:nvPr/>
        </p:nvSpPr>
        <p:spPr>
          <a:xfrm>
            <a:off x="190953" y="122470"/>
            <a:ext cx="2799985" cy="476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 Tier </a:t>
            </a:r>
            <a:r>
              <a:rPr lang="ko-KR" altLang="en-US" sz="25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178486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anchor="ctr"/>
      <a:lstStyle>
        <a:defPPr algn="ctr" eaLnBrk="1" fontAlgn="auto" latinLnBrk="1" hangingPunct="1">
          <a:spcBef>
            <a:spcPts val="0"/>
          </a:spcBef>
          <a:spcAft>
            <a:spcPts val="0"/>
          </a:spcAft>
          <a:defRPr kumimoji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3868</TotalTime>
  <Words>831</Words>
  <Application>Microsoft Office PowerPoint</Application>
  <PresentationFormat>사용자 지정</PresentationFormat>
  <Paragraphs>299</Paragraphs>
  <Slides>19</Slides>
  <Notes>15</Notes>
  <HiddenSlides>2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나눔고딕</vt:lpstr>
      <vt:lpstr>나눔고딕 ExtraBold</vt:lpstr>
      <vt:lpstr>나눔스퀘어OTF</vt:lpstr>
      <vt:lpstr>나눔스퀘어OTF Bold</vt:lpstr>
      <vt:lpstr>나눔스퀘어OTF ExtraBold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이민희</cp:lastModifiedBy>
  <cp:revision>65</cp:revision>
  <dcterms:created xsi:type="dcterms:W3CDTF">2019-08-26T09:16:45Z</dcterms:created>
  <dcterms:modified xsi:type="dcterms:W3CDTF">2021-12-24T01:26:35Z</dcterms:modified>
</cp:coreProperties>
</file>