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86415"/>
  </p:normalViewPr>
  <p:slideViewPr>
    <p:cSldViewPr snapToGrid="0">
      <p:cViewPr>
        <p:scale>
          <a:sx n="119" d="100"/>
          <a:sy n="119" d="100"/>
        </p:scale>
        <p:origin x="696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D41-356E-5316-46D5-C4F5E1453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971A3-7684-99C3-F0F6-AD444C3A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4D38-B714-9D5F-9030-0C1F5A8E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05D5-E1E5-25EF-9B43-683491B1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6257-E572-EEAC-B1BE-BCD5DE78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8D7D-1269-7BFC-D189-863EF48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22D5-4688-EFF9-E966-3EFBB6CA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106C-7609-CE90-0869-49BEC8DA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A07E-6630-23C5-E6DB-31722A6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3152-7DBF-2003-6B41-6CF5C005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8DD40-6EB7-6FBE-2619-94F5E0E5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6130-F246-4460-1985-0F080B05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4719-2FCE-4633-23DE-5B2B6874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5E70-0A3D-6901-1A20-52E92A49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3A19-7AFE-96BA-2257-700BA134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8332-0674-5B07-BFED-9EE58389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9D8-ABDF-B9C2-918E-2F5D2C3F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72F5-193D-D875-73BF-A3E4AF30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8163-4A3C-15E4-3230-E5A76AF4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7345-0104-66F4-4DB7-F74A909A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F372-83ED-31DB-E6DE-0512216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2A710-22C8-5EFA-2E4E-5C5249FB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387B-1866-58CF-449C-1A0FB6AC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E093-BEB9-24EE-2BC4-D6C64D1F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04D9-9DB3-3D4B-46B9-72D3AB73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CA4-E3E3-4CC6-894B-56472929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446D-2893-0565-C1E7-A6485E29A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75F70-05D9-E072-A529-7550EAA9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12C2-2199-E975-120E-4607714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7465-9ECD-D023-1CA7-2E18B6B8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0FAD-68E4-428F-B117-1706AA53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3C0-1A52-74B3-6F15-9DCD0F40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C1D8B-2005-C091-6814-5F079F50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50212-7EBA-3AC1-BC87-BC11BAC2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866CE-916A-DFD4-0B43-6883B3ECC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2175E-79D5-7511-C34B-096BACB9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C29D9-EFD7-3ABD-43E7-005AB6D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9FF42-C589-2E76-F875-52B19D0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80C98-E478-3B9D-10ED-02E1C487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722A-44AF-6357-E184-451A7036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CE712-1E80-A04D-7A91-03567E60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B7197-AB65-2CBC-D635-0B9A83D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169CA-F8BB-30BC-54A2-B2D4CD7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225E-B938-046E-1C0A-73220F7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3F5B8-5AB9-E555-71C3-7A810A53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EE86-92D6-9D59-8672-DE59ED38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604-152D-4433-EF28-84535D84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67E9-9955-DDFD-AD7A-8D5FC5DE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24AD-4AA6-0149-08DA-009D17CC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57C6-A41C-5F2B-A262-71547F5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0BE6-2C49-CDD7-A80E-0C9DDF6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C3D5-67D3-E090-DF69-16BEF44F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765E-467B-1423-CDF7-EDA99A88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33643-1F8A-1189-47E0-55D8DF3E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9251F-36C5-DCF0-1E20-4CCA62C9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F2B5-E65B-A82B-4AE4-ED3E3D34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AA10-7657-068C-0699-689CE797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DF7E-E8D0-5A66-73D9-528C718A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08E8E-0424-2CC1-BE78-D2259E1C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1063-4086-D31B-5399-C8395453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E1C7-2391-2021-3ED6-01105C56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8AFC1-4B17-4F43-86D8-7A8239ABA05C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22B5-662E-C826-D21A-F1EC3A1E8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E7F8-6976-63E6-5882-6E6473D7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DB290-FAA0-E647-989E-654943B7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min0902/NYRA-Horse-Racing-Performance-Analysis-Using-GPS-Tracking-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C8FF-02AF-0818-D8D1-78201CC8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497" y="19996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NYRA Horse Racing Performance Analysis Using GPS Tracking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40E18-DD4E-B640-53DD-EC6EF24382FE}"/>
              </a:ext>
            </a:extLst>
          </p:cNvPr>
          <p:cNvSpPr txBox="1"/>
          <p:nvPr/>
        </p:nvSpPr>
        <p:spPr>
          <a:xfrm>
            <a:off x="9446126" y="53389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MinJoo</a:t>
            </a:r>
            <a:r>
              <a:rPr lang="en-US" dirty="0"/>
              <a:t> Kim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9C0EC-6A35-4F3A-7247-1638DBA1C7B1}"/>
              </a:ext>
            </a:extLst>
          </p:cNvPr>
          <p:cNvSpPr txBox="1"/>
          <p:nvPr/>
        </p:nvSpPr>
        <p:spPr>
          <a:xfrm>
            <a:off x="9891760" y="57082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4B5E-16CB-C5FE-93F7-6DA259D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AA1664FF-CB15-5113-9511-8F6D0432A942}"/>
              </a:ext>
            </a:extLst>
          </p:cNvPr>
          <p:cNvSpPr/>
          <p:nvPr/>
        </p:nvSpPr>
        <p:spPr>
          <a:xfrm>
            <a:off x="1027866" y="2383575"/>
            <a:ext cx="206940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67"/>
              </a:lnSpc>
              <a:spcAft>
                <a:spcPts val="900"/>
              </a:spcAft>
              <a:buNone/>
            </a:pPr>
            <a:r>
              <a:rPr lang="en-US" sz="20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Scale</a:t>
            </a:r>
            <a:endParaRPr lang="en-US" sz="20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15DC3A42-04BD-4D8D-C7EF-90B65AEEB849}"/>
              </a:ext>
            </a:extLst>
          </p:cNvPr>
          <p:cNvSpPr/>
          <p:nvPr/>
        </p:nvSpPr>
        <p:spPr>
          <a:xfrm>
            <a:off x="1027866" y="2831203"/>
            <a:ext cx="5068134" cy="11811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>
              <a:lnSpc>
                <a:spcPts val="2100"/>
              </a:lnSpc>
              <a:buSzPct val="100000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Source: NYRA Big Data Derby 2022</a:t>
            </a:r>
            <a:endParaRPr lang="en-US" sz="1600" dirty="0"/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1,821 races across 3 tracks (AQU, BEL, SAR)</a:t>
            </a:r>
            <a:endParaRPr lang="en-US" sz="1600" dirty="0"/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18,476 horse-race combinations</a:t>
            </a:r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5.2M GPS tracking points at 0.25s intervals</a:t>
            </a:r>
            <a:endParaRPr lang="en-US" sz="16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91B409D0-239B-EC08-C61C-C32C159C964E}"/>
              </a:ext>
            </a:extLst>
          </p:cNvPr>
          <p:cNvSpPr/>
          <p:nvPr/>
        </p:nvSpPr>
        <p:spPr>
          <a:xfrm>
            <a:off x="1027866" y="4377565"/>
            <a:ext cx="206940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67"/>
              </a:lnSpc>
              <a:spcAft>
                <a:spcPts val="900"/>
              </a:spcAft>
              <a:buNone/>
            </a:pPr>
            <a:r>
              <a:rPr lang="en-US" sz="20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 Types</a:t>
            </a:r>
            <a:endParaRPr lang="en-US" sz="20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915BC268-597F-455D-DF4F-E6255AB8423F}"/>
              </a:ext>
            </a:extLst>
          </p:cNvPr>
          <p:cNvSpPr/>
          <p:nvPr/>
        </p:nvSpPr>
        <p:spPr>
          <a:xfrm>
            <a:off x="907978" y="4692438"/>
            <a:ext cx="4378580" cy="11811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>
              <a:lnSpc>
                <a:spcPts val="2100"/>
              </a:lnSpc>
              <a:buSzPct val="100000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Regression: </a:t>
            </a:r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 finish position (1st-12th)</a:t>
            </a:r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race time</a:t>
            </a:r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metrics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4D050-EDE9-D404-D543-8928A9E57BC4}"/>
              </a:ext>
            </a:extLst>
          </p:cNvPr>
          <p:cNvSpPr txBox="1"/>
          <p:nvPr/>
        </p:nvSpPr>
        <p:spPr>
          <a:xfrm>
            <a:off x="838199" y="1452009"/>
            <a:ext cx="9418983" cy="10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5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inter"/>
                <a:ea typeface="inter"/>
                <a:cs typeface="inter"/>
              </a:rPr>
              <a:t>Ultimate Goal: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inter"/>
                <a:ea typeface="inter"/>
                <a:cs typeface="inter"/>
              </a:rPr>
              <a:t> </a:t>
            </a:r>
            <a:r>
              <a:rPr lang="en-US" dirty="0"/>
              <a:t>Forecast race outcomes using GPS data + environmental factors</a:t>
            </a:r>
          </a:p>
          <a:p>
            <a:pPr marL="0" marR="0">
              <a:lnSpc>
                <a:spcPct val="150000"/>
              </a:lnSpc>
              <a:spcAft>
                <a:spcPts val="1050"/>
              </a:spcAft>
              <a:buNone/>
            </a:pP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473458E-7258-3D8E-9144-6B82E6C18A95}"/>
              </a:ext>
            </a:extLst>
          </p:cNvPr>
          <p:cNvSpPr/>
          <p:nvPr/>
        </p:nvSpPr>
        <p:spPr>
          <a:xfrm>
            <a:off x="6533929" y="2226467"/>
            <a:ext cx="2359347" cy="157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dirty="0">
                <a:solidFill>
                  <a:srgbClr val="2E7D32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Economic Impact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816F4EA-3F8F-BD35-7054-03FDDEFE99B2}"/>
              </a:ext>
            </a:extLst>
          </p:cNvPr>
          <p:cNvSpPr/>
          <p:nvPr/>
        </p:nvSpPr>
        <p:spPr>
          <a:xfrm>
            <a:off x="6445634" y="2777572"/>
            <a:ext cx="5068134" cy="11811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>
              <a:lnSpc>
                <a:spcPts val="2100"/>
              </a:lnSpc>
              <a:buSzPct val="100000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Race purses: $20K to $1M+ per race</a:t>
            </a:r>
          </a:p>
          <a:p>
            <a:pPr algn="l">
              <a:lnSpc>
                <a:spcPts val="2100"/>
              </a:lnSpc>
              <a:buSzPct val="100000"/>
            </a:pPr>
            <a:endParaRPr lang="en-US" sz="1600" dirty="0">
              <a:solidFill>
                <a:srgbClr val="2C3E5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26730332-4CF1-945B-7116-7859D837B54E}"/>
              </a:ext>
            </a:extLst>
          </p:cNvPr>
          <p:cNvSpPr/>
          <p:nvPr/>
        </p:nvSpPr>
        <p:spPr>
          <a:xfrm>
            <a:off x="6533929" y="4244810"/>
            <a:ext cx="206940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67"/>
              </a:lnSpc>
              <a:spcAft>
                <a:spcPts val="900"/>
              </a:spcAft>
              <a:buNone/>
            </a:pPr>
            <a:r>
              <a:rPr lang="en-US" sz="2000" b="1" dirty="0">
                <a:solidFill>
                  <a:srgbClr val="2E7D32"/>
                </a:solidFill>
                <a:latin typeface="Arial" pitchFamily="34" charset="0"/>
                <a:cs typeface="Arial" pitchFamily="34" charset="-120"/>
              </a:rPr>
              <a:t>Difficulty</a:t>
            </a:r>
            <a:endParaRPr lang="en-US" sz="200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ED71D02F-363F-CE1E-684A-2FA86C4CC81C}"/>
              </a:ext>
            </a:extLst>
          </p:cNvPr>
          <p:cNvSpPr/>
          <p:nvPr/>
        </p:nvSpPr>
        <p:spPr>
          <a:xfrm>
            <a:off x="6533929" y="4692438"/>
            <a:ext cx="5068134" cy="11811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cs typeface="Arial" pitchFamily="34" charset="-120"/>
              </a:rPr>
              <a:t>Large data set</a:t>
            </a:r>
            <a:endParaRPr lang="en-US" sz="1600" dirty="0"/>
          </a:p>
          <a:p>
            <a:pPr marL="285750" indent="-285750" algn="l">
              <a:lnSpc>
                <a:spcPts val="21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 </a:t>
            </a:r>
            <a:r>
              <a:rPr lang="en-US" sz="1600" dirty="0" err="1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iid</a:t>
            </a:r>
            <a:endParaRPr lang="en-US" sz="1600" dirty="0">
              <a:solidFill>
                <a:srgbClr val="2C3E5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4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0BC6-1C86-A047-396A-15C0556E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EDA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en-US" sz="4000" dirty="0"/>
              <a:t>Multi-Dimensional Track Condition Analysis</a:t>
            </a:r>
          </a:p>
        </p:txBody>
      </p:sp>
      <p:pic>
        <p:nvPicPr>
          <p:cNvPr id="10" name="Picture 9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8423DF33-8488-05CB-FF0E-096D1050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21" y="1589270"/>
            <a:ext cx="3609358" cy="3044038"/>
          </a:xfrm>
          <a:prstGeom prst="rect">
            <a:avLst/>
          </a:prstGeom>
        </p:spPr>
      </p:pic>
      <p:pic>
        <p:nvPicPr>
          <p:cNvPr id="11" name="Picture 10" descr="A graph of a number of pink bars&#10;&#10;AI-generated content may be incorrect.">
            <a:extLst>
              <a:ext uri="{FF2B5EF4-FFF2-40B4-BE49-F238E27FC236}">
                <a16:creationId xmlns:a16="http://schemas.microsoft.com/office/drawing/2014/main" id="{8184FA7A-B539-88CC-040E-5E004B4C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07" y="1671332"/>
            <a:ext cx="3063240" cy="2961976"/>
          </a:xfrm>
          <a:prstGeom prst="rect">
            <a:avLst/>
          </a:prstGeom>
        </p:spPr>
      </p:pic>
      <p:pic>
        <p:nvPicPr>
          <p:cNvPr id="12" name="Picture 1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A88FA0F-A7E5-CAA5-4D49-2AE5584F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3682"/>
            <a:ext cx="2890144" cy="30735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A6BC20-8570-BF4D-D464-21894B7EF157}"/>
              </a:ext>
            </a:extLst>
          </p:cNvPr>
          <p:cNvSpPr txBox="1"/>
          <p:nvPr/>
        </p:nvSpPr>
        <p:spPr>
          <a:xfrm>
            <a:off x="1106781" y="4933510"/>
            <a:ext cx="6098146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ko-KR" alt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400" dirty="0"/>
              <a:t>Non-IID + Muddy equalizer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547D-807B-1AF5-8C10-12F531F878C0}"/>
              </a:ext>
            </a:extLst>
          </p:cNvPr>
          <p:cNvSpPr txBox="1"/>
          <p:nvPr/>
        </p:nvSpPr>
        <p:spPr>
          <a:xfrm>
            <a:off x="5000164" y="4933510"/>
            <a:ext cx="609600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ko-KR" alt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altLang="ko-KR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Jockey </a:t>
            </a:r>
            <a:r>
              <a:rPr lang="en-US" sz="1400" dirty="0"/>
              <a:t>specialization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482E4-D4AD-E367-14C5-54B2BC2A7F13}"/>
              </a:ext>
            </a:extLst>
          </p:cNvPr>
          <p:cNvSpPr txBox="1"/>
          <p:nvPr/>
        </p:nvSpPr>
        <p:spPr>
          <a:xfrm>
            <a:off x="8967479" y="4933510"/>
            <a:ext cx="6096000" cy="34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ko-KR" alt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altLang="ko-KR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Categorical variable</a:t>
            </a:r>
            <a:endParaRPr lang="en-US" sz="14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4AD403D9-1DBB-9F43-7AFB-AB01C2746272}"/>
              </a:ext>
            </a:extLst>
          </p:cNvPr>
          <p:cNvSpPr/>
          <p:nvPr/>
        </p:nvSpPr>
        <p:spPr>
          <a:xfrm>
            <a:off x="1485561" y="5939515"/>
            <a:ext cx="9220877" cy="5715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>
              <a:lnSpc>
                <a:spcPts val="2100"/>
              </a:lnSpc>
              <a:buSzPct val="100000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Preprocessing Decision 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GroupShuffleSplit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by race 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OneHot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+ TargetEncoder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D847-F26A-C794-CCD9-D72002CA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EDA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en-US" sz="4000" dirty="0"/>
              <a:t>Correlation &amp; Feature Relationships</a:t>
            </a:r>
          </a:p>
        </p:txBody>
      </p:sp>
      <p:pic>
        <p:nvPicPr>
          <p:cNvPr id="5" name="Picture 4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25F3E07F-BD1D-E4F1-02BB-BBBEAE15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386239" cy="4643743"/>
          </a:xfrm>
          <a:prstGeom prst="rect">
            <a:avLst/>
          </a:prstGeom>
        </p:spPr>
      </p:pic>
      <p:sp>
        <p:nvSpPr>
          <p:cNvPr id="3" name="Text 3">
            <a:extLst>
              <a:ext uri="{FF2B5EF4-FFF2-40B4-BE49-F238E27FC236}">
                <a16:creationId xmlns:a16="http://schemas.microsoft.com/office/drawing/2014/main" id="{24B7789B-DEF5-A644-1E2E-44D1740472A7}"/>
              </a:ext>
            </a:extLst>
          </p:cNvPr>
          <p:cNvSpPr/>
          <p:nvPr/>
        </p:nvSpPr>
        <p:spPr>
          <a:xfrm>
            <a:off x="1156576" y="1507808"/>
            <a:ext cx="4421264" cy="5467758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>
              <a:lnSpc>
                <a:spcPts val="2100"/>
              </a:lnSpc>
              <a:buSzPct val="100000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Goal:</a:t>
            </a:r>
          </a:p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Identify variable relationships</a:t>
            </a:r>
          </a:p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Detect redundant or grouped features</a:t>
            </a:r>
          </a:p>
          <a:p>
            <a:pPr marL="95250" indent="-95250">
              <a:lnSpc>
                <a:spcPts val="2100"/>
              </a:lnSpc>
              <a:buSzPct val="100000"/>
              <a:buChar char="•"/>
            </a:pPr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ea typeface="Arial" pitchFamily="34" charset="-122"/>
              <a:cs typeface="Arial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Key Findings:</a:t>
            </a:r>
          </a:p>
          <a:p>
            <a:pPr>
              <a:lnSpc>
                <a:spcPts val="2100"/>
              </a:lnSpc>
              <a:buSzPct val="100000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• Moderate market efficiency (r=0.47)</a:t>
            </a:r>
          </a:p>
          <a:p>
            <a:pPr>
              <a:lnSpc>
                <a:spcPts val="2100"/>
              </a:lnSpc>
              <a:buSzPct val="100000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• Odds &amp; Implied prob consistent (r=-0.56)</a:t>
            </a:r>
          </a:p>
          <a:p>
            <a:pPr>
              <a:lnSpc>
                <a:spcPts val="2100"/>
              </a:lnSpc>
              <a:buSzPct val="100000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• 3 main variable clusters</a:t>
            </a:r>
          </a:p>
          <a:p>
            <a:pPr>
              <a:lnSpc>
                <a:spcPts val="2100"/>
              </a:lnSpc>
              <a:buSzPct val="100000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   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Betting-related metrics</a:t>
            </a:r>
          </a:p>
          <a:p>
            <a:pPr>
              <a:lnSpc>
                <a:spcPts val="2100"/>
              </a:lnSpc>
              <a:buSzPct val="100000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   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indicators</a:t>
            </a:r>
          </a:p>
          <a:p>
            <a:pPr>
              <a:lnSpc>
                <a:spcPts val="2100"/>
              </a:lnSpc>
              <a:buSzPct val="100000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Arial" pitchFamily="34" charset="-122"/>
                <a:cs typeface="Arial" pitchFamily="34" charset="-120"/>
              </a:rPr>
              <a:t>   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Race characteristics</a:t>
            </a:r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ea typeface="Arial" pitchFamily="34" charset="-122"/>
              <a:cs typeface="Arial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Time variables (month, hour) independent</a:t>
            </a:r>
          </a:p>
          <a:p>
            <a:pPr marL="95250" indent="-95250">
              <a:lnSpc>
                <a:spcPts val="2100"/>
              </a:lnSpc>
              <a:buSzPct val="100000"/>
              <a:buChar char="•"/>
            </a:pPr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Preprocessing Decision </a:t>
            </a:r>
          </a:p>
          <a:p>
            <a:pPr marL="95250" indent="-95250">
              <a:lnSpc>
                <a:spcPts val="2100"/>
              </a:lnSpc>
              <a:buSzPct val="100000"/>
              <a:buChar char="•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grouping for encoding &amp;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9929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1E7F-1002-7434-7CA1-665651A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EDA</a:t>
            </a:r>
            <a:r>
              <a:rPr lang="ko-KR" altLang="en-US" sz="4000" dirty="0">
                <a:latin typeface="+mn-lt"/>
              </a:rPr>
              <a:t> </a:t>
            </a:r>
            <a:r>
              <a:rPr lang="en-US" altLang="ko-KR" sz="4000" dirty="0">
                <a:latin typeface="+mn-lt"/>
              </a:rPr>
              <a:t>-</a:t>
            </a:r>
            <a:r>
              <a:rPr lang="ko-KR" altLang="en-US" sz="4000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GPS-Based Path Efficiency Analysis</a:t>
            </a:r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455DEAAA-B1B6-A5EB-4C7F-77FE71DEC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736" y="1660706"/>
            <a:ext cx="6457944" cy="48321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B7BCA-EE14-4740-A1D4-A557C7AE3250}"/>
              </a:ext>
            </a:extLst>
          </p:cNvPr>
          <p:cNvSpPr txBox="1"/>
          <p:nvPr/>
        </p:nvSpPr>
        <p:spPr>
          <a:xfrm>
            <a:off x="655320" y="1821062"/>
            <a:ext cx="4105553" cy="374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105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ea typeface="inter"/>
                <a:cs typeface="inter"/>
              </a:rPr>
              <a:t>Insights: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inter"/>
                <a:cs typeface="inter"/>
              </a:rPr>
              <a:t>Bimodal path distribution (sprints vs. routes)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inter"/>
                <a:cs typeface="inter"/>
              </a:rPr>
              <a:t>High scatter in efficiency rankings (substantial noise)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inter"/>
                <a:cs typeface="inter"/>
              </a:rPr>
              <a:t>Clear running lanes trump shortest path</a:t>
            </a:r>
          </a:p>
          <a:p>
            <a:pPr marL="0" marR="0">
              <a:lnSpc>
                <a:spcPct val="150000"/>
              </a:lnSpc>
              <a:spcAft>
                <a:spcPts val="105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ea typeface="inter"/>
                <a:cs typeface="inter"/>
              </a:rPr>
              <a:t>Preprocessing Needs:</a:t>
            </a: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inter"/>
                <a:cs typeface="inter"/>
              </a:rPr>
              <a:t>Robust scaling methods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9E13-218E-F6D3-5F54-73E83AC9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6C92-E852-8651-A8B4-68DFBCEB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8"/>
            <a:ext cx="10515600" cy="4901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GPS Data too large &gt; summarized it by grouping data by race and horse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Race-level grouping key = </a:t>
            </a:r>
            <a:r>
              <a:rPr lang="en-US" dirty="0" err="1"/>
              <a:t>track_id</a:t>
            </a:r>
            <a:r>
              <a:rPr lang="en-US" dirty="0"/>
              <a:t> + date + </a:t>
            </a:r>
            <a:r>
              <a:rPr lang="en-US" dirty="0" err="1"/>
              <a:t>race_number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Non-IID structure → </a:t>
            </a:r>
            <a:r>
              <a:rPr lang="en-US" dirty="0" err="1"/>
              <a:t>GroupShuffleSplit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Ratios: 60 / 20 / 20 (train / </a:t>
            </a:r>
            <a:r>
              <a:rPr lang="en-US" dirty="0" err="1"/>
              <a:t>val</a:t>
            </a:r>
            <a:r>
              <a:rPr lang="en-US" dirty="0"/>
              <a:t> / test)</a:t>
            </a:r>
          </a:p>
          <a:p>
            <a:endParaRPr lang="en-US" dirty="0"/>
          </a:p>
          <a:p>
            <a:r>
              <a:rPr lang="en-US" dirty="0"/>
              <a:t>Prevents leakage between horses in same race</a:t>
            </a:r>
          </a:p>
        </p:txBody>
      </p:sp>
    </p:spTree>
    <p:extLst>
      <p:ext uri="{BB962C8B-B14F-4D97-AF65-F5344CB8AC3E}">
        <p14:creationId xmlns:p14="http://schemas.microsoft.com/office/powerpoint/2010/main" val="225670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81A0-4C15-093D-5421-8560BE7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150E7-F406-9FAA-102E-2C1F63B2660C}"/>
              </a:ext>
            </a:extLst>
          </p:cNvPr>
          <p:cNvSpPr txBox="1"/>
          <p:nvPr/>
        </p:nvSpPr>
        <p:spPr>
          <a:xfrm>
            <a:off x="3633537" y="1383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0E5DC-FD94-673E-EC31-3DD973E79B8A}"/>
              </a:ext>
            </a:extLst>
          </p:cNvPr>
          <p:cNvSpPr txBox="1"/>
          <p:nvPr/>
        </p:nvSpPr>
        <p:spPr>
          <a:xfrm>
            <a:off x="838200" y="4300605"/>
            <a:ext cx="6100354" cy="162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10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inter"/>
                <a:ea typeface="inter"/>
                <a:cs typeface="inter"/>
              </a:rPr>
              <a:t>Transformation:</a:t>
            </a: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inter"/>
                <a:ea typeface="inter"/>
                <a:cs typeface="inter"/>
              </a:rPr>
              <a:t>Before: 14,915 entries, 22 raw features</a:t>
            </a: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25"/>
              </a:spcBef>
              <a:spcAft>
                <a:spcPts val="525"/>
              </a:spcAft>
              <a:buFont typeface="Symbol" pitchFamily="2" charset="2"/>
              <a:buChar char=""/>
              <a:tabLst>
                <a:tab pos="571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inter"/>
                <a:ea typeface="inter"/>
                <a:cs typeface="inter"/>
              </a:rPr>
              <a:t>After: 14,915 entries, ~28 preprocessed features</a:t>
            </a:r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9FAB41-6E27-530C-85FF-2D5DAC97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47259"/>
              </p:ext>
            </p:extLst>
          </p:nvPr>
        </p:nvGraphicFramePr>
        <p:xfrm>
          <a:off x="1086394" y="1752963"/>
          <a:ext cx="10515600" cy="2485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607981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48041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3369609"/>
                    </a:ext>
                  </a:extLst>
                </a:gridCol>
              </a:tblGrid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Technique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EDA Justification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4139944605"/>
                  </a:ext>
                </a:extLst>
              </a:tr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Data Splitting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GroupShuffleSplit (60/20/20)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Non-IID structure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4024762564"/>
                  </a:ext>
                </a:extLst>
              </a:tr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Categorical (Low)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 dirty="0" err="1">
                          <a:effectLst/>
                        </a:rPr>
                        <a:t>OneHotEncoder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3-6 categories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2955260928"/>
                  </a:ext>
                </a:extLst>
              </a:tr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Categorical (High)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TargetEncoder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80+ categories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869734987"/>
                  </a:ext>
                </a:extLst>
              </a:tr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Feature Scaling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 dirty="0" err="1">
                          <a:effectLst/>
                        </a:rPr>
                        <a:t>StandardScaler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5 orders of magnitude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424223218"/>
                  </a:ext>
                </a:extLst>
              </a:tr>
              <a:tr h="414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Regularization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Ridge (L2) &amp; Lasso (L1)</a:t>
                      </a:r>
                      <a:endPara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Multicollinearity 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316169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8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347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inter</vt:lpstr>
      <vt:lpstr>Aptos</vt:lpstr>
      <vt:lpstr>Aptos Display</vt:lpstr>
      <vt:lpstr>Arial</vt:lpstr>
      <vt:lpstr>Calibri</vt:lpstr>
      <vt:lpstr>Georgia</vt:lpstr>
      <vt:lpstr>Symbol</vt:lpstr>
      <vt:lpstr>Office Theme</vt:lpstr>
      <vt:lpstr>NYRA Horse Racing Performance Analysis Using GPS Tracking Data</vt:lpstr>
      <vt:lpstr>Data Overview</vt:lpstr>
      <vt:lpstr>EDA - Multi-Dimensional Track Condition Analysis</vt:lpstr>
      <vt:lpstr>EDA - Correlation &amp; Feature Relationships</vt:lpstr>
      <vt:lpstr>EDA - GPS-Based Path Efficiency Analysis</vt:lpstr>
      <vt:lpstr>Splitting Strategy</vt:lpstr>
      <vt:lpstr>Preprocessing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민주 김</dc:creator>
  <cp:lastModifiedBy>민주 김</cp:lastModifiedBy>
  <cp:revision>11</cp:revision>
  <dcterms:created xsi:type="dcterms:W3CDTF">2025-10-23T16:59:04Z</dcterms:created>
  <dcterms:modified xsi:type="dcterms:W3CDTF">2025-10-30T12:30:49Z</dcterms:modified>
</cp:coreProperties>
</file>