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379" r:id="rId2"/>
    <p:sldId id="389" r:id="rId3"/>
    <p:sldId id="384" r:id="rId4"/>
    <p:sldId id="390" r:id="rId5"/>
    <p:sldId id="391" r:id="rId6"/>
    <p:sldId id="385" r:id="rId7"/>
    <p:sldId id="386" r:id="rId8"/>
    <p:sldId id="38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D1FDFF"/>
    <a:srgbClr val="57DFFF"/>
    <a:srgbClr val="0576FF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C97C9-EEF6-4816-9661-705B768C08B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BDA9C-500F-4131-B903-834FB5FA5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2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2655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2" y="820057"/>
            <a:ext cx="3116278" cy="4529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3174" y="13636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D422B0A-C813-4464-983E-2681A4EB475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1800">
                <a:latin typeface="+mj-lt"/>
              </a:defRPr>
            </a:lvl1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F63C5E-B749-441F-A2D0-EE815FEDF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1332" y="518962"/>
            <a:ext cx="1759331" cy="7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2309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70C0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9578" y="128913"/>
            <a:ext cx="7957884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517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9578" y="128913"/>
            <a:ext cx="7957884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12126" y="6597352"/>
            <a:ext cx="889000" cy="240884"/>
          </a:xfrm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79512" y="1509166"/>
            <a:ext cx="8812088" cy="494417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70C0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8227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92488" cy="5544616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419600" cy="5415880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451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1446312"/>
            <a:ext cx="4392488" cy="5007024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433830"/>
            <a:ext cx="4419600" cy="4890770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22827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1760" y="4077072"/>
            <a:ext cx="6400800" cy="1752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1600">
                <a:latin typeface="+mj-lt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95536" y="1844824"/>
            <a:ext cx="8458200" cy="1752600"/>
          </a:xfrm>
        </p:spPr>
        <p:txBody>
          <a:bodyPr/>
          <a:lstStyle>
            <a:lvl1pPr algn="r">
              <a:defRPr sz="32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6938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74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71999" y="312749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lt"/>
              </a:rPr>
              <a:t>THANK YOU!!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1602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26" y="6597352"/>
            <a:ext cx="889000" cy="2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25">
                <a:latin typeface="+mj-lt"/>
                <a:ea typeface="굴림" pitchFamily="50" charset="-127"/>
              </a:defRPr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867600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720"/>
            <a:ext cx="88120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769942"/>
            <a:ext cx="826165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2" name="직사각형 11"/>
          <p:cNvSpPr/>
          <p:nvPr/>
        </p:nvSpPr>
        <p:spPr>
          <a:xfrm>
            <a:off x="0" y="6494168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9669" y="99538"/>
            <a:ext cx="753390" cy="7438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072CAE-43F1-4953-AF6B-005B2503D4AD}"/>
              </a:ext>
            </a:extLst>
          </p:cNvPr>
          <p:cNvSpPr/>
          <p:nvPr userDrawn="1"/>
        </p:nvSpPr>
        <p:spPr>
          <a:xfrm>
            <a:off x="0" y="769942"/>
            <a:ext cx="826165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64051-E3D6-44F2-9E7B-CB15FFCD15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8028"/>
            <a:ext cx="1128417" cy="7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>
    <p:fade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rgbClr val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257175" indent="-257175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v"/>
        <a:defRPr kumimoji="1" sz="1800" b="1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+mn-cs"/>
        </a:defRPr>
      </a:lvl1pPr>
      <a:lvl2pPr marL="557213" indent="-214313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 sz="16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2pPr>
      <a:lvl3pPr marL="8572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3pPr>
      <a:lvl4pPr marL="12001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4pPr>
      <a:lvl5pPr marL="15430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0A548-2BD8-4F83-A4E5-E842D286161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r>
              <a:rPr lang="ko-KR" altLang="en-US" dirty="0"/>
              <a:t>나랑 데이터 </a:t>
            </a:r>
            <a:r>
              <a:rPr lang="ko-KR" altLang="en-US" dirty="0" err="1"/>
              <a:t>할래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7479E-A6A2-4CED-BA93-680E6793FDA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209194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국립군산대학교</a:t>
            </a:r>
            <a:endParaRPr lang="en-US" altLang="ko-KR" dirty="0"/>
          </a:p>
          <a:p>
            <a:r>
              <a:rPr lang="ko-KR" altLang="en-US" dirty="0" err="1"/>
              <a:t>컴퓨터소프트웨어학부</a:t>
            </a:r>
            <a:r>
              <a:rPr lang="ko-KR" altLang="en-US" dirty="0"/>
              <a:t> </a:t>
            </a:r>
            <a:r>
              <a:rPr lang="ko-KR" altLang="en-US" dirty="0" err="1"/>
              <a:t>소프트웨어학전공</a:t>
            </a:r>
            <a:endParaRPr lang="en-US" altLang="ko-KR" dirty="0"/>
          </a:p>
          <a:p>
            <a:r>
              <a:rPr lang="ko-KR" altLang="en-US" dirty="0"/>
              <a:t>김동현 </a:t>
            </a:r>
            <a:r>
              <a:rPr lang="ko-KR" altLang="en-US" dirty="0" err="1"/>
              <a:t>김재엽</a:t>
            </a:r>
            <a:r>
              <a:rPr lang="ko-KR" altLang="en-US" dirty="0"/>
              <a:t> 이상민 이민지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25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6F78F88-C118-B737-977F-66FBDF81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제안 배경 및 필요성</a:t>
            </a:r>
            <a:endParaRPr lang="en-US" altLang="ko-KR" dirty="0"/>
          </a:p>
          <a:p>
            <a:r>
              <a:rPr lang="ko-KR" altLang="en-US" dirty="0"/>
              <a:t>기존 연구</a:t>
            </a:r>
            <a:endParaRPr lang="en-US" altLang="ko-KR" dirty="0"/>
          </a:p>
          <a:p>
            <a:r>
              <a:rPr lang="ko-KR" altLang="en-US" dirty="0"/>
              <a:t>제안 사항</a:t>
            </a:r>
            <a:endParaRPr lang="en-US" altLang="ko-KR" dirty="0"/>
          </a:p>
          <a:p>
            <a:r>
              <a:rPr lang="ko-KR" altLang="en-US" dirty="0"/>
              <a:t>기대 효과</a:t>
            </a:r>
            <a:endParaRPr lang="en-US" altLang="ko-KR" dirty="0"/>
          </a:p>
          <a:p>
            <a:r>
              <a:rPr lang="ko-KR" altLang="en-US" dirty="0"/>
              <a:t>일정 및 태스크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1082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 및 필요성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BB0E85-84C7-3DD8-461A-07A7FC7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민간 건축물에서의 에너지 사용률 중 온실가스는 배출량의 상당 부분을 차지하며</a:t>
            </a:r>
            <a:r>
              <a:rPr lang="en-US" altLang="ko-KR" dirty="0"/>
              <a:t>, </a:t>
            </a:r>
            <a:r>
              <a:rPr lang="ko-KR" altLang="en-US" dirty="0"/>
              <a:t>이는 기후변화의 주요 원인 중 하나로 지목되고 있음</a:t>
            </a:r>
            <a:endParaRPr lang="en-US" altLang="ko-KR" dirty="0"/>
          </a:p>
          <a:p>
            <a:pPr lvl="1"/>
            <a:r>
              <a:rPr lang="ko-KR" altLang="en-US" dirty="0"/>
              <a:t>이러한 건축물이 발생시키는 에너지는 극단적 기후 현상의 증가</a:t>
            </a:r>
            <a:r>
              <a:rPr lang="en-US" altLang="ko-KR" dirty="0"/>
              <a:t>, </a:t>
            </a:r>
            <a:r>
              <a:rPr lang="ko-KR" altLang="en-US" dirty="0"/>
              <a:t>해수면 상승</a:t>
            </a:r>
            <a:r>
              <a:rPr lang="en-US" altLang="ko-KR" dirty="0"/>
              <a:t>, </a:t>
            </a:r>
            <a:r>
              <a:rPr lang="ko-KR" altLang="en-US" dirty="0"/>
              <a:t>생태계 변화와 같은 심각한 환경적</a:t>
            </a:r>
            <a:r>
              <a:rPr lang="en-US" altLang="ko-KR" dirty="0"/>
              <a:t>, </a:t>
            </a:r>
            <a:r>
              <a:rPr lang="ko-KR" altLang="en-US" dirty="0"/>
              <a:t>사회적 및 경제적 문제를 야기함</a:t>
            </a:r>
            <a:r>
              <a:rPr lang="en-US" altLang="ko-KR" dirty="0"/>
              <a:t> </a:t>
            </a:r>
            <a:r>
              <a:rPr lang="ko-KR" altLang="en-US" dirty="0"/>
              <a:t>이는 단순히 지역적 문제를 넘어서 글로벌 차원의 위기로 발전하고 있으며</a:t>
            </a:r>
            <a:r>
              <a:rPr lang="en-US" altLang="ko-KR" dirty="0"/>
              <a:t>, </a:t>
            </a:r>
            <a:r>
              <a:rPr lang="ko-KR" altLang="en-US" dirty="0"/>
              <a:t>이에 대한 즉각적이고 효과적인 대응이 절실히 요구됨</a:t>
            </a:r>
            <a:endParaRPr lang="en-US" altLang="ko-KR" dirty="0"/>
          </a:p>
          <a:p>
            <a:r>
              <a:rPr lang="ko-KR" altLang="en-US" dirty="0"/>
              <a:t>건축물별로 에너지 사용량을 산정하기 위한 방법을 조사하고</a:t>
            </a:r>
            <a:r>
              <a:rPr lang="en-US" altLang="ko-KR" dirty="0"/>
              <a:t>, </a:t>
            </a:r>
            <a:r>
              <a:rPr lang="ko-KR" altLang="en-US" dirty="0"/>
              <a:t>이를 분석하기 위해 각종 데이터를 수집하여 데이터의 처리 방안 및 처리한 데이터를 이용해 시각화 하는 것을 목표로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538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BB0E85-84C7-3DD8-461A-07A7FC7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탄소공간지도 플랫폼</a:t>
            </a:r>
            <a:endParaRPr lang="en-US" altLang="ko-KR" dirty="0"/>
          </a:p>
          <a:p>
            <a:pPr lvl="1"/>
            <a:r>
              <a:rPr lang="ko-KR" altLang="en-US" dirty="0"/>
              <a:t>건물부문 탄소배출량 산정방법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6144B-B7A8-1C74-DB3E-3C5FBD21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15" y="2052648"/>
            <a:ext cx="6978770" cy="3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26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BB0E85-84C7-3DD8-461A-07A7FC7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유윤진</a:t>
            </a:r>
            <a:r>
              <a:rPr lang="en-US" altLang="ko-KR" dirty="0"/>
              <a:t>, </a:t>
            </a:r>
            <a:r>
              <a:rPr lang="ko-KR" altLang="en-US" dirty="0" err="1"/>
              <a:t>김도년</a:t>
            </a:r>
            <a:r>
              <a:rPr lang="en-US" altLang="ko-KR" dirty="0"/>
              <a:t>, </a:t>
            </a:r>
            <a:r>
              <a:rPr lang="ko-KR" altLang="en-US" dirty="0" err="1"/>
              <a:t>손세형</a:t>
            </a:r>
            <a:r>
              <a:rPr lang="en-US" altLang="ko-KR" dirty="0"/>
              <a:t>.(2013).</a:t>
            </a:r>
            <a:r>
              <a:rPr lang="ko-KR" altLang="en-US" dirty="0"/>
              <a:t>저탄소 녹색도시 구현을 위한 탄소배출영향요인 분석</a:t>
            </a:r>
            <a:r>
              <a:rPr lang="en-US" altLang="ko-KR" dirty="0"/>
              <a:t>.</a:t>
            </a:r>
            <a:r>
              <a:rPr lang="ko-KR" altLang="en-US" dirty="0" err="1"/>
              <a:t>한국도시설계학회지</a:t>
            </a:r>
            <a:r>
              <a:rPr lang="ko-KR" altLang="en-US" dirty="0"/>
              <a:t> 도시설계</a:t>
            </a:r>
            <a:r>
              <a:rPr lang="en-US" altLang="ko-KR" dirty="0"/>
              <a:t>,14(2),149-159.</a:t>
            </a:r>
          </a:p>
          <a:p>
            <a:pPr lvl="1"/>
            <a:r>
              <a:rPr lang="ko-KR" altLang="en-US" dirty="0"/>
              <a:t>자동차 등 도로교통에 의한 오염원에서 가장 많은 탄소가 배출되는 것으로 나타났으며 주거 및 상업시설에서의 난방</a:t>
            </a:r>
            <a:r>
              <a:rPr lang="en-US" altLang="ko-KR" dirty="0"/>
              <a:t>, </a:t>
            </a:r>
            <a:r>
              <a:rPr lang="ko-KR" altLang="en-US" dirty="0"/>
              <a:t>가스 등 도시 생활에 의한 오염원이 탄소배출에 영향을 미치는 것으로 나타남</a:t>
            </a:r>
            <a:endParaRPr lang="en-US" altLang="ko-KR" dirty="0"/>
          </a:p>
          <a:p>
            <a:r>
              <a:rPr lang="ko-KR" altLang="en-US" dirty="0"/>
              <a:t>이슬기</a:t>
            </a:r>
            <a:r>
              <a:rPr lang="en-US" altLang="ko-KR" dirty="0"/>
              <a:t>, &amp; </a:t>
            </a:r>
            <a:r>
              <a:rPr lang="ko-KR" altLang="en-US" dirty="0"/>
              <a:t>이승일</a:t>
            </a:r>
            <a:r>
              <a:rPr lang="en-US" altLang="ko-KR" dirty="0"/>
              <a:t>. (2022). </a:t>
            </a:r>
            <a:r>
              <a:rPr lang="ko-KR" altLang="en-US" dirty="0"/>
              <a:t>건축물 생애주기 내재탄소를 고려한 건물부문 온실가스 배출량 산정 개선방안 연구</a:t>
            </a:r>
            <a:r>
              <a:rPr lang="en-US" altLang="ko-KR" dirty="0"/>
              <a:t>. </a:t>
            </a:r>
            <a:r>
              <a:rPr lang="ko-KR" altLang="en-US" dirty="0" err="1"/>
              <a:t>한국기후변화학회지</a:t>
            </a:r>
            <a:r>
              <a:rPr lang="en-US" altLang="ko-KR" dirty="0"/>
              <a:t>, 13(5), 557-565.</a:t>
            </a:r>
          </a:p>
          <a:p>
            <a:pPr lvl="1"/>
            <a:r>
              <a:rPr lang="ko-KR" altLang="en-US" dirty="0"/>
              <a:t>건축물에서의 온실가스 배출량 산정함</a:t>
            </a:r>
            <a:endParaRPr lang="en-US" altLang="ko-KR" dirty="0"/>
          </a:p>
          <a:p>
            <a:r>
              <a:rPr lang="ko-KR" altLang="en-US" dirty="0" err="1"/>
              <a:t>정영선</a:t>
            </a:r>
            <a:r>
              <a:rPr lang="en-US" altLang="ko-KR" dirty="0"/>
              <a:t>, </a:t>
            </a:r>
            <a:r>
              <a:rPr lang="ko-KR" altLang="en-US" dirty="0" err="1"/>
              <a:t>문선혜</a:t>
            </a:r>
            <a:r>
              <a:rPr lang="en-US" altLang="ko-KR" dirty="0"/>
              <a:t>, &amp; </a:t>
            </a:r>
            <a:r>
              <a:rPr lang="ko-KR" altLang="en-US" dirty="0"/>
              <a:t>조수현</a:t>
            </a:r>
            <a:r>
              <a:rPr lang="en-US" altLang="ko-KR" dirty="0"/>
              <a:t>. (2021). </a:t>
            </a:r>
            <a:r>
              <a:rPr lang="ko-KR" altLang="en-US" dirty="0"/>
              <a:t>건설부문의 온실가스 배출량 산정 및 배출 특성 연구</a:t>
            </a:r>
            <a:r>
              <a:rPr lang="en-US" altLang="ko-KR" dirty="0"/>
              <a:t>. </a:t>
            </a:r>
            <a:r>
              <a:rPr lang="ko-KR" altLang="en-US" dirty="0" err="1"/>
              <a:t>한국기후변화학회지</a:t>
            </a:r>
            <a:r>
              <a:rPr lang="en-US" altLang="ko-KR" dirty="0"/>
              <a:t>, 12(4), 299-306.</a:t>
            </a:r>
          </a:p>
          <a:p>
            <a:pPr lvl="1"/>
            <a:r>
              <a:rPr lang="en-US" altLang="ko-KR" dirty="0"/>
              <a:t>IPCC (The Intergovernmental Panel on Climate Change)</a:t>
            </a:r>
            <a:r>
              <a:rPr lang="ko-KR" altLang="en-US" dirty="0"/>
              <a:t>의 가이드라인</a:t>
            </a:r>
            <a:r>
              <a:rPr lang="en-US" altLang="ko-KR" dirty="0"/>
              <a:t>(IPCC, 1996)</a:t>
            </a:r>
            <a:r>
              <a:rPr lang="ko-KR" altLang="en-US" dirty="0"/>
              <a:t>에 따라 온실가스 배출량의 산정방법을 이용하여 연구함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30576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사항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99AB43A-AB66-64B4-D42A-32B8CE3C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 민간 건물 부문 에너지 사용량을 기반으로 </a:t>
            </a:r>
            <a:r>
              <a:rPr lang="ko-KR" altLang="en-US" dirty="0" err="1"/>
              <a:t>산정식</a:t>
            </a:r>
            <a:r>
              <a:rPr lang="ko-KR" altLang="en-US" dirty="0"/>
              <a:t> 설계</a:t>
            </a:r>
            <a:endParaRPr lang="en-US" altLang="ko-KR" dirty="0"/>
          </a:p>
          <a:p>
            <a:pPr lvl="1"/>
            <a:r>
              <a:rPr lang="ko-KR" altLang="en-US" dirty="0"/>
              <a:t>온실가스 배출량을 산정</a:t>
            </a:r>
            <a:endParaRPr lang="en-US" altLang="ko-KR" dirty="0"/>
          </a:p>
          <a:p>
            <a:pPr lvl="1"/>
            <a:r>
              <a:rPr lang="ko-KR" altLang="en-US" dirty="0"/>
              <a:t>민간건물부문 용도별</a:t>
            </a:r>
            <a:r>
              <a:rPr lang="en-US" altLang="ko-KR" dirty="0"/>
              <a:t>/</a:t>
            </a:r>
            <a:r>
              <a:rPr lang="ko-KR" altLang="en-US" dirty="0"/>
              <a:t>연도별 에너지 사용량 분석</a:t>
            </a:r>
            <a:r>
              <a:rPr lang="en-US" altLang="ko-KR" dirty="0"/>
              <a:t>, </a:t>
            </a:r>
            <a:r>
              <a:rPr lang="ko-KR" altLang="en-US" dirty="0"/>
              <a:t>건축물 주제별 에너지 사용량</a:t>
            </a:r>
            <a:r>
              <a:rPr lang="en-US" altLang="ko-KR" dirty="0"/>
              <a:t>·</a:t>
            </a:r>
            <a:r>
              <a:rPr lang="ko-KR" altLang="en-US" dirty="0"/>
              <a:t>배출량</a:t>
            </a:r>
            <a:br>
              <a:rPr lang="en-US" altLang="ko-KR" dirty="0"/>
            </a:br>
            <a:r>
              <a:rPr lang="ko-KR" altLang="en-US" dirty="0"/>
              <a:t>시군 별 에너지 사용량</a:t>
            </a:r>
            <a:r>
              <a:rPr lang="en-US" altLang="ko-KR" dirty="0"/>
              <a:t>·</a:t>
            </a:r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기간별</a:t>
            </a:r>
            <a:r>
              <a:rPr lang="en-US" altLang="ko-KR" dirty="0"/>
              <a:t> </a:t>
            </a:r>
            <a:r>
              <a:rPr lang="ko-KR" altLang="en-US" dirty="0"/>
              <a:t>에너지 사용량</a:t>
            </a:r>
            <a:r>
              <a:rPr lang="en-US" altLang="ko-KR" dirty="0"/>
              <a:t>·</a:t>
            </a:r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공간 분포 특성 및 인문</a:t>
            </a:r>
            <a:r>
              <a:rPr lang="en-US" altLang="ko-KR" dirty="0"/>
              <a:t>/</a:t>
            </a:r>
            <a:r>
              <a:rPr lang="ko-KR" altLang="en-US" dirty="0"/>
              <a:t>사회 인자와의 상관성 분석</a:t>
            </a:r>
            <a:r>
              <a:rPr lang="en-US" altLang="ko-KR" dirty="0"/>
              <a:t> </a:t>
            </a:r>
            <a:r>
              <a:rPr lang="ko-KR" altLang="en-US" dirty="0"/>
              <a:t>후 시각화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사용될 데이터는 개방되어 있는 데이터들을 사용할 예정이며 에너지 데이터</a:t>
            </a:r>
            <a:r>
              <a:rPr lang="en-US" altLang="ko-KR" dirty="0"/>
              <a:t>, </a:t>
            </a:r>
            <a:r>
              <a:rPr lang="ko-KR" altLang="en-US" dirty="0"/>
              <a:t>건축물 대장 데이터</a:t>
            </a:r>
            <a:r>
              <a:rPr lang="en-US" altLang="ko-KR" dirty="0"/>
              <a:t>,  </a:t>
            </a:r>
            <a:r>
              <a:rPr lang="ko-KR" altLang="en-US" dirty="0"/>
              <a:t>건축물 통합정보 데이터를 활용하여 특정 지역의 건물 별 에너지 사용량을 한 눈에 볼 수 있는 시각화 시스템을 만들고자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3130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BE7B5A-C7CA-6830-8690-DF1593C7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에너지 데이터와 건축물 대장 데이터</a:t>
            </a:r>
            <a:r>
              <a:rPr lang="en-US" altLang="ko-KR" dirty="0"/>
              <a:t>, </a:t>
            </a:r>
            <a:r>
              <a:rPr lang="ko-KR" altLang="en-US" dirty="0"/>
              <a:t>건축물 통합정보 데이터를 활용하여 특정 지역의 </a:t>
            </a:r>
            <a:r>
              <a:rPr lang="ko-KR" altLang="en-US" dirty="0" err="1"/>
              <a:t>건물별</a:t>
            </a:r>
            <a:r>
              <a:rPr lang="ko-KR" altLang="en-US" dirty="0"/>
              <a:t> 에너지 사용량을 한 눈에 볼 수 있는 시각화 시스템을 제공하고자 함</a:t>
            </a:r>
            <a:endParaRPr lang="en-US" altLang="ko-KR" dirty="0"/>
          </a:p>
          <a:p>
            <a:r>
              <a:rPr lang="ko-KR" altLang="en-US" dirty="0"/>
              <a:t>기대 효과</a:t>
            </a:r>
            <a:endParaRPr lang="en-US" altLang="ko-KR" dirty="0"/>
          </a:p>
          <a:p>
            <a:pPr lvl="1"/>
            <a:r>
              <a:rPr lang="ko-KR" altLang="en-US" dirty="0" err="1"/>
              <a:t>건물별</a:t>
            </a:r>
            <a:r>
              <a:rPr lang="ko-KR" altLang="en-US" dirty="0"/>
              <a:t> 에너지 소비량 현황 확인 및 추이 분석을 통해 미래 예상 </a:t>
            </a:r>
            <a:r>
              <a:rPr lang="ko-KR" altLang="en-US" dirty="0" err="1"/>
              <a:t>감축량을</a:t>
            </a:r>
            <a:r>
              <a:rPr lang="ko-KR" altLang="en-US" dirty="0"/>
              <a:t> 도출하여 국가 에너지 절감 목표 달성을 위한 정책 수립 시 근거자료로 활용할 수 있음</a:t>
            </a:r>
            <a:endParaRPr lang="en-US" altLang="ko-KR" dirty="0"/>
          </a:p>
          <a:p>
            <a:pPr lvl="1"/>
            <a:r>
              <a:rPr lang="ko-KR" altLang="en-US" dirty="0"/>
              <a:t>건축물 별 에너지 효율 측정</a:t>
            </a:r>
            <a:r>
              <a:rPr lang="en-US" altLang="ko-KR" dirty="0"/>
              <a:t>, </a:t>
            </a:r>
            <a:r>
              <a:rPr lang="ko-KR" altLang="en-US" dirty="0"/>
              <a:t>건축 기술이나 재료에 따른 온실가스 배출량  영향 평가 등을 통해 건축 설계</a:t>
            </a:r>
            <a:r>
              <a:rPr lang="en-US" altLang="ko-KR" dirty="0"/>
              <a:t>, </a:t>
            </a:r>
            <a:r>
              <a:rPr lang="ko-KR" altLang="en-US" dirty="0"/>
              <a:t>건설 및 운영 과정에서의 개선점을 도출할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8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및 태스크 정의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FFEB71EB-0D03-BC81-7083-204BBB81A48D}"/>
              </a:ext>
            </a:extLst>
          </p:cNvPr>
          <p:cNvSpPr txBox="1">
            <a:spLocks/>
          </p:cNvSpPr>
          <p:nvPr/>
        </p:nvSpPr>
        <p:spPr bwMode="auto">
          <a:xfrm>
            <a:off x="179512" y="908720"/>
            <a:ext cx="88120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v"/>
              <a:defRPr kumimoji="1" sz="1800" b="1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n-cs"/>
              </a:defRPr>
            </a:lvl1pPr>
            <a:lvl2pPr marL="557213" indent="-214313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 sz="16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8572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2001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15430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0">
              <a:buNone/>
            </a:pPr>
            <a:endParaRPr lang="en-US" altLang="ko-KR" kern="0" dirty="0"/>
          </a:p>
          <a:p>
            <a:r>
              <a:rPr lang="ko-KR" altLang="en-US" dirty="0"/>
              <a:t>이민지</a:t>
            </a:r>
            <a:endParaRPr lang="en-US" altLang="ko-KR" kern="0" dirty="0"/>
          </a:p>
          <a:p>
            <a:pPr lvl="1"/>
            <a:r>
              <a:rPr lang="ko-KR" altLang="en-US" kern="0" dirty="0" err="1"/>
              <a:t>건물별</a:t>
            </a:r>
            <a:r>
              <a:rPr lang="ko-KR" altLang="en-US" kern="0" dirty="0"/>
              <a:t> 에너지 사용량 분석 및 시각화</a:t>
            </a:r>
            <a:endParaRPr lang="en-US" altLang="ko-KR" kern="0" dirty="0"/>
          </a:p>
          <a:p>
            <a:r>
              <a:rPr lang="ko-KR" altLang="en-US" dirty="0"/>
              <a:t>김동현</a:t>
            </a:r>
            <a:endParaRPr lang="en-US" altLang="ko-KR" kern="0" dirty="0"/>
          </a:p>
          <a:p>
            <a:pPr lvl="1"/>
            <a:r>
              <a:rPr lang="ko-KR" altLang="en-US" kern="0" dirty="0"/>
              <a:t>데이터 수집 및 데이터 정제</a:t>
            </a:r>
          </a:p>
          <a:p>
            <a:r>
              <a:rPr lang="ko-KR" altLang="en-US" kern="0" dirty="0" err="1"/>
              <a:t>김재엽</a:t>
            </a:r>
            <a:endParaRPr lang="en-US" altLang="ko-KR" kern="0" dirty="0"/>
          </a:p>
          <a:p>
            <a:pPr lvl="1"/>
            <a:r>
              <a:rPr lang="ko-KR" altLang="en-US" kern="0" dirty="0" err="1"/>
              <a:t>건물별</a:t>
            </a:r>
            <a:r>
              <a:rPr lang="ko-KR" altLang="en-US" kern="0" dirty="0"/>
              <a:t> 에너지 사용량 분석 및 시각화</a:t>
            </a:r>
            <a:endParaRPr lang="en-US" altLang="ko-KR" kern="0" dirty="0"/>
          </a:p>
          <a:p>
            <a:r>
              <a:rPr lang="ko-KR" altLang="en-US" dirty="0"/>
              <a:t>이상민</a:t>
            </a:r>
            <a:endParaRPr lang="en-US" altLang="ko-KR" kern="0" dirty="0"/>
          </a:p>
          <a:p>
            <a:pPr lvl="1"/>
            <a:r>
              <a:rPr lang="ko-KR" altLang="en-US" kern="0" dirty="0"/>
              <a:t>데이터 수집 및 데이터 정제</a:t>
            </a:r>
          </a:p>
          <a:p>
            <a:pPr lvl="1"/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894681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군산대-모바일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j-lt"/>
          </a:defRPr>
        </a:defPPr>
      </a:lstStyle>
    </a:txDef>
  </a:objectDefaults>
  <a:extraClrSchemeLst>
    <a:extraClrScheme>
      <a:clrScheme name="1_KNU-로고왼쪽하단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6">
        <a:dk1>
          <a:srgbClr val="41280D"/>
        </a:dk1>
        <a:lt1>
          <a:srgbClr val="FFFFFF"/>
        </a:lt1>
        <a:dk2>
          <a:srgbClr val="B4783C"/>
        </a:dk2>
        <a:lt2>
          <a:srgbClr val="666633"/>
        </a:lt2>
        <a:accent1>
          <a:srgbClr val="4C7188"/>
        </a:accent1>
        <a:accent2>
          <a:srgbClr val="FF9900"/>
        </a:accent2>
        <a:accent3>
          <a:srgbClr val="FFFFFF"/>
        </a:accent3>
        <a:accent4>
          <a:srgbClr val="362109"/>
        </a:accent4>
        <a:accent5>
          <a:srgbClr val="B2BBC3"/>
        </a:accent5>
        <a:accent6>
          <a:srgbClr val="E78A00"/>
        </a:accent6>
        <a:hlink>
          <a:srgbClr val="0000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7">
        <a:dk1>
          <a:srgbClr val="41280D"/>
        </a:dk1>
        <a:lt1>
          <a:srgbClr val="FFFFFF"/>
        </a:lt1>
        <a:dk2>
          <a:srgbClr val="336699"/>
        </a:dk2>
        <a:lt2>
          <a:srgbClr val="666633"/>
        </a:lt2>
        <a:accent1>
          <a:srgbClr val="FFCC66"/>
        </a:accent1>
        <a:accent2>
          <a:srgbClr val="993300"/>
        </a:accent2>
        <a:accent3>
          <a:srgbClr val="FFFFFF"/>
        </a:accent3>
        <a:accent4>
          <a:srgbClr val="362109"/>
        </a:accent4>
        <a:accent5>
          <a:srgbClr val="FFE2B8"/>
        </a:accent5>
        <a:accent6>
          <a:srgbClr val="8A2D00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군산대-모바일테마" id="{3D2EE63A-8963-4F28-A85C-9B2C7A89CB0B}" vid="{93DCFDF6-4447-4DF0-B35E-04B4B5DC896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고려대 연구실</Template>
  <TotalTime>5603</TotalTime>
  <Words>460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맑은 고딕</vt:lpstr>
      <vt:lpstr>새굴림</vt:lpstr>
      <vt:lpstr>Arial</vt:lpstr>
      <vt:lpstr>Times New Roman</vt:lpstr>
      <vt:lpstr>Wingdings</vt:lpstr>
      <vt:lpstr>1_군산대-모바일테마</vt:lpstr>
      <vt:lpstr>캡스톤 디자인 나랑 데이터 할래?</vt:lpstr>
      <vt:lpstr>목차</vt:lpstr>
      <vt:lpstr>제안 배경 및 필요성</vt:lpstr>
      <vt:lpstr>기존 연구</vt:lpstr>
      <vt:lpstr>기존 연구</vt:lpstr>
      <vt:lpstr>제안 사항</vt:lpstr>
      <vt:lpstr>기대 효과</vt:lpstr>
      <vt:lpstr>일정 및 태스크 정의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Brandon</dc:creator>
  <cp:lastModifiedBy>유진 박</cp:lastModifiedBy>
  <cp:revision>651</cp:revision>
  <dcterms:created xsi:type="dcterms:W3CDTF">2017-02-19T08:38:32Z</dcterms:created>
  <dcterms:modified xsi:type="dcterms:W3CDTF">2024-03-25T08:44:13Z</dcterms:modified>
</cp:coreProperties>
</file>