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1254" r:id="rId2"/>
    <p:sldId id="1253" r:id="rId3"/>
    <p:sldId id="964" r:id="rId4"/>
    <p:sldId id="1344" r:id="rId5"/>
    <p:sldId id="1339" r:id="rId6"/>
    <p:sldId id="1337" r:id="rId7"/>
    <p:sldId id="1347" r:id="rId8"/>
    <p:sldId id="1341" r:id="rId9"/>
    <p:sldId id="1345" r:id="rId10"/>
    <p:sldId id="1342" r:id="rId11"/>
    <p:sldId id="1154" r:id="rId12"/>
    <p:sldId id="1086" r:id="rId13"/>
    <p:sldId id="1049" r:id="rId14"/>
    <p:sldId id="1041" r:id="rId15"/>
    <p:sldId id="1260" r:id="rId16"/>
    <p:sldId id="1227" r:id="rId17"/>
    <p:sldId id="1051" r:id="rId18"/>
    <p:sldId id="1052" r:id="rId19"/>
    <p:sldId id="1053" r:id="rId20"/>
    <p:sldId id="1054" r:id="rId21"/>
    <p:sldId id="1055" r:id="rId22"/>
    <p:sldId id="1160" r:id="rId23"/>
    <p:sldId id="1042" r:id="rId24"/>
    <p:sldId id="1346" r:id="rId25"/>
    <p:sldId id="1161" r:id="rId26"/>
    <p:sldId id="1259" r:id="rId27"/>
    <p:sldId id="1162" r:id="rId28"/>
    <p:sldId id="1163" r:id="rId29"/>
    <p:sldId id="1164" r:id="rId30"/>
    <p:sldId id="1165" r:id="rId31"/>
    <p:sldId id="1166" r:id="rId32"/>
    <p:sldId id="1167" r:id="rId33"/>
    <p:sldId id="1058" r:id="rId34"/>
    <p:sldId id="1348" r:id="rId35"/>
    <p:sldId id="1169" r:id="rId36"/>
    <p:sldId id="1170" r:id="rId37"/>
    <p:sldId id="117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A3"/>
    <a:srgbClr val="3C6CDF"/>
    <a:srgbClr val="ED356A"/>
    <a:srgbClr val="E40000"/>
    <a:srgbClr val="FFB3D3"/>
    <a:srgbClr val="FA376E"/>
    <a:srgbClr val="9CDFF9"/>
    <a:srgbClr val="0000A8"/>
    <a:srgbClr val="B8C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/>
    <p:restoredTop sz="94725"/>
  </p:normalViewPr>
  <p:slideViewPr>
    <p:cSldViewPr snapToGrid="0">
      <p:cViewPr varScale="1">
        <p:scale>
          <a:sx n="110" d="100"/>
          <a:sy n="110" d="100"/>
        </p:scale>
        <p:origin x="51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32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8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333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462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2143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159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7942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don’t really talk about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341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8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69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224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4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25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read this RFC – it’s only 2.5 pages!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823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8696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92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057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069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81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443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076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338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02F11-F86E-4F54-E4D5-0DD1267DF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7310F4-1315-B497-767F-E70A0C8AC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A04FA2-2999-DAC8-24A4-AE42C10BE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each kind of network, the services of the network layer could be different, so let’s look at the Internet as an example.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CFFDE-24A2-0276-57B4-4635D45214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67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965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\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18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28F01-6ADA-BEED-5B96-C0506BA7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CB0C11-B074-DC86-35BD-A20E09905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C2EE25-E758-49D1-C611-31049FB05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\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2CF73-3639-37BB-9781-C39EBFDE0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407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F6497-FB3B-38DA-3B72-230ED3366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2A23E2-0D5D-EBB0-EE32-78909AFC0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4F94B1-E5DC-F7DB-1841-96F8BB81E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\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6F98D-D08E-A630-0AFC-B04BFE211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04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May modify the segmentation and reassembly a bit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19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35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87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1D834-9A60-0144-B34B-27257068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4ADFA-C513-7947-8FC6-A583187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5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0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10" Type="http://schemas.openxmlformats.org/officeDocument/2006/relationships/image" Target="../media/image50.png"/><Relationship Id="rId4" Type="http://schemas.openxmlformats.org/officeDocument/2006/relationships/image" Target="../media/image11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F7D9F-C31A-65D4-98BD-7BE60E638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4770"/>
            <a:ext cx="9144000" cy="1909763"/>
          </a:xfrm>
        </p:spPr>
        <p:txBody>
          <a:bodyPr/>
          <a:lstStyle/>
          <a:p>
            <a:r>
              <a:rPr lang="en-US"/>
              <a:t>CS 456/656</a:t>
            </a:r>
            <a:br>
              <a:rPr lang="en-US"/>
            </a:br>
            <a:r>
              <a:rPr lang="en-US"/>
              <a:t>Computer Networks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9C67F7-7D16-FD6B-3FB1-428609D14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732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Mina Tahmasbi Arashloo and Uzma Maroof</a:t>
            </a:r>
          </a:p>
          <a:p>
            <a:r>
              <a:rPr lang="en-US" sz="3600" dirty="0"/>
              <a:t>Fall 2025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393E2DC-BA4A-041C-1F92-F22DF46B02AE}"/>
              </a:ext>
            </a:extLst>
          </p:cNvPr>
          <p:cNvSpPr txBox="1">
            <a:spLocks/>
          </p:cNvSpPr>
          <p:nvPr/>
        </p:nvSpPr>
        <p:spPr>
          <a:xfrm>
            <a:off x="1524000" y="3323000"/>
            <a:ext cx="9144000" cy="9504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/>
              <a:t>Lecture 5: Transport Layer – Part 1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CD55C61-978D-BBD0-7498-E74B3BEAE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4073" y="-184913"/>
            <a:ext cx="4558145" cy="182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B3EA-1AB9-8830-A4FF-5A41EF5A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Transport layer: in the Internet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D665D-3F58-2FAE-ED46-99B9815B8DF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1036122" cy="458055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Application on host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send these 3000B through</a:t>
                </a:r>
                <a:r>
                  <a:rPr lang="en-US" dirty="0"/>
                  <a:t> socket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to socket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on host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/>
                  <a:t>The network layer: I’ll do my best 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to get packets of size 1500B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but it may get lost or corrupted, or get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H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later than some earlier packets you send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dirty="0"/>
                  <a:t>Transport-layer protocol:</a:t>
                </a:r>
              </a:p>
              <a:p>
                <a:pPr lvl="1"/>
                <a:r>
                  <a:rPr lang="en-US" dirty="0"/>
                  <a:t>How can I distinguish between traffic from different sockets?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Port numbers, Multiplexing and Demultiplexing</a:t>
                </a:r>
                <a:endParaRPr lang="en-US" dirty="0"/>
              </a:p>
              <a:p>
                <a:pPr lvl="1"/>
                <a:r>
                  <a:rPr lang="en-US" dirty="0"/>
                  <a:t>How do I break data into packets and put it back together?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Segmentation and reassembly</a:t>
                </a:r>
                <a:endParaRPr lang="en-US" dirty="0"/>
              </a:p>
              <a:p>
                <a:pPr lvl="1"/>
                <a:r>
                  <a:rPr lang="en-US" dirty="0"/>
                  <a:t>How do I make sure all bytes are delivered reliably?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Reliable data transfer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D665D-3F58-2FAE-ED46-99B9815B8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1036122" cy="4580554"/>
              </a:xfrm>
              <a:blipFill>
                <a:blip r:embed="rId2"/>
                <a:stretch>
                  <a:fillRect t="-2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57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676866" y="4973372"/>
            <a:ext cx="6842725" cy="1317242"/>
            <a:chOff x="2676866" y="4677155"/>
            <a:chExt cx="6842725" cy="1317242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676866" y="4787418"/>
              <a:ext cx="1484777" cy="577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677155"/>
              <a:ext cx="5457070" cy="1317242"/>
              <a:chOff x="4062521" y="4677155"/>
              <a:chExt cx="5457070" cy="1317242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677155"/>
                <a:ext cx="1547568" cy="770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Transport Layer: in the Internet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3890503" y="1367060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71147" y="2078287"/>
            <a:ext cx="2415414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069569" y="1861458"/>
            <a:ext cx="4311267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066212" y="2527275"/>
            <a:ext cx="4368134" cy="1350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/>
              </a:rPr>
              <a:t>Attached its own metadata (header) to help with (de)mux, segmentation and reassembly, and reliable data delivery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068544" y="3774561"/>
            <a:ext cx="3825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segment (transport header + data)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059434" y="4527205"/>
            <a:ext cx="3825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the network layer</a:t>
            </a: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161420" y="1566828"/>
            <a:ext cx="3715697" cy="40520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T</a:t>
              </a:r>
              <a:r>
                <a:rPr kumimoji="0" lang="en-US" sz="16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9491" y="2999047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8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00052 0.093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9306 C -0.00039 0.14931 -0.00117 0.20324 -0.00195 0.26157 L -0.11445 0.32616 L -0.4888 0.31713 C -0.5306 0.30162 -0.51901 0.05718 -0.56002 0.04352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34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91" grpId="0"/>
      <p:bldP spid="94" grpId="0"/>
      <p:bldP spid="95" grpId="0"/>
      <p:bldP spid="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C1B630-C20C-90BE-9D24-B20CBCA298F0}"/>
              </a:ext>
            </a:extLst>
          </p:cNvPr>
          <p:cNvGrpSpPr/>
          <p:nvPr/>
        </p:nvGrpSpPr>
        <p:grpSpPr>
          <a:xfrm>
            <a:off x="2676866" y="4973372"/>
            <a:ext cx="6842725" cy="1317242"/>
            <a:chOff x="2676866" y="4677155"/>
            <a:chExt cx="6842725" cy="131724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BA1AED6-96EC-B8F6-FA42-CB348AD53170}"/>
                </a:ext>
              </a:extLst>
            </p:cNvPr>
            <p:cNvCxnSpPr>
              <a:cxnSpLocks/>
            </p:cNvCxnSpPr>
            <p:nvPr/>
          </p:nvCxnSpPr>
          <p:spPr>
            <a:xfrm>
              <a:off x="2676866" y="4787418"/>
              <a:ext cx="1484777" cy="5777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3B43857-EF9D-6AC8-B4F1-BC66F61BA656}"/>
                </a:ext>
              </a:extLst>
            </p:cNvPr>
            <p:cNvGrpSpPr/>
            <p:nvPr/>
          </p:nvGrpSpPr>
          <p:grpSpPr>
            <a:xfrm>
              <a:off x="4062521" y="4677155"/>
              <a:ext cx="5457070" cy="1317242"/>
              <a:chOff x="4062521" y="4677155"/>
              <a:chExt cx="5457070" cy="1317242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2390197-8815-B5D0-FC78-F2B17CC5C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677155"/>
                <a:ext cx="1547568" cy="7706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Freeform 296">
                <a:extLst>
                  <a:ext uri="{FF2B5EF4-FFF2-40B4-BE49-F238E27FC236}">
                    <a16:creationId xmlns:a16="http://schemas.microsoft.com/office/drawing/2014/main" id="{FAB53287-C31F-0065-A53E-56CF6F549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Transport Layer: in the Internet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43546" y="2078287"/>
            <a:ext cx="2443011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214907" y="1505310"/>
            <a:ext cx="3666301" cy="445990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4" name="Group 149">
            <a:extLst>
              <a:ext uri="{FF2B5EF4-FFF2-40B4-BE49-F238E27FC236}">
                <a16:creationId xmlns:a16="http://schemas.microsoft.com/office/drawing/2014/main" id="{63E54651-4A95-3749-9095-CA7015203D88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85" name="Rectangle 73">
              <a:extLst>
                <a:ext uri="{FF2B5EF4-FFF2-40B4-BE49-F238E27FC236}">
                  <a16:creationId xmlns:a16="http://schemas.microsoft.com/office/drawing/2014/main" id="{280DAB38-0E9E-F34F-8F9A-9367D3F3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Rectangle 74">
              <a:extLst>
                <a:ext uri="{FF2B5EF4-FFF2-40B4-BE49-F238E27FC236}">
                  <a16:creationId xmlns:a16="http://schemas.microsoft.com/office/drawing/2014/main" id="{B4B3D106-96DD-1043-A6B0-160355FE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Rectangle 75">
              <a:extLst>
                <a:ext uri="{FF2B5EF4-FFF2-40B4-BE49-F238E27FC236}">
                  <a16:creationId xmlns:a16="http://schemas.microsoft.com/office/drawing/2014/main" id="{C5BB7FFA-9E81-524A-AFF4-0278B5CB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Rectangle 129">
              <a:extLst>
                <a:ext uri="{FF2B5EF4-FFF2-40B4-BE49-F238E27FC236}">
                  <a16:creationId xmlns:a16="http://schemas.microsoft.com/office/drawing/2014/main" id="{25DAD60B-59D9-D343-8677-62E63FE48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5F1D59D2-8EB3-004A-9300-4BC4758C645B}"/>
              </a:ext>
            </a:extLst>
          </p:cNvPr>
          <p:cNvSpPr txBox="1"/>
          <p:nvPr/>
        </p:nvSpPr>
        <p:spPr>
          <a:xfrm>
            <a:off x="3672992" y="1225393"/>
            <a:ext cx="376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695A34D-8B86-1543-9A29-0310FB2B9383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1656D58-2006-444D-9DF3-929C2C3A9462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EC242EC-76E3-8842-966A-909D1964B0B8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 msg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146FAE95-BF64-744E-B6D7-85AE3120C980}"/>
              </a:ext>
            </a:extLst>
          </p:cNvPr>
          <p:cNvSpPr txBox="1"/>
          <p:nvPr/>
        </p:nvSpPr>
        <p:spPr>
          <a:xfrm>
            <a:off x="3858810" y="3322016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845376D-0F8D-7E40-9089-6FAE4370FEA0}"/>
              </a:ext>
            </a:extLst>
          </p:cNvPr>
          <p:cNvSpPr txBox="1"/>
          <p:nvPr/>
        </p:nvSpPr>
        <p:spPr>
          <a:xfrm>
            <a:off x="3858618" y="2566898"/>
            <a:ext cx="4266748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400">
                <a:solidFill>
                  <a:prstClr val="black"/>
                </a:solidFill>
                <a:latin typeface="Calibri"/>
              </a:rPr>
              <a:t>use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header values to reassemble bytes if needed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BFC24B6-C127-6F4C-BCDC-A8E792032914}"/>
              </a:ext>
            </a:extLst>
          </p:cNvPr>
          <p:cNvSpPr txBox="1"/>
          <p:nvPr/>
        </p:nvSpPr>
        <p:spPr>
          <a:xfrm>
            <a:off x="3848617" y="1672822"/>
            <a:ext cx="4830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(transport header + data) from network layer 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8B83E4F-9A85-E449-9928-9D59A14EC074}"/>
              </a:ext>
            </a:extLst>
          </p:cNvPr>
          <p:cNvGrpSpPr/>
          <p:nvPr/>
        </p:nvGrpSpPr>
        <p:grpSpPr>
          <a:xfrm>
            <a:off x="1795016" y="3086362"/>
            <a:ext cx="1818022" cy="369332"/>
            <a:chOff x="7863122" y="5632673"/>
            <a:chExt cx="1818022" cy="36933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FD92661A-D54F-D249-95ED-0FF27E685E68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B9B2F8-7A2C-4D4A-9815-0AC06BE1D516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C19CB13-59AD-3E40-AC4C-CF25CFC27E46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9964EF5-DAF4-5A49-B8EB-E8A5D01CEAE7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663F7BA-0DF3-D94B-9C74-3E86A6732DD0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FB939F0-C8E1-9645-8997-AFBC0BF0005F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192B5ECF-BCF6-FB4F-96CB-B48F1BD83E0B}"/>
              </a:ext>
            </a:extLst>
          </p:cNvPr>
          <p:cNvSpPr txBox="1"/>
          <p:nvPr/>
        </p:nvSpPr>
        <p:spPr>
          <a:xfrm>
            <a:off x="3879993" y="4103840"/>
            <a:ext cx="4104020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use header values to demultiplex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message up to application via</a:t>
            </a:r>
            <a:r>
              <a:rPr kumimoji="0" lang="en-US" sz="24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socket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6282913C-E44E-4C40-ADB1-A9BB2BFBFFD7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5" grpId="0"/>
      <p:bldP spid="203" grpId="0"/>
      <p:bldP spid="204" grpId="0" animBg="1"/>
      <p:bldP spid="20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11" y="259345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sz="4800">
                <a:cs typeface="Calibri" panose="020F0502020204030204" pitchFamily="34" charset="0"/>
              </a:rPr>
              <a:t>Two principal Internet transport protocols</a:t>
            </a:r>
            <a:endParaRPr lang="en-US" sz="480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9" name="Oval 448">
            <a:extLst>
              <a:ext uri="{FF2B5EF4-FFF2-40B4-BE49-F238E27FC236}">
                <a16:creationId xmlns:a16="http://schemas.microsoft.com/office/drawing/2014/main" id="{D57ABF6C-635D-8547-9D46-7AFB160876AA}"/>
              </a:ext>
            </a:extLst>
          </p:cNvPr>
          <p:cNvSpPr/>
          <p:nvPr/>
        </p:nvSpPr>
        <p:spPr>
          <a:xfrm>
            <a:off x="7680324" y="1814171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2895CDC0-6EA0-564A-AFB6-E1E735A44F41}"/>
              </a:ext>
            </a:extLst>
          </p:cNvPr>
          <p:cNvSpPr/>
          <p:nvPr/>
        </p:nvSpPr>
        <p:spPr>
          <a:xfrm>
            <a:off x="9823450" y="5554772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Freeform 917">
            <a:extLst>
              <a:ext uri="{FF2B5EF4-FFF2-40B4-BE49-F238E27FC236}">
                <a16:creationId xmlns:a16="http://schemas.microsoft.com/office/drawing/2014/main" id="{ADACC4C8-123A-0642-ADC2-DC6E1D927429}"/>
              </a:ext>
            </a:extLst>
          </p:cNvPr>
          <p:cNvSpPr>
            <a:spLocks/>
          </p:cNvSpPr>
          <p:nvPr/>
        </p:nvSpPr>
        <p:spPr bwMode="auto">
          <a:xfrm>
            <a:off x="8005845" y="1190714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FEE881-E73C-8C4D-A5ED-9848E08F428B}"/>
              </a:ext>
            </a:extLst>
          </p:cNvPr>
          <p:cNvGrpSpPr/>
          <p:nvPr/>
        </p:nvGrpSpPr>
        <p:grpSpPr>
          <a:xfrm>
            <a:off x="10288915" y="4742972"/>
            <a:ext cx="880622" cy="861812"/>
            <a:chOff x="10288915" y="4742972"/>
            <a:chExt cx="880622" cy="861812"/>
          </a:xfrm>
        </p:grpSpPr>
        <p:grpSp>
          <p:nvGrpSpPr>
            <p:cNvPr id="323" name="Group 950">
              <a:extLst>
                <a:ext uri="{FF2B5EF4-FFF2-40B4-BE49-F238E27FC236}">
                  <a16:creationId xmlns:a16="http://schemas.microsoft.com/office/drawing/2014/main" id="{BF16D25A-05F2-BD48-8851-FCCC3771B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8915" y="5273951"/>
              <a:ext cx="177192" cy="330833"/>
              <a:chOff x="4140" y="429"/>
              <a:chExt cx="1425" cy="2396"/>
            </a:xfrm>
          </p:grpSpPr>
          <p:sp>
            <p:nvSpPr>
              <p:cNvPr id="324" name="Freeform 951">
                <a:extLst>
                  <a:ext uri="{FF2B5EF4-FFF2-40B4-BE49-F238E27FC236}">
                    <a16:creationId xmlns:a16="http://schemas.microsoft.com/office/drawing/2014/main" id="{72C50429-8235-E440-B0F8-ADCFAC748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952">
                <a:extLst>
                  <a:ext uri="{FF2B5EF4-FFF2-40B4-BE49-F238E27FC236}">
                    <a16:creationId xmlns:a16="http://schemas.microsoft.com/office/drawing/2014/main" id="{C8289D20-20EF-CE4A-B82D-CC6F98B22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reeform 953">
                <a:extLst>
                  <a:ext uri="{FF2B5EF4-FFF2-40B4-BE49-F238E27FC236}">
                    <a16:creationId xmlns:a16="http://schemas.microsoft.com/office/drawing/2014/main" id="{512EE24C-2BC1-5A45-B541-28FAD5522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954">
                <a:extLst>
                  <a:ext uri="{FF2B5EF4-FFF2-40B4-BE49-F238E27FC236}">
                    <a16:creationId xmlns:a16="http://schemas.microsoft.com/office/drawing/2014/main" id="{CC26DF50-FD02-994D-80F7-4CD21CC31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Rectangle 955">
                <a:extLst>
                  <a:ext uri="{FF2B5EF4-FFF2-40B4-BE49-F238E27FC236}">
                    <a16:creationId xmlns:a16="http://schemas.microsoft.com/office/drawing/2014/main" id="{12D5F885-EEB6-EA49-8F16-8E65F7B56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9" name="Group 956">
                <a:extLst>
                  <a:ext uri="{FF2B5EF4-FFF2-40B4-BE49-F238E27FC236}">
                    <a16:creationId xmlns:a16="http://schemas.microsoft.com/office/drawing/2014/main" id="{4819CF1A-CAA2-2445-BACA-6333C6770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4" name="AutoShape 957">
                  <a:extLst>
                    <a:ext uri="{FF2B5EF4-FFF2-40B4-BE49-F238E27FC236}">
                      <a16:creationId xmlns:a16="http://schemas.microsoft.com/office/drawing/2014/main" id="{F403CAA7-7575-5B45-9B26-74060E67E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5" name="AutoShape 958">
                  <a:extLst>
                    <a:ext uri="{FF2B5EF4-FFF2-40B4-BE49-F238E27FC236}">
                      <a16:creationId xmlns:a16="http://schemas.microsoft.com/office/drawing/2014/main" id="{E7C03107-B3D4-E74B-8026-51FC5FB4C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0" name="Rectangle 959">
                <a:extLst>
                  <a:ext uri="{FF2B5EF4-FFF2-40B4-BE49-F238E27FC236}">
                    <a16:creationId xmlns:a16="http://schemas.microsoft.com/office/drawing/2014/main" id="{8C82FD14-8B3E-4C45-BA2F-1D536922B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1" name="Group 960">
                <a:extLst>
                  <a:ext uri="{FF2B5EF4-FFF2-40B4-BE49-F238E27FC236}">
                    <a16:creationId xmlns:a16="http://schemas.microsoft.com/office/drawing/2014/main" id="{848EC42A-6B0F-D74E-99AF-9287D4319D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2" name="AutoShape 961">
                  <a:extLst>
                    <a:ext uri="{FF2B5EF4-FFF2-40B4-BE49-F238E27FC236}">
                      <a16:creationId xmlns:a16="http://schemas.microsoft.com/office/drawing/2014/main" id="{5837F05C-C8FD-5D48-B46A-FAF46F8F6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3" name="AutoShape 962">
                  <a:extLst>
                    <a:ext uri="{FF2B5EF4-FFF2-40B4-BE49-F238E27FC236}">
                      <a16:creationId xmlns:a16="http://schemas.microsoft.com/office/drawing/2014/main" id="{85884ACD-1556-C049-9208-BBD38D4BC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2" name="Rectangle 963">
                <a:extLst>
                  <a:ext uri="{FF2B5EF4-FFF2-40B4-BE49-F238E27FC236}">
                    <a16:creationId xmlns:a16="http://schemas.microsoft.com/office/drawing/2014/main" id="{BB3BDCEC-6ABC-7E44-B9C4-70680B656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 964">
                <a:extLst>
                  <a:ext uri="{FF2B5EF4-FFF2-40B4-BE49-F238E27FC236}">
                    <a16:creationId xmlns:a16="http://schemas.microsoft.com/office/drawing/2014/main" id="{BF659529-BF75-D64D-A398-3F5F02E8D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4" name="Group 965">
                <a:extLst>
                  <a:ext uri="{FF2B5EF4-FFF2-40B4-BE49-F238E27FC236}">
                    <a16:creationId xmlns:a16="http://schemas.microsoft.com/office/drawing/2014/main" id="{08EED94E-296E-6944-AB01-4E0F74CF60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0" name="AutoShape 966">
                  <a:extLst>
                    <a:ext uri="{FF2B5EF4-FFF2-40B4-BE49-F238E27FC236}">
                      <a16:creationId xmlns:a16="http://schemas.microsoft.com/office/drawing/2014/main" id="{E45BC691-EDAB-5043-B974-6931BF4A1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1" name="AutoShape 967">
                  <a:extLst>
                    <a:ext uri="{FF2B5EF4-FFF2-40B4-BE49-F238E27FC236}">
                      <a16:creationId xmlns:a16="http://schemas.microsoft.com/office/drawing/2014/main" id="{BC4BCC73-0226-7344-A90F-A319311EB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5" name="Freeform 968">
                <a:extLst>
                  <a:ext uri="{FF2B5EF4-FFF2-40B4-BE49-F238E27FC236}">
                    <a16:creationId xmlns:a16="http://schemas.microsoft.com/office/drawing/2014/main" id="{4D3CB3E6-04E9-DD42-A1E2-B9CFDE5F4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6" name="Group 969">
                <a:extLst>
                  <a:ext uri="{FF2B5EF4-FFF2-40B4-BE49-F238E27FC236}">
                    <a16:creationId xmlns:a16="http://schemas.microsoft.com/office/drawing/2014/main" id="{D3A85C8F-5C9D-004C-BED1-826FD6B75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8" name="AutoShape 970">
                  <a:extLst>
                    <a:ext uri="{FF2B5EF4-FFF2-40B4-BE49-F238E27FC236}">
                      <a16:creationId xmlns:a16="http://schemas.microsoft.com/office/drawing/2014/main" id="{61DC189F-D857-CE49-9706-A99AFD074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9" name="AutoShape 971">
                  <a:extLst>
                    <a:ext uri="{FF2B5EF4-FFF2-40B4-BE49-F238E27FC236}">
                      <a16:creationId xmlns:a16="http://schemas.microsoft.com/office/drawing/2014/main" id="{8FED6611-7057-CD45-9474-CA215533C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7" name="Rectangle 972">
                <a:extLst>
                  <a:ext uri="{FF2B5EF4-FFF2-40B4-BE49-F238E27FC236}">
                    <a16:creationId xmlns:a16="http://schemas.microsoft.com/office/drawing/2014/main" id="{043E3E2C-723D-CA49-8604-B8FA4FD29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reeform 973">
                <a:extLst>
                  <a:ext uri="{FF2B5EF4-FFF2-40B4-BE49-F238E27FC236}">
                    <a16:creationId xmlns:a16="http://schemas.microsoft.com/office/drawing/2014/main" id="{A7D59DBF-B240-2743-8F05-CD6652179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974">
                <a:extLst>
                  <a:ext uri="{FF2B5EF4-FFF2-40B4-BE49-F238E27FC236}">
                    <a16:creationId xmlns:a16="http://schemas.microsoft.com/office/drawing/2014/main" id="{782758E0-5FA1-2541-8957-4820DA264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975">
                <a:extLst>
                  <a:ext uri="{FF2B5EF4-FFF2-40B4-BE49-F238E27FC236}">
                    <a16:creationId xmlns:a16="http://schemas.microsoft.com/office/drawing/2014/main" id="{E43434A9-1771-1841-B10D-00C68B13F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reeform 976">
                <a:extLst>
                  <a:ext uri="{FF2B5EF4-FFF2-40B4-BE49-F238E27FC236}">
                    <a16:creationId xmlns:a16="http://schemas.microsoft.com/office/drawing/2014/main" id="{7F3BC29B-77D4-0345-BC99-5EBDE5178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AutoShape 977">
                <a:extLst>
                  <a:ext uri="{FF2B5EF4-FFF2-40B4-BE49-F238E27FC236}">
                    <a16:creationId xmlns:a16="http://schemas.microsoft.com/office/drawing/2014/main" id="{AB8C4D5D-D558-0E48-B735-10A1700F9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3" name="AutoShape 978">
                <a:extLst>
                  <a:ext uri="{FF2B5EF4-FFF2-40B4-BE49-F238E27FC236}">
                    <a16:creationId xmlns:a16="http://schemas.microsoft.com/office/drawing/2014/main" id="{A52E34C3-2A4E-6E43-AEAD-80E9029E9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4" name="Oval 979">
                <a:extLst>
                  <a:ext uri="{FF2B5EF4-FFF2-40B4-BE49-F238E27FC236}">
                    <a16:creationId xmlns:a16="http://schemas.microsoft.com/office/drawing/2014/main" id="{CF996EB8-B8AF-1645-81FB-5C4480FC1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5" name="Oval 980">
                <a:extLst>
                  <a:ext uri="{FF2B5EF4-FFF2-40B4-BE49-F238E27FC236}">
                    <a16:creationId xmlns:a16="http://schemas.microsoft.com/office/drawing/2014/main" id="{6ABBF416-3D25-A54A-B9CB-9BC7B8D8B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6" name="Oval 981">
                <a:extLst>
                  <a:ext uri="{FF2B5EF4-FFF2-40B4-BE49-F238E27FC236}">
                    <a16:creationId xmlns:a16="http://schemas.microsoft.com/office/drawing/2014/main" id="{BEBFB614-43B9-5A4B-8E5D-794244BE1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7" name="Rectangle 982">
                <a:extLst>
                  <a:ext uri="{FF2B5EF4-FFF2-40B4-BE49-F238E27FC236}">
                    <a16:creationId xmlns:a16="http://schemas.microsoft.com/office/drawing/2014/main" id="{C5CE1C8E-4047-8540-B7FB-EBAB3DBC6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5" name="Rectangle 227">
              <a:extLst>
                <a:ext uri="{FF2B5EF4-FFF2-40B4-BE49-F238E27FC236}">
                  <a16:creationId xmlns:a16="http://schemas.microsoft.com/office/drawing/2014/main" id="{DDE0D48B-5AA6-5340-937B-33FE1BA4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2186" y="4753064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Rectangle 228">
              <a:extLst>
                <a:ext uri="{FF2B5EF4-FFF2-40B4-BE49-F238E27FC236}">
                  <a16:creationId xmlns:a16="http://schemas.microsoft.com/office/drawing/2014/main" id="{AEBD2839-8A70-0849-9413-EA386C5B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848" y="4776877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7" name="Rectangle 229">
              <a:extLst>
                <a:ext uri="{FF2B5EF4-FFF2-40B4-BE49-F238E27FC236}">
                  <a16:creationId xmlns:a16="http://schemas.microsoft.com/office/drawing/2014/main" id="{66D99AF7-74D7-B440-A1E0-2DC5D0A5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5991" y="4930726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8" name="Text Box 230">
              <a:extLst>
                <a:ext uri="{FF2B5EF4-FFF2-40B4-BE49-F238E27FC236}">
                  <a16:creationId xmlns:a16="http://schemas.microsoft.com/office/drawing/2014/main" id="{0C785C80-53AC-EA4E-992A-05BE1EFF5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55149" y="4742972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9" name="Line 231">
              <a:extLst>
                <a:ext uri="{FF2B5EF4-FFF2-40B4-BE49-F238E27FC236}">
                  <a16:creationId xmlns:a16="http://schemas.microsoft.com/office/drawing/2014/main" id="{444422FC-4C08-2E49-AD0C-394B62D1B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8848" y="5119777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Line 232">
              <a:extLst>
                <a:ext uri="{FF2B5EF4-FFF2-40B4-BE49-F238E27FC236}">
                  <a16:creationId xmlns:a16="http://schemas.microsoft.com/office/drawing/2014/main" id="{D3DF9882-BA24-4148-9227-6803DB03F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257889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Line 233">
              <a:extLst>
                <a:ext uri="{FF2B5EF4-FFF2-40B4-BE49-F238E27FC236}">
                  <a16:creationId xmlns:a16="http://schemas.microsoft.com/office/drawing/2014/main" id="{238E9799-3D8B-F54E-BFBB-FE1237FAD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396002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2" name="Freeform 917">
            <a:extLst>
              <a:ext uri="{FF2B5EF4-FFF2-40B4-BE49-F238E27FC236}">
                <a16:creationId xmlns:a16="http://schemas.microsoft.com/office/drawing/2014/main" id="{831FA212-BCFB-1F40-96A0-1C871E9EF3AB}"/>
              </a:ext>
            </a:extLst>
          </p:cNvPr>
          <p:cNvSpPr>
            <a:spLocks/>
          </p:cNvSpPr>
          <p:nvPr/>
        </p:nvSpPr>
        <p:spPr bwMode="auto">
          <a:xfrm>
            <a:off x="10104523" y="4775289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7610FF-4F61-2C4A-A861-FC0ED9C69928}"/>
              </a:ext>
            </a:extLst>
          </p:cNvPr>
          <p:cNvGrpSpPr/>
          <p:nvPr/>
        </p:nvGrpSpPr>
        <p:grpSpPr>
          <a:xfrm>
            <a:off x="8252702" y="1137866"/>
            <a:ext cx="814388" cy="854075"/>
            <a:chOff x="9791027" y="656358"/>
            <a:chExt cx="814388" cy="854075"/>
          </a:xfrm>
        </p:grpSpPr>
        <p:sp>
          <p:nvSpPr>
            <p:cNvPr id="519" name="Rectangle 227">
              <a:extLst>
                <a:ext uri="{FF2B5EF4-FFF2-40B4-BE49-F238E27FC236}">
                  <a16:creationId xmlns:a16="http://schemas.microsoft.com/office/drawing/2014/main" id="{B61510CE-247E-1E43-BA4A-EC188AFE0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8064" y="666450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Rectangle 228">
              <a:extLst>
                <a:ext uri="{FF2B5EF4-FFF2-40B4-BE49-F238E27FC236}">
                  <a16:creationId xmlns:a16="http://schemas.microsoft.com/office/drawing/2014/main" id="{4174338D-3A0E-9747-819D-0C19F4DF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726" y="690263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Rectangle 229">
              <a:extLst>
                <a:ext uri="{FF2B5EF4-FFF2-40B4-BE49-F238E27FC236}">
                  <a16:creationId xmlns:a16="http://schemas.microsoft.com/office/drawing/2014/main" id="{621AE13C-4ABC-334F-8206-4D5E08465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1869" y="844112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Text Box 230">
              <a:extLst>
                <a:ext uri="{FF2B5EF4-FFF2-40B4-BE49-F238E27FC236}">
                  <a16:creationId xmlns:a16="http://schemas.microsoft.com/office/drawing/2014/main" id="{CA38D367-F86F-AB43-B21E-1EEE691D3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1027" y="656358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1">
              <a:extLst>
                <a:ext uri="{FF2B5EF4-FFF2-40B4-BE49-F238E27FC236}">
                  <a16:creationId xmlns:a16="http://schemas.microsoft.com/office/drawing/2014/main" id="{A3474A7D-75ED-1D4F-BB1C-5BA4ECFE6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4726" y="1033163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4" name="Line 232">
              <a:extLst>
                <a:ext uri="{FF2B5EF4-FFF2-40B4-BE49-F238E27FC236}">
                  <a16:creationId xmlns:a16="http://schemas.microsoft.com/office/drawing/2014/main" id="{79D6BFCD-0081-1543-8A02-CDC78B944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171275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5" name="Line 233">
              <a:extLst>
                <a:ext uri="{FF2B5EF4-FFF2-40B4-BE49-F238E27FC236}">
                  <a16:creationId xmlns:a16="http://schemas.microsoft.com/office/drawing/2014/main" id="{539E5FFB-197B-6F44-A1D2-C9A93359A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309388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8" name="Up-Down Arrow 557">
            <a:extLst>
              <a:ext uri="{FF2B5EF4-FFF2-40B4-BE49-F238E27FC236}">
                <a16:creationId xmlns:a16="http://schemas.microsoft.com/office/drawing/2014/main" id="{1F1264FF-C88C-CF4E-85AF-1CB82BE0554E}"/>
              </a:ext>
            </a:extLst>
          </p:cNvPr>
          <p:cNvSpPr/>
          <p:nvPr/>
        </p:nvSpPr>
        <p:spPr>
          <a:xfrm rot="19889198">
            <a:off x="9544123" y="1270072"/>
            <a:ext cx="626354" cy="3838406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BDB4ECF5-2BA8-034C-9E12-98E6A9A3E77D}"/>
              </a:ext>
            </a:extLst>
          </p:cNvPr>
          <p:cNvSpPr txBox="1"/>
          <p:nvPr/>
        </p:nvSpPr>
        <p:spPr>
          <a:xfrm rot="3706861">
            <a:off x="8640694" y="3103268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end-end transport</a:t>
            </a:r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id="{6893AA1C-B5CC-D446-9A4F-4636B0A87E22}"/>
              </a:ext>
            </a:extLst>
          </p:cNvPr>
          <p:cNvSpPr txBox="1">
            <a:spLocks noChangeArrowheads="1"/>
          </p:cNvSpPr>
          <p:nvPr/>
        </p:nvSpPr>
        <p:spPr>
          <a:xfrm>
            <a:off x="132035" y="1380817"/>
            <a:ext cx="7095086" cy="5114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TCP: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 Control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80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s</a:t>
            </a:r>
            <a:r>
              <a:rPr kumimoji="0" lang="en-US" altLang="en-US" sz="2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egmentation</a:t>
            </a:r>
            <a:r>
              <a:rPr kumimoji="0" lang="en-US" altLang="en-US" sz="2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and reassembly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reliable, in-order delivery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Datagram Protocol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80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no segmentation and reassembly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en-US" sz="280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 reliability or ordering guarantees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no-frills extension of “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best-effort” IP protocol</a:t>
            </a:r>
            <a:r>
              <a:rPr kumimoji="0" lang="en-US" altLang="ja-JP" sz="28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 the network layer</a:t>
            </a:r>
            <a:endParaRPr kumimoji="0" lang="en-US" altLang="ja-JP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Both do</a:t>
            </a:r>
            <a:r>
              <a:rPr kumimoji="0" lang="en-US" altLang="en-US" sz="32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mux and </a:t>
            </a:r>
            <a:r>
              <a:rPr kumimoji="0" lang="en-US" altLang="en-US" sz="3200" b="0" i="0" u="none" strike="noStrike" kern="1200" cap="none" spc="0" normalizeH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demux</a:t>
            </a:r>
            <a:r>
              <a:rPr kumimoji="0" lang="en-US" altLang="en-US" sz="32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between sockets</a:t>
            </a: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services </a:t>
            </a: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available: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delay guarantees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bandwidth guarantees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5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>
                <a:cs typeface="Calibri" panose="020F0502020204030204" pitchFamily="34" charset="0"/>
              </a:rPr>
              <a:t>Transport layer: roadmap</a:t>
            </a:r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overview</a:t>
            </a:r>
          </a:p>
          <a:p>
            <a:pPr marL="403225" indent="-285750">
              <a:spcBef>
                <a:spcPts val="800"/>
              </a:spcBef>
              <a:buClr>
                <a:srgbClr val="010086"/>
              </a:buClr>
            </a:pPr>
            <a:r>
              <a:rPr lang="en-US" altLang="en-US" sz="320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endParaRPr lang="en-US" sz="320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56B19-18BF-2345-8627-5E54E4C0A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175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648E-FC61-61A3-5735-D9FCAF4A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Multiplexing/demultiplexing</a:t>
            </a:r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CA7181F-F357-2771-2979-CF315870A257}"/>
              </a:ext>
            </a:extLst>
          </p:cNvPr>
          <p:cNvGrpSpPr/>
          <p:nvPr/>
        </p:nvGrpSpPr>
        <p:grpSpPr>
          <a:xfrm>
            <a:off x="1426259" y="3316599"/>
            <a:ext cx="9161508" cy="3483445"/>
            <a:chOff x="1426259" y="3316599"/>
            <a:chExt cx="9161508" cy="348344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FF37E0-F57D-C7D8-60F3-E0475072CF5B}"/>
                </a:ext>
              </a:extLst>
            </p:cNvPr>
            <p:cNvGrpSpPr/>
            <p:nvPr/>
          </p:nvGrpSpPr>
          <p:grpSpPr>
            <a:xfrm>
              <a:off x="1426259" y="3387112"/>
              <a:ext cx="9007241" cy="3412932"/>
              <a:chOff x="2434251" y="2003483"/>
              <a:chExt cx="7117737" cy="258948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E7754A-4622-0E87-D5F2-74A2B367D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4251" y="2003483"/>
                <a:ext cx="590492" cy="3810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Text Box 5">
                <a:extLst>
                  <a:ext uri="{FF2B5EF4-FFF2-40B4-BE49-F238E27FC236}">
                    <a16:creationId xmlns:a16="http://schemas.microsoft.com/office/drawing/2014/main" id="{267E5036-F6AE-D9ED-752B-608C23665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8930" y="2039013"/>
                <a:ext cx="541132" cy="30356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App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FA2870-8DC9-66BB-E952-4827F966B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2667000"/>
                <a:ext cx="1703388" cy="3810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Text Box 7">
                <a:extLst>
                  <a:ext uri="{FF2B5EF4-FFF2-40B4-BE49-F238E27FC236}">
                    <a16:creationId xmlns:a16="http://schemas.microsoft.com/office/drawing/2014/main" id="{C7615B85-FFC9-5461-1541-C402C21DCF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0963" y="2651126"/>
                <a:ext cx="1370012" cy="39687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Transport</a:t>
                </a:r>
              </a:p>
            </p:txBody>
          </p:sp>
          <p:sp>
            <p:nvSpPr>
              <p:cNvPr id="12" name="Rectangle 8">
                <a:extLst>
                  <a:ext uri="{FF2B5EF4-FFF2-40B4-BE49-F238E27FC236}">
                    <a16:creationId xmlns:a16="http://schemas.microsoft.com/office/drawing/2014/main" id="{B8C03EC5-DA12-0A56-C626-B8917F9DD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3048000"/>
                <a:ext cx="1703388" cy="38100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Text Box 9">
                <a:extLst>
                  <a:ext uri="{FF2B5EF4-FFF2-40B4-BE49-F238E27FC236}">
                    <a16:creationId xmlns:a16="http://schemas.microsoft.com/office/drawing/2014/main" id="{478EBCE7-C23A-2679-A451-B7A0B47AB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0963" y="3032126"/>
                <a:ext cx="1185862" cy="39687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Network</a:t>
                </a:r>
              </a:p>
            </p:txBody>
          </p:sp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4ED79B6D-706E-E169-418B-99DBFF969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3429000"/>
                <a:ext cx="1703388" cy="38100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11">
                <a:extLst>
                  <a:ext uri="{FF2B5EF4-FFF2-40B4-BE49-F238E27FC236}">
                    <a16:creationId xmlns:a16="http://schemas.microsoft.com/office/drawing/2014/main" id="{82473EA6-36E8-AFB2-6E4B-4AF351CA2F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0964" y="3413126"/>
                <a:ext cx="562666" cy="30356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Link</a:t>
                </a:r>
              </a:p>
            </p:txBody>
          </p:sp>
          <p:sp>
            <p:nvSpPr>
              <p:cNvPr id="18" name="Rectangle 14">
                <a:extLst>
                  <a:ext uri="{FF2B5EF4-FFF2-40B4-BE49-F238E27FC236}">
                    <a16:creationId xmlns:a16="http://schemas.microsoft.com/office/drawing/2014/main" id="{DC98F1E8-AF39-A9C0-F935-E20DA6EC7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667000"/>
                <a:ext cx="1703388" cy="381000"/>
              </a:xfrm>
              <a:prstGeom prst="rect">
                <a:avLst/>
              </a:prstGeom>
              <a:solidFill>
                <a:srgbClr val="FF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Text Box 15">
                <a:extLst>
                  <a:ext uri="{FF2B5EF4-FFF2-40B4-BE49-F238E27FC236}">
                    <a16:creationId xmlns:a16="http://schemas.microsoft.com/office/drawing/2014/main" id="{D0DE1860-6D67-F274-F38D-B4C2FC7C19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31163" y="2651126"/>
                <a:ext cx="1370012" cy="39687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Transport</a:t>
                </a:r>
              </a:p>
            </p:txBody>
          </p:sp>
          <p:sp>
            <p:nvSpPr>
              <p:cNvPr id="20" name="Rectangle 16">
                <a:extLst>
                  <a:ext uri="{FF2B5EF4-FFF2-40B4-BE49-F238E27FC236}">
                    <a16:creationId xmlns:a16="http://schemas.microsoft.com/office/drawing/2014/main" id="{61CE26A2-F8D2-1071-3CBA-A678D57C1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3048000"/>
                <a:ext cx="1703388" cy="38100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17">
                <a:extLst>
                  <a:ext uri="{FF2B5EF4-FFF2-40B4-BE49-F238E27FC236}">
                    <a16:creationId xmlns:a16="http://schemas.microsoft.com/office/drawing/2014/main" id="{85A112C5-EB27-DB18-C348-83FCCCB49C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31163" y="3032126"/>
                <a:ext cx="1185862" cy="39687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Network</a:t>
                </a:r>
              </a:p>
            </p:txBody>
          </p:sp>
          <p:sp>
            <p:nvSpPr>
              <p:cNvPr id="22" name="Rectangle 18">
                <a:extLst>
                  <a:ext uri="{FF2B5EF4-FFF2-40B4-BE49-F238E27FC236}">
                    <a16:creationId xmlns:a16="http://schemas.microsoft.com/office/drawing/2014/main" id="{7BB60347-89A5-6E4C-F26D-5C4E5559F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3429000"/>
                <a:ext cx="1703388" cy="38100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Text Box 19">
                <a:extLst>
                  <a:ext uri="{FF2B5EF4-FFF2-40B4-BE49-F238E27FC236}">
                    <a16:creationId xmlns:a16="http://schemas.microsoft.com/office/drawing/2014/main" id="{7545004B-0637-61D9-E785-18A68725B0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31164" y="3413126"/>
                <a:ext cx="562666" cy="30356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Link</a:t>
                </a:r>
              </a:p>
            </p:txBody>
          </p:sp>
          <p:sp>
            <p:nvSpPr>
              <p:cNvPr id="24" name="Rectangle 20">
                <a:extLst>
                  <a:ext uri="{FF2B5EF4-FFF2-40B4-BE49-F238E27FC236}">
                    <a16:creationId xmlns:a16="http://schemas.microsoft.com/office/drawing/2014/main" id="{1E308B29-FD0B-DFFD-F0EF-0D62C4650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4" y="3048000"/>
                <a:ext cx="1703387" cy="38100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21">
                <a:extLst>
                  <a:ext uri="{FF2B5EF4-FFF2-40B4-BE49-F238E27FC236}">
                    <a16:creationId xmlns:a16="http://schemas.microsoft.com/office/drawing/2014/main" id="{B0D496FC-58FB-A345-D175-94D60AB1EE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9388" y="3032126"/>
                <a:ext cx="1185862" cy="39687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Network</a:t>
                </a:r>
              </a:p>
            </p:txBody>
          </p:sp>
          <p:sp>
            <p:nvSpPr>
              <p:cNvPr id="26" name="Rectangle 22">
                <a:extLst>
                  <a:ext uri="{FF2B5EF4-FFF2-40B4-BE49-F238E27FC236}">
                    <a16:creationId xmlns:a16="http://schemas.microsoft.com/office/drawing/2014/main" id="{9520FE2D-EB87-E858-317C-6FF01396C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4" y="3429000"/>
                <a:ext cx="1703387" cy="38100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3">
                <a:extLst>
                  <a:ext uri="{FF2B5EF4-FFF2-40B4-BE49-F238E27FC236}">
                    <a16:creationId xmlns:a16="http://schemas.microsoft.com/office/drawing/2014/main" id="{2295CD9C-2394-3DFC-A3C9-B158D427C2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9389" y="3413126"/>
                <a:ext cx="562666" cy="30356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Link</a:t>
                </a:r>
              </a:p>
            </p:txBody>
          </p:sp>
          <p:cxnSp>
            <p:nvCxnSpPr>
              <p:cNvPr id="28" name="AutoShape 26">
                <a:extLst>
                  <a:ext uri="{FF2B5EF4-FFF2-40B4-BE49-F238E27FC236}">
                    <a16:creationId xmlns:a16="http://schemas.microsoft.com/office/drawing/2014/main" id="{93700C51-583F-A6BE-A99D-947C933967A5}"/>
                  </a:ext>
                </a:extLst>
              </p:cNvPr>
              <p:cNvCxnSpPr>
                <a:cxnSpLocks noChangeShapeType="1"/>
                <a:stCxn id="14" idx="3"/>
                <a:endCxn id="26" idx="1"/>
              </p:cNvCxnSpPr>
              <p:nvPr/>
            </p:nvCxnSpPr>
            <p:spPr bwMode="auto">
              <a:xfrm>
                <a:off x="4154489" y="3619500"/>
                <a:ext cx="911225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29" name="AutoShape 27">
                <a:extLst>
                  <a:ext uri="{FF2B5EF4-FFF2-40B4-BE49-F238E27FC236}">
                    <a16:creationId xmlns:a16="http://schemas.microsoft.com/office/drawing/2014/main" id="{5DC3268A-2E08-8390-F7BD-D77FC93C347B}"/>
                  </a:ext>
                </a:extLst>
              </p:cNvPr>
              <p:cNvCxnSpPr>
                <a:cxnSpLocks noChangeShapeType="1"/>
                <a:stCxn id="12" idx="3"/>
                <a:endCxn id="24" idx="1"/>
              </p:cNvCxnSpPr>
              <p:nvPr/>
            </p:nvCxnSpPr>
            <p:spPr bwMode="auto">
              <a:xfrm>
                <a:off x="4154489" y="3238500"/>
                <a:ext cx="911225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30" name="AutoShape 28">
                <a:extLst>
                  <a:ext uri="{FF2B5EF4-FFF2-40B4-BE49-F238E27FC236}">
                    <a16:creationId xmlns:a16="http://schemas.microsoft.com/office/drawing/2014/main" id="{941E4808-4A47-86FE-85CA-B096DB4B4EA1}"/>
                  </a:ext>
                </a:extLst>
              </p:cNvPr>
              <p:cNvCxnSpPr>
                <a:cxnSpLocks noChangeShapeType="1"/>
                <a:stCxn id="26" idx="3"/>
                <a:endCxn id="22" idx="1"/>
              </p:cNvCxnSpPr>
              <p:nvPr/>
            </p:nvCxnSpPr>
            <p:spPr bwMode="auto">
              <a:xfrm>
                <a:off x="6794500" y="3619500"/>
                <a:ext cx="1041400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31" name="AutoShape 29">
                <a:extLst>
                  <a:ext uri="{FF2B5EF4-FFF2-40B4-BE49-F238E27FC236}">
                    <a16:creationId xmlns:a16="http://schemas.microsoft.com/office/drawing/2014/main" id="{1A06DFF8-9920-C3DD-61B2-41E2321F7ABF}"/>
                  </a:ext>
                </a:extLst>
              </p:cNvPr>
              <p:cNvCxnSpPr>
                <a:cxnSpLocks noChangeShapeType="1"/>
                <a:stCxn id="24" idx="3"/>
                <a:endCxn id="20" idx="1"/>
              </p:cNvCxnSpPr>
              <p:nvPr/>
            </p:nvCxnSpPr>
            <p:spPr bwMode="auto">
              <a:xfrm>
                <a:off x="6794500" y="3238500"/>
                <a:ext cx="1041400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32" name="AutoShape 30">
                <a:extLst>
                  <a:ext uri="{FF2B5EF4-FFF2-40B4-BE49-F238E27FC236}">
                    <a16:creationId xmlns:a16="http://schemas.microsoft.com/office/drawing/2014/main" id="{7DC8828B-5492-A69E-F176-5B2E34A0D88F}"/>
                  </a:ext>
                </a:extLst>
              </p:cNvPr>
              <p:cNvCxnSpPr>
                <a:cxnSpLocks noChangeShapeType="1"/>
                <a:stCxn id="10" idx="3"/>
                <a:endCxn id="18" idx="1"/>
              </p:cNvCxnSpPr>
              <p:nvPr/>
            </p:nvCxnSpPr>
            <p:spPr bwMode="auto">
              <a:xfrm>
                <a:off x="4154488" y="2857500"/>
                <a:ext cx="3681412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35" name="Text Box 34">
                <a:extLst>
                  <a:ext uri="{FF2B5EF4-FFF2-40B4-BE49-F238E27FC236}">
                    <a16:creationId xmlns:a16="http://schemas.microsoft.com/office/drawing/2014/main" id="{ED8ADB0A-BAD9-17DA-96FA-ACA9C24E47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37394" y="4221608"/>
                <a:ext cx="647934" cy="369332"/>
              </a:xfrm>
              <a:prstGeom prst="rect">
                <a:avLst/>
              </a:prstGeom>
              <a:solidFill>
                <a:schemeClr val="bg1">
                  <a:alpha val="45882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rgbClr val="000099"/>
                    </a:solidFill>
                    <a:latin typeface="Trebuchet MS" pitchFamily="34" charset="0"/>
                  </a:rPr>
                  <a:t>Host</a:t>
                </a:r>
              </a:p>
            </p:txBody>
          </p:sp>
          <p:sp>
            <p:nvSpPr>
              <p:cNvPr id="36" name="Text Box 35">
                <a:extLst>
                  <a:ext uri="{FF2B5EF4-FFF2-40B4-BE49-F238E27FC236}">
                    <a16:creationId xmlns:a16="http://schemas.microsoft.com/office/drawing/2014/main" id="{9436B8BA-A2C3-A6F7-24CD-2E09179CA2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6127" y="4223636"/>
                <a:ext cx="647934" cy="369332"/>
              </a:xfrm>
              <a:prstGeom prst="rect">
                <a:avLst/>
              </a:prstGeom>
              <a:solidFill>
                <a:schemeClr val="bg1">
                  <a:alpha val="45882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i="1">
                    <a:solidFill>
                      <a:srgbClr val="000099"/>
                    </a:solidFill>
                    <a:latin typeface="Trebuchet MS" pitchFamily="34" charset="0"/>
                  </a:rPr>
                  <a:t>Host</a:t>
                </a:r>
              </a:p>
            </p:txBody>
          </p:sp>
          <p:sp>
            <p:nvSpPr>
              <p:cNvPr id="37" name="Text Box 37">
                <a:extLst>
                  <a:ext uri="{FF2B5EF4-FFF2-40B4-BE49-F238E27FC236}">
                    <a16:creationId xmlns:a16="http://schemas.microsoft.com/office/drawing/2014/main" id="{A4390720-99BF-5F22-DE5C-C4FDBD1A99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63245" y="4202668"/>
                <a:ext cx="87716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002895"/>
                    </a:solidFill>
                    <a:latin typeface="Arial" charset="0"/>
                  </a:rPr>
                  <a:t>Router</a:t>
                </a:r>
              </a:p>
            </p:txBody>
          </p:sp>
          <p:sp>
            <p:nvSpPr>
              <p:cNvPr id="38" name="Text Box 72">
                <a:extLst>
                  <a:ext uri="{FF2B5EF4-FFF2-40B4-BE49-F238E27FC236}">
                    <a16:creationId xmlns:a16="http://schemas.microsoft.com/office/drawing/2014/main" id="{099FB428-4725-2B64-9917-42D95DD468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4213" y="2514600"/>
                <a:ext cx="3348766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000" i="1">
                    <a:latin typeface="Trebuchet MS" pitchFamily="34" charset="0"/>
                  </a:rPr>
                  <a:t>End-to-end communication</a:t>
                </a:r>
              </a:p>
            </p:txBody>
          </p:sp>
          <p:sp>
            <p:nvSpPr>
              <p:cNvPr id="39" name="Rectangle 10">
                <a:extLst>
                  <a:ext uri="{FF2B5EF4-FFF2-40B4-BE49-F238E27FC236}">
                    <a16:creationId xmlns:a16="http://schemas.microsoft.com/office/drawing/2014/main" id="{536C278B-8644-78EA-7989-D157D9A4D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400" y="3810000"/>
                <a:ext cx="1703388" cy="38100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Text Box 11">
                <a:extLst>
                  <a:ext uri="{FF2B5EF4-FFF2-40B4-BE49-F238E27FC236}">
                    <a16:creationId xmlns:a16="http://schemas.microsoft.com/office/drawing/2014/main" id="{A6CDF853-7249-FBEE-39D1-91B8443CB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8426" y="3794126"/>
                <a:ext cx="1225471" cy="40010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Physical</a:t>
                </a:r>
              </a:p>
            </p:txBody>
          </p:sp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91F64644-8604-9B86-DBAD-A09B29018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412" y="3810000"/>
                <a:ext cx="1703388" cy="38100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Text Box 11">
                <a:extLst>
                  <a:ext uri="{FF2B5EF4-FFF2-40B4-BE49-F238E27FC236}">
                    <a16:creationId xmlns:a16="http://schemas.microsoft.com/office/drawing/2014/main" id="{24E06E98-6E0F-EAED-6AF8-1B2307B851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7801" y="3794126"/>
                <a:ext cx="1225471" cy="40010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Physical</a:t>
                </a:r>
              </a:p>
            </p:txBody>
          </p:sp>
          <p:sp>
            <p:nvSpPr>
              <p:cNvPr id="43" name="Rectangle 18">
                <a:extLst>
                  <a:ext uri="{FF2B5EF4-FFF2-40B4-BE49-F238E27FC236}">
                    <a16:creationId xmlns:a16="http://schemas.microsoft.com/office/drawing/2014/main" id="{3FE5A6D1-439B-F0C3-D74C-6D08C63B4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3810000"/>
                <a:ext cx="1703388" cy="381000"/>
              </a:xfrm>
              <a:prstGeom prst="rect">
                <a:avLst/>
              </a:prstGeom>
              <a:solidFill>
                <a:srgbClr val="99CC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19">
                <a:extLst>
                  <a:ext uri="{FF2B5EF4-FFF2-40B4-BE49-F238E27FC236}">
                    <a16:creationId xmlns:a16="http://schemas.microsoft.com/office/drawing/2014/main" id="{CAD5A2FB-BED9-EB79-1DA8-6614AA69D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48626" y="3794126"/>
                <a:ext cx="1225471" cy="40010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1430" tIns="45716" rIns="91430" bIns="45716">
                <a:spAutoFit/>
              </a:bodyPr>
              <a:lstStyle/>
              <a:p>
                <a:pPr eaLnBrk="0" hangingPunct="0"/>
                <a:r>
                  <a:rPr lang="en-US" sz="2000" b="1">
                    <a:latin typeface="Arial" charset="0"/>
                  </a:rPr>
                  <a:t>Physical</a:t>
                </a:r>
              </a:p>
            </p:txBody>
          </p:sp>
          <p:cxnSp>
            <p:nvCxnSpPr>
              <p:cNvPr id="45" name="AutoShape 26">
                <a:extLst>
                  <a:ext uri="{FF2B5EF4-FFF2-40B4-BE49-F238E27FC236}">
                    <a16:creationId xmlns:a16="http://schemas.microsoft.com/office/drawing/2014/main" id="{AEEFB1EA-7212-A6AA-0938-98CC0A467F49}"/>
                  </a:ext>
                </a:extLst>
              </p:cNvPr>
              <p:cNvCxnSpPr>
                <a:cxnSpLocks noChangeShapeType="1"/>
                <a:stCxn id="39" idx="3"/>
                <a:endCxn id="41" idx="1"/>
              </p:cNvCxnSpPr>
              <p:nvPr/>
            </p:nvCxnSpPr>
            <p:spPr bwMode="auto">
              <a:xfrm>
                <a:off x="4141788" y="4000500"/>
                <a:ext cx="936624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46" name="AutoShape 26">
                <a:extLst>
                  <a:ext uri="{FF2B5EF4-FFF2-40B4-BE49-F238E27FC236}">
                    <a16:creationId xmlns:a16="http://schemas.microsoft.com/office/drawing/2014/main" id="{A8601627-A66D-BF7C-14FC-8B91231EE761}"/>
                  </a:ext>
                </a:extLst>
              </p:cNvPr>
              <p:cNvCxnSpPr>
                <a:cxnSpLocks noChangeShapeType="1"/>
                <a:endCxn id="43" idx="1"/>
              </p:cNvCxnSpPr>
              <p:nvPr/>
            </p:nvCxnSpPr>
            <p:spPr bwMode="auto">
              <a:xfrm>
                <a:off x="6781800" y="4000500"/>
                <a:ext cx="1066800" cy="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 type="triangle" w="med" len="med"/>
                <a:tailEnd type="triangle" w="med" len="med"/>
              </a:ln>
            </p:spPr>
          </p:cxnSp>
        </p:grpSp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3038C265-647F-9B32-B31A-4775AC634631}"/>
                </a:ext>
              </a:extLst>
            </p:cNvPr>
            <p:cNvCxnSpPr>
              <a:stCxn id="9" idx="2"/>
            </p:cNvCxnSpPr>
            <p:nvPr/>
          </p:nvCxnSpPr>
          <p:spPr>
            <a:xfrm rot="16200000" flipH="1">
              <a:off x="1735814" y="3898109"/>
              <a:ext cx="427583" cy="299448"/>
            </a:xfrm>
            <a:prstGeom prst="curvedConnector3">
              <a:avLst/>
            </a:prstGeom>
            <a:ln w="412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4477EC5-44D6-0955-DCEE-47F002612725}"/>
                </a:ext>
              </a:extLst>
            </p:cNvPr>
            <p:cNvGrpSpPr/>
            <p:nvPr/>
          </p:nvGrpSpPr>
          <p:grpSpPr>
            <a:xfrm>
              <a:off x="2427351" y="3403849"/>
              <a:ext cx="754359" cy="836853"/>
              <a:chOff x="2427351" y="3403849"/>
              <a:chExt cx="754359" cy="836853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5FB983B-3F01-A52A-0795-6DA0CECA0798}"/>
                  </a:ext>
                </a:extLst>
              </p:cNvPr>
              <p:cNvGrpSpPr/>
              <p:nvPr/>
            </p:nvGrpSpPr>
            <p:grpSpPr>
              <a:xfrm>
                <a:off x="2427351" y="3403849"/>
                <a:ext cx="754359" cy="502157"/>
                <a:chOff x="2590876" y="3420976"/>
                <a:chExt cx="754359" cy="502157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161E266-59B0-2A3F-8DDA-76741DF74D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876" y="3420976"/>
                  <a:ext cx="747247" cy="502157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Text Box 5">
                  <a:extLst>
                    <a:ext uri="{FF2B5EF4-FFF2-40B4-BE49-F238E27FC236}">
                      <a16:creationId xmlns:a16="http://schemas.microsoft.com/office/drawing/2014/main" id="{063709D2-6220-A235-9C2D-B44800FAA3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0452" y="3464246"/>
                  <a:ext cx="684783" cy="40010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1430" tIns="45716" rIns="91430" bIns="45716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Arial" charset="0"/>
                    </a:rPr>
                    <a:t>App</a:t>
                  </a:r>
                </a:p>
              </p:txBody>
            </p:sp>
          </p:grpSp>
          <p:cxnSp>
            <p:nvCxnSpPr>
              <p:cNvPr id="62" name="Connector: Curved 61">
                <a:extLst>
                  <a:ext uri="{FF2B5EF4-FFF2-40B4-BE49-F238E27FC236}">
                    <a16:creationId xmlns:a16="http://schemas.microsoft.com/office/drawing/2014/main" id="{CBA2569E-6122-17A1-DAD4-69D3DBB31D4F}"/>
                  </a:ext>
                </a:extLst>
              </p:cNvPr>
              <p:cNvCxnSpPr>
                <a:cxnSpLocks/>
                <a:stCxn id="48" idx="2"/>
                <a:endCxn id="11" idx="0"/>
              </p:cNvCxnSpPr>
              <p:nvPr/>
            </p:nvCxnSpPr>
            <p:spPr>
              <a:xfrm rot="5400000">
                <a:off x="2497833" y="3937560"/>
                <a:ext cx="334697" cy="271588"/>
              </a:xfrm>
              <a:prstGeom prst="curvedConnector3">
                <a:avLst>
                  <a:gd name="adj1" fmla="val 50000"/>
                </a:avLst>
              </a:prstGeom>
              <a:ln w="412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6569720-9397-FEA3-1E8A-73D7B7C1DAE5}"/>
                </a:ext>
              </a:extLst>
            </p:cNvPr>
            <p:cNvGrpSpPr/>
            <p:nvPr/>
          </p:nvGrpSpPr>
          <p:grpSpPr>
            <a:xfrm>
              <a:off x="8030352" y="3403849"/>
              <a:ext cx="845374" cy="853525"/>
              <a:chOff x="8030352" y="3403849"/>
              <a:chExt cx="845374" cy="85352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8C4ADCC-7CE0-C758-84ED-0ACAD2DF8134}"/>
                  </a:ext>
                </a:extLst>
              </p:cNvPr>
              <p:cNvGrpSpPr/>
              <p:nvPr/>
            </p:nvGrpSpPr>
            <p:grpSpPr>
              <a:xfrm>
                <a:off x="8030352" y="3403849"/>
                <a:ext cx="754359" cy="502157"/>
                <a:chOff x="2590876" y="3420976"/>
                <a:chExt cx="754359" cy="502157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C1CDA54-94E0-6705-8615-723DA8A2F4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876" y="3420976"/>
                  <a:ext cx="747247" cy="502157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B8D68572-1226-6A66-525D-78A84EC649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0452" y="3464246"/>
                  <a:ext cx="684783" cy="40010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1430" tIns="45716" rIns="91430" bIns="45716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Arial" charset="0"/>
                    </a:rPr>
                    <a:t>App</a:t>
                  </a:r>
                </a:p>
              </p:txBody>
            </p:sp>
          </p:grpSp>
          <p:cxnSp>
            <p:nvCxnSpPr>
              <p:cNvPr id="66" name="Connector: Curved 65">
                <a:extLst>
                  <a:ext uri="{FF2B5EF4-FFF2-40B4-BE49-F238E27FC236}">
                    <a16:creationId xmlns:a16="http://schemas.microsoft.com/office/drawing/2014/main" id="{72752693-616D-0FA8-CCDB-B1C2CBFF7B12}"/>
                  </a:ext>
                </a:extLst>
              </p:cNvPr>
              <p:cNvCxnSpPr>
                <a:cxnSpLocks/>
                <a:stCxn id="53" idx="2"/>
              </p:cNvCxnSpPr>
              <p:nvPr/>
            </p:nvCxnSpPr>
            <p:spPr>
              <a:xfrm rot="16200000" flipH="1">
                <a:off x="8453946" y="3835594"/>
                <a:ext cx="410154" cy="433406"/>
              </a:xfrm>
              <a:prstGeom prst="curvedConnector2">
                <a:avLst/>
              </a:prstGeom>
              <a:ln w="412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35FAFD8-C5B3-5FB7-54D5-14DA5C8349A9}"/>
                </a:ext>
              </a:extLst>
            </p:cNvPr>
            <p:cNvGrpSpPr/>
            <p:nvPr/>
          </p:nvGrpSpPr>
          <p:grpSpPr>
            <a:xfrm>
              <a:off x="8979166" y="3330301"/>
              <a:ext cx="754359" cy="910401"/>
              <a:chOff x="8979166" y="3330301"/>
              <a:chExt cx="754359" cy="910401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2BC66F60-D24F-FBEA-AF04-B5A1440087DC}"/>
                  </a:ext>
                </a:extLst>
              </p:cNvPr>
              <p:cNvGrpSpPr/>
              <p:nvPr/>
            </p:nvGrpSpPr>
            <p:grpSpPr>
              <a:xfrm>
                <a:off x="8979166" y="3330301"/>
                <a:ext cx="754359" cy="502157"/>
                <a:chOff x="2590876" y="3420976"/>
                <a:chExt cx="754359" cy="502157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2FACFB4-DB2D-B5DA-68B8-F6F343539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876" y="3420976"/>
                  <a:ext cx="747247" cy="502157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Text Box 5">
                  <a:extLst>
                    <a:ext uri="{FF2B5EF4-FFF2-40B4-BE49-F238E27FC236}">
                      <a16:creationId xmlns:a16="http://schemas.microsoft.com/office/drawing/2014/main" id="{362D2683-A904-9F12-72A3-09E46B0AD6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0452" y="3464246"/>
                  <a:ext cx="684783" cy="40010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1430" tIns="45716" rIns="91430" bIns="45716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Arial" charset="0"/>
                    </a:rPr>
                    <a:t>App</a:t>
                  </a:r>
                </a:p>
              </p:txBody>
            </p:sp>
          </p:grpSp>
          <p:cxnSp>
            <p:nvCxnSpPr>
              <p:cNvPr id="67" name="Connector: Curved 66">
                <a:extLst>
                  <a:ext uri="{FF2B5EF4-FFF2-40B4-BE49-F238E27FC236}">
                    <a16:creationId xmlns:a16="http://schemas.microsoft.com/office/drawing/2014/main" id="{3128CC07-0FE4-2638-D925-9DA12AAD1FD9}"/>
                  </a:ext>
                </a:extLst>
              </p:cNvPr>
              <p:cNvCxnSpPr>
                <a:cxnSpLocks/>
                <a:stCxn id="55" idx="2"/>
                <a:endCxn id="19" idx="0"/>
              </p:cNvCxnSpPr>
              <p:nvPr/>
            </p:nvCxnSpPr>
            <p:spPr>
              <a:xfrm rot="16200000" flipH="1">
                <a:off x="9160173" y="4025074"/>
                <a:ext cx="408245" cy="23011"/>
              </a:xfrm>
              <a:prstGeom prst="curvedConnector3">
                <a:avLst/>
              </a:prstGeom>
              <a:ln w="412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0439186-E739-6451-05F9-5F371EDE60F5}"/>
                </a:ext>
              </a:extLst>
            </p:cNvPr>
            <p:cNvGrpSpPr/>
            <p:nvPr/>
          </p:nvGrpSpPr>
          <p:grpSpPr>
            <a:xfrm>
              <a:off x="9833408" y="3316599"/>
              <a:ext cx="754359" cy="935541"/>
              <a:chOff x="9833408" y="3316599"/>
              <a:chExt cx="754359" cy="935541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9894F6D-A34D-C2CC-50C5-3BF588364A9C}"/>
                  </a:ext>
                </a:extLst>
              </p:cNvPr>
              <p:cNvGrpSpPr/>
              <p:nvPr/>
            </p:nvGrpSpPr>
            <p:grpSpPr>
              <a:xfrm>
                <a:off x="9833408" y="3316599"/>
                <a:ext cx="754359" cy="502157"/>
                <a:chOff x="2590876" y="3420976"/>
                <a:chExt cx="754359" cy="502157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4484631D-A42B-5235-AE9D-B226F80FF2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876" y="3420976"/>
                  <a:ext cx="747247" cy="502157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Text Box 5">
                  <a:extLst>
                    <a:ext uri="{FF2B5EF4-FFF2-40B4-BE49-F238E27FC236}">
                      <a16:creationId xmlns:a16="http://schemas.microsoft.com/office/drawing/2014/main" id="{D1239EA2-1E79-8362-7253-507091F810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0452" y="3464246"/>
                  <a:ext cx="684783" cy="40010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1430" tIns="45716" rIns="91430" bIns="45716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Arial" charset="0"/>
                    </a:rPr>
                    <a:t>App</a:t>
                  </a:r>
                </a:p>
              </p:txBody>
            </p:sp>
          </p:grpSp>
          <p:cxnSp>
            <p:nvCxnSpPr>
              <p:cNvPr id="68" name="Connector: Curved 67">
                <a:extLst>
                  <a:ext uri="{FF2B5EF4-FFF2-40B4-BE49-F238E27FC236}">
                    <a16:creationId xmlns:a16="http://schemas.microsoft.com/office/drawing/2014/main" id="{AA17D129-FF4F-64F3-BCD6-9DAD39032CBA}"/>
                  </a:ext>
                </a:extLst>
              </p:cNvPr>
              <p:cNvCxnSpPr>
                <a:cxnSpLocks/>
                <a:stCxn id="59" idx="2"/>
              </p:cNvCxnSpPr>
              <p:nvPr/>
            </p:nvCxnSpPr>
            <p:spPr>
              <a:xfrm rot="5400000">
                <a:off x="9796863" y="3803627"/>
                <a:ext cx="492171" cy="404856"/>
              </a:xfrm>
              <a:prstGeom prst="curvedConnector3">
                <a:avLst/>
              </a:prstGeom>
              <a:ln w="412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819BD79-5CB1-F6FA-EFD0-F056BA424769}"/>
                </a:ext>
              </a:extLst>
            </p:cNvPr>
            <p:cNvGrpSpPr/>
            <p:nvPr/>
          </p:nvGrpSpPr>
          <p:grpSpPr>
            <a:xfrm>
              <a:off x="3256562" y="3420630"/>
              <a:ext cx="866850" cy="853925"/>
              <a:chOff x="3256562" y="3420630"/>
              <a:chExt cx="866850" cy="853925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6117EDB2-BE56-E746-929E-ECED9EBBD331}"/>
                  </a:ext>
                </a:extLst>
              </p:cNvPr>
              <p:cNvGrpSpPr/>
              <p:nvPr/>
            </p:nvGrpSpPr>
            <p:grpSpPr>
              <a:xfrm>
                <a:off x="3369053" y="3420630"/>
                <a:ext cx="754359" cy="502157"/>
                <a:chOff x="2590876" y="3420976"/>
                <a:chExt cx="754359" cy="502157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E3350075-F5E5-DB54-5B12-32E52FF856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876" y="3420976"/>
                  <a:ext cx="747247" cy="502157"/>
                </a:xfrm>
                <a:prstGeom prst="rect">
                  <a:avLst/>
                </a:prstGeom>
                <a:solidFill>
                  <a:srgbClr val="FFFFCC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Text Box 5">
                  <a:extLst>
                    <a:ext uri="{FF2B5EF4-FFF2-40B4-BE49-F238E27FC236}">
                      <a16:creationId xmlns:a16="http://schemas.microsoft.com/office/drawing/2014/main" id="{5714046B-B44C-FF9F-5637-4FD8C29C32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0452" y="3464246"/>
                  <a:ext cx="684783" cy="40010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1430" tIns="45716" rIns="91430" bIns="45716">
                  <a:spAutoFit/>
                </a:bodyPr>
                <a:lstStyle/>
                <a:p>
                  <a:pPr eaLnBrk="0" hangingPunct="0"/>
                  <a:r>
                    <a:rPr lang="en-US" sz="2000" b="1">
                      <a:latin typeface="Arial" charset="0"/>
                    </a:rPr>
                    <a:t>App</a:t>
                  </a:r>
                </a:p>
              </p:txBody>
            </p:sp>
          </p:grpSp>
          <p:cxnSp>
            <p:nvCxnSpPr>
              <p:cNvPr id="76" name="Connector: Curved 75">
                <a:extLst>
                  <a:ext uri="{FF2B5EF4-FFF2-40B4-BE49-F238E27FC236}">
                    <a16:creationId xmlns:a16="http://schemas.microsoft.com/office/drawing/2014/main" id="{DA61D736-A98A-DC46-7979-9CA48E71C6BA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>
              <a:xfrm rot="5400000">
                <a:off x="3323735" y="3855613"/>
                <a:ext cx="351769" cy="486116"/>
              </a:xfrm>
              <a:prstGeom prst="curvedConnector3">
                <a:avLst>
                  <a:gd name="adj1" fmla="val 50000"/>
                </a:avLst>
              </a:prstGeom>
              <a:ln w="412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3725D9A-7760-E089-1491-302D76F55664}"/>
              </a:ext>
            </a:extLst>
          </p:cNvPr>
          <p:cNvGrpSpPr/>
          <p:nvPr/>
        </p:nvGrpSpPr>
        <p:grpSpPr>
          <a:xfrm>
            <a:off x="-42271" y="1563001"/>
            <a:ext cx="6051391" cy="3932053"/>
            <a:chOff x="-42271" y="1563001"/>
            <a:chExt cx="6051391" cy="3932053"/>
          </a:xfrm>
        </p:grpSpPr>
        <p:grpSp>
          <p:nvGrpSpPr>
            <p:cNvPr id="3" name="Group 176">
              <a:extLst>
                <a:ext uri="{FF2B5EF4-FFF2-40B4-BE49-F238E27FC236}">
                  <a16:creationId xmlns:a16="http://schemas.microsoft.com/office/drawing/2014/main" id="{118C2D38-A7F2-937B-8075-A15D995A9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3088" y="1563001"/>
              <a:ext cx="4826032" cy="1719654"/>
              <a:chOff x="5" y="727"/>
              <a:chExt cx="2460" cy="1047"/>
            </a:xfrm>
          </p:grpSpPr>
          <p:sp>
            <p:nvSpPr>
              <p:cNvPr id="4" name="Text Box 45">
                <a:extLst>
                  <a:ext uri="{FF2B5EF4-FFF2-40B4-BE49-F238E27FC236}">
                    <a16:creationId xmlns:a16="http://schemas.microsoft.com/office/drawing/2014/main" id="{24C18F93-551C-7B78-3FE6-76C603C3DC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" y="1101"/>
                <a:ext cx="2332" cy="6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handle data from multiple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sockets, add transport header (later used for demultiplexing)</a:t>
                </a:r>
              </a:p>
            </p:txBody>
          </p:sp>
          <p:sp>
            <p:nvSpPr>
              <p:cNvPr id="5" name="Rectangle 46">
                <a:extLst>
                  <a:ext uri="{FF2B5EF4-FFF2-40B4-BE49-F238E27FC236}">
                    <a16:creationId xmlns:a16="http://schemas.microsoft.com/office/drawing/2014/main" id="{50105FB2-3AAE-E9F7-7399-99785679F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" y="901"/>
                <a:ext cx="2298" cy="873"/>
              </a:xfrm>
              <a:prstGeom prst="rect">
                <a:avLst/>
              </a:prstGeom>
              <a:noFill/>
              <a:ln w="19050">
                <a:solidFill>
                  <a:srgbClr val="CC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6" name="Group 47">
                <a:extLst>
                  <a:ext uri="{FF2B5EF4-FFF2-40B4-BE49-F238E27FC236}">
                    <a16:creationId xmlns:a16="http://schemas.microsoft.com/office/drawing/2014/main" id="{ADCB2296-5BB8-8965-9F26-C480BDBB71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" y="727"/>
                <a:ext cx="1854" cy="375"/>
                <a:chOff x="869" y="3567"/>
                <a:chExt cx="1780" cy="375"/>
              </a:xfrm>
            </p:grpSpPr>
            <p:sp>
              <p:nvSpPr>
                <p:cNvPr id="16" name="Rectangle 48">
                  <a:extLst>
                    <a:ext uri="{FF2B5EF4-FFF2-40B4-BE49-F238E27FC236}">
                      <a16:creationId xmlns:a16="http://schemas.microsoft.com/office/drawing/2014/main" id="{1A97587D-517B-E068-65EB-C33ADAD4FE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22" y="3732"/>
                  <a:ext cx="1006" cy="2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7" name="Text Box 49">
                  <a:extLst>
                    <a:ext uri="{FF2B5EF4-FFF2-40B4-BE49-F238E27FC236}">
                      <a16:creationId xmlns:a16="http://schemas.microsoft.com/office/drawing/2014/main" id="{6F82EC7C-ABFD-E3AA-8480-5EBA770E60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9" y="3567"/>
                  <a:ext cx="1780" cy="3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multiplexing as sender:</a:t>
                  </a: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10DEBAD-2D66-4564-8448-C5287F66EA70}"/>
                </a:ext>
              </a:extLst>
            </p:cNvPr>
            <p:cNvGrpSpPr/>
            <p:nvPr/>
          </p:nvGrpSpPr>
          <p:grpSpPr>
            <a:xfrm>
              <a:off x="189028" y="3785001"/>
              <a:ext cx="1051855" cy="1289652"/>
              <a:chOff x="4639246" y="1873503"/>
              <a:chExt cx="2008556" cy="244395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B205662-DD79-F552-4588-492E1F39A601}"/>
                  </a:ext>
                </a:extLst>
              </p:cNvPr>
              <p:cNvSpPr/>
              <p:nvPr/>
            </p:nvSpPr>
            <p:spPr>
              <a:xfrm>
                <a:off x="5319164" y="2825261"/>
                <a:ext cx="648720" cy="641384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009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609171D-1E01-5150-9E08-82BDA121C9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16305" y="3517957"/>
                <a:ext cx="0" cy="79950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27FC0F2-68EF-BF4F-B4B2-13F7CDB77E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39246" y="2076356"/>
                <a:ext cx="679918" cy="682403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32C7493-AD8B-74BE-36AD-7FEE38101A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7884" y="2081010"/>
                <a:ext cx="679918" cy="682403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5E96414-3317-4450-9BFB-1A8A237236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12290" y="1873503"/>
                <a:ext cx="0" cy="79950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AB6BDB7-EC8D-BBC7-290B-6B3023A6357B}"/>
                </a:ext>
              </a:extLst>
            </p:cNvPr>
            <p:cNvSpPr txBox="1"/>
            <p:nvPr/>
          </p:nvSpPr>
          <p:spPr>
            <a:xfrm>
              <a:off x="-42271" y="5094944"/>
              <a:ext cx="1472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multiplexing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89E6897-7F0F-C492-143F-8ABA3ED65916}"/>
              </a:ext>
            </a:extLst>
          </p:cNvPr>
          <p:cNvGrpSpPr/>
          <p:nvPr/>
        </p:nvGrpSpPr>
        <p:grpSpPr>
          <a:xfrm>
            <a:off x="7016607" y="1655043"/>
            <a:ext cx="5287362" cy="3990083"/>
            <a:chOff x="7016607" y="1655043"/>
            <a:chExt cx="5287362" cy="399008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26F056B-65C4-9746-4C8E-17971B45137C}"/>
                </a:ext>
              </a:extLst>
            </p:cNvPr>
            <p:cNvGrpSpPr/>
            <p:nvPr/>
          </p:nvGrpSpPr>
          <p:grpSpPr>
            <a:xfrm>
              <a:off x="10489754" y="3844237"/>
              <a:ext cx="1814215" cy="1800889"/>
              <a:chOff x="5292125" y="1883160"/>
              <a:chExt cx="3849738" cy="3433189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E285E78-A1D6-E90C-A567-3B62FF744AEC}"/>
                  </a:ext>
                </a:extLst>
              </p:cNvPr>
              <p:cNvGrpSpPr/>
              <p:nvPr/>
            </p:nvGrpSpPr>
            <p:grpSpPr>
              <a:xfrm>
                <a:off x="5901165" y="1883160"/>
                <a:ext cx="2008556" cy="2443958"/>
                <a:chOff x="5901165" y="1883160"/>
                <a:chExt cx="2008556" cy="2443958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0B313FEE-1496-1031-88E9-360726AD8EF3}"/>
                    </a:ext>
                  </a:extLst>
                </p:cNvPr>
                <p:cNvSpPr/>
                <p:nvPr/>
              </p:nvSpPr>
              <p:spPr>
                <a:xfrm>
                  <a:off x="6581083" y="2834918"/>
                  <a:ext cx="648720" cy="64138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009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EC166097-59FA-2D6F-E86E-740BA58FD33F}"/>
                    </a:ext>
                  </a:extLst>
                </p:cNvPr>
                <p:cNvCxnSpPr/>
                <p:nvPr/>
              </p:nvCxnSpPr>
              <p:spPr>
                <a:xfrm flipV="1">
                  <a:off x="6878224" y="3527614"/>
                  <a:ext cx="0" cy="799504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2853043-DAD0-0B1E-6E70-E31016A68CC2}"/>
                    </a:ext>
                  </a:extLst>
                </p:cNvPr>
                <p:cNvSpPr txBox="1"/>
                <p:nvPr/>
              </p:nvSpPr>
              <p:spPr>
                <a:xfrm>
                  <a:off x="6581083" y="2768419"/>
                  <a:ext cx="753107" cy="7627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>
                      <a:solidFill>
                        <a:srgbClr val="C00000"/>
                      </a:solidFill>
                    </a:rPr>
                    <a:t>?</a:t>
                  </a:r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44B9CFC4-42AA-DA34-557E-1A1233BBF5EA}"/>
                    </a:ext>
                  </a:extLst>
                </p:cNvPr>
                <p:cNvCxnSpPr/>
                <p:nvPr/>
              </p:nvCxnSpPr>
              <p:spPr>
                <a:xfrm flipH="1" flipV="1">
                  <a:off x="5901165" y="2086013"/>
                  <a:ext cx="679918" cy="682403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FD00FFBB-F9AF-1000-50DB-89B51CFB2352}"/>
                    </a:ext>
                  </a:extLst>
                </p:cNvPr>
                <p:cNvCxnSpPr/>
                <p:nvPr/>
              </p:nvCxnSpPr>
              <p:spPr>
                <a:xfrm flipV="1">
                  <a:off x="7229803" y="2090667"/>
                  <a:ext cx="679918" cy="682403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B60E00B4-2563-3513-0E27-E1D974B22698}"/>
                    </a:ext>
                  </a:extLst>
                </p:cNvPr>
                <p:cNvCxnSpPr/>
                <p:nvPr/>
              </p:nvCxnSpPr>
              <p:spPr>
                <a:xfrm flipV="1">
                  <a:off x="6874209" y="1883160"/>
                  <a:ext cx="0" cy="799504"/>
                </a:xfrm>
                <a:prstGeom prst="straightConnector1">
                  <a:avLst/>
                </a:prstGeom>
                <a:ln w="41275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41BA629-956A-B41A-3E6E-4859633CD1EB}"/>
                  </a:ext>
                </a:extLst>
              </p:cNvPr>
              <p:cNvSpPr txBox="1"/>
              <p:nvPr/>
            </p:nvSpPr>
            <p:spPr>
              <a:xfrm>
                <a:off x="5292125" y="4553585"/>
                <a:ext cx="3849738" cy="7627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/>
                  <a:t>de-multiplexing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82906BB-D79F-BF2C-04B4-BCA0B7F1092D}"/>
                </a:ext>
              </a:extLst>
            </p:cNvPr>
            <p:cNvGrpSpPr/>
            <p:nvPr/>
          </p:nvGrpSpPr>
          <p:grpSpPr>
            <a:xfrm>
              <a:off x="7016607" y="1655043"/>
              <a:ext cx="4836316" cy="1639889"/>
              <a:chOff x="7016607" y="1655043"/>
              <a:chExt cx="4836316" cy="1639889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F0FC5A1-5FE7-A8A3-2061-9381E65A40BB}"/>
                  </a:ext>
                </a:extLst>
              </p:cNvPr>
              <p:cNvSpPr/>
              <p:nvPr/>
            </p:nvSpPr>
            <p:spPr>
              <a:xfrm>
                <a:off x="7016607" y="1945555"/>
                <a:ext cx="4508220" cy="12516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2" name="Group 177">
                <a:extLst>
                  <a:ext uri="{FF2B5EF4-FFF2-40B4-BE49-F238E27FC236}">
                    <a16:creationId xmlns:a16="http://schemas.microsoft.com/office/drawing/2014/main" id="{F3247DE0-3085-8BDE-FDEE-133B52B9C6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72972" y="1655043"/>
                <a:ext cx="4679951" cy="1639889"/>
                <a:chOff x="2899" y="903"/>
                <a:chExt cx="2948" cy="1033"/>
              </a:xfrm>
            </p:grpSpPr>
            <p:sp>
              <p:nvSpPr>
                <p:cNvPr id="93" name="Rectangle 41">
                  <a:extLst>
                    <a:ext uri="{FF2B5EF4-FFF2-40B4-BE49-F238E27FC236}">
                      <a16:creationId xmlns:a16="http://schemas.microsoft.com/office/drawing/2014/main" id="{4D21BE4B-D5C1-EBCE-59B2-556C1E3FE0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5" y="1148"/>
                  <a:ext cx="2892" cy="788"/>
                </a:xfrm>
                <a:prstGeom prst="rect">
                  <a:avLst/>
                </a:prstGeom>
                <a:noFill/>
                <a:ln w="19050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use header info to deliver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received segments to correct 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socket</a:t>
                  </a:r>
                </a:p>
              </p:txBody>
            </p:sp>
            <p:grpSp>
              <p:nvGrpSpPr>
                <p:cNvPr id="94" name="Group 42">
                  <a:extLst>
                    <a:ext uri="{FF2B5EF4-FFF2-40B4-BE49-F238E27FC236}">
                      <a16:creationId xmlns:a16="http://schemas.microsoft.com/office/drawing/2014/main" id="{2B2AD101-9D4E-D672-CEAC-A0C98F795D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9" y="903"/>
                  <a:ext cx="2553" cy="348"/>
                  <a:chOff x="905" y="3594"/>
                  <a:chExt cx="2049" cy="348"/>
                </a:xfrm>
              </p:grpSpPr>
              <p:sp>
                <p:nvSpPr>
                  <p:cNvPr id="95" name="Rectangle 43">
                    <a:extLst>
                      <a:ext uri="{FF2B5EF4-FFF2-40B4-BE49-F238E27FC236}">
                        <a16:creationId xmlns:a16="http://schemas.microsoft.com/office/drawing/2014/main" id="{519AD525-C503-C3F9-86A5-8A85A2FA59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22" y="3732"/>
                    <a:ext cx="1002" cy="21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endParaRPr>
                  </a:p>
                </p:txBody>
              </p:sp>
              <p:sp>
                <p:nvSpPr>
                  <p:cNvPr id="96" name="Text Box 44">
                    <a:extLst>
                      <a:ext uri="{FF2B5EF4-FFF2-40B4-BE49-F238E27FC236}">
                        <a16:creationId xmlns:a16="http://schemas.microsoft.com/office/drawing/2014/main" id="{B6D54092-B29F-D391-C94A-1123BDA23E9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5" y="3594"/>
                    <a:ext cx="2049" cy="330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8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ＭＳ Ｐゴシック" charset="0"/>
                        <a:cs typeface="+mn-cs"/>
                      </a:rPr>
                      <a:t>demultiplexing as receiver:</a:t>
                    </a:r>
                  </a:p>
                </p:txBody>
              </p:sp>
            </p:grpSp>
          </p:grp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C9740F41-EBF0-00BF-C3FC-58456881CDBD}"/>
              </a:ext>
            </a:extLst>
          </p:cNvPr>
          <p:cNvSpPr txBox="1"/>
          <p:nvPr/>
        </p:nvSpPr>
        <p:spPr>
          <a:xfrm>
            <a:off x="7713567" y="970215"/>
            <a:ext cx="3738524" cy="52322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kern="0">
                <a:latin typeface="Calibri" panose="020F0502020204030204"/>
                <a:ea typeface="ＭＳ Ｐゴシック" charset="0"/>
              </a:rPr>
              <a:t>Need an extra identifier!</a:t>
            </a:r>
          </a:p>
        </p:txBody>
      </p:sp>
    </p:spTree>
    <p:extLst>
      <p:ext uri="{BB962C8B-B14F-4D97-AF65-F5344CB8AC3E}">
        <p14:creationId xmlns:p14="http://schemas.microsoft.com/office/powerpoint/2010/main" val="235622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B9CCC5-D908-9C4E-A49D-1E21751E78A3}"/>
              </a:ext>
            </a:extLst>
          </p:cNvPr>
          <p:cNvSpPr/>
          <p:nvPr/>
        </p:nvSpPr>
        <p:spPr>
          <a:xfrm>
            <a:off x="-125260" y="0"/>
            <a:ext cx="12463397" cy="701457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ars merge">
            <a:extLst>
              <a:ext uri="{FF2B5EF4-FFF2-40B4-BE49-F238E27FC236}">
                <a16:creationId xmlns:a16="http://schemas.microsoft.com/office/drawing/2014/main" id="{93314E34-1FD8-0649-B734-DBACB89E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092" y="376036"/>
            <a:ext cx="9399815" cy="626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CC19CE-833B-5F4C-B0C9-7CBB36ED852F}"/>
              </a:ext>
            </a:extLst>
          </p:cNvPr>
          <p:cNvSpPr txBox="1"/>
          <p:nvPr/>
        </p:nvSpPr>
        <p:spPr>
          <a:xfrm>
            <a:off x="3404140" y="4843419"/>
            <a:ext cx="5383718" cy="1323439"/>
          </a:xfrm>
          <a:prstGeom prst="rect">
            <a:avLst/>
          </a:prstGeom>
          <a:noFill/>
          <a:effectLst>
            <a:glow>
              <a:schemeClr val="accent1"/>
            </a:glow>
          </a:effectLst>
        </p:spPr>
        <p:txBody>
          <a:bodyPr wrap="none" rtlCol="0">
            <a:spAutoFit/>
          </a:bodyPr>
          <a:lstStyle/>
          <a:p>
            <a:r>
              <a:rPr lang="en-US" sz="8000">
                <a:effectLst>
                  <a:glow rad="863600">
                    <a:schemeClr val="accent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Multiplexing</a:t>
            </a:r>
          </a:p>
        </p:txBody>
      </p:sp>
    </p:spTree>
    <p:extLst>
      <p:ext uri="{BB962C8B-B14F-4D97-AF65-F5344CB8AC3E}">
        <p14:creationId xmlns:p14="http://schemas.microsoft.com/office/powerpoint/2010/main" val="4014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How demultiplexing </a:t>
            </a:r>
            <a:r>
              <a:rPr lang="en-US"/>
              <a:t>w</a:t>
            </a:r>
            <a:r>
              <a:rPr lang="en-US" sz="4400"/>
              <a:t>orks</a:t>
            </a:r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0F916DA5-15D2-0A42-8C9B-01DCE4B19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99" y="1260961"/>
            <a:ext cx="6144326" cy="5002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receives datagrams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has source </a:t>
            </a:r>
            <a:r>
              <a:rPr lang="en-US" sz="2800" kern="0" dirty="0">
                <a:solidFill>
                  <a:srgbClr val="000000"/>
                </a:solidFill>
                <a:latin typeface="Calibri" panose="020F0502020204030204"/>
              </a:rPr>
              <a:t>network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address, destination </a:t>
            </a:r>
            <a:r>
              <a:rPr lang="en-US" sz="2800" kern="0" dirty="0">
                <a:solidFill>
                  <a:srgbClr val="000000"/>
                </a:solidFill>
                <a:latin typeface="Calibri" panose="020F0502020204030204"/>
              </a:rPr>
              <a:t>network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address (e.g., IP addresses)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carries one transport-layer segment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segment has source, destination port number 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uses </a:t>
            </a:r>
            <a:r>
              <a:rPr lang="en-US" sz="3200" i="1" kern="0" dirty="0">
                <a:solidFill>
                  <a:srgbClr val="CC0000"/>
                </a:solidFill>
                <a:latin typeface="Calibri" panose="020F0502020204030204"/>
                <a:cs typeface="+mn-cs"/>
              </a:rPr>
              <a:t>network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addresses </a:t>
            </a:r>
            <a:r>
              <a:rPr lang="en-US" sz="3200" i="1" kern="0" dirty="0">
                <a:solidFill>
                  <a:srgbClr val="CC0000"/>
                </a:solidFill>
                <a:latin typeface="Calibri" panose="020F0502020204030204"/>
                <a:cs typeface="+mn-cs"/>
              </a:rPr>
              <a:t>(e.g., IP addresses)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&amp; port numbers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to direct segments to appropriate sockets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43216" y="1704452"/>
            <a:ext cx="3414712" cy="4121150"/>
            <a:chOff x="7543216" y="1704452"/>
            <a:chExt cx="3414712" cy="4121150"/>
          </a:xfrm>
        </p:grpSpPr>
        <p:sp>
          <p:nvSpPr>
            <p:cNvPr id="275" name="Rectangle 75">
              <a:extLst>
                <a:ext uri="{FF2B5EF4-FFF2-40B4-BE49-F238E27FC236}">
                  <a16:creationId xmlns:a16="http://schemas.microsoft.com/office/drawing/2014/main" id="{FCCA66F1-5923-DC45-83A7-1942BA80E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703" y="2048939"/>
              <a:ext cx="3324225" cy="3200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Rectangle 65">
              <a:extLst>
                <a:ext uri="{FF2B5EF4-FFF2-40B4-BE49-F238E27FC236}">
                  <a16:creationId xmlns:a16="http://schemas.microsoft.com/office/drawing/2014/main" id="{325B2818-1D14-0544-87D5-B34939698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7503" y="2144189"/>
              <a:ext cx="3324225" cy="32004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63">
              <a:extLst>
                <a:ext uri="{FF2B5EF4-FFF2-40B4-BE49-F238E27FC236}">
                  <a16:creationId xmlns:a16="http://schemas.microsoft.com/office/drawing/2014/main" id="{0308811F-F83C-684C-9A70-7056E7030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7191" y="2156889"/>
              <a:ext cx="15636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 #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9" name="Text Box 64">
              <a:extLst>
                <a:ext uri="{FF2B5EF4-FFF2-40B4-BE49-F238E27FC236}">
                  <a16:creationId xmlns:a16="http://schemas.microsoft.com/office/drawing/2014/main" id="{DFDB1254-258A-D74F-9312-2F08048EE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3128" y="2156889"/>
              <a:ext cx="13287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 #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Line 66">
              <a:extLst>
                <a:ext uri="{FF2B5EF4-FFF2-40B4-BE49-F238E27FC236}">
                  <a16:creationId xmlns:a16="http://schemas.microsoft.com/office/drawing/2014/main" id="{7758F487-6FB2-F34B-84F0-976833827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7978" y="2544239"/>
              <a:ext cx="33289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1" name="Line 68">
              <a:extLst>
                <a:ext uri="{FF2B5EF4-FFF2-40B4-BE49-F238E27FC236}">
                  <a16:creationId xmlns:a16="http://schemas.microsoft.com/office/drawing/2014/main" id="{A9895192-7D02-2F4C-B006-EAE3FEF5F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7503" y="3534839"/>
              <a:ext cx="33242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2" name="Line 69">
              <a:extLst>
                <a:ext uri="{FF2B5EF4-FFF2-40B4-BE49-F238E27FC236}">
                  <a16:creationId xmlns:a16="http://schemas.microsoft.com/office/drawing/2014/main" id="{7ABA37B1-9C1B-8F43-9F10-44126FAB2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95803" y="2144189"/>
              <a:ext cx="0" cy="395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3" name="Text Box 70">
              <a:extLst>
                <a:ext uri="{FF2B5EF4-FFF2-40B4-BE49-F238E27FC236}">
                  <a16:creationId xmlns:a16="http://schemas.microsoft.com/office/drawing/2014/main" id="{B3C9350B-DCA6-5E4A-91AA-5C2AD14EC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0191" y="1704452"/>
              <a:ext cx="863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32 bits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4" name="Line 71">
              <a:extLst>
                <a:ext uri="{FF2B5EF4-FFF2-40B4-BE49-F238E27FC236}">
                  <a16:creationId xmlns:a16="http://schemas.microsoft.com/office/drawing/2014/main" id="{D16D54C4-5717-9E46-AA93-1E6BB3430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3003" y="1910827"/>
              <a:ext cx="1200150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Line 72">
              <a:extLst>
                <a:ext uri="{FF2B5EF4-FFF2-40B4-BE49-F238E27FC236}">
                  <a16:creationId xmlns:a16="http://schemas.microsoft.com/office/drawing/2014/main" id="{332269D9-54A4-6446-BBAD-BD3F06A73E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543216" y="1920352"/>
              <a:ext cx="11287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6" name="Text Box 73">
              <a:extLst>
                <a:ext uri="{FF2B5EF4-FFF2-40B4-BE49-F238E27FC236}">
                  <a16:creationId xmlns:a16="http://schemas.microsoft.com/office/drawing/2014/main" id="{8F7D97AE-E89E-684A-9571-5959DA8E3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1266" y="3865039"/>
              <a:ext cx="1389062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(payload)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7" name="Text Box 74">
              <a:extLst>
                <a:ext uri="{FF2B5EF4-FFF2-40B4-BE49-F238E27FC236}">
                  <a16:creationId xmlns:a16="http://schemas.microsoft.com/office/drawing/2014/main" id="{A5362E3E-8643-6A43-A4FE-BD56FF4F0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7091" y="2898252"/>
              <a:ext cx="22907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other header fields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8" name="Text Box 76">
              <a:extLst>
                <a:ext uri="{FF2B5EF4-FFF2-40B4-BE49-F238E27FC236}">
                  <a16:creationId xmlns:a16="http://schemas.microsoft.com/office/drawing/2014/main" id="{2FE71CF3-191A-C44F-839C-1CF4D7DFF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0228" y="5428727"/>
              <a:ext cx="3060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TCP/UDP segment format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7299923" y="1976355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014727" y="1985006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54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build="p" bldLvl="5"/>
      <p:bldP spid="4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Connectionless demultiplexing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5E258CE6-39AA-994E-A005-93DEFB62A3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523600"/>
            <a:ext cx="5656469" cy="21137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5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Recall: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creating socket, must specify </a:t>
            </a:r>
            <a:r>
              <a:rPr kumimoji="0" lang="en-US" sz="3500" b="0" i="1" u="none" strike="noStrike" kern="1200" cap="none" spc="0" normalizeH="0" baseline="0" noProof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host-local </a:t>
            </a:r>
            <a:r>
              <a:rPr kumimoji="0" lang="en-US" sz="35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 #</a:t>
            </a:r>
            <a:r>
              <a:rPr kumimoji="0" lang="en-US" sz="3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347663" indent="-290513">
              <a:buNone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altLang="en-US" sz="2400" err="1">
                <a:solidFill>
                  <a:prstClr val="black"/>
                </a:solidFill>
                <a:latin typeface="Courier" pitchFamily="2" charset="0"/>
              </a:rPr>
              <a:t>serverSocket.bind</a:t>
            </a:r>
            <a:r>
              <a:rPr lang="en-US" altLang="en-US" sz="2400">
                <a:solidFill>
                  <a:prstClr val="black"/>
                </a:solidFill>
                <a:latin typeface="Courier" pitchFamily="2" charset="0"/>
              </a:rPr>
              <a:t>((</a:t>
            </a:r>
            <a:r>
              <a:rPr lang="fr-FR" altLang="en-US" sz="2400">
                <a:solidFill>
                  <a:prstClr val="black"/>
                </a:solidFill>
                <a:latin typeface="Courier" pitchFamily="2" charset="0"/>
              </a:rPr>
              <a:t>‘’</a:t>
            </a:r>
            <a:r>
              <a:rPr lang="en-US" altLang="en-US" sz="2400">
                <a:solidFill>
                  <a:prstClr val="black"/>
                </a:solidFill>
                <a:latin typeface="Courier" pitchFamily="2" charset="0"/>
              </a:rPr>
              <a:t>, </a:t>
            </a:r>
            <a:r>
              <a:rPr lang="en-US" altLang="en-US" sz="2400" i="1">
                <a:solidFill>
                  <a:srgbClr val="C00000"/>
                </a:solidFill>
                <a:latin typeface="Courier" pitchFamily="2" charset="0"/>
              </a:rPr>
              <a:t>12000</a:t>
            </a:r>
            <a:r>
              <a:rPr lang="en-US" altLang="en-US" sz="2400">
                <a:solidFill>
                  <a:prstClr val="black"/>
                </a:solidFill>
                <a:latin typeface="Courier" pitchFamily="2" charset="0"/>
              </a:rPr>
              <a:t>))</a:t>
            </a:r>
          </a:p>
          <a:p>
            <a:pPr marL="347663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05">
            <a:extLst>
              <a:ext uri="{FF2B5EF4-FFF2-40B4-BE49-F238E27FC236}">
                <a16:creationId xmlns:a16="http://schemas.microsoft.com/office/drawing/2014/main" id="{86EE0BD4-F2E4-AA4C-ABE7-69DA3D493545}"/>
              </a:ext>
            </a:extLst>
          </p:cNvPr>
          <p:cNvSpPr txBox="1">
            <a:spLocks noChangeArrowheads="1"/>
          </p:cNvSpPr>
          <p:nvPr/>
        </p:nvSpPr>
        <p:spPr>
          <a:xfrm>
            <a:off x="6376574" y="1274006"/>
            <a:ext cx="5444157" cy="3056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receiving host receives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checks destination port # in segment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directs UDP segment to socket with that port #</a:t>
            </a:r>
          </a:p>
        </p:txBody>
      </p:sp>
      <p:sp>
        <p:nvSpPr>
          <p:cNvPr id="20" name="Rectangle 108">
            <a:extLst>
              <a:ext uri="{FF2B5EF4-FFF2-40B4-BE49-F238E27FC236}">
                <a16:creationId xmlns:a16="http://schemas.microsoft.com/office/drawing/2014/main" id="{D64D1D76-B139-F94A-A00F-C768B6656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3647694"/>
            <a:ext cx="5227637" cy="1849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when sending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data into UDP socket, must specify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IP address</a:t>
            </a:r>
          </a:p>
          <a:p>
            <a:pPr marL="858838" marR="0" lvl="1" indent="-23971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destination port #</a:t>
            </a:r>
          </a:p>
        </p:txBody>
      </p:sp>
      <p:sp>
        <p:nvSpPr>
          <p:cNvPr id="21" name="Rectangle 111">
            <a:extLst>
              <a:ext uri="{FF2B5EF4-FFF2-40B4-BE49-F238E27FC236}">
                <a16:creationId xmlns:a16="http://schemas.microsoft.com/office/drawing/2014/main" id="{1D23ED05-24C1-E24F-9A5D-E84D26B52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002" y="4420787"/>
            <a:ext cx="5188153" cy="233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IP/UDP datagrams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dest. port #,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but different source IP addresses and/or source port numbers will be directed to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same socket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at receiving host</a:t>
            </a:r>
          </a:p>
        </p:txBody>
      </p:sp>
      <p:sp>
        <p:nvSpPr>
          <p:cNvPr id="23" name="AutoShape 113">
            <a:extLst>
              <a:ext uri="{FF2B5EF4-FFF2-40B4-BE49-F238E27FC236}">
                <a16:creationId xmlns:a16="http://schemas.microsoft.com/office/drawing/2014/main" id="{AE0FE900-8538-8F4F-BD27-2C9A09F232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62884" y="4102742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32E731-A5B9-B44F-853B-A87FFA65AAE0}"/>
              </a:ext>
            </a:extLst>
          </p:cNvPr>
          <p:cNvSpPr/>
          <p:nvPr/>
        </p:nvSpPr>
        <p:spPr>
          <a:xfrm>
            <a:off x="4669445" y="2887038"/>
            <a:ext cx="1426555" cy="75031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108">
            <a:extLst>
              <a:ext uri="{FF2B5EF4-FFF2-40B4-BE49-F238E27FC236}">
                <a16:creationId xmlns:a16="http://schemas.microsoft.com/office/drawing/2014/main" id="{E3D7BA98-713E-F893-7C99-97B4743B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2" y="5507399"/>
            <a:ext cx="5227637" cy="112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lvl="0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3200">
                <a:solidFill>
                  <a:prstClr val="black"/>
                </a:solidFill>
              </a:rPr>
              <a:t>UDP sockets are identified with a pair of IP and port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9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3" grpId="0" animBg="1"/>
      <p:bldP spid="4" grpId="0" animBg="1"/>
      <p:bldP spid="4" grpId="1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Connectionless demultiplexing: an example</a:t>
            </a:r>
          </a:p>
        </p:txBody>
      </p:sp>
      <p:sp>
        <p:nvSpPr>
          <p:cNvPr id="138" name="Rectangle 44">
            <a:extLst>
              <a:ext uri="{FF2B5EF4-FFF2-40B4-BE49-F238E27FC236}">
                <a16:creationId xmlns:a16="http://schemas.microsoft.com/office/drawing/2014/main" id="{E4FB09F6-4D90-9944-956D-25B59CB77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810" y="1816853"/>
            <a:ext cx="2829102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173038" lvl="0" indent="-173038">
              <a:buNone/>
              <a:defRPr/>
            </a:pPr>
            <a:r>
              <a:rPr lang="en-US" altLang="en-US" sz="2000" err="1">
                <a:solidFill>
                  <a:prstClr val="black"/>
                </a:solidFill>
                <a:latin typeface="Courier" pitchFamily="2" charset="0"/>
              </a:rPr>
              <a:t>serverSocket.bind</a:t>
            </a:r>
            <a:r>
              <a:rPr lang="en-US" altLang="en-US" sz="2000">
                <a:solidFill>
                  <a:prstClr val="black"/>
                </a:solidFill>
                <a:latin typeface="Courier" pitchFamily="2" charset="0"/>
              </a:rPr>
              <a:t>((</a:t>
            </a:r>
            <a:r>
              <a:rPr lang="fr-FR" altLang="en-US" sz="2000">
                <a:solidFill>
                  <a:prstClr val="black"/>
                </a:solidFill>
                <a:latin typeface="Courier" pitchFamily="2" charset="0"/>
              </a:rPr>
              <a:t>‘’</a:t>
            </a:r>
            <a:r>
              <a:rPr lang="en-US" altLang="en-US" sz="2000">
                <a:solidFill>
                  <a:prstClr val="black"/>
                </a:solidFill>
                <a:latin typeface="Courier" pitchFamily="2" charset="0"/>
              </a:rPr>
              <a:t>, </a:t>
            </a:r>
            <a:r>
              <a:rPr lang="en-US" sz="2000" b="1" kern="0">
                <a:solidFill>
                  <a:srgbClr val="CC0000"/>
                </a:solidFill>
                <a:latin typeface="Courier New" charset="0"/>
              </a:rPr>
              <a:t>6428</a:t>
            </a:r>
            <a:r>
              <a:rPr lang="en-US" altLang="en-US" sz="2000">
                <a:solidFill>
                  <a:prstClr val="black"/>
                </a:solidFill>
                <a:latin typeface="Courier" pitchFamily="2" charset="0"/>
              </a:rPr>
              <a:t>))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cs typeface="+mn-cs"/>
            </a:endParaRPr>
          </a:p>
          <a:p>
            <a:pPr marL="173038" marR="0" lvl="0" indent="-1730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4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sp>
        <p:nvSpPr>
          <p:cNvPr id="139" name="Freeform 89">
            <a:extLst>
              <a:ext uri="{FF2B5EF4-FFF2-40B4-BE49-F238E27FC236}">
                <a16:creationId xmlns:a16="http://schemas.microsoft.com/office/drawing/2014/main" id="{28FDDD2F-FD14-B643-A369-43EE4030BEDB}"/>
              </a:ext>
            </a:extLst>
          </p:cNvPr>
          <p:cNvSpPr>
            <a:spLocks/>
          </p:cNvSpPr>
          <p:nvPr/>
        </p:nvSpPr>
        <p:spPr bwMode="auto">
          <a:xfrm>
            <a:off x="4799806" y="2502914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0" name="Freeform 97">
            <a:extLst>
              <a:ext uri="{FF2B5EF4-FFF2-40B4-BE49-F238E27FC236}">
                <a16:creationId xmlns:a16="http://schemas.microsoft.com/office/drawing/2014/main" id="{64DF8D3E-75B9-8F40-BCD6-78530C047B4F}"/>
              </a:ext>
            </a:extLst>
          </p:cNvPr>
          <p:cNvSpPr>
            <a:spLocks/>
          </p:cNvSpPr>
          <p:nvPr/>
        </p:nvSpPr>
        <p:spPr bwMode="auto">
          <a:xfrm>
            <a:off x="2015331" y="2807714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1" name="Rectangle 23">
            <a:extLst>
              <a:ext uri="{FF2B5EF4-FFF2-40B4-BE49-F238E27FC236}">
                <a16:creationId xmlns:a16="http://schemas.microsoft.com/office/drawing/2014/main" id="{17E6F561-D2E2-784F-818C-D83319DE8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156" y="2774376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Rectangle 24">
            <a:extLst>
              <a:ext uri="{FF2B5EF4-FFF2-40B4-BE49-F238E27FC236}">
                <a16:creationId xmlns:a16="http://schemas.microsoft.com/office/drawing/2014/main" id="{F331F96E-BFA3-B949-B96F-DCA5E9AF3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056" y="2828351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3" name="Line 25">
            <a:extLst>
              <a:ext uri="{FF2B5EF4-FFF2-40B4-BE49-F238E27FC236}">
                <a16:creationId xmlns:a16="http://schemas.microsoft.com/office/drawing/2014/main" id="{2EFF90D8-8133-E042-BB15-B540A8DAE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1581" y="35887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4" name="Text Box 26">
            <a:extLst>
              <a:ext uri="{FF2B5EF4-FFF2-40B4-BE49-F238E27FC236}">
                <a16:creationId xmlns:a16="http://schemas.microsoft.com/office/drawing/2014/main" id="{53A1C5C8-02A4-B440-B555-BBEB69595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57130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45" name="Line 27">
            <a:extLst>
              <a:ext uri="{FF2B5EF4-FFF2-40B4-BE49-F238E27FC236}">
                <a16:creationId xmlns:a16="http://schemas.microsoft.com/office/drawing/2014/main" id="{E1E8AAE6-A7CD-924F-8779-9257D875B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9518" y="390943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CA7EEA54-B56E-2B48-9F82-BCDEC7D39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2190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7" name="Line 29">
            <a:extLst>
              <a:ext uri="{FF2B5EF4-FFF2-40B4-BE49-F238E27FC236}">
                <a16:creationId xmlns:a16="http://schemas.microsoft.com/office/drawing/2014/main" id="{73328B79-CBD4-B041-B159-E3286EADB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231" y="450475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8" name="Text Box 26">
            <a:extLst>
              <a:ext uri="{FF2B5EF4-FFF2-40B4-BE49-F238E27FC236}">
                <a16:creationId xmlns:a16="http://schemas.microsoft.com/office/drawing/2014/main" id="{3062900D-4135-244C-9B1F-EE7CC03B0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643" y="28188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49" name="Text Box 26">
            <a:extLst>
              <a:ext uri="{FF2B5EF4-FFF2-40B4-BE49-F238E27FC236}">
                <a16:creationId xmlns:a16="http://schemas.microsoft.com/office/drawing/2014/main" id="{F09CC3DB-2FE1-524D-8CDC-16023843D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193" y="447617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50" name="Text Box 26">
            <a:extLst>
              <a:ext uri="{FF2B5EF4-FFF2-40B4-BE49-F238E27FC236}">
                <a16:creationId xmlns:a16="http://schemas.microsoft.com/office/drawing/2014/main" id="{11BEC4C2-90AF-3642-B6AA-A63B2A81D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243" y="4190426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51" name="Text Box 26">
            <a:extLst>
              <a:ext uri="{FF2B5EF4-FFF2-40B4-BE49-F238E27FC236}">
                <a16:creationId xmlns:a16="http://schemas.microsoft.com/office/drawing/2014/main" id="{0727B177-EE8F-9E43-B808-DF3EFBDC0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8718" y="38951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52" name="Oval 110">
            <a:extLst>
              <a:ext uri="{FF2B5EF4-FFF2-40B4-BE49-F238E27FC236}">
                <a16:creationId xmlns:a16="http://schemas.microsoft.com/office/drawing/2014/main" id="{4FA9CEB5-639E-E640-8612-6A0B009F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606" y="3104576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153" name="Group 111">
            <a:extLst>
              <a:ext uri="{FF2B5EF4-FFF2-40B4-BE49-F238E27FC236}">
                <a16:creationId xmlns:a16="http://schemas.microsoft.com/office/drawing/2014/main" id="{2D14C00E-16C9-D747-9CCE-229E757B8227}"/>
              </a:ext>
            </a:extLst>
          </p:cNvPr>
          <p:cNvGrpSpPr>
            <a:grpSpLocks/>
          </p:cNvGrpSpPr>
          <p:nvPr/>
        </p:nvGrpSpPr>
        <p:grpSpPr bwMode="auto">
          <a:xfrm>
            <a:off x="2786856" y="3428426"/>
            <a:ext cx="620712" cy="228600"/>
            <a:chOff x="1287" y="2524"/>
            <a:chExt cx="260" cy="100"/>
          </a:xfrm>
        </p:grpSpPr>
        <p:sp>
          <p:nvSpPr>
            <p:cNvPr id="154" name="Rectangle 112">
              <a:extLst>
                <a:ext uri="{FF2B5EF4-FFF2-40B4-BE49-F238E27FC236}">
                  <a16:creationId xmlns:a16="http://schemas.microsoft.com/office/drawing/2014/main" id="{3540F8E1-1FDC-E24A-98FB-7869060F6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13">
              <a:extLst>
                <a:ext uri="{FF2B5EF4-FFF2-40B4-BE49-F238E27FC236}">
                  <a16:creationId xmlns:a16="http://schemas.microsoft.com/office/drawing/2014/main" id="{054ED091-B9B7-3540-A7FD-87F3C3C1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6" name="Rectangle 114">
              <a:extLst>
                <a:ext uri="{FF2B5EF4-FFF2-40B4-BE49-F238E27FC236}">
                  <a16:creationId xmlns:a16="http://schemas.microsoft.com/office/drawing/2014/main" id="{380957E5-07F4-134E-B56E-1EC9D1C8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7" name="Rectangle 115">
              <a:extLst>
                <a:ext uri="{FF2B5EF4-FFF2-40B4-BE49-F238E27FC236}">
                  <a16:creationId xmlns:a16="http://schemas.microsoft.com/office/drawing/2014/main" id="{35B79E71-94E3-544D-ADB2-B31B6EA8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58" name="Rectangle 23">
            <a:extLst>
              <a:ext uri="{FF2B5EF4-FFF2-40B4-BE49-F238E27FC236}">
                <a16:creationId xmlns:a16="http://schemas.microsoft.com/office/drawing/2014/main" id="{4CF23822-9D9B-0E42-93CC-6BA8EA893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7493" y="2541014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Rectangle 24">
            <a:extLst>
              <a:ext uri="{FF2B5EF4-FFF2-40B4-BE49-F238E27FC236}">
                <a16:creationId xmlns:a16="http://schemas.microsoft.com/office/drawing/2014/main" id="{043A00F1-55AA-3943-A4DB-B6F911EC9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568" y="2594989"/>
            <a:ext cx="1473200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Line 25">
            <a:extLst>
              <a:ext uri="{FF2B5EF4-FFF2-40B4-BE49-F238E27FC236}">
                <a16:creationId xmlns:a16="http://schemas.microsoft.com/office/drawing/2014/main" id="{97882FBC-8DAC-564D-B4C8-8B618C94E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8918" y="3364926"/>
            <a:ext cx="146050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26">
            <a:extLst>
              <a:ext uri="{FF2B5EF4-FFF2-40B4-BE49-F238E27FC236}">
                <a16:creationId xmlns:a16="http://schemas.microsoft.com/office/drawing/2014/main" id="{6533FADA-08A6-274F-99DA-B76CD131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0356" y="33474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62" name="Line 27">
            <a:extLst>
              <a:ext uri="{FF2B5EF4-FFF2-40B4-BE49-F238E27FC236}">
                <a16:creationId xmlns:a16="http://schemas.microsoft.com/office/drawing/2014/main" id="{59739078-AC3B-BB43-A01C-5156C6AC1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0506" y="36824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26">
            <a:extLst>
              <a:ext uri="{FF2B5EF4-FFF2-40B4-BE49-F238E27FC236}">
                <a16:creationId xmlns:a16="http://schemas.microsoft.com/office/drawing/2014/main" id="{78720604-E3E1-AA4C-8564-8B884DC18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181" y="2561651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64" name="Text Box 26">
            <a:extLst>
              <a:ext uri="{FF2B5EF4-FFF2-40B4-BE49-F238E27FC236}">
                <a16:creationId xmlns:a16="http://schemas.microsoft.com/office/drawing/2014/main" id="{0FE55F8B-E56B-8B4C-8A35-D5894CB5A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42523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65" name="Text Box 26">
            <a:extLst>
              <a:ext uri="{FF2B5EF4-FFF2-40B4-BE49-F238E27FC236}">
                <a16:creationId xmlns:a16="http://schemas.microsoft.com/office/drawing/2014/main" id="{3CBEC5FD-FC48-0B44-A978-2775A463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9665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66" name="Text Box 26">
            <a:extLst>
              <a:ext uri="{FF2B5EF4-FFF2-40B4-BE49-F238E27FC236}">
                <a16:creationId xmlns:a16="http://schemas.microsoft.com/office/drawing/2014/main" id="{36939330-E1D8-DD43-8326-8E30CD151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006" y="36681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7" name="Line 27">
            <a:extLst>
              <a:ext uri="{FF2B5EF4-FFF2-40B4-BE49-F238E27FC236}">
                <a16:creationId xmlns:a16="http://schemas.microsoft.com/office/drawing/2014/main" id="{8F676BB3-CB93-FC44-95E3-71A593E11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7331" y="399357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Line 27">
            <a:extLst>
              <a:ext uri="{FF2B5EF4-FFF2-40B4-BE49-F238E27FC236}">
                <a16:creationId xmlns:a16="http://schemas.microsoft.com/office/drawing/2014/main" id="{3257C166-E64A-3645-B552-FD16B4D71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4156" y="4292026"/>
            <a:ext cx="1457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Oval 128">
            <a:extLst>
              <a:ext uri="{FF2B5EF4-FFF2-40B4-BE49-F238E27FC236}">
                <a16:creationId xmlns:a16="http://schemas.microsoft.com/office/drawing/2014/main" id="{65AB5E7C-E09E-3141-92D4-FB563873B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668" y="290137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170" name="Group 134">
            <a:extLst>
              <a:ext uri="{FF2B5EF4-FFF2-40B4-BE49-F238E27FC236}">
                <a16:creationId xmlns:a16="http://schemas.microsoft.com/office/drawing/2014/main" id="{00BF5763-3E40-E147-ACE8-5ED526226DDB}"/>
              </a:ext>
            </a:extLst>
          </p:cNvPr>
          <p:cNvGrpSpPr>
            <a:grpSpLocks/>
          </p:cNvGrpSpPr>
          <p:nvPr/>
        </p:nvGrpSpPr>
        <p:grpSpPr bwMode="auto">
          <a:xfrm>
            <a:off x="5603081" y="3217289"/>
            <a:ext cx="887412" cy="228600"/>
            <a:chOff x="1383" y="2620"/>
            <a:chExt cx="260" cy="100"/>
          </a:xfrm>
        </p:grpSpPr>
        <p:sp>
          <p:nvSpPr>
            <p:cNvPr id="171" name="Rectangle 135">
              <a:extLst>
                <a:ext uri="{FF2B5EF4-FFF2-40B4-BE49-F238E27FC236}">
                  <a16:creationId xmlns:a16="http://schemas.microsoft.com/office/drawing/2014/main" id="{CDC340F8-E46E-7E41-8E35-64383D0A1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2" name="Rectangle 136">
              <a:extLst>
                <a:ext uri="{FF2B5EF4-FFF2-40B4-BE49-F238E27FC236}">
                  <a16:creationId xmlns:a16="http://schemas.microsoft.com/office/drawing/2014/main" id="{CEB2486C-9B9D-0C40-80F1-0DB2CBB3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Rectangle 137">
              <a:extLst>
                <a:ext uri="{FF2B5EF4-FFF2-40B4-BE49-F238E27FC236}">
                  <a16:creationId xmlns:a16="http://schemas.microsoft.com/office/drawing/2014/main" id="{1376AAC2-B46A-1E4A-9BBE-A4B572F45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4" name="Rectangle 138">
              <a:extLst>
                <a:ext uri="{FF2B5EF4-FFF2-40B4-BE49-F238E27FC236}">
                  <a16:creationId xmlns:a16="http://schemas.microsoft.com/office/drawing/2014/main" id="{D0F29441-9D82-0744-927B-FB9235C64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5" name="Rectangle 23">
            <a:extLst>
              <a:ext uri="{FF2B5EF4-FFF2-40B4-BE49-F238E27FC236}">
                <a16:creationId xmlns:a16="http://schemas.microsoft.com/office/drawing/2014/main" id="{5DBC5F7E-FBFE-9545-9C61-2B1EE876B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4218" y="2766439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Rectangle 24">
            <a:extLst>
              <a:ext uri="{FF2B5EF4-FFF2-40B4-BE49-F238E27FC236}">
                <a16:creationId xmlns:a16="http://schemas.microsoft.com/office/drawing/2014/main" id="{7B52E473-BC4F-2546-8F23-4292A3FB8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18" y="2820414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7" name="Line 25">
            <a:extLst>
              <a:ext uri="{FF2B5EF4-FFF2-40B4-BE49-F238E27FC236}">
                <a16:creationId xmlns:a16="http://schemas.microsoft.com/office/drawing/2014/main" id="{803956DE-2FA5-4140-9507-22E455660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25643" y="3580826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8" name="Text Box 26">
            <a:extLst>
              <a:ext uri="{FF2B5EF4-FFF2-40B4-BE49-F238E27FC236}">
                <a16:creationId xmlns:a16="http://schemas.microsoft.com/office/drawing/2014/main" id="{47E3A0E5-1B3A-834F-8B2A-507EC67A3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56336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79" name="Line 27">
            <a:extLst>
              <a:ext uri="{FF2B5EF4-FFF2-40B4-BE49-F238E27FC236}">
                <a16:creationId xmlns:a16="http://schemas.microsoft.com/office/drawing/2014/main" id="{24C8311A-F267-2B40-8506-DF30931D1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3581" y="3901501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28">
            <a:extLst>
              <a:ext uri="{FF2B5EF4-FFF2-40B4-BE49-F238E27FC236}">
                <a16:creationId xmlns:a16="http://schemas.microsoft.com/office/drawing/2014/main" id="{90B576E6-B5C3-E047-92FE-7535DC8686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2110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1" name="Line 29">
            <a:extLst>
              <a:ext uri="{FF2B5EF4-FFF2-40B4-BE49-F238E27FC236}">
                <a16:creationId xmlns:a16="http://schemas.microsoft.com/office/drawing/2014/main" id="{DE510BC2-1C0A-3D45-B7F0-09B9A2AFD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293" y="44968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2" name="Text Box 26">
            <a:extLst>
              <a:ext uri="{FF2B5EF4-FFF2-40B4-BE49-F238E27FC236}">
                <a16:creationId xmlns:a16="http://schemas.microsoft.com/office/drawing/2014/main" id="{DDAE1A42-ED4F-654B-87D0-169CF6BB1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706" y="28108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83" name="Text Box 26">
            <a:extLst>
              <a:ext uri="{FF2B5EF4-FFF2-40B4-BE49-F238E27FC236}">
                <a16:creationId xmlns:a16="http://schemas.microsoft.com/office/drawing/2014/main" id="{7A014FEE-D35D-4D4E-A6F2-B759C9BE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256" y="446823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84" name="Text Box 26">
            <a:extLst>
              <a:ext uri="{FF2B5EF4-FFF2-40B4-BE49-F238E27FC236}">
                <a16:creationId xmlns:a16="http://schemas.microsoft.com/office/drawing/2014/main" id="{7B48DF71-7962-E445-ACB0-EE3318149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2306" y="4182489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85" name="Text Box 26">
            <a:extLst>
              <a:ext uri="{FF2B5EF4-FFF2-40B4-BE49-F238E27FC236}">
                <a16:creationId xmlns:a16="http://schemas.microsoft.com/office/drawing/2014/main" id="{35F89933-4707-5D4A-921A-EC7B51E40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2781" y="3887214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86" name="Oval 153">
            <a:extLst>
              <a:ext uri="{FF2B5EF4-FFF2-40B4-BE49-F238E27FC236}">
                <a16:creationId xmlns:a16="http://schemas.microsoft.com/office/drawing/2014/main" id="{215E7B91-C0B7-B74C-B6E7-B5818A255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2668" y="3118864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187" name="Freeform 154">
            <a:extLst>
              <a:ext uri="{FF2B5EF4-FFF2-40B4-BE49-F238E27FC236}">
                <a16:creationId xmlns:a16="http://schemas.microsoft.com/office/drawing/2014/main" id="{3380745A-BF26-D24C-8ACE-76BF4A51F666}"/>
              </a:ext>
            </a:extLst>
          </p:cNvPr>
          <p:cNvSpPr>
            <a:spLocks/>
          </p:cNvSpPr>
          <p:nvPr/>
        </p:nvSpPr>
        <p:spPr bwMode="auto">
          <a:xfrm>
            <a:off x="9613106" y="2787076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8" name="Group 156">
            <a:extLst>
              <a:ext uri="{FF2B5EF4-FFF2-40B4-BE49-F238E27FC236}">
                <a16:creationId xmlns:a16="http://schemas.microsoft.com/office/drawing/2014/main" id="{4260C82D-FA4B-EA40-B99D-03E56D50D1BA}"/>
              </a:ext>
            </a:extLst>
          </p:cNvPr>
          <p:cNvGrpSpPr>
            <a:grpSpLocks/>
          </p:cNvGrpSpPr>
          <p:nvPr/>
        </p:nvGrpSpPr>
        <p:grpSpPr bwMode="auto">
          <a:xfrm>
            <a:off x="8646318" y="3450651"/>
            <a:ext cx="620713" cy="204788"/>
            <a:chOff x="1287" y="2524"/>
            <a:chExt cx="260" cy="100"/>
          </a:xfrm>
        </p:grpSpPr>
        <p:sp>
          <p:nvSpPr>
            <p:cNvPr id="189" name="Rectangle 157">
              <a:extLst>
                <a:ext uri="{FF2B5EF4-FFF2-40B4-BE49-F238E27FC236}">
                  <a16:creationId xmlns:a16="http://schemas.microsoft.com/office/drawing/2014/main" id="{3C55969E-575D-4843-85A0-C9288C89A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Rectangle 158">
              <a:extLst>
                <a:ext uri="{FF2B5EF4-FFF2-40B4-BE49-F238E27FC236}">
                  <a16:creationId xmlns:a16="http://schemas.microsoft.com/office/drawing/2014/main" id="{1D81D694-BFCE-CD4C-8B46-411E3E05E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1" name="Rectangle 159">
              <a:extLst>
                <a:ext uri="{FF2B5EF4-FFF2-40B4-BE49-F238E27FC236}">
                  <a16:creationId xmlns:a16="http://schemas.microsoft.com/office/drawing/2014/main" id="{1E24AC3B-00C1-CD43-B2CA-0A3FFEF53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2" name="Rectangle 160">
              <a:extLst>
                <a:ext uri="{FF2B5EF4-FFF2-40B4-BE49-F238E27FC236}">
                  <a16:creationId xmlns:a16="http://schemas.microsoft.com/office/drawing/2014/main" id="{9B3524D6-8B31-5B45-AE62-56D9DEC06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3" name="Rectangle 173">
            <a:extLst>
              <a:ext uri="{FF2B5EF4-FFF2-40B4-BE49-F238E27FC236}">
                <a16:creationId xmlns:a16="http://schemas.microsoft.com/office/drawing/2014/main" id="{ACF402A0-C6AF-8D4B-9459-C028398F8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801" y="2094763"/>
            <a:ext cx="2120162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altLang="en-US">
                <a:solidFill>
                  <a:prstClr val="black"/>
                </a:solidFill>
                <a:latin typeface="Courier" pitchFamily="2" charset="0"/>
              </a:rPr>
              <a:t>mySocket1.bind((</a:t>
            </a:r>
            <a:r>
              <a:rPr lang="fr-FR" altLang="en-US">
                <a:solidFill>
                  <a:prstClr val="black"/>
                </a:solidFill>
                <a:latin typeface="Courier" pitchFamily="2" charset="0"/>
              </a:rPr>
              <a:t>‘’</a:t>
            </a:r>
            <a:r>
              <a:rPr lang="en-US" altLang="en-US">
                <a:solidFill>
                  <a:prstClr val="black"/>
                </a:solidFill>
                <a:latin typeface="Courier" pitchFamily="2" charset="0"/>
              </a:rPr>
              <a:t>, </a:t>
            </a:r>
            <a:r>
              <a:rPr lang="en-US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5775</a:t>
            </a:r>
            <a:r>
              <a:rPr lang="en-US" altLang="en-US">
                <a:solidFill>
                  <a:prstClr val="black"/>
                </a:solidFill>
                <a:latin typeface="Courier" pitchFamily="2" charset="0"/>
              </a:rPr>
              <a:t>))</a:t>
            </a:r>
            <a:endParaRPr lang="en-US" b="1" kern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94" name="Rectangle 174">
            <a:extLst>
              <a:ext uri="{FF2B5EF4-FFF2-40B4-BE49-F238E27FC236}">
                <a16:creationId xmlns:a16="http://schemas.microsoft.com/office/drawing/2014/main" id="{4C60141B-5E00-944A-9D60-A427659E8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518" y="2009201"/>
            <a:ext cx="2437782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73038" lvl="0" indent="-173038">
              <a:buNone/>
              <a:defRPr/>
            </a:pPr>
            <a:r>
              <a:rPr lang="en-US" altLang="en-US">
                <a:solidFill>
                  <a:prstClr val="black"/>
                </a:solidFill>
                <a:latin typeface="Courier" pitchFamily="2" charset="0"/>
              </a:rPr>
              <a:t>mySocket2.bind((</a:t>
            </a:r>
            <a:r>
              <a:rPr lang="fr-FR" altLang="en-US">
                <a:solidFill>
                  <a:prstClr val="black"/>
                </a:solidFill>
                <a:latin typeface="Courier" pitchFamily="2" charset="0"/>
              </a:rPr>
              <a:t>‘’</a:t>
            </a:r>
            <a:r>
              <a:rPr lang="en-US" altLang="en-US">
                <a:solidFill>
                  <a:prstClr val="black"/>
                </a:solidFill>
                <a:latin typeface="Courier" pitchFamily="2" charset="0"/>
              </a:rPr>
              <a:t>, </a:t>
            </a:r>
            <a:r>
              <a:rPr lang="en-US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9157</a:t>
            </a:r>
            <a:r>
              <a:rPr lang="en-US" altLang="en-US">
                <a:solidFill>
                  <a:prstClr val="black"/>
                </a:solidFill>
                <a:latin typeface="Courier" pitchFamily="2" charset="0"/>
              </a:rPr>
              <a:t>))</a:t>
            </a:r>
            <a:endParaRPr lang="en-US" b="1" kern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95" name="Line 177">
            <a:extLst>
              <a:ext uri="{FF2B5EF4-FFF2-40B4-BE49-F238E27FC236}">
                <a16:creationId xmlns:a16="http://schemas.microsoft.com/office/drawing/2014/main" id="{3415A4E4-A8D6-0A45-87D5-0E83D0C0F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35316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6" name="Line 178">
            <a:extLst>
              <a:ext uri="{FF2B5EF4-FFF2-40B4-BE49-F238E27FC236}">
                <a16:creationId xmlns:a16="http://schemas.microsoft.com/office/drawing/2014/main" id="{A9D1D210-F533-114F-8A39-1FAA948B3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918" y="329031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7" name="Line 180">
            <a:extLst>
              <a:ext uri="{FF2B5EF4-FFF2-40B4-BE49-F238E27FC236}">
                <a16:creationId xmlns:a16="http://schemas.microsoft.com/office/drawing/2014/main" id="{6B5344BE-1CCC-B340-996D-3B09BDFBB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3393" y="569061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8" name="Line 181">
            <a:extLst>
              <a:ext uri="{FF2B5EF4-FFF2-40B4-BE49-F238E27FC236}">
                <a16:creationId xmlns:a16="http://schemas.microsoft.com/office/drawing/2014/main" id="{75872309-2BFC-8644-8732-E37B001E2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093" y="330301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9" name="Line 182">
            <a:extLst>
              <a:ext uri="{FF2B5EF4-FFF2-40B4-BE49-F238E27FC236}">
                <a16:creationId xmlns:a16="http://schemas.microsoft.com/office/drawing/2014/main" id="{ED8FED43-69D8-CD40-86EB-26FB24C6E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1343" y="5531864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0" name="Line 183">
            <a:extLst>
              <a:ext uri="{FF2B5EF4-FFF2-40B4-BE49-F238E27FC236}">
                <a16:creationId xmlns:a16="http://schemas.microsoft.com/office/drawing/2014/main" id="{4E77B951-325F-9646-965F-1E9415527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993" y="351891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1" name="Line 184">
            <a:extLst>
              <a:ext uri="{FF2B5EF4-FFF2-40B4-BE49-F238E27FC236}">
                <a16:creationId xmlns:a16="http://schemas.microsoft.com/office/drawing/2014/main" id="{DE96BAA3-92F8-8647-B475-DC04328C3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3668" y="3569714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2" name="Line 185">
            <a:extLst>
              <a:ext uri="{FF2B5EF4-FFF2-40B4-BE49-F238E27FC236}">
                <a16:creationId xmlns:a16="http://schemas.microsoft.com/office/drawing/2014/main" id="{98C53D0E-36E0-9746-B2E0-7A179BBFF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6193" y="3537964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3" name="Line 186">
            <a:extLst>
              <a:ext uri="{FF2B5EF4-FFF2-40B4-BE49-F238E27FC236}">
                <a16:creationId xmlns:a16="http://schemas.microsoft.com/office/drawing/2014/main" id="{5CF7BEF4-FCF9-5245-97E3-9295F72AB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793" y="3309364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4" name="Line 187">
            <a:extLst>
              <a:ext uri="{FF2B5EF4-FFF2-40B4-BE49-F238E27FC236}">
                <a16:creationId xmlns:a16="http://schemas.microsoft.com/office/drawing/2014/main" id="{2FEDDAA8-4D5A-F644-8D9D-D75448B5A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0143" y="3322064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5" name="Line 188">
            <a:extLst>
              <a:ext uri="{FF2B5EF4-FFF2-40B4-BE49-F238E27FC236}">
                <a16:creationId xmlns:a16="http://schemas.microsoft.com/office/drawing/2014/main" id="{785832B0-11E2-7D42-892F-39130A945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9018" y="5709664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6" name="Line 189">
            <a:extLst>
              <a:ext uri="{FF2B5EF4-FFF2-40B4-BE49-F238E27FC236}">
                <a16:creationId xmlns:a16="http://schemas.microsoft.com/office/drawing/2014/main" id="{CB7F98CB-6143-EE46-9171-A611901AA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4743" y="5541389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07" name="Group 196">
            <a:extLst>
              <a:ext uri="{FF2B5EF4-FFF2-40B4-BE49-F238E27FC236}">
                <a16:creationId xmlns:a16="http://schemas.microsoft.com/office/drawing/2014/main" id="{3B303B9E-D7B6-B44F-B2C6-EAF4FBBE0075}"/>
              </a:ext>
            </a:extLst>
          </p:cNvPr>
          <p:cNvGrpSpPr>
            <a:grpSpLocks/>
          </p:cNvGrpSpPr>
          <p:nvPr/>
        </p:nvGrpSpPr>
        <p:grpSpPr bwMode="auto">
          <a:xfrm>
            <a:off x="2740818" y="5790626"/>
            <a:ext cx="1644650" cy="652463"/>
            <a:chOff x="1318" y="3697"/>
            <a:chExt cx="1036" cy="411"/>
          </a:xfrm>
        </p:grpSpPr>
        <p:sp>
          <p:nvSpPr>
            <p:cNvPr id="208" name="Rectangle 193">
              <a:extLst>
                <a:ext uri="{FF2B5EF4-FFF2-40B4-BE49-F238E27FC236}">
                  <a16:creationId xmlns:a16="http://schemas.microsoft.com/office/drawing/2014/main" id="{5E867730-FF86-E94C-84E9-3C3B7F865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9" name="Line 194">
              <a:extLst>
                <a:ext uri="{FF2B5EF4-FFF2-40B4-BE49-F238E27FC236}">
                  <a16:creationId xmlns:a16="http://schemas.microsoft.com/office/drawing/2014/main" id="{DCB14944-9918-094E-A124-FFAF2CCC0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0" name="Text Box 195">
              <a:extLst>
                <a:ext uri="{FF2B5EF4-FFF2-40B4-BE49-F238E27FC236}">
                  <a16:creationId xmlns:a16="http://schemas.microsoft.com/office/drawing/2014/main" id="{7F105679-9AE1-A34E-A646-23B52D1B84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9157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6428</a:t>
              </a:r>
            </a:p>
          </p:txBody>
        </p:sp>
      </p:grpSp>
      <p:grpSp>
        <p:nvGrpSpPr>
          <p:cNvPr id="211" name="Group 201">
            <a:extLst>
              <a:ext uri="{FF2B5EF4-FFF2-40B4-BE49-F238E27FC236}">
                <a16:creationId xmlns:a16="http://schemas.microsoft.com/office/drawing/2014/main" id="{C26B3BDC-40D0-554B-BF75-79BA0C664254}"/>
              </a:ext>
            </a:extLst>
          </p:cNvPr>
          <p:cNvGrpSpPr>
            <a:grpSpLocks/>
          </p:cNvGrpSpPr>
          <p:nvPr/>
        </p:nvGrpSpPr>
        <p:grpSpPr bwMode="auto">
          <a:xfrm>
            <a:off x="4039393" y="4914326"/>
            <a:ext cx="1692275" cy="652463"/>
            <a:chOff x="2741" y="3750"/>
            <a:chExt cx="1066" cy="411"/>
          </a:xfrm>
        </p:grpSpPr>
        <p:sp>
          <p:nvSpPr>
            <p:cNvPr id="212" name="Rectangle 198">
              <a:extLst>
                <a:ext uri="{FF2B5EF4-FFF2-40B4-BE49-F238E27FC236}">
                  <a16:creationId xmlns:a16="http://schemas.microsoft.com/office/drawing/2014/main" id="{2AEC7827-74B2-8F4D-A5B2-46F174C8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3" name="Line 199">
              <a:extLst>
                <a:ext uri="{FF2B5EF4-FFF2-40B4-BE49-F238E27FC236}">
                  <a16:creationId xmlns:a16="http://schemas.microsoft.com/office/drawing/2014/main" id="{51BE463B-088F-174F-AFA2-906D7DEE34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4" name="Text Box 200">
              <a:extLst>
                <a:ext uri="{FF2B5EF4-FFF2-40B4-BE49-F238E27FC236}">
                  <a16:creationId xmlns:a16="http://schemas.microsoft.com/office/drawing/2014/main" id="{0F6793CB-ABA9-534D-B627-3241E60849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6428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9157</a:t>
              </a:r>
            </a:p>
          </p:txBody>
        </p:sp>
      </p:grpSp>
      <p:grpSp>
        <p:nvGrpSpPr>
          <p:cNvPr id="215" name="Group 202">
            <a:extLst>
              <a:ext uri="{FF2B5EF4-FFF2-40B4-BE49-F238E27FC236}">
                <a16:creationId xmlns:a16="http://schemas.microsoft.com/office/drawing/2014/main" id="{2BA0D7D3-1E9F-874D-9578-106CF426BDAB}"/>
              </a:ext>
            </a:extLst>
          </p:cNvPr>
          <p:cNvGrpSpPr>
            <a:grpSpLocks/>
          </p:cNvGrpSpPr>
          <p:nvPr/>
        </p:nvGrpSpPr>
        <p:grpSpPr bwMode="auto">
          <a:xfrm>
            <a:off x="7063581" y="4914326"/>
            <a:ext cx="1341437" cy="652463"/>
            <a:chOff x="1509" y="3697"/>
            <a:chExt cx="845" cy="411"/>
          </a:xfrm>
        </p:grpSpPr>
        <p:sp>
          <p:nvSpPr>
            <p:cNvPr id="216" name="Rectangle 203">
              <a:extLst>
                <a:ext uri="{FF2B5EF4-FFF2-40B4-BE49-F238E27FC236}">
                  <a16:creationId xmlns:a16="http://schemas.microsoft.com/office/drawing/2014/main" id="{B2A9891A-642F-6D49-A890-0C106C26F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7" name="Line 204">
              <a:extLst>
                <a:ext uri="{FF2B5EF4-FFF2-40B4-BE49-F238E27FC236}">
                  <a16:creationId xmlns:a16="http://schemas.microsoft.com/office/drawing/2014/main" id="{521F25C6-A7B0-BD43-AB39-10E85195A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Text Box 205">
              <a:extLst>
                <a:ext uri="{FF2B5EF4-FFF2-40B4-BE49-F238E27FC236}">
                  <a16:creationId xmlns:a16="http://schemas.microsoft.com/office/drawing/2014/main" id="{A375B067-6627-F24A-ADAA-564841EB8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19" name="Group 206">
            <a:extLst>
              <a:ext uri="{FF2B5EF4-FFF2-40B4-BE49-F238E27FC236}">
                <a16:creationId xmlns:a16="http://schemas.microsoft.com/office/drawing/2014/main" id="{B5181A21-D7E7-3E42-9344-472D54222757}"/>
              </a:ext>
            </a:extLst>
          </p:cNvPr>
          <p:cNvGrpSpPr>
            <a:grpSpLocks/>
          </p:cNvGrpSpPr>
          <p:nvPr/>
        </p:nvGrpSpPr>
        <p:grpSpPr bwMode="auto">
          <a:xfrm>
            <a:off x="6304756" y="5768401"/>
            <a:ext cx="1389062" cy="652463"/>
            <a:chOff x="2741" y="3750"/>
            <a:chExt cx="875" cy="411"/>
          </a:xfrm>
        </p:grpSpPr>
        <p:sp>
          <p:nvSpPr>
            <p:cNvPr id="220" name="Rectangle 207">
              <a:extLst>
                <a:ext uri="{FF2B5EF4-FFF2-40B4-BE49-F238E27FC236}">
                  <a16:creationId xmlns:a16="http://schemas.microsoft.com/office/drawing/2014/main" id="{92ECB27B-35D3-E94B-A9F9-6AB2E4D0E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Line 208">
              <a:extLst>
                <a:ext uri="{FF2B5EF4-FFF2-40B4-BE49-F238E27FC236}">
                  <a16:creationId xmlns:a16="http://schemas.microsoft.com/office/drawing/2014/main" id="{7683B80C-70E1-9C44-94AD-C7C88A9E0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Text Box 209">
              <a:extLst>
                <a:ext uri="{FF2B5EF4-FFF2-40B4-BE49-F238E27FC236}">
                  <a16:creationId xmlns:a16="http://schemas.microsoft.com/office/drawing/2014/main" id="{A346B1BA-6406-6F45-9B45-BAB032C59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port: ?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port: ?</a:t>
              </a:r>
            </a:p>
          </p:txBody>
        </p:sp>
      </p:grpSp>
      <p:grpSp>
        <p:nvGrpSpPr>
          <p:cNvPr id="223" name="Group 214">
            <a:extLst>
              <a:ext uri="{FF2B5EF4-FFF2-40B4-BE49-F238E27FC236}">
                <a16:creationId xmlns:a16="http://schemas.microsoft.com/office/drawing/2014/main" id="{E39C7ED5-8B2C-DE4F-80CB-990D1AA7B49F}"/>
              </a:ext>
            </a:extLst>
          </p:cNvPr>
          <p:cNvGrpSpPr>
            <a:grpSpLocks/>
          </p:cNvGrpSpPr>
          <p:nvPr/>
        </p:nvGrpSpPr>
        <p:grpSpPr bwMode="auto">
          <a:xfrm>
            <a:off x="1610518" y="4406326"/>
            <a:ext cx="711200" cy="669925"/>
            <a:chOff x="-44" y="1473"/>
            <a:chExt cx="981" cy="1105"/>
          </a:xfrm>
        </p:grpSpPr>
        <p:pic>
          <p:nvPicPr>
            <p:cNvPr id="224" name="Picture 215" descr="desktop_computer_stylized_medium">
              <a:extLst>
                <a:ext uri="{FF2B5EF4-FFF2-40B4-BE49-F238E27FC236}">
                  <a16:creationId xmlns:a16="http://schemas.microsoft.com/office/drawing/2014/main" id="{E6F7AF8C-6139-A44A-B799-9DB1A49382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" name="Freeform 216">
              <a:extLst>
                <a:ext uri="{FF2B5EF4-FFF2-40B4-BE49-F238E27FC236}">
                  <a16:creationId xmlns:a16="http://schemas.microsoft.com/office/drawing/2014/main" id="{E7BE33D7-3BA9-1847-9AD9-95F7E1DEA0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6" name="Group 217">
            <a:extLst>
              <a:ext uri="{FF2B5EF4-FFF2-40B4-BE49-F238E27FC236}">
                <a16:creationId xmlns:a16="http://schemas.microsoft.com/office/drawing/2014/main" id="{ECE9DF28-DF72-7544-9229-870F2565D5F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79806" y="4530151"/>
            <a:ext cx="711200" cy="669925"/>
            <a:chOff x="-44" y="1473"/>
            <a:chExt cx="981" cy="1105"/>
          </a:xfrm>
        </p:grpSpPr>
        <p:pic>
          <p:nvPicPr>
            <p:cNvPr id="227" name="Picture 218" descr="desktop_computer_stylized_medium">
              <a:extLst>
                <a:ext uri="{FF2B5EF4-FFF2-40B4-BE49-F238E27FC236}">
                  <a16:creationId xmlns:a16="http://schemas.microsoft.com/office/drawing/2014/main" id="{AAE1CD7B-71E4-DA44-B3BA-A6BCDDB83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8" name="Freeform 219">
              <a:extLst>
                <a:ext uri="{FF2B5EF4-FFF2-40B4-BE49-F238E27FC236}">
                  <a16:creationId xmlns:a16="http://schemas.microsoft.com/office/drawing/2014/main" id="{E273E05C-F934-1B44-AA55-C146C99BC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9" name="Group 220">
            <a:extLst>
              <a:ext uri="{FF2B5EF4-FFF2-40B4-BE49-F238E27FC236}">
                <a16:creationId xmlns:a16="http://schemas.microsoft.com/office/drawing/2014/main" id="{4338C4B1-DA10-CF42-9E12-96B6998CDA7B}"/>
              </a:ext>
            </a:extLst>
          </p:cNvPr>
          <p:cNvGrpSpPr>
            <a:grpSpLocks/>
          </p:cNvGrpSpPr>
          <p:nvPr/>
        </p:nvGrpSpPr>
        <p:grpSpPr bwMode="auto">
          <a:xfrm>
            <a:off x="4702968" y="3928489"/>
            <a:ext cx="358775" cy="704850"/>
            <a:chOff x="4140" y="429"/>
            <a:chExt cx="1425" cy="2396"/>
          </a:xfrm>
        </p:grpSpPr>
        <p:sp>
          <p:nvSpPr>
            <p:cNvPr id="230" name="Freeform 221">
              <a:extLst>
                <a:ext uri="{FF2B5EF4-FFF2-40B4-BE49-F238E27FC236}">
                  <a16:creationId xmlns:a16="http://schemas.microsoft.com/office/drawing/2014/main" id="{72E2375B-D2CD-524D-99CC-9AA1332B0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Rectangle 222">
              <a:extLst>
                <a:ext uri="{FF2B5EF4-FFF2-40B4-BE49-F238E27FC236}">
                  <a16:creationId xmlns:a16="http://schemas.microsoft.com/office/drawing/2014/main" id="{9A46A85F-576F-5549-8CE1-4D6375E6E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Freeform 223">
              <a:extLst>
                <a:ext uri="{FF2B5EF4-FFF2-40B4-BE49-F238E27FC236}">
                  <a16:creationId xmlns:a16="http://schemas.microsoft.com/office/drawing/2014/main" id="{2AC2D8E6-5479-B547-832A-A4D633663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3" name="Freeform 224">
              <a:extLst>
                <a:ext uri="{FF2B5EF4-FFF2-40B4-BE49-F238E27FC236}">
                  <a16:creationId xmlns:a16="http://schemas.microsoft.com/office/drawing/2014/main" id="{F5154C64-E9B4-9B4B-ADCB-BF7CEFAA6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225">
              <a:extLst>
                <a:ext uri="{FF2B5EF4-FFF2-40B4-BE49-F238E27FC236}">
                  <a16:creationId xmlns:a16="http://schemas.microsoft.com/office/drawing/2014/main" id="{20BD3C08-A36B-8C47-A9E1-98E61BCD2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5" name="Group 226">
              <a:extLst>
                <a:ext uri="{FF2B5EF4-FFF2-40B4-BE49-F238E27FC236}">
                  <a16:creationId xmlns:a16="http://schemas.microsoft.com/office/drawing/2014/main" id="{BA9CB11E-6522-2A4E-B926-6BB8F2D61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0" name="AutoShape 227">
                <a:extLst>
                  <a:ext uri="{FF2B5EF4-FFF2-40B4-BE49-F238E27FC236}">
                    <a16:creationId xmlns:a16="http://schemas.microsoft.com/office/drawing/2014/main" id="{A66F61C7-D146-2444-9233-EEEFDA6DB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1" name="AutoShape 228">
                <a:extLst>
                  <a:ext uri="{FF2B5EF4-FFF2-40B4-BE49-F238E27FC236}">
                    <a16:creationId xmlns:a16="http://schemas.microsoft.com/office/drawing/2014/main" id="{C237943C-1D9E-C340-92B4-E279FE5EB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29">
              <a:extLst>
                <a:ext uri="{FF2B5EF4-FFF2-40B4-BE49-F238E27FC236}">
                  <a16:creationId xmlns:a16="http://schemas.microsoft.com/office/drawing/2014/main" id="{C81D6CA2-B425-4946-AE7A-8E40C0836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7" name="Group 230">
              <a:extLst>
                <a:ext uri="{FF2B5EF4-FFF2-40B4-BE49-F238E27FC236}">
                  <a16:creationId xmlns:a16="http://schemas.microsoft.com/office/drawing/2014/main" id="{E1CF8BC0-EDFE-2A4B-A9FD-D7352BEF92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8" name="AutoShape 231">
                <a:extLst>
                  <a:ext uri="{FF2B5EF4-FFF2-40B4-BE49-F238E27FC236}">
                    <a16:creationId xmlns:a16="http://schemas.microsoft.com/office/drawing/2014/main" id="{0A9026E3-01D2-A044-85D9-3C22E36B9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AutoShape 232">
                <a:extLst>
                  <a:ext uri="{FF2B5EF4-FFF2-40B4-BE49-F238E27FC236}">
                    <a16:creationId xmlns:a16="http://schemas.microsoft.com/office/drawing/2014/main" id="{89380DF0-55D0-544B-ABE2-D6ADD8851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8" name="Rectangle 233">
              <a:extLst>
                <a:ext uri="{FF2B5EF4-FFF2-40B4-BE49-F238E27FC236}">
                  <a16:creationId xmlns:a16="http://schemas.microsoft.com/office/drawing/2014/main" id="{DF34371F-6EF2-844A-9475-6B8ECC1E2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9" name="Rectangle 234">
              <a:extLst>
                <a:ext uri="{FF2B5EF4-FFF2-40B4-BE49-F238E27FC236}">
                  <a16:creationId xmlns:a16="http://schemas.microsoft.com/office/drawing/2014/main" id="{7BF59601-B231-7F4D-B6B7-74CA58AE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0" name="Group 235">
              <a:extLst>
                <a:ext uri="{FF2B5EF4-FFF2-40B4-BE49-F238E27FC236}">
                  <a16:creationId xmlns:a16="http://schemas.microsoft.com/office/drawing/2014/main" id="{653CAD17-3E1A-0A44-BF50-DB027FAD87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6" name="AutoShape 236">
                <a:extLst>
                  <a:ext uri="{FF2B5EF4-FFF2-40B4-BE49-F238E27FC236}">
                    <a16:creationId xmlns:a16="http://schemas.microsoft.com/office/drawing/2014/main" id="{2AB347AE-B389-704D-8A3A-F1B0478B7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AutoShape 237">
                <a:extLst>
                  <a:ext uri="{FF2B5EF4-FFF2-40B4-BE49-F238E27FC236}">
                    <a16:creationId xmlns:a16="http://schemas.microsoft.com/office/drawing/2014/main" id="{F96FEA1E-5620-D24E-93C8-5E69D78BD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Freeform 238">
              <a:extLst>
                <a:ext uri="{FF2B5EF4-FFF2-40B4-BE49-F238E27FC236}">
                  <a16:creationId xmlns:a16="http://schemas.microsoft.com/office/drawing/2014/main" id="{84910C8E-8844-DE49-A1A3-762F8BB12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239">
              <a:extLst>
                <a:ext uri="{FF2B5EF4-FFF2-40B4-BE49-F238E27FC236}">
                  <a16:creationId xmlns:a16="http://schemas.microsoft.com/office/drawing/2014/main" id="{BBBD2321-95AE-9C40-B018-8ECE1F278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4" name="AutoShape 240">
                <a:extLst>
                  <a:ext uri="{FF2B5EF4-FFF2-40B4-BE49-F238E27FC236}">
                    <a16:creationId xmlns:a16="http://schemas.microsoft.com/office/drawing/2014/main" id="{5F0A8B0F-BFF3-D645-8BC2-E03084A73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AutoShape 241">
                <a:extLst>
                  <a:ext uri="{FF2B5EF4-FFF2-40B4-BE49-F238E27FC236}">
                    <a16:creationId xmlns:a16="http://schemas.microsoft.com/office/drawing/2014/main" id="{F04409C4-53CF-1E47-924D-AAE899D78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79FB686-7827-8648-B573-39D9BD56A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FDD2EBD5-F1D6-1A40-89DB-A8C30D931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CE0C4D67-AE5D-BA4D-8695-DB491DDD2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F37BD5E1-82F5-4442-A0E8-832E3919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65CB1E0E-0881-3D44-874F-DFDC02FDD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AutoShape 247">
              <a:extLst>
                <a:ext uri="{FF2B5EF4-FFF2-40B4-BE49-F238E27FC236}">
                  <a16:creationId xmlns:a16="http://schemas.microsoft.com/office/drawing/2014/main" id="{6DADA001-6CFD-B446-972E-A78724803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AutoShape 248">
              <a:extLst>
                <a:ext uri="{FF2B5EF4-FFF2-40B4-BE49-F238E27FC236}">
                  <a16:creationId xmlns:a16="http://schemas.microsoft.com/office/drawing/2014/main" id="{3A9F1280-193F-A148-B533-A4E2BCD4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64151D18-1A99-BB43-8662-5409F09FC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86E3B505-373D-FA41-AC57-224E553E6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E492A9C-D2EF-444F-9F40-D87F1FF8E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B30ABD37-057E-DC41-B1A5-29A2C4236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10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  <p:bldP spid="1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CEA7-37C1-F427-084F-640DE353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note on the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8C03-0047-C923-1960-8CF20F761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70864"/>
            <a:ext cx="5181600" cy="894622"/>
          </a:xfrm>
        </p:spPr>
        <p:txBody>
          <a:bodyPr/>
          <a:lstStyle/>
          <a:p>
            <a:pPr marL="130175" indent="0">
              <a:buNone/>
            </a:pPr>
            <a:r>
              <a:rPr lang="en-US"/>
              <a:t>Adapted from the slides that accompany this book.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38DD7-7231-CD30-6036-3E76182B3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719" y="4239526"/>
            <a:ext cx="3981504" cy="192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>
                <a:solidFill>
                  <a:srgbClr val="008000"/>
                </a:solidFill>
                <a:latin typeface="+mn-lt"/>
              </a:rPr>
            </a:br>
            <a:r>
              <a:rPr lang="en-US" altLang="en-US" sz="1800">
                <a:latin typeface="+mn-lt"/>
              </a:rPr>
              <a:t>8</a:t>
            </a:r>
            <a:r>
              <a:rPr lang="en-US" altLang="en-US" sz="1800" baseline="30000">
                <a:latin typeface="+mn-lt"/>
              </a:rPr>
              <a:t>th</a:t>
            </a:r>
            <a:r>
              <a:rPr lang="en-US" altLang="en-US" sz="1800">
                <a:latin typeface="+mn-lt"/>
              </a:rPr>
              <a:t> edition </a:t>
            </a:r>
            <a:br>
              <a:rPr lang="en-US" altLang="en-US" sz="1800">
                <a:latin typeface="+mn-lt"/>
              </a:rPr>
            </a:br>
            <a:r>
              <a:rPr lang="en-US" altLang="en-US" sz="1800">
                <a:latin typeface="+mn-lt"/>
              </a:rPr>
              <a:t>Jim Kurose, Keith Ross</a:t>
            </a:r>
            <a:br>
              <a:rPr lang="en-US" altLang="en-US" sz="1800">
                <a:latin typeface="+mn-lt"/>
              </a:rPr>
            </a:br>
            <a:r>
              <a:rPr lang="en-US" altLang="en-US" sz="1800">
                <a:latin typeface="+mn-lt"/>
              </a:rPr>
              <a:t>Pearson, 2020</a:t>
            </a:r>
            <a:endParaRPr lang="en-US" altLang="en-US" sz="2000">
              <a:latin typeface="+mn-lt"/>
            </a:endParaRPr>
          </a:p>
        </p:txBody>
      </p:sp>
      <p:pic>
        <p:nvPicPr>
          <p:cNvPr id="7" name="Picture 6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99FDFA5F-7FE6-BDE0-9734-5047AE07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348" y="899132"/>
            <a:ext cx="2722178" cy="34027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207271-C5F3-4986-FF3F-2038913E037D}"/>
              </a:ext>
            </a:extLst>
          </p:cNvPr>
          <p:cNvSpPr txBox="1"/>
          <p:nvPr/>
        </p:nvSpPr>
        <p:spPr>
          <a:xfrm>
            <a:off x="958580" y="3429000"/>
            <a:ext cx="5754494" cy="670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altLang="en-US" sz="2200">
                <a:latin typeface="+mn-lt"/>
              </a:rPr>
              <a:t>All material copyright 1996-2023</a:t>
            </a:r>
          </a:p>
          <a:p>
            <a:pPr>
              <a:lnSpc>
                <a:spcPct val="85000"/>
              </a:lnSpc>
            </a:pPr>
            <a:r>
              <a:rPr lang="en-US" altLang="en-US" sz="2200">
                <a:latin typeface="+mn-lt"/>
              </a:rPr>
              <a:t>J.F Kurose and K.W. Ross, All Rights Reserved</a:t>
            </a:r>
            <a:endParaRPr lang="en-US" sz="220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FB51EAF9-AC71-AF3F-2442-6ABD5D772DDC}"/>
              </a:ext>
            </a:extLst>
          </p:cNvPr>
          <p:cNvCxnSpPr>
            <a:cxnSpLocks/>
          </p:cNvCxnSpPr>
          <p:nvPr/>
        </p:nvCxnSpPr>
        <p:spPr>
          <a:xfrm flipV="1">
            <a:off x="4488873" y="2050473"/>
            <a:ext cx="2753846" cy="969818"/>
          </a:xfrm>
          <a:prstGeom prst="bentConnector3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569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Connection-oriented demultiplexing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98689" y="1495768"/>
            <a:ext cx="4770837" cy="2942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76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socket identified by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4-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tuple: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IP address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port number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 IP address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 port number</a:t>
            </a:r>
          </a:p>
        </p:txBody>
      </p:sp>
      <p:sp>
        <p:nvSpPr>
          <p:cNvPr id="129" name="Rectangle 4">
            <a:extLst>
              <a:ext uri="{FF2B5EF4-FFF2-40B4-BE49-F238E27FC236}">
                <a16:creationId xmlns:a16="http://schemas.microsoft.com/office/drawing/2014/main" id="{C6672EA0-BD4C-AA4C-B327-560672E6A24F}"/>
              </a:ext>
            </a:extLst>
          </p:cNvPr>
          <p:cNvSpPr txBox="1">
            <a:spLocks noChangeArrowheads="1"/>
          </p:cNvSpPr>
          <p:nvPr/>
        </p:nvSpPr>
        <p:spPr>
          <a:xfrm>
            <a:off x="6476415" y="1510775"/>
            <a:ext cx="5036711" cy="4974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313" marR="0" lvl="0" indent="-2889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 may support many simultaneous TCP sockets: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socket identified by its own 4-tuple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socket associated with a different connecting client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84324" y="4284442"/>
            <a:ext cx="4770837" cy="2228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marR="0" lvl="0" indent="-2698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demux: receiver uses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four values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(4-tuple)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direct segment to appropriate socket</a:t>
            </a:r>
          </a:p>
        </p:txBody>
      </p:sp>
    </p:spTree>
    <p:extLst>
      <p:ext uri="{BB962C8B-B14F-4D97-AF65-F5344CB8AC3E}">
        <p14:creationId xmlns:p14="http://schemas.microsoft.com/office/powerpoint/2010/main" val="134549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 bldLvl="5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Connection-oriented demultiplexing: example</a:t>
            </a:r>
          </a:p>
        </p:txBody>
      </p:sp>
      <p:sp>
        <p:nvSpPr>
          <p:cNvPr id="525" name="Freeform 5">
            <a:extLst>
              <a:ext uri="{FF2B5EF4-FFF2-40B4-BE49-F238E27FC236}">
                <a16:creationId xmlns:a16="http://schemas.microsoft.com/office/drawing/2014/main" id="{7563D6BB-009E-434A-9515-A6EAB0387E14}"/>
              </a:ext>
            </a:extLst>
          </p:cNvPr>
          <p:cNvSpPr>
            <a:spLocks/>
          </p:cNvSpPr>
          <p:nvPr/>
        </p:nvSpPr>
        <p:spPr bwMode="auto">
          <a:xfrm>
            <a:off x="4454236" y="1478017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6" name="Freeform 6">
            <a:extLst>
              <a:ext uri="{FF2B5EF4-FFF2-40B4-BE49-F238E27FC236}">
                <a16:creationId xmlns:a16="http://schemas.microsoft.com/office/drawing/2014/main" id="{C4ABCFDA-E140-9C42-81C9-A5B5F6C446B3}"/>
              </a:ext>
            </a:extLst>
          </p:cNvPr>
          <p:cNvSpPr>
            <a:spLocks/>
          </p:cNvSpPr>
          <p:nvPr/>
        </p:nvSpPr>
        <p:spPr bwMode="auto">
          <a:xfrm>
            <a:off x="2052349" y="1657405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7" name="Rectangle 23">
            <a:extLst>
              <a:ext uri="{FF2B5EF4-FFF2-40B4-BE49-F238E27FC236}">
                <a16:creationId xmlns:a16="http://schemas.microsoft.com/office/drawing/2014/main" id="{614F9B0E-1109-CC4B-8E75-55A6C74E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286" y="162406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8" name="Rectangle 24">
            <a:extLst>
              <a:ext uri="{FF2B5EF4-FFF2-40B4-BE49-F238E27FC236}">
                <a16:creationId xmlns:a16="http://schemas.microsoft.com/office/drawing/2014/main" id="{CBD89C10-5030-2D42-A25D-BFEC970A8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186" y="1678042"/>
            <a:ext cx="12731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9" name="Line 25">
            <a:extLst>
              <a:ext uri="{FF2B5EF4-FFF2-40B4-BE49-F238E27FC236}">
                <a16:creationId xmlns:a16="http://schemas.microsoft.com/office/drawing/2014/main" id="{8D7EF085-D57A-E243-98DA-BEAC54BDE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9711" y="2438455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0" name="Text Box 26">
            <a:extLst>
              <a:ext uri="{FF2B5EF4-FFF2-40B4-BE49-F238E27FC236}">
                <a16:creationId xmlns:a16="http://schemas.microsoft.com/office/drawing/2014/main" id="{0ED9175A-7497-DD4F-9C18-ACF0B19F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9" y="242099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31" name="Line 27">
            <a:extLst>
              <a:ext uri="{FF2B5EF4-FFF2-40B4-BE49-F238E27FC236}">
                <a16:creationId xmlns:a16="http://schemas.microsoft.com/office/drawing/2014/main" id="{FD58D124-018E-3848-9BB8-DBD51A4D8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7649" y="2759130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" name="Line 28">
            <a:extLst>
              <a:ext uri="{FF2B5EF4-FFF2-40B4-BE49-F238E27FC236}">
                <a16:creationId xmlns:a16="http://schemas.microsoft.com/office/drawing/2014/main" id="{15074162-585A-BC41-91A3-96670F676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361" y="306869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3" name="Line 29">
            <a:extLst>
              <a:ext uri="{FF2B5EF4-FFF2-40B4-BE49-F238E27FC236}">
                <a16:creationId xmlns:a16="http://schemas.microsoft.com/office/drawing/2014/main" id="{23B1C83D-9CD1-7141-80E9-B23AF1A12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361" y="335444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4" name="Text Box 26">
            <a:extLst>
              <a:ext uri="{FF2B5EF4-FFF2-40B4-BE49-F238E27FC236}">
                <a16:creationId xmlns:a16="http://schemas.microsoft.com/office/drawing/2014/main" id="{18FD1BAC-22E0-E743-8D85-AD83603D9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774" y="166851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35" name="Text Box 26">
            <a:extLst>
              <a:ext uri="{FF2B5EF4-FFF2-40B4-BE49-F238E27FC236}">
                <a16:creationId xmlns:a16="http://schemas.microsoft.com/office/drawing/2014/main" id="{FA894B51-006F-1749-B20E-08F2DE80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324" y="332586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36" name="Text Box 26">
            <a:extLst>
              <a:ext uri="{FF2B5EF4-FFF2-40B4-BE49-F238E27FC236}">
                <a16:creationId xmlns:a16="http://schemas.microsoft.com/office/drawing/2014/main" id="{986C06D0-2FCC-3C4A-8B26-E47FEACB6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374" y="304011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37" name="Text Box 26">
            <a:extLst>
              <a:ext uri="{FF2B5EF4-FFF2-40B4-BE49-F238E27FC236}">
                <a16:creationId xmlns:a16="http://schemas.microsoft.com/office/drawing/2014/main" id="{D076C0F4-C178-3E40-A5A0-D9949817A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6849" y="274484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38" name="Oval 19">
            <a:extLst>
              <a:ext uri="{FF2B5EF4-FFF2-40B4-BE49-F238E27FC236}">
                <a16:creationId xmlns:a16="http://schemas.microsoft.com/office/drawing/2014/main" id="{2A71094C-18F7-1C46-8C86-7D8D2BCF2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736" y="195426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P1</a:t>
            </a:r>
          </a:p>
        </p:txBody>
      </p:sp>
      <p:grpSp>
        <p:nvGrpSpPr>
          <p:cNvPr id="539" name="Group 20">
            <a:extLst>
              <a:ext uri="{FF2B5EF4-FFF2-40B4-BE49-F238E27FC236}">
                <a16:creationId xmlns:a16="http://schemas.microsoft.com/office/drawing/2014/main" id="{554821E9-E611-EF4C-B4ED-D5A7C0CB1055}"/>
              </a:ext>
            </a:extLst>
          </p:cNvPr>
          <p:cNvGrpSpPr>
            <a:grpSpLocks/>
          </p:cNvGrpSpPr>
          <p:nvPr/>
        </p:nvGrpSpPr>
        <p:grpSpPr bwMode="auto">
          <a:xfrm>
            <a:off x="2834986" y="2278117"/>
            <a:ext cx="620713" cy="228600"/>
            <a:chOff x="1287" y="2524"/>
            <a:chExt cx="260" cy="100"/>
          </a:xfrm>
        </p:grpSpPr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BEBEC012-39DF-A541-830E-6FF13ADAE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C54558CA-8722-654B-8BA0-93D5C1A67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4ECE78D1-C229-D44C-8946-E5D845D77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5E3A5BD1-1D56-EA42-9427-8F0D4DE4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44" name="Rectangle 23">
            <a:extLst>
              <a:ext uri="{FF2B5EF4-FFF2-40B4-BE49-F238E27FC236}">
                <a16:creationId xmlns:a16="http://schemas.microsoft.com/office/drawing/2014/main" id="{9E1F493A-E899-D74E-919F-F4A60AE16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011" y="1390705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5" name="Rectangle 24">
            <a:extLst>
              <a:ext uri="{FF2B5EF4-FFF2-40B4-BE49-F238E27FC236}">
                <a16:creationId xmlns:a16="http://schemas.microsoft.com/office/drawing/2014/main" id="{49A0180F-5303-6E4C-99BF-19A56AAC7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036" y="1468492"/>
            <a:ext cx="2225675" cy="1979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6" name="Text Box 26">
            <a:extLst>
              <a:ext uri="{FF2B5EF4-FFF2-40B4-BE49-F238E27FC236}">
                <a16:creationId xmlns:a16="http://schemas.microsoft.com/office/drawing/2014/main" id="{23645F4E-01B1-3349-9A7F-2F24FC4C2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486" y="219715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47" name="Text Box 26">
            <a:extLst>
              <a:ext uri="{FF2B5EF4-FFF2-40B4-BE49-F238E27FC236}">
                <a16:creationId xmlns:a16="http://schemas.microsoft.com/office/drawing/2014/main" id="{9BED65C6-B309-8B4D-A068-E19EDFD11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461" y="142086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48" name="Text Box 26">
            <a:extLst>
              <a:ext uri="{FF2B5EF4-FFF2-40B4-BE49-F238E27FC236}">
                <a16:creationId xmlns:a16="http://schemas.microsoft.com/office/drawing/2014/main" id="{3CB9E7E9-E087-BE49-8C38-35C7E48BA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136" y="310203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49" name="Text Box 26">
            <a:extLst>
              <a:ext uri="{FF2B5EF4-FFF2-40B4-BE49-F238E27FC236}">
                <a16:creationId xmlns:a16="http://schemas.microsoft.com/office/drawing/2014/main" id="{75F58D18-0976-1447-9AE8-E0B265BD8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2136" y="28162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50" name="Oval 36">
            <a:extLst>
              <a:ext uri="{FF2B5EF4-FFF2-40B4-BE49-F238E27FC236}">
                <a16:creationId xmlns:a16="http://schemas.microsoft.com/office/drawing/2014/main" id="{2A7F5798-BB67-5141-90FB-F51D589E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099" y="1727255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P4</a:t>
            </a:r>
          </a:p>
        </p:txBody>
      </p:sp>
      <p:sp>
        <p:nvSpPr>
          <p:cNvPr id="551" name="Rectangle 23">
            <a:extLst>
              <a:ext uri="{FF2B5EF4-FFF2-40B4-BE49-F238E27FC236}">
                <a16:creationId xmlns:a16="http://schemas.microsoft.com/office/drawing/2014/main" id="{32D4A7B1-DBDA-2B47-8511-4BF8176AC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2324" y="1616130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2" name="Rectangle 24">
            <a:extLst>
              <a:ext uri="{FF2B5EF4-FFF2-40B4-BE49-F238E27FC236}">
                <a16:creationId xmlns:a16="http://schemas.microsoft.com/office/drawing/2014/main" id="{DAED2C2D-612B-9147-A573-0082B491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474" y="1657405"/>
            <a:ext cx="1631950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" name="Text Box 26">
            <a:extLst>
              <a:ext uri="{FF2B5EF4-FFF2-40B4-BE49-F238E27FC236}">
                <a16:creationId xmlns:a16="http://schemas.microsoft.com/office/drawing/2014/main" id="{892F681F-FE7B-A849-886C-3DB4B7150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6" y="241305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554" name="Text Box 26">
            <a:extLst>
              <a:ext uri="{FF2B5EF4-FFF2-40B4-BE49-F238E27FC236}">
                <a16:creationId xmlns:a16="http://schemas.microsoft.com/office/drawing/2014/main" id="{5491EDD3-2B63-BB4B-87FA-02E376F65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811" y="16605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555" name="Text Box 26">
            <a:extLst>
              <a:ext uri="{FF2B5EF4-FFF2-40B4-BE49-F238E27FC236}">
                <a16:creationId xmlns:a16="http://schemas.microsoft.com/office/drawing/2014/main" id="{0FB3A86D-FFE9-EE49-AD2D-1E57E4F8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749" y="331793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556" name="Text Box 26">
            <a:extLst>
              <a:ext uri="{FF2B5EF4-FFF2-40B4-BE49-F238E27FC236}">
                <a16:creationId xmlns:a16="http://schemas.microsoft.com/office/drawing/2014/main" id="{9835580D-BB7F-E64A-B442-691428929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411" y="303218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557" name="Text Box 26">
            <a:extLst>
              <a:ext uri="{FF2B5EF4-FFF2-40B4-BE49-F238E27FC236}">
                <a16:creationId xmlns:a16="http://schemas.microsoft.com/office/drawing/2014/main" id="{31A0CB7D-BCCB-D34A-A890-C07347817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6" y="273690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58" name="Oval 53">
            <a:extLst>
              <a:ext uri="{FF2B5EF4-FFF2-40B4-BE49-F238E27FC236}">
                <a16:creationId xmlns:a16="http://schemas.microsoft.com/office/drawing/2014/main" id="{F992062B-7A21-DE43-9A4C-83CB3E9CB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436" y="195426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P2</a:t>
            </a:r>
          </a:p>
        </p:txBody>
      </p:sp>
      <p:sp>
        <p:nvSpPr>
          <p:cNvPr id="559" name="Freeform 54">
            <a:extLst>
              <a:ext uri="{FF2B5EF4-FFF2-40B4-BE49-F238E27FC236}">
                <a16:creationId xmlns:a16="http://schemas.microsoft.com/office/drawing/2014/main" id="{AC38FC98-798D-384B-B25B-E64D646DDFC5}"/>
              </a:ext>
            </a:extLst>
          </p:cNvPr>
          <p:cNvSpPr>
            <a:spLocks/>
          </p:cNvSpPr>
          <p:nvPr/>
        </p:nvSpPr>
        <p:spPr bwMode="auto">
          <a:xfrm>
            <a:off x="9661236" y="1636767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8" name="Text Box 93">
            <a:extLst>
              <a:ext uri="{FF2B5EF4-FFF2-40B4-BE49-F238E27FC236}">
                <a16:creationId xmlns:a16="http://schemas.microsoft.com/office/drawing/2014/main" id="{28913095-A052-0A42-8972-4D75538256A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723736" y="4418067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host: IP address A</a:t>
            </a:r>
          </a:p>
        </p:txBody>
      </p:sp>
      <p:sp>
        <p:nvSpPr>
          <p:cNvPr id="569" name="Text Box 94">
            <a:extLst>
              <a:ext uri="{FF2B5EF4-FFF2-40B4-BE49-F238E27FC236}">
                <a16:creationId xmlns:a16="http://schemas.microsoft.com/office/drawing/2014/main" id="{E982CF1A-0928-6A45-8462-D083EBC09BA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9480261" y="431488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host: IP address C</a:t>
            </a:r>
          </a:p>
        </p:txBody>
      </p:sp>
      <p:sp>
        <p:nvSpPr>
          <p:cNvPr id="570" name="Line 96">
            <a:extLst>
              <a:ext uri="{FF2B5EF4-FFF2-40B4-BE49-F238E27FC236}">
                <a16:creationId xmlns:a16="http://schemas.microsoft.com/office/drawing/2014/main" id="{2EEED614-F433-E440-B256-A6E56708B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9224" y="3144892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1" name="Line 97">
            <a:extLst>
              <a:ext uri="{FF2B5EF4-FFF2-40B4-BE49-F238E27FC236}">
                <a16:creationId xmlns:a16="http://schemas.microsoft.com/office/drawing/2014/main" id="{098FD8B8-DDC2-8146-812C-346AC97FA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099" y="2843267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2" name="Text Box 26">
            <a:extLst>
              <a:ext uri="{FF2B5EF4-FFF2-40B4-BE49-F238E27FC236}">
                <a16:creationId xmlns:a16="http://schemas.microsoft.com/office/drawing/2014/main" id="{8BEC305F-DB39-A945-9B16-8D9FBE53F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2449" y="250830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573" name="Line 99">
            <a:extLst>
              <a:ext uri="{FF2B5EF4-FFF2-40B4-BE49-F238E27FC236}">
                <a16:creationId xmlns:a16="http://schemas.microsoft.com/office/drawing/2014/main" id="{7CB610F0-F0BE-7D49-8D7A-0F03DEB1C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8274" y="2521005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74" name="Line 100">
            <a:extLst>
              <a:ext uri="{FF2B5EF4-FFF2-40B4-BE49-F238E27FC236}">
                <a16:creationId xmlns:a16="http://schemas.microsoft.com/office/drawing/2014/main" id="{1D31CBE9-4A8E-BC4A-A036-BA509B6CF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1449" y="2198742"/>
            <a:ext cx="22336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75" name="Group 101">
            <a:extLst>
              <a:ext uri="{FF2B5EF4-FFF2-40B4-BE49-F238E27FC236}">
                <a16:creationId xmlns:a16="http://schemas.microsoft.com/office/drawing/2014/main" id="{91441727-AAD7-1140-AF05-A3D324B8DC6B}"/>
              </a:ext>
            </a:extLst>
          </p:cNvPr>
          <p:cNvGrpSpPr>
            <a:grpSpLocks/>
          </p:cNvGrpSpPr>
          <p:nvPr/>
        </p:nvGrpSpPr>
        <p:grpSpPr bwMode="auto">
          <a:xfrm>
            <a:off x="5187661" y="2060630"/>
            <a:ext cx="473075" cy="228600"/>
            <a:chOff x="1287" y="2524"/>
            <a:chExt cx="260" cy="100"/>
          </a:xfrm>
        </p:grpSpPr>
        <p:sp>
          <p:nvSpPr>
            <p:cNvPr id="576" name="Rectangle 102">
              <a:extLst>
                <a:ext uri="{FF2B5EF4-FFF2-40B4-BE49-F238E27FC236}">
                  <a16:creationId xmlns:a16="http://schemas.microsoft.com/office/drawing/2014/main" id="{70206F36-B050-C844-A36F-47D4A71EE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7" name="Rectangle 103">
              <a:extLst>
                <a:ext uri="{FF2B5EF4-FFF2-40B4-BE49-F238E27FC236}">
                  <a16:creationId xmlns:a16="http://schemas.microsoft.com/office/drawing/2014/main" id="{5F70B84F-C600-BF41-9794-BB79AB85B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8" name="Rectangle 104">
              <a:extLst>
                <a:ext uri="{FF2B5EF4-FFF2-40B4-BE49-F238E27FC236}">
                  <a16:creationId xmlns:a16="http://schemas.microsoft.com/office/drawing/2014/main" id="{9352E66B-31B1-0244-9A00-013E38F0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9" name="Rectangle 105">
              <a:extLst>
                <a:ext uri="{FF2B5EF4-FFF2-40B4-BE49-F238E27FC236}">
                  <a16:creationId xmlns:a16="http://schemas.microsoft.com/office/drawing/2014/main" id="{A72F3B32-D2F7-184C-B710-25A136D5D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80" name="Oval 106">
            <a:extLst>
              <a:ext uri="{FF2B5EF4-FFF2-40B4-BE49-F238E27FC236}">
                <a16:creationId xmlns:a16="http://schemas.microsoft.com/office/drawing/2014/main" id="{775F6544-1FEC-F148-8D8D-09EF67871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36" y="1732017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P6</a:t>
            </a:r>
          </a:p>
        </p:txBody>
      </p:sp>
      <p:sp>
        <p:nvSpPr>
          <p:cNvPr id="581" name="Oval 112">
            <a:extLst>
              <a:ext uri="{FF2B5EF4-FFF2-40B4-BE49-F238E27FC236}">
                <a16:creationId xmlns:a16="http://schemas.microsoft.com/office/drawing/2014/main" id="{1A7AFB65-C131-864D-BB01-D752C9A2B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424" y="173043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P5</a:t>
            </a:r>
          </a:p>
        </p:txBody>
      </p:sp>
      <p:grpSp>
        <p:nvGrpSpPr>
          <p:cNvPr id="582" name="Group 118">
            <a:extLst>
              <a:ext uri="{FF2B5EF4-FFF2-40B4-BE49-F238E27FC236}">
                <a16:creationId xmlns:a16="http://schemas.microsoft.com/office/drawing/2014/main" id="{72BEDA86-D9D6-634C-B8D0-F4A3A594F27F}"/>
              </a:ext>
            </a:extLst>
          </p:cNvPr>
          <p:cNvGrpSpPr>
            <a:grpSpLocks/>
          </p:cNvGrpSpPr>
          <p:nvPr/>
        </p:nvGrpSpPr>
        <p:grpSpPr bwMode="auto">
          <a:xfrm>
            <a:off x="5892511" y="2065392"/>
            <a:ext cx="473075" cy="228600"/>
            <a:chOff x="1287" y="2524"/>
            <a:chExt cx="260" cy="100"/>
          </a:xfrm>
        </p:grpSpPr>
        <p:sp>
          <p:nvSpPr>
            <p:cNvPr id="583" name="Rectangle 119">
              <a:extLst>
                <a:ext uri="{FF2B5EF4-FFF2-40B4-BE49-F238E27FC236}">
                  <a16:creationId xmlns:a16="http://schemas.microsoft.com/office/drawing/2014/main" id="{967F16BC-79F0-D947-BF48-B3D4DFC37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4" name="Rectangle 120">
              <a:extLst>
                <a:ext uri="{FF2B5EF4-FFF2-40B4-BE49-F238E27FC236}">
                  <a16:creationId xmlns:a16="http://schemas.microsoft.com/office/drawing/2014/main" id="{E857091F-6411-DE41-A408-86F15977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5" name="Rectangle 121">
              <a:extLst>
                <a:ext uri="{FF2B5EF4-FFF2-40B4-BE49-F238E27FC236}">
                  <a16:creationId xmlns:a16="http://schemas.microsoft.com/office/drawing/2014/main" id="{10EEFABE-8406-A849-8F8B-3E87430B8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6" name="Rectangle 122">
              <a:extLst>
                <a:ext uri="{FF2B5EF4-FFF2-40B4-BE49-F238E27FC236}">
                  <a16:creationId xmlns:a16="http://schemas.microsoft.com/office/drawing/2014/main" id="{65CA8326-C8A6-0740-8CBC-12905C529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87" name="Group 123">
            <a:extLst>
              <a:ext uri="{FF2B5EF4-FFF2-40B4-BE49-F238E27FC236}">
                <a16:creationId xmlns:a16="http://schemas.microsoft.com/office/drawing/2014/main" id="{997E9D96-904C-5A46-A87E-C65B0FD83028}"/>
              </a:ext>
            </a:extLst>
          </p:cNvPr>
          <p:cNvGrpSpPr>
            <a:grpSpLocks/>
          </p:cNvGrpSpPr>
          <p:nvPr/>
        </p:nvGrpSpPr>
        <p:grpSpPr bwMode="auto">
          <a:xfrm>
            <a:off x="6564024" y="2070155"/>
            <a:ext cx="473075" cy="228600"/>
            <a:chOff x="1287" y="2524"/>
            <a:chExt cx="260" cy="100"/>
          </a:xfrm>
        </p:grpSpPr>
        <p:sp>
          <p:nvSpPr>
            <p:cNvPr id="588" name="Rectangle 124">
              <a:extLst>
                <a:ext uri="{FF2B5EF4-FFF2-40B4-BE49-F238E27FC236}">
                  <a16:creationId xmlns:a16="http://schemas.microsoft.com/office/drawing/2014/main" id="{83A5305C-938A-3540-92FC-D9E6B3AA5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9" name="Rectangle 125">
              <a:extLst>
                <a:ext uri="{FF2B5EF4-FFF2-40B4-BE49-F238E27FC236}">
                  <a16:creationId xmlns:a16="http://schemas.microsoft.com/office/drawing/2014/main" id="{5B51F3FA-BED2-9741-B674-7BC7A9E26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0" name="Rectangle 126">
              <a:extLst>
                <a:ext uri="{FF2B5EF4-FFF2-40B4-BE49-F238E27FC236}">
                  <a16:creationId xmlns:a16="http://schemas.microsoft.com/office/drawing/2014/main" id="{79C8DFFC-9ECB-D741-B85F-80F0EF753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1" name="Rectangle 127">
              <a:extLst>
                <a:ext uri="{FF2B5EF4-FFF2-40B4-BE49-F238E27FC236}">
                  <a16:creationId xmlns:a16="http://schemas.microsoft.com/office/drawing/2014/main" id="{978D323D-4AE7-9141-B532-67630F402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592" name="Line 133">
            <a:extLst>
              <a:ext uri="{FF2B5EF4-FFF2-40B4-BE49-F238E27FC236}">
                <a16:creationId xmlns:a16="http://schemas.microsoft.com/office/drawing/2014/main" id="{B3924FC9-2487-424F-B323-57225BB1F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7536" y="336079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3" name="Line 134">
            <a:extLst>
              <a:ext uri="{FF2B5EF4-FFF2-40B4-BE49-F238E27FC236}">
                <a16:creationId xmlns:a16="http://schemas.microsoft.com/office/drawing/2014/main" id="{8C5E5D9B-06EC-8040-963A-0448FFE65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3065517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4" name="Line 135">
            <a:extLst>
              <a:ext uri="{FF2B5EF4-FFF2-40B4-BE49-F238E27FC236}">
                <a16:creationId xmlns:a16="http://schemas.microsoft.com/office/drawing/2014/main" id="{B6E44884-802F-C140-8F4F-ECCAD20C6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277024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5" name="Line 136">
            <a:extLst>
              <a:ext uri="{FF2B5EF4-FFF2-40B4-BE49-F238E27FC236}">
                <a16:creationId xmlns:a16="http://schemas.microsoft.com/office/drawing/2014/main" id="{267911A5-63F3-4640-87F3-C5B06264C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8011" y="2465442"/>
            <a:ext cx="1638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96" name="Group 128">
            <a:extLst>
              <a:ext uri="{FF2B5EF4-FFF2-40B4-BE49-F238E27FC236}">
                <a16:creationId xmlns:a16="http://schemas.microsoft.com/office/drawing/2014/main" id="{7EE1E98D-B6C0-2C4E-AD21-6D19C0FB7F86}"/>
              </a:ext>
            </a:extLst>
          </p:cNvPr>
          <p:cNvGrpSpPr>
            <a:grpSpLocks/>
          </p:cNvGrpSpPr>
          <p:nvPr/>
        </p:nvGrpSpPr>
        <p:grpSpPr bwMode="auto">
          <a:xfrm>
            <a:off x="8140411" y="2292405"/>
            <a:ext cx="473075" cy="228600"/>
            <a:chOff x="1287" y="2524"/>
            <a:chExt cx="260" cy="100"/>
          </a:xfrm>
        </p:grpSpPr>
        <p:sp>
          <p:nvSpPr>
            <p:cNvPr id="597" name="Rectangle 129">
              <a:extLst>
                <a:ext uri="{FF2B5EF4-FFF2-40B4-BE49-F238E27FC236}">
                  <a16:creationId xmlns:a16="http://schemas.microsoft.com/office/drawing/2014/main" id="{61B34E55-D106-A049-9E71-650BFC4F1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8" name="Rectangle 130">
              <a:extLst>
                <a:ext uri="{FF2B5EF4-FFF2-40B4-BE49-F238E27FC236}">
                  <a16:creationId xmlns:a16="http://schemas.microsoft.com/office/drawing/2014/main" id="{11316511-2186-B14B-B2A0-0967B623A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9" name="Rectangle 131">
              <a:extLst>
                <a:ext uri="{FF2B5EF4-FFF2-40B4-BE49-F238E27FC236}">
                  <a16:creationId xmlns:a16="http://schemas.microsoft.com/office/drawing/2014/main" id="{7A116F04-A632-B845-B528-4E4C72A9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0" name="Rectangle 132">
              <a:extLst>
                <a:ext uri="{FF2B5EF4-FFF2-40B4-BE49-F238E27FC236}">
                  <a16:creationId xmlns:a16="http://schemas.microsoft.com/office/drawing/2014/main" id="{4A85FADB-4AF1-F94D-8774-770D5D087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01" name="Group 137">
            <a:extLst>
              <a:ext uri="{FF2B5EF4-FFF2-40B4-BE49-F238E27FC236}">
                <a16:creationId xmlns:a16="http://schemas.microsoft.com/office/drawing/2014/main" id="{9F60C830-B1B4-8D40-9EFA-BCF609F3183A}"/>
              </a:ext>
            </a:extLst>
          </p:cNvPr>
          <p:cNvGrpSpPr>
            <a:grpSpLocks/>
          </p:cNvGrpSpPr>
          <p:nvPr/>
        </p:nvGrpSpPr>
        <p:grpSpPr bwMode="auto">
          <a:xfrm>
            <a:off x="8935749" y="2282880"/>
            <a:ext cx="473075" cy="228600"/>
            <a:chOff x="1287" y="2524"/>
            <a:chExt cx="260" cy="100"/>
          </a:xfrm>
        </p:grpSpPr>
        <p:sp>
          <p:nvSpPr>
            <p:cNvPr id="602" name="Rectangle 138">
              <a:extLst>
                <a:ext uri="{FF2B5EF4-FFF2-40B4-BE49-F238E27FC236}">
                  <a16:creationId xmlns:a16="http://schemas.microsoft.com/office/drawing/2014/main" id="{6EF6EEDA-22BF-6241-8415-4BAB32D12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3" name="Rectangle 139">
              <a:extLst>
                <a:ext uri="{FF2B5EF4-FFF2-40B4-BE49-F238E27FC236}">
                  <a16:creationId xmlns:a16="http://schemas.microsoft.com/office/drawing/2014/main" id="{3DD5FE6D-6228-3940-8146-E91BBCD9F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4" name="Rectangle 140">
              <a:extLst>
                <a:ext uri="{FF2B5EF4-FFF2-40B4-BE49-F238E27FC236}">
                  <a16:creationId xmlns:a16="http://schemas.microsoft.com/office/drawing/2014/main" id="{15547CDB-C790-C348-AE10-9B28B2C54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5" name="Rectangle 141">
              <a:extLst>
                <a:ext uri="{FF2B5EF4-FFF2-40B4-BE49-F238E27FC236}">
                  <a16:creationId xmlns:a16="http://schemas.microsoft.com/office/drawing/2014/main" id="{59BAD7A1-391C-F44A-8C97-BB2749F44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606" name="Oval 143">
            <a:extLst>
              <a:ext uri="{FF2B5EF4-FFF2-40B4-BE49-F238E27FC236}">
                <a16:creationId xmlns:a16="http://schemas.microsoft.com/office/drawing/2014/main" id="{714C3193-ABA3-E549-9000-1B9EA9428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011" y="1949505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8674" y="2152705"/>
            <a:ext cx="2695575" cy="3382962"/>
            <a:chOff x="3128674" y="2152705"/>
            <a:chExt cx="2695575" cy="3382962"/>
          </a:xfrm>
        </p:grpSpPr>
        <p:grpSp>
          <p:nvGrpSpPr>
            <p:cNvPr id="4" name="Group 3"/>
            <p:cNvGrpSpPr/>
            <p:nvPr/>
          </p:nvGrpSpPr>
          <p:grpSpPr>
            <a:xfrm>
              <a:off x="3301711" y="4192642"/>
              <a:ext cx="2173288" cy="1343025"/>
              <a:chOff x="3301711" y="4192642"/>
              <a:chExt cx="2173288" cy="1343025"/>
            </a:xfrm>
          </p:grpSpPr>
          <p:grpSp>
            <p:nvGrpSpPr>
              <p:cNvPr id="560" name="Group 76">
                <a:extLst>
                  <a:ext uri="{FF2B5EF4-FFF2-40B4-BE49-F238E27FC236}">
                    <a16:creationId xmlns:a16="http://schemas.microsoft.com/office/drawing/2014/main" id="{54B1DF71-9399-154E-A326-E57B31715B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0936" y="4883205"/>
                <a:ext cx="2024063" cy="652462"/>
                <a:chOff x="1079" y="3697"/>
                <a:chExt cx="1275" cy="411"/>
              </a:xfrm>
            </p:grpSpPr>
            <p:sp>
              <p:nvSpPr>
                <p:cNvPr id="561" name="Rectangle 77">
                  <a:extLst>
                    <a:ext uri="{FF2B5EF4-FFF2-40B4-BE49-F238E27FC236}">
                      <a16:creationId xmlns:a16="http://schemas.microsoft.com/office/drawing/2014/main" id="{126F8F0C-1620-8242-B2D8-31D60CE3B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3" y="3697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2" name="Line 78">
                  <a:extLst>
                    <a:ext uri="{FF2B5EF4-FFF2-40B4-BE49-F238E27FC236}">
                      <a16:creationId xmlns:a16="http://schemas.microsoft.com/office/drawing/2014/main" id="{B4AFF46B-1913-5749-A0C2-475F8713C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79" y="3770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3" name="Text Box 79">
                  <a:extLst>
                    <a:ext uri="{FF2B5EF4-FFF2-40B4-BE49-F238E27FC236}">
                      <a16:creationId xmlns:a16="http://schemas.microsoft.com/office/drawing/2014/main" id="{CE607ED2-10F4-764C-A00E-207E57A6B5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9" y="3822"/>
                  <a:ext cx="1233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source IP,port: A,9157</a:t>
                  </a:r>
                </a:p>
                <a:p>
                  <a:pPr marL="0" marR="0" lvl="0" indent="0" algn="r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dest IP, port: B,80</a:t>
                  </a:r>
                </a:p>
              </p:txBody>
            </p:sp>
          </p:grpSp>
          <p:grpSp>
            <p:nvGrpSpPr>
              <p:cNvPr id="564" name="Group 80">
                <a:extLst>
                  <a:ext uri="{FF2B5EF4-FFF2-40B4-BE49-F238E27FC236}">
                    <a16:creationId xmlns:a16="http://schemas.microsoft.com/office/drawing/2014/main" id="{BE97DD4B-C63C-784B-AC3B-62C82E3DEA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1711" y="4192642"/>
                <a:ext cx="1887538" cy="652463"/>
                <a:chOff x="2741" y="3750"/>
                <a:chExt cx="1189" cy="411"/>
              </a:xfrm>
            </p:grpSpPr>
            <p:sp>
              <p:nvSpPr>
                <p:cNvPr id="565" name="Rectangle 81">
                  <a:extLst>
                    <a:ext uri="{FF2B5EF4-FFF2-40B4-BE49-F238E27FC236}">
                      <a16:creationId xmlns:a16="http://schemas.microsoft.com/office/drawing/2014/main" id="{4CBF1123-14B9-314E-90DC-C336B1E567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9" y="3750"/>
                  <a:ext cx="678" cy="138"/>
                </a:xfrm>
                <a:prstGeom prst="rect">
                  <a:avLst/>
                </a:prstGeom>
                <a:solidFill>
                  <a:srgbClr val="3C6CD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6" name="Line 82">
                  <a:extLst>
                    <a:ext uri="{FF2B5EF4-FFF2-40B4-BE49-F238E27FC236}">
                      <a16:creationId xmlns:a16="http://schemas.microsoft.com/office/drawing/2014/main" id="{C63CC2F7-6C69-D341-8C27-77AE238CB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41" y="3837"/>
                  <a:ext cx="175" cy="0"/>
                </a:xfrm>
                <a:prstGeom prst="line">
                  <a:avLst/>
                </a:prstGeom>
                <a:noFill/>
                <a:ln w="38100">
                  <a:solidFill>
                    <a:srgbClr val="CC0000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567" name="Text Box 83">
                  <a:extLst>
                    <a:ext uri="{FF2B5EF4-FFF2-40B4-BE49-F238E27FC236}">
                      <a16:creationId xmlns:a16="http://schemas.microsoft.com/office/drawing/2014/main" id="{FEC19C07-3FF2-1243-80F2-5776AC478D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13" y="3875"/>
                  <a:ext cx="1117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source IP,port: B,80</a:t>
                  </a:r>
                </a:p>
                <a:p>
                  <a:pPr marL="0" marR="0" lvl="0" indent="0" algn="l" defTabSz="914400" rtl="0" eaLnBrk="0" fontAlgn="base" latinLnBrk="0" hangingPunct="0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rPr>
                    <a:t>dest IP,port: A,9157</a:t>
                  </a:r>
                </a:p>
              </p:txBody>
            </p:sp>
          </p:grpSp>
        </p:grpSp>
        <p:sp>
          <p:nvSpPr>
            <p:cNvPr id="607" name="Freeform 144">
              <a:extLst>
                <a:ext uri="{FF2B5EF4-FFF2-40B4-BE49-F238E27FC236}">
                  <a16:creationId xmlns:a16="http://schemas.microsoft.com/office/drawing/2014/main" id="{C20C0751-24F4-5540-AE77-1F150DE44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8674" y="2152705"/>
              <a:ext cx="2695575" cy="2695575"/>
            </a:xfrm>
            <a:custGeom>
              <a:avLst/>
              <a:gdLst>
                <a:gd name="T0" fmla="*/ 0 w 1698"/>
                <a:gd name="T1" fmla="*/ 2147483647 h 1698"/>
                <a:gd name="T2" fmla="*/ 0 w 1698"/>
                <a:gd name="T3" fmla="*/ 2147483647 h 1698"/>
                <a:gd name="T4" fmla="*/ 2147483647 w 1698"/>
                <a:gd name="T5" fmla="*/ 2147483647 h 1698"/>
                <a:gd name="T6" fmla="*/ 2147483647 w 1698"/>
                <a:gd name="T7" fmla="*/ 2147483647 h 1698"/>
                <a:gd name="T8" fmla="*/ 2147483647 w 1698"/>
                <a:gd name="T9" fmla="*/ 0 h 16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8" h="1698">
                  <a:moveTo>
                    <a:pt x="0" y="131"/>
                  </a:moveTo>
                  <a:lnTo>
                    <a:pt x="0" y="1698"/>
                  </a:lnTo>
                  <a:lnTo>
                    <a:pt x="1698" y="1690"/>
                  </a:lnTo>
                  <a:lnTo>
                    <a:pt x="1691" y="148"/>
                  </a:lnTo>
                  <a:lnTo>
                    <a:pt x="1443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8" name="Freeform 145">
            <a:extLst>
              <a:ext uri="{FF2B5EF4-FFF2-40B4-BE49-F238E27FC236}">
                <a16:creationId xmlns:a16="http://schemas.microsoft.com/office/drawing/2014/main" id="{29302AA3-50A5-1244-9A33-D38F93F145D5}"/>
              </a:ext>
            </a:extLst>
          </p:cNvPr>
          <p:cNvSpPr>
            <a:spLocks/>
          </p:cNvSpPr>
          <p:nvPr/>
        </p:nvSpPr>
        <p:spPr bwMode="auto">
          <a:xfrm>
            <a:off x="6114761" y="2184455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73574" y="2173342"/>
            <a:ext cx="2170112" cy="2876550"/>
            <a:chOff x="6773574" y="2173342"/>
            <a:chExt cx="2170112" cy="2876550"/>
          </a:xfrm>
        </p:grpSpPr>
        <p:sp>
          <p:nvSpPr>
            <p:cNvPr id="609" name="Freeform 146">
              <a:extLst>
                <a:ext uri="{FF2B5EF4-FFF2-40B4-BE49-F238E27FC236}">
                  <a16:creationId xmlns:a16="http://schemas.microsoft.com/office/drawing/2014/main" id="{6BB33F5D-182F-DB4B-A83A-42910CF0B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574" y="2173342"/>
              <a:ext cx="1609725" cy="2465388"/>
            </a:xfrm>
            <a:custGeom>
              <a:avLst/>
              <a:gdLst>
                <a:gd name="T0" fmla="*/ 0 w 1014"/>
                <a:gd name="T1" fmla="*/ 0 h 1480"/>
                <a:gd name="T2" fmla="*/ 0 w 1014"/>
                <a:gd name="T3" fmla="*/ 2147483647 h 1480"/>
                <a:gd name="T4" fmla="*/ 2147483647 w 1014"/>
                <a:gd name="T5" fmla="*/ 2147483647 h 1480"/>
                <a:gd name="T6" fmla="*/ 2147483647 w 1014"/>
                <a:gd name="T7" fmla="*/ 2147483647 h 14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14" h="1480">
                  <a:moveTo>
                    <a:pt x="0" y="0"/>
                  </a:moveTo>
                  <a:lnTo>
                    <a:pt x="0" y="1480"/>
                  </a:lnTo>
                  <a:lnTo>
                    <a:pt x="1014" y="1480"/>
                  </a:lnTo>
                  <a:lnTo>
                    <a:pt x="1014" y="146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10" name="Group 147">
              <a:extLst>
                <a:ext uri="{FF2B5EF4-FFF2-40B4-BE49-F238E27FC236}">
                  <a16:creationId xmlns:a16="http://schemas.microsoft.com/office/drawing/2014/main" id="{8F2EC129-42A1-CA45-9C29-F66369B61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71999" y="4397430"/>
              <a:ext cx="2071687" cy="652462"/>
              <a:chOff x="2741" y="3750"/>
              <a:chExt cx="1305" cy="411"/>
            </a:xfrm>
          </p:grpSpPr>
          <p:sp>
            <p:nvSpPr>
              <p:cNvPr id="611" name="Rectangle 148">
                <a:extLst>
                  <a:ext uri="{FF2B5EF4-FFF2-40B4-BE49-F238E27FC236}">
                    <a16:creationId xmlns:a16="http://schemas.microsoft.com/office/drawing/2014/main" id="{5531015F-C493-CC46-9820-D16FD2137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" y="3750"/>
                <a:ext cx="678" cy="138"/>
              </a:xfrm>
              <a:prstGeom prst="rect">
                <a:avLst/>
              </a:prstGeom>
              <a:solidFill>
                <a:srgbClr val="3C6CD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2" name="Line 149">
                <a:extLst>
                  <a:ext uri="{FF2B5EF4-FFF2-40B4-BE49-F238E27FC236}">
                    <a16:creationId xmlns:a16="http://schemas.microsoft.com/office/drawing/2014/main" id="{2E6849E0-3812-A84C-9E80-84DB1D6B0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1" y="3837"/>
                <a:ext cx="175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13" name="Text Box 150">
                <a:extLst>
                  <a:ext uri="{FF2B5EF4-FFF2-40B4-BE49-F238E27FC236}">
                    <a16:creationId xmlns:a16="http://schemas.microsoft.com/office/drawing/2014/main" id="{EC838B59-7BC3-3F46-8B4A-83CBD6DB57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3" y="3875"/>
                <a:ext cx="1233" cy="2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source IP,port: C,5775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dest IP,port: B,80</a:t>
                </a:r>
              </a:p>
            </p:txBody>
          </p:sp>
        </p:grpSp>
      </p:grpSp>
      <p:grpSp>
        <p:nvGrpSpPr>
          <p:cNvPr id="614" name="Group 151">
            <a:extLst>
              <a:ext uri="{FF2B5EF4-FFF2-40B4-BE49-F238E27FC236}">
                <a16:creationId xmlns:a16="http://schemas.microsoft.com/office/drawing/2014/main" id="{69105778-FE71-EB4F-B01B-3760910DFB08}"/>
              </a:ext>
            </a:extLst>
          </p:cNvPr>
          <p:cNvGrpSpPr>
            <a:grpSpLocks/>
          </p:cNvGrpSpPr>
          <p:nvPr/>
        </p:nvGrpSpPr>
        <p:grpSpPr bwMode="auto">
          <a:xfrm>
            <a:off x="6941849" y="5186417"/>
            <a:ext cx="2063750" cy="661988"/>
            <a:chOff x="2741" y="3750"/>
            <a:chExt cx="1300" cy="417"/>
          </a:xfrm>
        </p:grpSpPr>
        <p:sp>
          <p:nvSpPr>
            <p:cNvPr id="615" name="Rectangle 152">
              <a:extLst>
                <a:ext uri="{FF2B5EF4-FFF2-40B4-BE49-F238E27FC236}">
                  <a16:creationId xmlns:a16="http://schemas.microsoft.com/office/drawing/2014/main" id="{885FFA84-ACB8-0744-B24C-9A28B058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rgbClr val="3C6CD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6" name="Line 153">
              <a:extLst>
                <a:ext uri="{FF2B5EF4-FFF2-40B4-BE49-F238E27FC236}">
                  <a16:creationId xmlns:a16="http://schemas.microsoft.com/office/drawing/2014/main" id="{0B2DDB46-0A9D-004F-9F24-788225385A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7" name="Text Box 154">
              <a:extLst>
                <a:ext uri="{FF2B5EF4-FFF2-40B4-BE49-F238E27FC236}">
                  <a16:creationId xmlns:a16="http://schemas.microsoft.com/office/drawing/2014/main" id="{33813E80-F8C8-1546-93E7-7005B836E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IP,port: C,9157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IP,port: B,80</a:t>
              </a:r>
            </a:p>
          </p:txBody>
        </p:sp>
      </p:grpSp>
      <p:sp>
        <p:nvSpPr>
          <p:cNvPr id="621" name="Text Box 160">
            <a:extLst>
              <a:ext uri="{FF2B5EF4-FFF2-40B4-BE49-F238E27FC236}">
                <a16:creationId xmlns:a16="http://schemas.microsoft.com/office/drawing/2014/main" id="{49EFE28C-CCBF-994C-948D-5E439252E1F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681499" y="3414767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server: IP address B</a:t>
            </a:r>
          </a:p>
        </p:txBody>
      </p:sp>
      <p:grpSp>
        <p:nvGrpSpPr>
          <p:cNvPr id="622" name="Group 161">
            <a:extLst>
              <a:ext uri="{FF2B5EF4-FFF2-40B4-BE49-F238E27FC236}">
                <a16:creationId xmlns:a16="http://schemas.microsoft.com/office/drawing/2014/main" id="{F577BA28-7CF9-6040-97DF-D64452645ABD}"/>
              </a:ext>
            </a:extLst>
          </p:cNvPr>
          <p:cNvGrpSpPr>
            <a:grpSpLocks/>
          </p:cNvGrpSpPr>
          <p:nvPr/>
        </p:nvGrpSpPr>
        <p:grpSpPr bwMode="auto">
          <a:xfrm>
            <a:off x="4455824" y="2905180"/>
            <a:ext cx="358775" cy="704850"/>
            <a:chOff x="4140" y="429"/>
            <a:chExt cx="1425" cy="2396"/>
          </a:xfrm>
        </p:grpSpPr>
        <p:sp>
          <p:nvSpPr>
            <p:cNvPr id="623" name="Freeform 162">
              <a:extLst>
                <a:ext uri="{FF2B5EF4-FFF2-40B4-BE49-F238E27FC236}">
                  <a16:creationId xmlns:a16="http://schemas.microsoft.com/office/drawing/2014/main" id="{933B9AE8-1AB5-0247-896A-09244B661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4" name="Rectangle 163">
              <a:extLst>
                <a:ext uri="{FF2B5EF4-FFF2-40B4-BE49-F238E27FC236}">
                  <a16:creationId xmlns:a16="http://schemas.microsoft.com/office/drawing/2014/main" id="{69892481-5981-1C41-BD9D-4791FA8BA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5" name="Freeform 164">
              <a:extLst>
                <a:ext uri="{FF2B5EF4-FFF2-40B4-BE49-F238E27FC236}">
                  <a16:creationId xmlns:a16="http://schemas.microsoft.com/office/drawing/2014/main" id="{354758CC-97E4-CA41-BF22-FC3AA11AB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6" name="Freeform 165">
              <a:extLst>
                <a:ext uri="{FF2B5EF4-FFF2-40B4-BE49-F238E27FC236}">
                  <a16:creationId xmlns:a16="http://schemas.microsoft.com/office/drawing/2014/main" id="{452D8B73-C85C-AF42-85A5-B7F8AAB96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7" name="Rectangle 166">
              <a:extLst>
                <a:ext uri="{FF2B5EF4-FFF2-40B4-BE49-F238E27FC236}">
                  <a16:creationId xmlns:a16="http://schemas.microsoft.com/office/drawing/2014/main" id="{4CB417AA-005D-CD44-9481-C2F209630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28" name="Group 167">
              <a:extLst>
                <a:ext uri="{FF2B5EF4-FFF2-40B4-BE49-F238E27FC236}">
                  <a16:creationId xmlns:a16="http://schemas.microsoft.com/office/drawing/2014/main" id="{54399D05-60E0-3447-A0B8-793547A7F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3" name="AutoShape 168">
                <a:extLst>
                  <a:ext uri="{FF2B5EF4-FFF2-40B4-BE49-F238E27FC236}">
                    <a16:creationId xmlns:a16="http://schemas.microsoft.com/office/drawing/2014/main" id="{0E8C1976-030F-F746-864E-A99490854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4" name="AutoShape 169">
                <a:extLst>
                  <a:ext uri="{FF2B5EF4-FFF2-40B4-BE49-F238E27FC236}">
                    <a16:creationId xmlns:a16="http://schemas.microsoft.com/office/drawing/2014/main" id="{C0F343F2-B11A-FB40-AC3A-93CAC1E9A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29" name="Rectangle 170">
              <a:extLst>
                <a:ext uri="{FF2B5EF4-FFF2-40B4-BE49-F238E27FC236}">
                  <a16:creationId xmlns:a16="http://schemas.microsoft.com/office/drawing/2014/main" id="{72257BB6-BE40-C84A-9F2C-7D75F5B34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0" name="Group 171">
              <a:extLst>
                <a:ext uri="{FF2B5EF4-FFF2-40B4-BE49-F238E27FC236}">
                  <a16:creationId xmlns:a16="http://schemas.microsoft.com/office/drawing/2014/main" id="{249FAA90-2012-A843-9B2F-CC46D38944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1" name="AutoShape 172">
                <a:extLst>
                  <a:ext uri="{FF2B5EF4-FFF2-40B4-BE49-F238E27FC236}">
                    <a16:creationId xmlns:a16="http://schemas.microsoft.com/office/drawing/2014/main" id="{1EEEC70E-1D82-B143-BDE1-8B59092C0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2" name="AutoShape 173">
                <a:extLst>
                  <a:ext uri="{FF2B5EF4-FFF2-40B4-BE49-F238E27FC236}">
                    <a16:creationId xmlns:a16="http://schemas.microsoft.com/office/drawing/2014/main" id="{EAE13528-3255-7344-B721-B6980B90F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1" name="Rectangle 174">
              <a:extLst>
                <a:ext uri="{FF2B5EF4-FFF2-40B4-BE49-F238E27FC236}">
                  <a16:creationId xmlns:a16="http://schemas.microsoft.com/office/drawing/2014/main" id="{7188C30C-A22A-5D45-91C2-1ACAE8C1C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2" name="Rectangle 175">
              <a:extLst>
                <a:ext uri="{FF2B5EF4-FFF2-40B4-BE49-F238E27FC236}">
                  <a16:creationId xmlns:a16="http://schemas.microsoft.com/office/drawing/2014/main" id="{F5086B84-99D0-6841-BE96-8395BC062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3" name="Group 176">
              <a:extLst>
                <a:ext uri="{FF2B5EF4-FFF2-40B4-BE49-F238E27FC236}">
                  <a16:creationId xmlns:a16="http://schemas.microsoft.com/office/drawing/2014/main" id="{962F32CB-2CBA-0D4F-B8E2-EFFEF093D1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49" name="AutoShape 177">
                <a:extLst>
                  <a:ext uri="{FF2B5EF4-FFF2-40B4-BE49-F238E27FC236}">
                    <a16:creationId xmlns:a16="http://schemas.microsoft.com/office/drawing/2014/main" id="{EE96D227-3E09-6043-A826-C244873EE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50" name="AutoShape 178">
                <a:extLst>
                  <a:ext uri="{FF2B5EF4-FFF2-40B4-BE49-F238E27FC236}">
                    <a16:creationId xmlns:a16="http://schemas.microsoft.com/office/drawing/2014/main" id="{EE37F51B-AE5B-774A-9400-F6B84CC89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4" name="Freeform 179">
              <a:extLst>
                <a:ext uri="{FF2B5EF4-FFF2-40B4-BE49-F238E27FC236}">
                  <a16:creationId xmlns:a16="http://schemas.microsoft.com/office/drawing/2014/main" id="{BB4E54F7-0208-D144-94CD-AE16252B0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35" name="Group 180">
              <a:extLst>
                <a:ext uri="{FF2B5EF4-FFF2-40B4-BE49-F238E27FC236}">
                  <a16:creationId xmlns:a16="http://schemas.microsoft.com/office/drawing/2014/main" id="{CDDF1C6E-720C-1C4E-97D6-FEEA034A4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47" name="AutoShape 181">
                <a:extLst>
                  <a:ext uri="{FF2B5EF4-FFF2-40B4-BE49-F238E27FC236}">
                    <a16:creationId xmlns:a16="http://schemas.microsoft.com/office/drawing/2014/main" id="{FCE1B24C-C6D5-A74E-BCC9-1790A4477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8" name="AutoShape 182">
                <a:extLst>
                  <a:ext uri="{FF2B5EF4-FFF2-40B4-BE49-F238E27FC236}">
                    <a16:creationId xmlns:a16="http://schemas.microsoft.com/office/drawing/2014/main" id="{ECD7FAA8-997C-6741-B542-8F6CB8A79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36" name="Rectangle 183">
              <a:extLst>
                <a:ext uri="{FF2B5EF4-FFF2-40B4-BE49-F238E27FC236}">
                  <a16:creationId xmlns:a16="http://schemas.microsoft.com/office/drawing/2014/main" id="{FABC00AC-70CA-7043-A832-BD8E42059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7" name="Freeform 184">
              <a:extLst>
                <a:ext uri="{FF2B5EF4-FFF2-40B4-BE49-F238E27FC236}">
                  <a16:creationId xmlns:a16="http://schemas.microsoft.com/office/drawing/2014/main" id="{113F4917-6305-434E-A2A6-9F8FC8CD2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8" name="Freeform 185">
              <a:extLst>
                <a:ext uri="{FF2B5EF4-FFF2-40B4-BE49-F238E27FC236}">
                  <a16:creationId xmlns:a16="http://schemas.microsoft.com/office/drawing/2014/main" id="{14DDB482-D40B-9E4B-B569-8524D8E8F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9" name="Oval 186">
              <a:extLst>
                <a:ext uri="{FF2B5EF4-FFF2-40B4-BE49-F238E27FC236}">
                  <a16:creationId xmlns:a16="http://schemas.microsoft.com/office/drawing/2014/main" id="{44EB568A-9CE3-C54A-9206-BDCE5E179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0" name="Freeform 187">
              <a:extLst>
                <a:ext uri="{FF2B5EF4-FFF2-40B4-BE49-F238E27FC236}">
                  <a16:creationId xmlns:a16="http://schemas.microsoft.com/office/drawing/2014/main" id="{47334A5D-96E6-664D-926C-2595FA583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1" name="AutoShape 188">
              <a:extLst>
                <a:ext uri="{FF2B5EF4-FFF2-40B4-BE49-F238E27FC236}">
                  <a16:creationId xmlns:a16="http://schemas.microsoft.com/office/drawing/2014/main" id="{013B8477-EEF2-7747-8060-985EE5C5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2" name="AutoShape 189">
              <a:extLst>
                <a:ext uri="{FF2B5EF4-FFF2-40B4-BE49-F238E27FC236}">
                  <a16:creationId xmlns:a16="http://schemas.microsoft.com/office/drawing/2014/main" id="{8385C752-6DAC-4A48-9BB5-AEA57D6A9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3" name="Oval 190">
              <a:extLst>
                <a:ext uri="{FF2B5EF4-FFF2-40B4-BE49-F238E27FC236}">
                  <a16:creationId xmlns:a16="http://schemas.microsoft.com/office/drawing/2014/main" id="{0B04B216-03CD-F645-ACA2-BD47FCE98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4" name="Oval 191">
              <a:extLst>
                <a:ext uri="{FF2B5EF4-FFF2-40B4-BE49-F238E27FC236}">
                  <a16:creationId xmlns:a16="http://schemas.microsoft.com/office/drawing/2014/main" id="{268FC658-A568-D546-9053-FA503C84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45" name="Oval 192">
              <a:extLst>
                <a:ext uri="{FF2B5EF4-FFF2-40B4-BE49-F238E27FC236}">
                  <a16:creationId xmlns:a16="http://schemas.microsoft.com/office/drawing/2014/main" id="{E3521055-5803-D44C-B1AC-A56EE246B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6" name="Rectangle 193">
              <a:extLst>
                <a:ext uri="{FF2B5EF4-FFF2-40B4-BE49-F238E27FC236}">
                  <a16:creationId xmlns:a16="http://schemas.microsoft.com/office/drawing/2014/main" id="{B01113D0-7A5F-2845-BBE5-E5DEE7D3C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55" name="Group 194">
            <a:extLst>
              <a:ext uri="{FF2B5EF4-FFF2-40B4-BE49-F238E27FC236}">
                <a16:creationId xmlns:a16="http://schemas.microsoft.com/office/drawing/2014/main" id="{AE6C24AF-B399-914A-BD00-8F2930D965CE}"/>
              </a:ext>
            </a:extLst>
          </p:cNvPr>
          <p:cNvGrpSpPr>
            <a:grpSpLocks/>
          </p:cNvGrpSpPr>
          <p:nvPr/>
        </p:nvGrpSpPr>
        <p:grpSpPr bwMode="auto">
          <a:xfrm>
            <a:off x="1590386" y="3325867"/>
            <a:ext cx="711200" cy="669925"/>
            <a:chOff x="-44" y="1473"/>
            <a:chExt cx="981" cy="1105"/>
          </a:xfrm>
        </p:grpSpPr>
        <p:pic>
          <p:nvPicPr>
            <p:cNvPr id="656" name="Picture 195" descr="desktop_computer_stylized_medium">
              <a:extLst>
                <a:ext uri="{FF2B5EF4-FFF2-40B4-BE49-F238E27FC236}">
                  <a16:creationId xmlns:a16="http://schemas.microsoft.com/office/drawing/2014/main" id="{449668ED-5F76-8646-97D9-D6F2A29D0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7" name="Freeform 196">
              <a:extLst>
                <a:ext uri="{FF2B5EF4-FFF2-40B4-BE49-F238E27FC236}">
                  <a16:creationId xmlns:a16="http://schemas.microsoft.com/office/drawing/2014/main" id="{AF9581BE-4372-754E-A062-1EE3EABE6A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58" name="Group 197">
            <a:extLst>
              <a:ext uri="{FF2B5EF4-FFF2-40B4-BE49-F238E27FC236}">
                <a16:creationId xmlns:a16="http://schemas.microsoft.com/office/drawing/2014/main" id="{30AD3BDA-F1F4-4640-8F27-22736C618AA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93011" y="3241730"/>
            <a:ext cx="711200" cy="669925"/>
            <a:chOff x="-44" y="1473"/>
            <a:chExt cx="981" cy="1105"/>
          </a:xfrm>
        </p:grpSpPr>
        <p:pic>
          <p:nvPicPr>
            <p:cNvPr id="659" name="Picture 198" descr="desktop_computer_stylized_medium">
              <a:extLst>
                <a:ext uri="{FF2B5EF4-FFF2-40B4-BE49-F238E27FC236}">
                  <a16:creationId xmlns:a16="http://schemas.microsoft.com/office/drawing/2014/main" id="{C3C56932-EC72-5E4B-9CCA-7833A8B915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0" name="Freeform 199">
              <a:extLst>
                <a:ext uri="{FF2B5EF4-FFF2-40B4-BE49-F238E27FC236}">
                  <a16:creationId xmlns:a16="http://schemas.microsoft.com/office/drawing/2014/main" id="{6742962E-DBDD-4F4E-8296-B71CC5A6A68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61" name="Text Box 155">
            <a:extLst>
              <a:ext uri="{FF2B5EF4-FFF2-40B4-BE49-F238E27FC236}">
                <a16:creationId xmlns:a16="http://schemas.microsoft.com/office/drawing/2014/main" id="{05C5CCE5-0F17-B045-BA74-C5A452C2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086" y="5737235"/>
            <a:ext cx="66428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Three segments, all destined to IP address: B,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dest port: 80 are demultiplexed to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different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sockets</a:t>
            </a:r>
          </a:p>
        </p:txBody>
      </p:sp>
      <p:sp>
        <p:nvSpPr>
          <p:cNvPr id="6" name="Oval 5"/>
          <p:cNvSpPr/>
          <p:nvPr/>
        </p:nvSpPr>
        <p:spPr>
          <a:xfrm>
            <a:off x="4454237" y="5186417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7577600" y="4694310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7631575" y="5530882"/>
            <a:ext cx="1017672" cy="412705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7" name="Picture 4" descr="Image result for apache web server logo">
            <a:extLst>
              <a:ext uri="{FF2B5EF4-FFF2-40B4-BE49-F238E27FC236}">
                <a16:creationId xmlns:a16="http://schemas.microsoft.com/office/drawing/2014/main" id="{2DA3452A-DE33-3D41-95D5-C755A4191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538" y="1073700"/>
            <a:ext cx="1474756" cy="64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31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" grpId="0" animBg="1"/>
      <p:bldP spid="661" grpId="0"/>
      <p:bldP spid="6" grpId="0" animBg="1"/>
      <p:bldP spid="145" grpId="0" animBg="1"/>
      <p:bldP spid="1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/>
              <a:t>Summary of (de)multiplexing</a:t>
            </a:r>
            <a:endParaRPr lang="en-US" sz="6000"/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610067"/>
            <a:ext cx="11100625" cy="524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Multiplexing, demultiplexing: based on transport segment</a:t>
            </a:r>
            <a:r>
              <a:rPr kumimoji="0" lang="en-US" sz="3200" b="0" i="0" u="none" strike="noStrike" kern="1200" cap="none" spc="0" normalizeH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network datagram header field values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UDP: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demultiplexing </a:t>
            </a:r>
            <a:r>
              <a:rPr lang="en-US" sz="3200">
                <a:solidFill>
                  <a:prstClr val="black"/>
                </a:solidFill>
                <a:latin typeface="Calibri"/>
              </a:rPr>
              <a:t>at the destination host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 destination IP and port number (only)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TCP: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demultiplexing at the destination host using 4-tuple: source and destination IP addresses, and port numbers</a:t>
            </a:r>
          </a:p>
        </p:txBody>
      </p:sp>
    </p:spTree>
    <p:extLst>
      <p:ext uri="{BB962C8B-B14F-4D97-AF65-F5344CB8AC3E}">
        <p14:creationId xmlns:p14="http://schemas.microsoft.com/office/powerpoint/2010/main" val="328910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>
                <a:cs typeface="Calibri" panose="020F0502020204030204" pitchFamily="34" charset="0"/>
              </a:rPr>
              <a:t>Transport layer: roadmap</a:t>
            </a:r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overview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marL="117475" indent="0">
              <a:spcBef>
                <a:spcPts val="800"/>
              </a:spcBef>
              <a:buClr>
                <a:schemeClr val="bg1">
                  <a:lumMod val="75000"/>
                </a:schemeClr>
              </a:buClr>
              <a:buNone/>
            </a:pPr>
            <a:endParaRPr lang="en-US" sz="320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839A-73B6-AB4F-BAAF-2F030915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79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5A0E6-50C2-1D4F-4CAE-CC25A48AF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110E-3D65-24D0-0C41-C58F7330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UDP – User Datagram Protocol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011C-156C-D496-4E44-DFF0C3CCB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3805"/>
            <a:ext cx="11036122" cy="4447574"/>
          </a:xfrm>
        </p:spPr>
        <p:txBody>
          <a:bodyPr>
            <a:normAutofit/>
          </a:bodyPr>
          <a:lstStyle/>
          <a:p>
            <a:r>
              <a:rPr lang="en-US"/>
              <a:t>How does UDP distinguish between traffic from different sockets? </a:t>
            </a:r>
          </a:p>
          <a:p>
            <a:pPr lvl="1"/>
            <a:r>
              <a:rPr lang="en-US"/>
              <a:t>Already covered in (de)multiplexing section</a:t>
            </a:r>
          </a:p>
          <a:p>
            <a:r>
              <a:rPr lang="en-US"/>
              <a:t>How does UDP break data into packets and put it back together ? </a:t>
            </a:r>
          </a:p>
          <a:p>
            <a:pPr lvl="1"/>
            <a:r>
              <a:rPr lang="en-US"/>
              <a:t>It doesn’t! You can only put as much data into a UDP segment that will fit into a single packet. Otherwise, it will give the application an error. </a:t>
            </a:r>
          </a:p>
          <a:p>
            <a:r>
              <a:rPr lang="en-US"/>
              <a:t>How does UDP make sure all bytes are delivered reliably?</a:t>
            </a:r>
          </a:p>
          <a:p>
            <a:pPr lvl="1"/>
            <a:r>
              <a:rPr lang="en-US"/>
              <a:t>It doesn’t!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 or delivered out-of-order to app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A0D014-897E-7370-2976-EAED394BBCFF}"/>
              </a:ext>
            </a:extLst>
          </p:cNvPr>
          <p:cNvGrpSpPr/>
          <p:nvPr/>
        </p:nvGrpSpPr>
        <p:grpSpPr>
          <a:xfrm>
            <a:off x="3125091" y="6014270"/>
            <a:ext cx="5339899" cy="575290"/>
            <a:chOff x="3125091" y="6014270"/>
            <a:chExt cx="5339899" cy="57529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EC36C1-EE43-30F4-E845-0233944D5A4F}"/>
                </a:ext>
              </a:extLst>
            </p:cNvPr>
            <p:cNvSpPr txBox="1"/>
            <p:nvPr/>
          </p:nvSpPr>
          <p:spPr>
            <a:xfrm>
              <a:off x="3253186" y="6061850"/>
              <a:ext cx="5211804" cy="4801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30175" marR="0" lvl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tabLst/>
                <a:defRPr/>
              </a:pPr>
              <a:r>
                <a:rPr lang="en-US" sz="2800">
                  <a:solidFill>
                    <a:prstClr val="black"/>
                  </a:solidFill>
                  <a:latin typeface="Calibri" panose="020F0502020204030204"/>
                  <a:ea typeface="ＭＳ Ｐゴシック" panose="020B0600070205080204" pitchFamily="34" charset="-128"/>
                </a:rPr>
                <a:t>Why do we have UDP again?</a:t>
              </a:r>
              <a:endParaRPr lang="en-US" sz="2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26375D-531D-687A-7630-B12AB0745F46}"/>
                </a:ext>
              </a:extLst>
            </p:cNvPr>
            <p:cNvSpPr/>
            <p:nvPr/>
          </p:nvSpPr>
          <p:spPr>
            <a:xfrm>
              <a:off x="3125091" y="6014270"/>
              <a:ext cx="5095272" cy="57529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354734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UDP: User Datagram Protocol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70DED9-87F6-FB46-A967-6223B68A3E96}"/>
              </a:ext>
            </a:extLst>
          </p:cNvPr>
          <p:cNvSpPr txBox="1">
            <a:spLocks noChangeArrowheads="1"/>
          </p:cNvSpPr>
          <p:nvPr/>
        </p:nvSpPr>
        <p:spPr>
          <a:xfrm>
            <a:off x="618385" y="1528553"/>
            <a:ext cx="9890589" cy="2927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be: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delivered out-of-order to app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958CE44-F1A4-924D-8CEA-640B52DBA4DF}"/>
              </a:ext>
            </a:extLst>
          </p:cNvPr>
          <p:cNvSpPr txBox="1">
            <a:spLocks noChangeArrowheads="1"/>
          </p:cNvSpPr>
          <p:nvPr/>
        </p:nvSpPr>
        <p:spPr>
          <a:xfrm>
            <a:off x="641997" y="4404835"/>
            <a:ext cx="10145273" cy="206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Connectionless?: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handshaking between UDP sender,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UDP segment handled independently of others</a:t>
            </a:r>
          </a:p>
        </p:txBody>
      </p:sp>
    </p:spTree>
    <p:extLst>
      <p:ext uri="{BB962C8B-B14F-4D97-AF65-F5344CB8AC3E}">
        <p14:creationId xmlns:p14="http://schemas.microsoft.com/office/powerpoint/2010/main" val="3799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UDP: User Datagram Protocol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70DED9-87F6-FB46-A967-6223B68A3E96}"/>
              </a:ext>
            </a:extLst>
          </p:cNvPr>
          <p:cNvSpPr txBox="1">
            <a:spLocks noChangeArrowheads="1"/>
          </p:cNvSpPr>
          <p:nvPr/>
        </p:nvSpPr>
        <p:spPr>
          <a:xfrm>
            <a:off x="618385" y="1528553"/>
            <a:ext cx="5550595" cy="292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be: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delivered out-of-order to app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E8D3DA-F7E2-3144-9365-F468AE5A3F1F}"/>
              </a:ext>
            </a:extLst>
          </p:cNvPr>
          <p:cNvGrpSpPr/>
          <p:nvPr/>
        </p:nvGrpSpPr>
        <p:grpSpPr>
          <a:xfrm>
            <a:off x="6568225" y="1335368"/>
            <a:ext cx="5029004" cy="5014363"/>
            <a:chOff x="4979987" y="2821302"/>
            <a:chExt cx="6630121" cy="3829830"/>
          </a:xfrm>
        </p:grpSpPr>
        <p:sp>
          <p:nvSpPr>
            <p:cNvPr id="9" name="Rectangle 26">
              <a:extLst>
                <a:ext uri="{FF2B5EF4-FFF2-40B4-BE49-F238E27FC236}">
                  <a16:creationId xmlns:a16="http://schemas.microsoft.com/office/drawing/2014/main" id="{F9D9BC33-5F55-F54A-B992-1DDB074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connection establishment (which can add RTT delay)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simple: no connection state at sender, receiver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small header size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congestion control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UDP can blast away as fast as desired!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can function in the face of congestion</a:t>
              </a:r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E3B96135-5F05-0D44-B7B9-9BD478D4E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7" y="2988017"/>
              <a:ext cx="6630121" cy="366311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3BFEAB49-E79F-FF40-AAAE-C9820F50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49" y="2821302"/>
              <a:ext cx="5102112" cy="378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Why is there a UDP?</a:t>
              </a: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B958CE44-F1A4-924D-8CEA-640B52DBA4DF}"/>
              </a:ext>
            </a:extLst>
          </p:cNvPr>
          <p:cNvSpPr txBox="1">
            <a:spLocks noChangeArrowheads="1"/>
          </p:cNvSpPr>
          <p:nvPr/>
        </p:nvSpPr>
        <p:spPr>
          <a:xfrm>
            <a:off x="641997" y="4404835"/>
            <a:ext cx="5550595" cy="206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connectionless: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handshaking between UDP sender,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UDP segment handled independently of others</a:t>
            </a:r>
          </a:p>
        </p:txBody>
      </p:sp>
    </p:spTree>
    <p:extLst>
      <p:ext uri="{BB962C8B-B14F-4D97-AF65-F5344CB8AC3E}">
        <p14:creationId xmlns:p14="http://schemas.microsoft.com/office/powerpoint/2010/main" val="14099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UDP: User Datagram Protocol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EFE9DD4-40BF-D54C-B457-743C8EAA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543058"/>
            <a:ext cx="11100625" cy="48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UDP use: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streaming multimedia apps (loss tolerant, rate sensitive)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HTTP/3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lang="en-US" sz="2800">
                <a:solidFill>
                  <a:prstClr val="black"/>
                </a:solidFill>
                <a:latin typeface="Calibri" panose="020F0502020204030204"/>
                <a:ea typeface="ＭＳ Ｐゴシック" charset="0"/>
              </a:rPr>
              <a:t>Other network apps or protocols like DNS and SNMP (discussed later)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if reliable transfer needed over UDP: 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needed reliability at application layer</a:t>
            </a:r>
          </a:p>
        </p:txBody>
      </p:sp>
    </p:spTree>
    <p:extLst>
      <p:ext uri="{BB962C8B-B14F-4D97-AF65-F5344CB8AC3E}">
        <p14:creationId xmlns:p14="http://schemas.microsoft.com/office/powerpoint/2010/main" val="16643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UDP: User Datagram Protocol </a:t>
            </a:r>
            <a:r>
              <a:rPr lang="en-US" sz="3600"/>
              <a:t>[RFC 768]</a:t>
            </a:r>
            <a:endParaRPr lang="en-US" sz="4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B0D4F-D972-B342-BA50-EC030780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243" y="1232551"/>
            <a:ext cx="6509995" cy="54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92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UDP: Transport Layer 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E97DC1-5C01-E843-A657-ADC5FEA14075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C57AC1A-9B60-DC47-A97D-E9C39D845828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" name="Freeform 70">
            <a:extLst>
              <a:ext uri="{FF2B5EF4-FFF2-40B4-BE49-F238E27FC236}">
                <a16:creationId xmlns:a16="http://schemas.microsoft.com/office/drawing/2014/main" id="{93CF945F-B7C1-9B4F-9438-D2DF7708E687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A415DCF-A2D2-344B-9A45-F3F58006C5EE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165" name="Rectangle 23">
              <a:extLst>
                <a:ext uri="{FF2B5EF4-FFF2-40B4-BE49-F238E27FC236}">
                  <a16:creationId xmlns:a16="http://schemas.microsoft.com/office/drawing/2014/main" id="{20790EF2-7EC4-BF46-AE61-5F193F08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Rectangle 24">
              <a:extLst>
                <a:ext uri="{FF2B5EF4-FFF2-40B4-BE49-F238E27FC236}">
                  <a16:creationId xmlns:a16="http://schemas.microsoft.com/office/drawing/2014/main" id="{DF6E9285-B785-804B-BB24-0405637B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25">
              <a:extLst>
                <a:ext uri="{FF2B5EF4-FFF2-40B4-BE49-F238E27FC236}">
                  <a16:creationId xmlns:a16="http://schemas.microsoft.com/office/drawing/2014/main" id="{C2F7FFF2-43B5-A648-8DB9-1244002B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Text Box 26">
              <a:extLst>
                <a:ext uri="{FF2B5EF4-FFF2-40B4-BE49-F238E27FC236}">
                  <a16:creationId xmlns:a16="http://schemas.microsoft.com/office/drawing/2014/main" id="{38AC5752-2E10-AE4C-AE2E-F2F12589A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69" name="Line 27">
              <a:extLst>
                <a:ext uri="{FF2B5EF4-FFF2-40B4-BE49-F238E27FC236}">
                  <a16:creationId xmlns:a16="http://schemas.microsoft.com/office/drawing/2014/main" id="{E6411346-D908-6048-94E9-4C9C6A9C9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26">
              <a:extLst>
                <a:ext uri="{FF2B5EF4-FFF2-40B4-BE49-F238E27FC236}">
                  <a16:creationId xmlns:a16="http://schemas.microsoft.com/office/drawing/2014/main" id="{2BD45E5F-4032-7A44-91A7-D2ED37DE3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1" name="Text Box 26">
              <a:extLst>
                <a:ext uri="{FF2B5EF4-FFF2-40B4-BE49-F238E27FC236}">
                  <a16:creationId xmlns:a16="http://schemas.microsoft.com/office/drawing/2014/main" id="{067129BD-4E72-804E-9941-0CFB2ABB0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72" name="Text Box 26">
              <a:extLst>
                <a:ext uri="{FF2B5EF4-FFF2-40B4-BE49-F238E27FC236}">
                  <a16:creationId xmlns:a16="http://schemas.microsoft.com/office/drawing/2014/main" id="{586097BE-C9CD-2B44-A610-13D1A1572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73" name="Line 27">
              <a:extLst>
                <a:ext uri="{FF2B5EF4-FFF2-40B4-BE49-F238E27FC236}">
                  <a16:creationId xmlns:a16="http://schemas.microsoft.com/office/drawing/2014/main" id="{9A1DE5DC-7E6A-4747-9541-02B87C77A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9B2D570F-120B-6D41-8FE2-002A2DC12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Text Box 26">
              <a:extLst>
                <a:ext uri="{FF2B5EF4-FFF2-40B4-BE49-F238E27FC236}">
                  <a16:creationId xmlns:a16="http://schemas.microsoft.com/office/drawing/2014/main" id="{3C035217-7FD4-6C48-AB72-7561321B3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C64A43A-1B07-3348-A5EB-9B76F69646C0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DB8B5ED-7F25-B645-878C-116DE6CD5EA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FB4D1D4-1D5D-7C46-A31B-48B19CA0A81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D1FB4E3-A216-1446-87E1-A06F139F800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2B930530-1BA2-8049-A625-480A1F84B91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5B65EDD-F107-4D4D-8254-28F27CB3355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052D8468-97DE-CD48-9220-0D7B5D1582B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CD0FBE04-ADDE-184C-8DFE-2575EA709AD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7" name="Group 149">
            <a:extLst>
              <a:ext uri="{FF2B5EF4-FFF2-40B4-BE49-F238E27FC236}">
                <a16:creationId xmlns:a16="http://schemas.microsoft.com/office/drawing/2014/main" id="{1F890155-D0B7-364C-891D-EC128001048E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98" name="Rectangle 73">
              <a:extLst>
                <a:ext uri="{FF2B5EF4-FFF2-40B4-BE49-F238E27FC236}">
                  <a16:creationId xmlns:a16="http://schemas.microsoft.com/office/drawing/2014/main" id="{590049C7-843C-1B4A-89F9-80D6028F7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4">
              <a:extLst>
                <a:ext uri="{FF2B5EF4-FFF2-40B4-BE49-F238E27FC236}">
                  <a16:creationId xmlns:a16="http://schemas.microsoft.com/office/drawing/2014/main" id="{060ED392-F3E2-5445-9D40-5D86C1A7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75">
              <a:extLst>
                <a:ext uri="{FF2B5EF4-FFF2-40B4-BE49-F238E27FC236}">
                  <a16:creationId xmlns:a16="http://schemas.microsoft.com/office/drawing/2014/main" id="{33BE5C08-8C7C-7149-875A-3BD200DF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Rectangle 129">
              <a:extLst>
                <a:ext uri="{FF2B5EF4-FFF2-40B4-BE49-F238E27FC236}">
                  <a16:creationId xmlns:a16="http://schemas.microsoft.com/office/drawing/2014/main" id="{0140B062-405E-0A48-ABA2-65AE09DF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85" name="Group 149">
            <a:extLst>
              <a:ext uri="{FF2B5EF4-FFF2-40B4-BE49-F238E27FC236}">
                <a16:creationId xmlns:a16="http://schemas.microsoft.com/office/drawing/2014/main" id="{2BE2291A-54C4-114A-8062-D743A8CDF9EC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86" name="Rectangle 73">
              <a:extLst>
                <a:ext uri="{FF2B5EF4-FFF2-40B4-BE49-F238E27FC236}">
                  <a16:creationId xmlns:a16="http://schemas.microsoft.com/office/drawing/2014/main" id="{A98E76A7-87AD-8242-988E-0E4DFC27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" name="Rectangle 74">
              <a:extLst>
                <a:ext uri="{FF2B5EF4-FFF2-40B4-BE49-F238E27FC236}">
                  <a16:creationId xmlns:a16="http://schemas.microsoft.com/office/drawing/2014/main" id="{05A0AED4-CB55-8B44-A573-91C3CC51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Rectangle 75">
              <a:extLst>
                <a:ext uri="{FF2B5EF4-FFF2-40B4-BE49-F238E27FC236}">
                  <a16:creationId xmlns:a16="http://schemas.microsoft.com/office/drawing/2014/main" id="{E473A3B0-4DB9-E148-95E3-5518DB46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Rectangle 129">
              <a:extLst>
                <a:ext uri="{FF2B5EF4-FFF2-40B4-BE49-F238E27FC236}">
                  <a16:creationId xmlns:a16="http://schemas.microsoft.com/office/drawing/2014/main" id="{E9ED0EE1-76D9-D04D-8893-5E36E5A7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45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>
                <a:cs typeface="Calibri" panose="020F0502020204030204" pitchFamily="34" charset="0"/>
              </a:rPr>
              <a:t>Transport layer: roadmap</a:t>
            </a:r>
            <a:endParaRPr lang="en-US" sz="440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>
                <a:cs typeface="Calibri" panose="020F0502020204030204" pitchFamily="34" charset="0"/>
              </a:rPr>
              <a:t>Transport-layer overview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/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/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42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sender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502120" y="2078245"/>
            <a:ext cx="1986815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</a:rPr>
                <a:t>a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UDP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UDP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290502" y="1516421"/>
            <a:ext cx="3723445" cy="440266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UDP</a:t>
              </a:r>
              <a:r>
                <a:rPr kumimoji="0" lang="en-US" sz="16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5052" y="3003638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 msg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1610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0052 0.0930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9098 L -0.00221 0.25996 L -0.11419 0.32385 L -0.4332 0.31806 L -0.55885 0.275 L -0.55885 0.275 " pathEditMode="relative" ptsTypes="AAAA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5" grpId="0"/>
      <p:bldP spid="9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receiver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1655121" y="2160335"/>
            <a:ext cx="2199790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>
                  <a:solidFill>
                    <a:prstClr val="black"/>
                  </a:solidFill>
                  <a:latin typeface="Calibri"/>
                </a:rPr>
                <a:t>app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80155" y="3324883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78217" y="2693557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UDP checksum header value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1795827" y="3762839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>
                    <a:solidFill>
                      <a:prstClr val="black"/>
                    </a:solidFill>
                    <a:latin typeface="Calibri"/>
                  </a:rPr>
                  <a:t>app</a:t>
                </a:r>
                <a:r>
                  <a: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msg</a:t>
                </a:r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F6FF1BE-CC44-0642-B5BA-79CC246557BD}"/>
              </a:ext>
            </a:extLst>
          </p:cNvPr>
          <p:cNvSpPr txBox="1"/>
          <p:nvPr/>
        </p:nvSpPr>
        <p:spPr>
          <a:xfrm>
            <a:off x="4379533" y="3932414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 message up to application via socket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79B4C12-D49E-4A40-9C38-F2E92ECDF43A}"/>
              </a:ext>
            </a:extLst>
          </p:cNvPr>
          <p:cNvSpPr/>
          <p:nvPr/>
        </p:nvSpPr>
        <p:spPr>
          <a:xfrm>
            <a:off x="8348341" y="2027305"/>
            <a:ext cx="3416536" cy="330284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F72514-945E-EB40-9BEE-202BF670272C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5A91E20-BDA5-C441-B395-6979D211F34E}"/>
              </a:ext>
            </a:extLst>
          </p:cNvPr>
          <p:cNvCxnSpPr>
            <a:cxnSpLocks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8285317-4714-1541-BC02-BED132E59B23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6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208 L 0.00014 -0.09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7" grpId="0"/>
      <p:bldP spid="127" grpId="0"/>
      <p:bldP spid="4" grpId="0" animBg="1"/>
      <p:bldP spid="4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 segment </a:t>
            </a:r>
            <a:r>
              <a:rPr lang="en-US"/>
              <a:t>h</a:t>
            </a:r>
            <a:r>
              <a:rPr lang="en-US" sz="4400"/>
              <a:t>eader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F52AC6CB-EA5F-E34E-A84B-F6174293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299" y="2017713"/>
            <a:ext cx="3324225" cy="3200400"/>
          </a:xfrm>
          <a:prstGeom prst="rect">
            <a:avLst/>
          </a:prstGeom>
          <a:solidFill>
            <a:srgbClr val="FFFFFF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C8E7AF66-85A4-6B43-AFFD-45ABC021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87" y="203041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source port #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F2912E8-AD40-5541-9C73-5856C97AF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924" y="203041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dest port #</a:t>
            </a: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D9BFD291-F38C-E245-812B-D4A7B44A2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774" y="2417763"/>
            <a:ext cx="3328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3CE7F4CE-E33B-FD4E-B07F-F5A9DE988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249" y="2817813"/>
            <a:ext cx="3324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F55DFF34-EECA-F046-9F88-B6CF84CB8E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017713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99267DCE-8159-FC45-B743-B474F3D4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474" y="155257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32 bits</a:t>
            </a: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8D62C2C2-8FA0-A54C-8811-9A937D96C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799" y="1784350"/>
            <a:ext cx="12001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DE702B00-23E1-474A-9072-DDEE50F767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888012" y="1793875"/>
            <a:ext cx="11287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7A899027-0169-0E41-A632-97B068C6D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262" y="337661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(payload)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D850B08-5706-0344-961A-224002B3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862" y="529272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UDP segment format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3E18502-A4AB-B441-8247-C60D9AD14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427288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22">
            <a:extLst>
              <a:ext uri="{FF2B5EF4-FFF2-40B4-BE49-F238E27FC236}">
                <a16:creationId xmlns:a16="http://schemas.microsoft.com/office/drawing/2014/main" id="{7C44E6B5-339B-1741-B9C3-A1E3E372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87" y="242093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2" name="Text Box 23">
            <a:extLst>
              <a:ext uri="{FF2B5EF4-FFF2-40B4-BE49-F238E27FC236}">
                <a16:creationId xmlns:a16="http://schemas.microsoft.com/office/drawing/2014/main" id="{47FFCC22-7372-6744-AEF8-0A8B7852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112" y="241141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checksum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485622D4-EF6A-C34A-A27B-A6B8F83BC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398" y="3421856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length, in bytes of UDP segment, including header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1D6A5808-0448-DB49-AF97-08E63607B4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2136" y="2597149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5F1E7-7CEF-EC4F-9C9D-C612D6BAA462}"/>
              </a:ext>
            </a:extLst>
          </p:cNvPr>
          <p:cNvSpPr/>
          <p:nvPr/>
        </p:nvSpPr>
        <p:spPr>
          <a:xfrm>
            <a:off x="3695142" y="1957213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9DAA7-4CE3-5A48-B429-6D40B6035291}"/>
              </a:ext>
            </a:extLst>
          </p:cNvPr>
          <p:cNvSpPr/>
          <p:nvPr/>
        </p:nvSpPr>
        <p:spPr>
          <a:xfrm>
            <a:off x="5331049" y="1955208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8B7A60-8E66-CD4B-B67F-657454C69C5D}"/>
              </a:ext>
            </a:extLst>
          </p:cNvPr>
          <p:cNvSpPr/>
          <p:nvPr/>
        </p:nvSpPr>
        <p:spPr>
          <a:xfrm>
            <a:off x="3657042" y="2362801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E79E99F-83A4-EE4E-9BAB-1946BFD0A4A1}"/>
              </a:ext>
            </a:extLst>
          </p:cNvPr>
          <p:cNvSpPr/>
          <p:nvPr/>
        </p:nvSpPr>
        <p:spPr>
          <a:xfrm>
            <a:off x="5290176" y="2341229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A4BE2E-C7FD-E34F-9626-C89B0B4F43FB}"/>
              </a:ext>
            </a:extLst>
          </p:cNvPr>
          <p:cNvSpPr/>
          <p:nvPr/>
        </p:nvSpPr>
        <p:spPr>
          <a:xfrm>
            <a:off x="4386800" y="3148706"/>
            <a:ext cx="2097870" cy="1560711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Line 25">
            <a:extLst>
              <a:ext uri="{FF2B5EF4-FFF2-40B4-BE49-F238E27FC236}">
                <a16:creationId xmlns:a16="http://schemas.microsoft.com/office/drawing/2014/main" id="{F10F9304-7E0A-6542-A023-9D119B25A0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5202" y="3972404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E81BCD01-79B1-A943-81E4-83B20B558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927" y="4969559"/>
            <a:ext cx="2406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to/from application layer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85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5" grpId="0" animBg="1"/>
      <p:bldP spid="26" grpId="0" animBg="1"/>
      <p:bldP spid="27" grpId="0" animBg="1"/>
      <p:bldP spid="48" grpId="0" animBg="1"/>
      <p:bldP spid="49" grpId="0" animBg="1"/>
      <p:bldP spid="50" grpId="0" animBg="1"/>
      <p:bldP spid="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UDP checksum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1270863" y="2652793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Transmitted:            5               6                11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6366BE9-1119-E949-B583-83377BE7B2FA}"/>
              </a:ext>
            </a:extLst>
          </p:cNvPr>
          <p:cNvSpPr txBox="1">
            <a:spLocks noChangeArrowheads="1"/>
          </p:cNvSpPr>
          <p:nvPr/>
        </p:nvSpPr>
        <p:spPr>
          <a:xfrm>
            <a:off x="1717730" y="4429929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Received:            4               6                11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3263DD-30EB-3A47-BB43-1008E7B8EB3B}"/>
              </a:ext>
            </a:extLst>
          </p:cNvPr>
          <p:cNvGrpSpPr/>
          <p:nvPr/>
        </p:nvGrpSpPr>
        <p:grpSpPr>
          <a:xfrm>
            <a:off x="3781587" y="2118101"/>
            <a:ext cx="3789990" cy="374499"/>
            <a:chOff x="3781587" y="2118101"/>
            <a:chExt cx="3789990" cy="37449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5CCDE0-7CCA-374E-AAE6-7714B8510863}"/>
                </a:ext>
              </a:extLst>
            </p:cNvPr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036BB1-E12C-9F45-B7AC-A46C43550AB8}"/>
                </a:ext>
              </a:extLst>
            </p:cNvPr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nd</a:t>
              </a: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F766B9-0BC5-B243-8C87-21D6B656B474}"/>
                </a:ext>
              </a:extLst>
            </p:cNvPr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sum</a:t>
              </a:r>
            </a:p>
          </p:txBody>
        </p:sp>
      </p:grpSp>
      <p:sp>
        <p:nvSpPr>
          <p:cNvPr id="5" name="Down Arrow 4">
            <a:extLst>
              <a:ext uri="{FF2B5EF4-FFF2-40B4-BE49-F238E27FC236}">
                <a16:creationId xmlns:a16="http://schemas.microsoft.com/office/drawing/2014/main" id="{25D45AF0-1848-CC41-9B94-776A4F00467D}"/>
              </a:ext>
            </a:extLst>
          </p:cNvPr>
          <p:cNvSpPr/>
          <p:nvPr/>
        </p:nvSpPr>
        <p:spPr>
          <a:xfrm>
            <a:off x="5269424" y="3316637"/>
            <a:ext cx="1131376" cy="978408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D0B8C6-3F4F-D744-B0D5-012F7CCC8026}"/>
              </a:ext>
            </a:extLst>
          </p:cNvPr>
          <p:cNvGrpSpPr/>
          <p:nvPr/>
        </p:nvGrpSpPr>
        <p:grpSpPr>
          <a:xfrm>
            <a:off x="4005390" y="4866468"/>
            <a:ext cx="2218236" cy="1079841"/>
            <a:chOff x="4005390" y="4866468"/>
            <a:chExt cx="2218236" cy="10798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290089-A408-1F4D-AD89-57B6FA475BD4}"/>
                </a:ext>
              </a:extLst>
            </p:cNvPr>
            <p:cNvSpPr txBox="1"/>
            <p:nvPr/>
          </p:nvSpPr>
          <p:spPr>
            <a:xfrm>
              <a:off x="4005390" y="5238423"/>
              <a:ext cx="2218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receiver-computed 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0805D62-6F2B-1F49-A297-2C93A181F097}"/>
                </a:ext>
              </a:extLst>
            </p:cNvPr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9C2F8-4129-1B44-8C70-BBDF08BD1536}"/>
              </a:ext>
            </a:extLst>
          </p:cNvPr>
          <p:cNvGrpSpPr/>
          <p:nvPr/>
        </p:nvGrpSpPr>
        <p:grpSpPr>
          <a:xfrm>
            <a:off x="6880470" y="4879385"/>
            <a:ext cx="2604945" cy="1064342"/>
            <a:chOff x="6880470" y="4879385"/>
            <a:chExt cx="2604945" cy="10643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DCA310-B7D2-5B47-90B9-563B10E091FB}"/>
                </a:ext>
              </a:extLst>
            </p:cNvPr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sender-computed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 (as received)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DA615DF0-68E8-EC4F-807E-D486A3197601}"/>
                </a:ext>
              </a:extLst>
            </p:cNvPr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01925F-F602-844A-BEF4-A6395DF560AD}"/>
              </a:ext>
            </a:extLst>
          </p:cNvPr>
          <p:cNvGrpSpPr/>
          <p:nvPr/>
        </p:nvGrpSpPr>
        <p:grpSpPr>
          <a:xfrm>
            <a:off x="6121831" y="5201334"/>
            <a:ext cx="821411" cy="1346699"/>
            <a:chOff x="6121831" y="5201334"/>
            <a:chExt cx="821411" cy="1346699"/>
          </a:xfrm>
        </p:grpSpPr>
        <p:pic>
          <p:nvPicPr>
            <p:cNvPr id="1026" name="Picture 2" descr="Image result for error">
              <a:extLst>
                <a:ext uri="{FF2B5EF4-FFF2-40B4-BE49-F238E27FC236}">
                  <a16:creationId xmlns:a16="http://schemas.microsoft.com/office/drawing/2014/main" id="{0F8C0CDD-8B63-9A4B-B799-33D82D530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831" y="5782776"/>
              <a:ext cx="821411" cy="765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916598-558E-9245-AD24-594E54348A33}"/>
                </a:ext>
              </a:extLst>
            </p:cNvPr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CD000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E17EE6-50CC-C042-BC48-5E6E3B972272}"/>
                </a:ext>
              </a:extLst>
            </p:cNvPr>
            <p:cNvCxnSpPr/>
            <p:nvPr/>
          </p:nvCxnSpPr>
          <p:spPr>
            <a:xfrm flipH="1">
              <a:off x="6460174" y="5418195"/>
              <a:ext cx="108488" cy="247973"/>
            </a:xfrm>
            <a:prstGeom prst="line">
              <a:avLst/>
            </a:prstGeom>
            <a:ln w="31750">
              <a:solidFill>
                <a:srgbClr val="CD0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49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" grpId="0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(including UDP header fields and IP addresses)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(one’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complement sum)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 if computed checksum equals checksum field value: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equal - error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equal - no error detected.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 later ….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35FE2-3B4B-075D-E1E7-C17E44AE257E}"/>
              </a:ext>
            </a:extLst>
          </p:cNvPr>
          <p:cNvSpPr txBox="1"/>
          <p:nvPr/>
        </p:nvSpPr>
        <p:spPr>
          <a:xfrm>
            <a:off x="7389095" y="4806034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latin typeface="Calibri" panose="020F0502020204030204"/>
                <a:ea typeface="ＭＳ Ｐゴシック" panose="020B0600070205080204" pitchFamily="34" charset="-128"/>
              </a:rPr>
              <a:t>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 error detected.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48" grpId="0" uiExpand="1" build="p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Internet checksum: an 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228BD91C-645B-7B49-B807-EF571877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0" y="5071610"/>
            <a:ext cx="10367961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Note: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when adding numbers, a carryout from the most significant bit needs to be added to the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898A9607-38BF-9544-B70F-067CC64A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466" y="6260898"/>
            <a:ext cx="98572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ttp://gaia.cs.umass.edu/kurose_ross/interactive/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3B7D25F-DD2D-6943-A612-1B140865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833" y="3264149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02C19D06-A871-3D4E-A141-88A98E4A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wraparound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D9BAD80C-425E-F145-9700-2D1823022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0633" y="3788911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5AD71209-A9E2-794D-88A1-4B84AF2607D1}"/>
              </a:ext>
            </a:extLst>
          </p:cNvPr>
          <p:cNvSpPr>
            <a:spLocks/>
          </p:cNvSpPr>
          <p:nvPr/>
        </p:nvSpPr>
        <p:spPr bwMode="auto">
          <a:xfrm>
            <a:off x="2669233" y="3576532"/>
            <a:ext cx="5795540" cy="95077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994788-E9D3-5D40-89C2-5666242ECA9E}"/>
              </a:ext>
            </a:extLst>
          </p:cNvPr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1 0 1 1 1 0 1 1 1 0 1 1 1 1 0 0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</p:spTree>
    <p:extLst>
      <p:ext uri="{BB962C8B-B14F-4D97-AF65-F5344CB8AC3E}">
        <p14:creationId xmlns:p14="http://schemas.microsoft.com/office/powerpoint/2010/main" val="22279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0" grpId="0"/>
      <p:bldP spid="10" grpId="0" animBg="1"/>
      <p:bldP spid="11" grpId="0"/>
      <p:bldP spid="14" grpId="0" animBg="1"/>
      <p:bldP spid="15" grpId="0" animBg="1"/>
      <p:bldP spid="21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/>
              <a:t>Internet checksum: weak protection!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0902B-ACCE-A04E-88F8-76E3A68380F6}"/>
              </a:ext>
            </a:extLst>
          </p:cNvPr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23B7D25F-DD2D-6943-A612-1B140865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591" y="3264149"/>
              <a:ext cx="3048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02C19D06-A871-3D4E-A141-88A98E4A3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med"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wraparound</a:t>
              </a: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D9BAD80C-425E-F145-9700-2D1823022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391" y="3788911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D71209-A9E2-794D-88A1-4B84AF26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991" y="3576532"/>
              <a:ext cx="5795540" cy="95077"/>
            </a:xfrm>
            <a:custGeom>
              <a:avLst/>
              <a:gdLst>
                <a:gd name="T0" fmla="*/ 0 w 3788"/>
                <a:gd name="T1" fmla="*/ 0 h 58"/>
                <a:gd name="T2" fmla="*/ 0 w 3788"/>
                <a:gd name="T3" fmla="*/ 2147483647 h 58"/>
                <a:gd name="T4" fmla="*/ 2147483647 w 3788"/>
                <a:gd name="T5" fmla="*/ 2147483647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88" h="5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994788-E9D3-5D40-89C2-5666242ECA9E}"/>
                </a:ext>
              </a:extLst>
            </p:cNvPr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1 0 1 1 1 0 1 1 1 0 1 1 1 1 0 0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762320-BD6D-C948-B1B7-DB283C97C3F4}"/>
              </a:ext>
            </a:extLst>
          </p:cNvPr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4FB029-4B65-2048-954A-3FF0EC7EB970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76E060C-7039-6D4E-922A-B4F2B25FA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DC7E60-52B8-E24C-AD91-442CF1A81D58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0 1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67688F-D990-804C-9C00-CC1C467BE801}"/>
              </a:ext>
            </a:extLst>
          </p:cNvPr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22365B-07EC-4545-B454-E8C0FAD379FA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4A8702-0D2D-8243-9C39-DC082DD83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E21CCB-6730-9040-AA0C-B91C9765D0AC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699F57-48BE-454E-800A-4CC5A118241E}"/>
              </a:ext>
            </a:extLst>
          </p:cNvPr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BC6D80E3-4974-474B-9338-024650CB8A51}"/>
                </a:ext>
              </a:extLst>
            </p:cNvPr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87D51E-FE73-0B41-A199-876E1DAEB87D}"/>
                </a:ext>
              </a:extLst>
            </p:cNvPr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Even though numbers have changed (bit flips), </a:t>
              </a: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change in checksum!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538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4" y="196879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/>
              <a:t>Summary</a:t>
            </a:r>
            <a:r>
              <a:rPr lang="en-US" sz="4800"/>
              <a:t>: UDP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525681" y="1403321"/>
            <a:ext cx="11373633" cy="5247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“no frills” protocol: 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segments may be lost, delivered out of order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effort service: “send and hope for the best”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has its benefits: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setup/handshaking needed (no RTT incurred)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helps with reliability (checksum)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>
                <a:solidFill>
                  <a:prstClr val="black"/>
                </a:solidFill>
                <a:latin typeface="Calibri"/>
              </a:rPr>
              <a:t>…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additional functionality on top of UDP in application layer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2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>
                <a:cs typeface="Calibri" panose="020F0502020204030204" pitchFamily="34" charset="0"/>
              </a:rPr>
              <a:t>Transport layer: roadmap</a:t>
            </a:r>
            <a:endParaRPr lang="en-US" sz="440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</a:pPr>
            <a:r>
              <a:rPr lang="en-US" altLang="en-US" sz="3200">
                <a:cs typeface="Calibri" panose="020F0502020204030204" pitchFamily="34" charset="0"/>
              </a:rPr>
              <a:t>Transport-layer overview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>
                <a:solidFill>
                  <a:schemeClr val="bg1">
                    <a:lumMod val="6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>
                <a:solidFill>
                  <a:schemeClr val="bg1">
                    <a:lumMod val="6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>
                <a:solidFill>
                  <a:schemeClr val="bg1">
                    <a:lumMod val="6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>
                <a:solidFill>
                  <a:schemeClr val="bg1">
                    <a:lumMod val="6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>
                <a:solidFill>
                  <a:schemeClr val="bg1">
                    <a:lumMod val="65000"/>
                  </a:schemeClr>
                </a:solidFill>
              </a:rPr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95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AA3C4-EDE3-C72A-828B-77BAAFE99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32A7-9D1F-4F66-F31F-1A70EE1A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>
                <a:cs typeface="Calibri" panose="020F0502020204030204" pitchFamily="34" charset="0"/>
              </a:rPr>
              <a:t>Transport layer: overview</a:t>
            </a:r>
            <a:endParaRPr lang="en-US" sz="4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76ECA-5016-63F4-C2D5-2EAF39E09E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8691" y="1458047"/>
            <a:ext cx="10873425" cy="4351338"/>
          </a:xfrm>
        </p:spPr>
        <p:txBody>
          <a:bodyPr>
            <a:noAutofit/>
          </a:bodyPr>
          <a:lstStyle/>
          <a:p>
            <a:pPr marL="400050" indent="-285750">
              <a:buFont typeface="Wingdings" charset="2"/>
              <a:buChar char="§"/>
              <a:defRPr/>
            </a:pPr>
            <a:r>
              <a:rPr lang="en-US" sz="3200"/>
              <a:t>Provide service to the application layer</a:t>
            </a:r>
            <a:endParaRPr lang="en-US"/>
          </a:p>
          <a:p>
            <a:pPr lvl="1"/>
            <a:r>
              <a:rPr lang="en-US" sz="2800"/>
              <a:t>Transport to Application: “If you give me some data and the ID of </a:t>
            </a:r>
            <a:r>
              <a:rPr lang="en-US" sz="2800">
                <a:solidFill>
                  <a:srgbClr val="FF0000"/>
                </a:solidFill>
              </a:rPr>
              <a:t>the other communication endpoint</a:t>
            </a:r>
            <a:r>
              <a:rPr lang="en-US" sz="2800"/>
              <a:t> (e.g., the (IP, port) for the destination socket), I will get the data to that communication endpoint.”</a:t>
            </a:r>
          </a:p>
          <a:p>
            <a:pPr marL="463550" lvl="1" indent="0">
              <a:buNone/>
            </a:pPr>
            <a:endParaRPr lang="en-US" sz="2800"/>
          </a:p>
          <a:p>
            <a:r>
              <a:rPr lang="en-US" sz="3200"/>
              <a:t>Using the services of the network layer</a:t>
            </a:r>
          </a:p>
          <a:p>
            <a:pPr lvl="1"/>
            <a:r>
              <a:rPr lang="en-US" sz="2800"/>
              <a:t>Network to transport: “If you give me some data and the ID of </a:t>
            </a:r>
            <a:r>
              <a:rPr lang="en-US" sz="2800">
                <a:solidFill>
                  <a:srgbClr val="FF0000"/>
                </a:solidFill>
              </a:rPr>
              <a:t>the computer (host) that is the destination </a:t>
            </a:r>
            <a:r>
              <a:rPr lang="en-US" sz="2800"/>
              <a:t>(e.g., the IP address for the host), I will get the data to that destination host." </a:t>
            </a:r>
          </a:p>
        </p:txBody>
      </p:sp>
    </p:spTree>
    <p:extLst>
      <p:ext uri="{BB962C8B-B14F-4D97-AF65-F5344CB8AC3E}">
        <p14:creationId xmlns:p14="http://schemas.microsoft.com/office/powerpoint/2010/main" val="208149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Transport layer: in the Internet</a:t>
            </a:r>
            <a:endParaRPr lang="en-US" sz="4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4B22D-C9B6-24F1-811C-939E84047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1841249"/>
            <a:ext cx="2593324" cy="133666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4DE4E41-5315-8D85-91D2-810F9B375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85" y="1857184"/>
            <a:ext cx="2056106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C1F222-EC1D-381C-8023-B4F21A1B1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3185327"/>
            <a:ext cx="2593324" cy="776343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F8C03BF7-764E-F587-8482-7DD0198B3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04" y="3349974"/>
            <a:ext cx="1981973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Transport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D2B54EA-D2E3-2BBF-59B2-BDC61D4E7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3969088"/>
            <a:ext cx="2593324" cy="646055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B9EA42C2-9B8B-A8D2-816F-B5D9A6C4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31" y="4081604"/>
            <a:ext cx="2557325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Network (IP)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B48833D-EFB7-A21A-00A1-6C167970D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4622880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65773256-B55C-0907-DCBA-1111D7044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49" y="4666169"/>
            <a:ext cx="1800239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Link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35">
                <a:extLst>
                  <a:ext uri="{FF2B5EF4-FFF2-40B4-BE49-F238E27FC236}">
                    <a16:creationId xmlns:a16="http://schemas.microsoft.com/office/drawing/2014/main" id="{464D0E74-4AD8-377C-3E95-7F27DE115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429" y="1347052"/>
                <a:ext cx="1253164" cy="400110"/>
              </a:xfrm>
              <a:prstGeom prst="rect">
                <a:avLst/>
              </a:prstGeom>
              <a:solidFill>
                <a:schemeClr val="bg1">
                  <a:alpha val="45882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Host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3" name="Text Box 35">
                <a:extLst>
                  <a:ext uri="{FF2B5EF4-FFF2-40B4-BE49-F238E27FC236}">
                    <a16:creationId xmlns:a16="http://schemas.microsoft.com/office/drawing/2014/main" id="{464D0E74-4AD8-377C-3E95-7F27DE115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429" y="1347052"/>
                <a:ext cx="1253164" cy="400110"/>
              </a:xfrm>
              <a:prstGeom prst="rect">
                <a:avLst/>
              </a:prstGeom>
              <a:blipFill>
                <a:blip r:embed="rId3"/>
                <a:stretch>
                  <a:fillRect l="-4854" t="-10606" r="-3883" b="-242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10">
            <a:extLst>
              <a:ext uri="{FF2B5EF4-FFF2-40B4-BE49-F238E27FC236}">
                <a16:creationId xmlns:a16="http://schemas.microsoft.com/office/drawing/2014/main" id="{797E2CB3-4F61-B4D1-4F2B-669A4505F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5117304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E3C4012A-92CC-555A-B1F7-E1F90A7A1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49" y="5150128"/>
            <a:ext cx="1800240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Physical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D0365EF-A4B9-67E4-4F21-E727A3D4365E}"/>
              </a:ext>
            </a:extLst>
          </p:cNvPr>
          <p:cNvSpPr/>
          <p:nvPr/>
        </p:nvSpPr>
        <p:spPr>
          <a:xfrm>
            <a:off x="713385" y="2380593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1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E47700F-F1BE-2D6A-6FC0-E68837606B44}"/>
              </a:ext>
            </a:extLst>
          </p:cNvPr>
          <p:cNvSpPr/>
          <p:nvPr/>
        </p:nvSpPr>
        <p:spPr>
          <a:xfrm>
            <a:off x="2205859" y="2391103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N</a:t>
            </a:r>
          </a:p>
        </p:txBody>
      </p:sp>
      <p:sp>
        <p:nvSpPr>
          <p:cNvPr id="69" name="Text Box 7">
            <a:extLst>
              <a:ext uri="{FF2B5EF4-FFF2-40B4-BE49-F238E27FC236}">
                <a16:creationId xmlns:a16="http://schemas.microsoft.com/office/drawing/2014/main" id="{E2FDCBD4-9A4C-3343-CE61-C320E539B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40" y="2493377"/>
            <a:ext cx="1981973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2F83EB-62E4-EDAB-F75E-B7BD2D01D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1722773"/>
            <a:ext cx="2593324" cy="133666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5">
            <a:extLst>
              <a:ext uri="{FF2B5EF4-FFF2-40B4-BE49-F238E27FC236}">
                <a16:creationId xmlns:a16="http://schemas.microsoft.com/office/drawing/2014/main" id="{694AE27F-93FD-9373-A62E-BCFEC7901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9978" y="1738708"/>
            <a:ext cx="2056106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Application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9517956-630A-DAAF-D7AD-37F05CE1E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3066851"/>
            <a:ext cx="2593324" cy="776343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7">
            <a:extLst>
              <a:ext uri="{FF2B5EF4-FFF2-40B4-BE49-F238E27FC236}">
                <a16:creationId xmlns:a16="http://schemas.microsoft.com/office/drawing/2014/main" id="{DD1BB685-3140-7EAA-E5F9-E5F9A9DF7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2497" y="3231498"/>
            <a:ext cx="1981973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Transport</a:t>
            </a: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FAEF37BB-6059-F5E8-3B43-652B3988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3850612"/>
            <a:ext cx="2593324" cy="646055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9">
            <a:extLst>
              <a:ext uri="{FF2B5EF4-FFF2-40B4-BE49-F238E27FC236}">
                <a16:creationId xmlns:a16="http://schemas.microsoft.com/office/drawing/2014/main" id="{BAD95B8A-E806-A4BB-720E-D4E32AC9E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6424" y="3963128"/>
            <a:ext cx="2557325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Network (IP)</a:t>
            </a:r>
          </a:p>
        </p:txBody>
      </p:sp>
      <p:sp>
        <p:nvSpPr>
          <p:cNvPr id="79" name="Rectangle 10">
            <a:extLst>
              <a:ext uri="{FF2B5EF4-FFF2-40B4-BE49-F238E27FC236}">
                <a16:creationId xmlns:a16="http://schemas.microsoft.com/office/drawing/2014/main" id="{B82D3313-1ABF-8F78-E752-3E821F8CD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4504404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11">
            <a:extLst>
              <a:ext uri="{FF2B5EF4-FFF2-40B4-BE49-F238E27FC236}">
                <a16:creationId xmlns:a16="http://schemas.microsoft.com/office/drawing/2014/main" id="{B446F816-5123-79A4-E937-91C5C586A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242" y="4547693"/>
            <a:ext cx="1800239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Link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 Box 35">
                <a:extLst>
                  <a:ext uri="{FF2B5EF4-FFF2-40B4-BE49-F238E27FC236}">
                    <a16:creationId xmlns:a16="http://schemas.microsoft.com/office/drawing/2014/main" id="{395B8D80-6244-037C-DA1F-DF0028E941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92022" y="1228576"/>
                <a:ext cx="1259127" cy="400110"/>
              </a:xfrm>
              <a:prstGeom prst="rect">
                <a:avLst/>
              </a:prstGeom>
              <a:solidFill>
                <a:schemeClr val="bg1">
                  <a:alpha val="45882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Host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1" name="Text Box 35">
                <a:extLst>
                  <a:ext uri="{FF2B5EF4-FFF2-40B4-BE49-F238E27FC236}">
                    <a16:creationId xmlns:a16="http://schemas.microsoft.com/office/drawing/2014/main" id="{395B8D80-6244-037C-DA1F-DF0028E94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92022" y="1228576"/>
                <a:ext cx="1259127" cy="400110"/>
              </a:xfrm>
              <a:prstGeom prst="rect">
                <a:avLst/>
              </a:prstGeom>
              <a:blipFill>
                <a:blip r:embed="rId4"/>
                <a:stretch>
                  <a:fillRect l="-4831" t="-10769" r="-3865" b="-261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10">
            <a:extLst>
              <a:ext uri="{FF2B5EF4-FFF2-40B4-BE49-F238E27FC236}">
                <a16:creationId xmlns:a16="http://schemas.microsoft.com/office/drawing/2014/main" id="{C738DC84-E40D-D02F-2376-CD46520FD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4998828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11">
            <a:extLst>
              <a:ext uri="{FF2B5EF4-FFF2-40B4-BE49-F238E27FC236}">
                <a16:creationId xmlns:a16="http://schemas.microsoft.com/office/drawing/2014/main" id="{F45E93A1-5B09-5C99-AC4F-D9289DFAF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242" y="5031652"/>
            <a:ext cx="1800240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Physical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6B6E6237-23D9-35D3-7D9E-2512D368F578}"/>
              </a:ext>
            </a:extLst>
          </p:cNvPr>
          <p:cNvSpPr/>
          <p:nvPr/>
        </p:nvSpPr>
        <p:spPr>
          <a:xfrm>
            <a:off x="9329978" y="2262117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EC874B86-96D8-4A3A-C450-C0111DE9A63C}"/>
              </a:ext>
            </a:extLst>
          </p:cNvPr>
          <p:cNvSpPr/>
          <p:nvPr/>
        </p:nvSpPr>
        <p:spPr>
          <a:xfrm>
            <a:off x="10822452" y="2272627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M</a:t>
            </a:r>
          </a:p>
        </p:txBody>
      </p:sp>
      <p:sp>
        <p:nvSpPr>
          <p:cNvPr id="86" name="Text Box 7">
            <a:extLst>
              <a:ext uri="{FF2B5EF4-FFF2-40B4-BE49-F238E27FC236}">
                <a16:creationId xmlns:a16="http://schemas.microsoft.com/office/drawing/2014/main" id="{5891C7E0-4DD1-D15A-F162-27558AF91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3272" y="2374901"/>
            <a:ext cx="960126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…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E7BBBF1-25BA-965F-D71A-A8B549CCE3FA}"/>
              </a:ext>
            </a:extLst>
          </p:cNvPr>
          <p:cNvGrpSpPr/>
          <p:nvPr/>
        </p:nvGrpSpPr>
        <p:grpSpPr>
          <a:xfrm>
            <a:off x="783196" y="2940652"/>
            <a:ext cx="564570" cy="292948"/>
            <a:chOff x="2623693" y="3497316"/>
            <a:chExt cx="768645" cy="398840"/>
          </a:xfrm>
        </p:grpSpPr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DE3F3ABD-5116-7D6B-52BE-3A1CC54AF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8" name="Rectangle 60">
              <a:extLst>
                <a:ext uri="{FF2B5EF4-FFF2-40B4-BE49-F238E27FC236}">
                  <a16:creationId xmlns:a16="http://schemas.microsoft.com/office/drawing/2014/main" id="{8D946E25-B13D-515F-8E41-5BBAD77AD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9" name="Rectangle 61">
              <a:extLst>
                <a:ext uri="{FF2B5EF4-FFF2-40B4-BE49-F238E27FC236}">
                  <a16:creationId xmlns:a16="http://schemas.microsoft.com/office/drawing/2014/main" id="{C0907531-34F8-E684-1703-F7B16D0B3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0" name="Rectangle 62">
              <a:extLst>
                <a:ext uri="{FF2B5EF4-FFF2-40B4-BE49-F238E27FC236}">
                  <a16:creationId xmlns:a16="http://schemas.microsoft.com/office/drawing/2014/main" id="{B8B5803D-EEAF-3C86-0927-25282BC7B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9F4F298-43F9-C637-044A-0AE17232ECE2}"/>
              </a:ext>
            </a:extLst>
          </p:cNvPr>
          <p:cNvGrpSpPr/>
          <p:nvPr/>
        </p:nvGrpSpPr>
        <p:grpSpPr>
          <a:xfrm>
            <a:off x="2220605" y="2919577"/>
            <a:ext cx="564570" cy="292948"/>
            <a:chOff x="2623693" y="3497316"/>
            <a:chExt cx="768645" cy="398840"/>
          </a:xfrm>
        </p:grpSpPr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10C0EF84-3452-5456-5A67-DF25F4779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8" name="Rectangle 60">
              <a:extLst>
                <a:ext uri="{FF2B5EF4-FFF2-40B4-BE49-F238E27FC236}">
                  <a16:creationId xmlns:a16="http://schemas.microsoft.com/office/drawing/2014/main" id="{3E4172DC-1A5D-F916-20CB-A0E3014CE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9" name="Rectangle 61">
              <a:extLst>
                <a:ext uri="{FF2B5EF4-FFF2-40B4-BE49-F238E27FC236}">
                  <a16:creationId xmlns:a16="http://schemas.microsoft.com/office/drawing/2014/main" id="{45BBE45B-2950-3FA8-99E7-5077C8D31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" name="Rectangle 62">
              <a:extLst>
                <a:ext uri="{FF2B5EF4-FFF2-40B4-BE49-F238E27FC236}">
                  <a16:creationId xmlns:a16="http://schemas.microsoft.com/office/drawing/2014/main" id="{01F26051-D3CA-AD9E-0E59-B01479C00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58D5D69-0B0E-C6E0-D321-7CCD83311A3B}"/>
              </a:ext>
            </a:extLst>
          </p:cNvPr>
          <p:cNvGrpSpPr/>
          <p:nvPr/>
        </p:nvGrpSpPr>
        <p:grpSpPr>
          <a:xfrm>
            <a:off x="9355435" y="2815487"/>
            <a:ext cx="564570" cy="292948"/>
            <a:chOff x="2623693" y="3497316"/>
            <a:chExt cx="768645" cy="398840"/>
          </a:xfrm>
        </p:grpSpPr>
        <p:sp>
          <p:nvSpPr>
            <p:cNvPr id="102" name="Rectangle 59">
              <a:extLst>
                <a:ext uri="{FF2B5EF4-FFF2-40B4-BE49-F238E27FC236}">
                  <a16:creationId xmlns:a16="http://schemas.microsoft.com/office/drawing/2014/main" id="{5389D26F-1EBA-1C8D-E4A0-FECE008BA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" name="Rectangle 60">
              <a:extLst>
                <a:ext uri="{FF2B5EF4-FFF2-40B4-BE49-F238E27FC236}">
                  <a16:creationId xmlns:a16="http://schemas.microsoft.com/office/drawing/2014/main" id="{1646431A-17A1-764A-D64F-B20C34A7B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" name="Rectangle 61">
              <a:extLst>
                <a:ext uri="{FF2B5EF4-FFF2-40B4-BE49-F238E27FC236}">
                  <a16:creationId xmlns:a16="http://schemas.microsoft.com/office/drawing/2014/main" id="{BBCCFF01-0BC7-7BE4-85D9-44EAEE6A6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" name="Rectangle 62">
              <a:extLst>
                <a:ext uri="{FF2B5EF4-FFF2-40B4-BE49-F238E27FC236}">
                  <a16:creationId xmlns:a16="http://schemas.microsoft.com/office/drawing/2014/main" id="{D429F817-1BEA-8B0F-7519-994324198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BE5DF4C-F31E-E7E5-707D-7AFE1A42223B}"/>
              </a:ext>
            </a:extLst>
          </p:cNvPr>
          <p:cNvGrpSpPr/>
          <p:nvPr/>
        </p:nvGrpSpPr>
        <p:grpSpPr>
          <a:xfrm>
            <a:off x="10861391" y="2829855"/>
            <a:ext cx="564570" cy="292948"/>
            <a:chOff x="2623693" y="3497316"/>
            <a:chExt cx="768645" cy="398840"/>
          </a:xfrm>
        </p:grpSpPr>
        <p:sp>
          <p:nvSpPr>
            <p:cNvPr id="107" name="Rectangle 59">
              <a:extLst>
                <a:ext uri="{FF2B5EF4-FFF2-40B4-BE49-F238E27FC236}">
                  <a16:creationId xmlns:a16="http://schemas.microsoft.com/office/drawing/2014/main" id="{C7C513BC-1350-F769-AA47-107FD806A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" name="Rectangle 60">
              <a:extLst>
                <a:ext uri="{FF2B5EF4-FFF2-40B4-BE49-F238E27FC236}">
                  <a16:creationId xmlns:a16="http://schemas.microsoft.com/office/drawing/2014/main" id="{8060F0BE-D9E9-161D-14EB-DD30E4694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" name="Rectangle 61">
              <a:extLst>
                <a:ext uri="{FF2B5EF4-FFF2-40B4-BE49-F238E27FC236}">
                  <a16:creationId xmlns:a16="http://schemas.microsoft.com/office/drawing/2014/main" id="{2F086B94-04D6-F380-FEBA-2F921B7E6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" name="Rectangle 62">
              <a:extLst>
                <a:ext uri="{FF2B5EF4-FFF2-40B4-BE49-F238E27FC236}">
                  <a16:creationId xmlns:a16="http://schemas.microsoft.com/office/drawing/2014/main" id="{9C7AF8B7-AE26-EDAA-D33E-D2AFCEBD6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775BE0-7207-A460-156F-035331B03F43}"/>
                  </a:ext>
                </a:extLst>
              </p:cNvPr>
              <p:cNvSpPr txBox="1"/>
              <p:nvPr/>
            </p:nvSpPr>
            <p:spPr>
              <a:xfrm>
                <a:off x="847530" y="2904821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9775BE0-7207-A460-156F-035331B03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30" y="2904821"/>
                <a:ext cx="451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F0B4717-C8DE-AC09-DAF6-93E33247D693}"/>
                  </a:ext>
                </a:extLst>
              </p:cNvPr>
              <p:cNvSpPr txBox="1"/>
              <p:nvPr/>
            </p:nvSpPr>
            <p:spPr>
              <a:xfrm>
                <a:off x="2314862" y="2874225"/>
                <a:ext cx="489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F0B4717-C8DE-AC09-DAF6-93E33247D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862" y="2874225"/>
                <a:ext cx="4893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99C2225-751F-2395-D32C-F31221CD785A}"/>
                  </a:ext>
                </a:extLst>
              </p:cNvPr>
              <p:cNvSpPr txBox="1"/>
              <p:nvPr/>
            </p:nvSpPr>
            <p:spPr>
              <a:xfrm>
                <a:off x="9455321" y="2777325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899C2225-751F-2395-D32C-F31221CD7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321" y="2777325"/>
                <a:ext cx="451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1DA7BE43-80B2-6208-C20D-0CEA29244DC3}"/>
                  </a:ext>
                </a:extLst>
              </p:cNvPr>
              <p:cNvSpPr txBox="1"/>
              <p:nvPr/>
            </p:nvSpPr>
            <p:spPr>
              <a:xfrm>
                <a:off x="10929127" y="2794111"/>
                <a:ext cx="524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1DA7BE43-80B2-6208-C20D-0CEA29244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9127" y="2794111"/>
                <a:ext cx="52443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0B5ED85-6234-3382-87FE-011418A71E93}"/>
              </a:ext>
            </a:extLst>
          </p:cNvPr>
          <p:cNvGrpSpPr/>
          <p:nvPr/>
        </p:nvGrpSpPr>
        <p:grpSpPr>
          <a:xfrm>
            <a:off x="3160371" y="4337230"/>
            <a:ext cx="6200437" cy="2338427"/>
            <a:chOff x="3950949" y="3712118"/>
            <a:chExt cx="4437909" cy="1673709"/>
          </a:xfrm>
        </p:grpSpPr>
        <p:sp>
          <p:nvSpPr>
            <p:cNvPr id="163" name="Freeform 109">
              <a:extLst>
                <a:ext uri="{FF2B5EF4-FFF2-40B4-BE49-F238E27FC236}">
                  <a16:creationId xmlns:a16="http://schemas.microsoft.com/office/drawing/2014/main" id="{356B4F9D-D38E-6123-88F4-8A532D376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93" y="3779185"/>
              <a:ext cx="3066412" cy="1606642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4" name="Line 10">
              <a:extLst>
                <a:ext uri="{FF2B5EF4-FFF2-40B4-BE49-F238E27FC236}">
                  <a16:creationId xmlns:a16="http://schemas.microsoft.com/office/drawing/2014/main" id="{C2DFB15D-838D-4932-8DF1-622D180F9C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V="1">
              <a:off x="4540167" y="4205044"/>
              <a:ext cx="358145" cy="24009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Line 10">
              <a:extLst>
                <a:ext uri="{FF2B5EF4-FFF2-40B4-BE49-F238E27FC236}">
                  <a16:creationId xmlns:a16="http://schemas.microsoft.com/office/drawing/2014/main" id="{7D6891B4-03FB-E2EA-0001-AC992C83CE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V="1">
              <a:off x="4182840" y="4178720"/>
              <a:ext cx="387044" cy="85082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E28B9C0B-785D-9E8D-C506-322F09AF29C4}"/>
                </a:ext>
              </a:extLst>
            </p:cNvPr>
            <p:cNvGrpSpPr/>
            <p:nvPr/>
          </p:nvGrpSpPr>
          <p:grpSpPr>
            <a:xfrm>
              <a:off x="4781664" y="4415146"/>
              <a:ext cx="516796" cy="338181"/>
              <a:chOff x="9497138" y="3394032"/>
              <a:chExt cx="367224" cy="240304"/>
            </a:xfrm>
          </p:grpSpPr>
          <p:sp>
            <p:nvSpPr>
              <p:cNvPr id="196" name="Freeform 235">
                <a:extLst>
                  <a:ext uri="{FF2B5EF4-FFF2-40B4-BE49-F238E27FC236}">
                    <a16:creationId xmlns:a16="http://schemas.microsoft.com/office/drawing/2014/main" id="{579C261C-9A88-FF21-B125-3D48FA338D6C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33F949C0-56DE-7D08-BA29-C85E59EEC9DA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98" name="Freeform 237">
                <a:extLst>
                  <a:ext uri="{FF2B5EF4-FFF2-40B4-BE49-F238E27FC236}">
                    <a16:creationId xmlns:a16="http://schemas.microsoft.com/office/drawing/2014/main" id="{1C0D1883-9148-6DCF-BAE6-9791AFAF67E3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 238">
                <a:extLst>
                  <a:ext uri="{FF2B5EF4-FFF2-40B4-BE49-F238E27FC236}">
                    <a16:creationId xmlns:a16="http://schemas.microsoft.com/office/drawing/2014/main" id="{8B47A00B-3D4F-EE3B-26C4-3E3DBE71CA58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Freeform 239">
                <a:extLst>
                  <a:ext uri="{FF2B5EF4-FFF2-40B4-BE49-F238E27FC236}">
                    <a16:creationId xmlns:a16="http://schemas.microsoft.com/office/drawing/2014/main" id="{B7DE9779-4F5D-4C6A-DF71-1F0BA57C8D0C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 240">
                <a:extLst>
                  <a:ext uri="{FF2B5EF4-FFF2-40B4-BE49-F238E27FC236}">
                    <a16:creationId xmlns:a16="http://schemas.microsoft.com/office/drawing/2014/main" id="{2576AFA4-5A72-140F-675F-36319AFD434E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4D2357C3-D719-D195-A84D-34B190841BF4}"/>
                </a:ext>
              </a:extLst>
            </p:cNvPr>
            <p:cNvGrpSpPr/>
            <p:nvPr/>
          </p:nvGrpSpPr>
          <p:grpSpPr>
            <a:xfrm>
              <a:off x="5629907" y="4151705"/>
              <a:ext cx="516796" cy="338181"/>
              <a:chOff x="9497138" y="3394032"/>
              <a:chExt cx="367224" cy="240304"/>
            </a:xfrm>
          </p:grpSpPr>
          <p:sp>
            <p:nvSpPr>
              <p:cNvPr id="190" name="Freeform 235">
                <a:extLst>
                  <a:ext uri="{FF2B5EF4-FFF2-40B4-BE49-F238E27FC236}">
                    <a16:creationId xmlns:a16="http://schemas.microsoft.com/office/drawing/2014/main" id="{39B73EAA-E143-407F-8A2A-933364C53ED7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82DDAE4-D1F0-3076-53E1-E8D6A827AD76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92" name="Freeform 237">
                <a:extLst>
                  <a:ext uri="{FF2B5EF4-FFF2-40B4-BE49-F238E27FC236}">
                    <a16:creationId xmlns:a16="http://schemas.microsoft.com/office/drawing/2014/main" id="{4CE5F849-7451-3BDD-AC27-D334D3E740FF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 238">
                <a:extLst>
                  <a:ext uri="{FF2B5EF4-FFF2-40B4-BE49-F238E27FC236}">
                    <a16:creationId xmlns:a16="http://schemas.microsoft.com/office/drawing/2014/main" id="{8AA128C7-99C4-44F7-E3D3-C0FF96C8BAE2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 239">
                <a:extLst>
                  <a:ext uri="{FF2B5EF4-FFF2-40B4-BE49-F238E27FC236}">
                    <a16:creationId xmlns:a16="http://schemas.microsoft.com/office/drawing/2014/main" id="{B6DE592A-E6B2-D1B0-5F64-BAB75A6A620F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 240">
                <a:extLst>
                  <a:ext uri="{FF2B5EF4-FFF2-40B4-BE49-F238E27FC236}">
                    <a16:creationId xmlns:a16="http://schemas.microsoft.com/office/drawing/2014/main" id="{769F75FF-C928-E2A6-618A-F8EB3729D76C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96F17060-D296-BEDC-2C19-0E33B2D65ADD}"/>
                </a:ext>
              </a:extLst>
            </p:cNvPr>
            <p:cNvGrpSpPr/>
            <p:nvPr/>
          </p:nvGrpSpPr>
          <p:grpSpPr>
            <a:xfrm>
              <a:off x="5716604" y="4991678"/>
              <a:ext cx="516796" cy="338181"/>
              <a:chOff x="9497138" y="3394032"/>
              <a:chExt cx="367224" cy="240304"/>
            </a:xfrm>
          </p:grpSpPr>
          <p:sp>
            <p:nvSpPr>
              <p:cNvPr id="184" name="Freeform 235">
                <a:extLst>
                  <a:ext uri="{FF2B5EF4-FFF2-40B4-BE49-F238E27FC236}">
                    <a16:creationId xmlns:a16="http://schemas.microsoft.com/office/drawing/2014/main" id="{1049E684-384D-051F-BC69-C7F83D6023CB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E8E28F5B-FB77-922A-F411-74DD2BF2F69A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86" name="Freeform 237">
                <a:extLst>
                  <a:ext uri="{FF2B5EF4-FFF2-40B4-BE49-F238E27FC236}">
                    <a16:creationId xmlns:a16="http://schemas.microsoft.com/office/drawing/2014/main" id="{B78EF041-6178-3D5B-4F81-6D454F632042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 238">
                <a:extLst>
                  <a:ext uri="{FF2B5EF4-FFF2-40B4-BE49-F238E27FC236}">
                    <a16:creationId xmlns:a16="http://schemas.microsoft.com/office/drawing/2014/main" id="{C03AE9BD-8FA0-08A5-DD1E-40DEE5BC3CFD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 239">
                <a:extLst>
                  <a:ext uri="{FF2B5EF4-FFF2-40B4-BE49-F238E27FC236}">
                    <a16:creationId xmlns:a16="http://schemas.microsoft.com/office/drawing/2014/main" id="{95FCA83C-1312-48F8-FFB8-A6B38A9CEBED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 240">
                <a:extLst>
                  <a:ext uri="{FF2B5EF4-FFF2-40B4-BE49-F238E27FC236}">
                    <a16:creationId xmlns:a16="http://schemas.microsoft.com/office/drawing/2014/main" id="{D849BDBB-26EC-C408-C9A7-FAE5316CEFA8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54E48D41-867D-5A79-8ADA-AEA98EE67774}"/>
                </a:ext>
              </a:extLst>
            </p:cNvPr>
            <p:cNvGrpSpPr/>
            <p:nvPr/>
          </p:nvGrpSpPr>
          <p:grpSpPr>
            <a:xfrm>
              <a:off x="6739191" y="4676272"/>
              <a:ext cx="516796" cy="338181"/>
              <a:chOff x="9497138" y="3394032"/>
              <a:chExt cx="367224" cy="240304"/>
            </a:xfrm>
          </p:grpSpPr>
          <p:sp>
            <p:nvSpPr>
              <p:cNvPr id="178" name="Freeform 235">
                <a:extLst>
                  <a:ext uri="{FF2B5EF4-FFF2-40B4-BE49-F238E27FC236}">
                    <a16:creationId xmlns:a16="http://schemas.microsoft.com/office/drawing/2014/main" id="{C7825A89-4F2F-85CD-E6AE-E6F0DC265174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8F2A7E9B-9E07-9CF6-BBF4-28CDFC469975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80" name="Freeform 237">
                <a:extLst>
                  <a:ext uri="{FF2B5EF4-FFF2-40B4-BE49-F238E27FC236}">
                    <a16:creationId xmlns:a16="http://schemas.microsoft.com/office/drawing/2014/main" id="{B641BEF4-344F-15F7-F338-4A5CC17F09F9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 238">
                <a:extLst>
                  <a:ext uri="{FF2B5EF4-FFF2-40B4-BE49-F238E27FC236}">
                    <a16:creationId xmlns:a16="http://schemas.microsoft.com/office/drawing/2014/main" id="{799A8E68-F159-7DF1-05F8-B77DB6F8CAAE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 239">
                <a:extLst>
                  <a:ext uri="{FF2B5EF4-FFF2-40B4-BE49-F238E27FC236}">
                    <a16:creationId xmlns:a16="http://schemas.microsoft.com/office/drawing/2014/main" id="{03DAA2F7-9A2C-4CB3-3494-FB45E11744BF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 240">
                <a:extLst>
                  <a:ext uri="{FF2B5EF4-FFF2-40B4-BE49-F238E27FC236}">
                    <a16:creationId xmlns:a16="http://schemas.microsoft.com/office/drawing/2014/main" id="{147F310B-2681-311A-86D5-89F432DF4528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" name="Line 10">
              <a:extLst>
                <a:ext uri="{FF2B5EF4-FFF2-40B4-BE49-F238E27FC236}">
                  <a16:creationId xmlns:a16="http://schemas.microsoft.com/office/drawing/2014/main" id="{4784202F-475D-BD63-597C-82D178730A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 flipV="1">
              <a:off x="5794402" y="3794307"/>
              <a:ext cx="384227" cy="2198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Line 10">
              <a:extLst>
                <a:ext uri="{FF2B5EF4-FFF2-40B4-BE49-F238E27FC236}">
                  <a16:creationId xmlns:a16="http://schemas.microsoft.com/office/drawing/2014/main" id="{8B277990-771C-F907-108A-A672CBDC1B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5488691" y="4221058"/>
              <a:ext cx="27302" cy="42009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Line 10">
              <a:extLst>
                <a:ext uri="{FF2B5EF4-FFF2-40B4-BE49-F238E27FC236}">
                  <a16:creationId xmlns:a16="http://schemas.microsoft.com/office/drawing/2014/main" id="{D0BB7A1E-E74A-37AF-CA5D-E6243F10B0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>
              <a:off x="5269591" y="4668962"/>
              <a:ext cx="446711" cy="47009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Line 10">
              <a:extLst>
                <a:ext uri="{FF2B5EF4-FFF2-40B4-BE49-F238E27FC236}">
                  <a16:creationId xmlns:a16="http://schemas.microsoft.com/office/drawing/2014/main" id="{DEFADDB4-A628-F757-B1C6-79823AE7D7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>
              <a:off x="6209437" y="4350178"/>
              <a:ext cx="444493" cy="51714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Line 10">
              <a:extLst>
                <a:ext uri="{FF2B5EF4-FFF2-40B4-BE49-F238E27FC236}">
                  <a16:creationId xmlns:a16="http://schemas.microsoft.com/office/drawing/2014/main" id="{2C4CDF1B-86FE-BA84-C778-1D1271C4CD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6488043" y="4765148"/>
              <a:ext cx="70867" cy="52371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Line 10">
              <a:extLst>
                <a:ext uri="{FF2B5EF4-FFF2-40B4-BE49-F238E27FC236}">
                  <a16:creationId xmlns:a16="http://schemas.microsoft.com/office/drawing/2014/main" id="{7BDB13D9-03DD-BD65-A436-6C9EA95F94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5663541" y="4707519"/>
              <a:ext cx="515189" cy="5212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Line 10">
              <a:extLst>
                <a:ext uri="{FF2B5EF4-FFF2-40B4-BE49-F238E27FC236}">
                  <a16:creationId xmlns:a16="http://schemas.microsoft.com/office/drawing/2014/main" id="{8F3891C7-31DD-24DC-EBF6-2C3D767510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7741578" y="4129488"/>
              <a:ext cx="142612" cy="11519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Line 10">
              <a:extLst>
                <a:ext uri="{FF2B5EF4-FFF2-40B4-BE49-F238E27FC236}">
                  <a16:creationId xmlns:a16="http://schemas.microsoft.com/office/drawing/2014/main" id="{2F5F0463-7C18-91CB-FBF0-8C06263B78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>
              <a:off x="6959795" y="5133996"/>
              <a:ext cx="375181" cy="9999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1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EDF58-2015-C0F6-FF1F-E628D146B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2B0D-AA67-CF1A-8784-4352BEC9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Transport layer: in the Internet</a:t>
            </a:r>
            <a:endParaRPr lang="en-US" sz="4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E0DE7B-141C-EA99-E2AD-67428CA25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1841249"/>
            <a:ext cx="2593324" cy="133666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58FD0A50-87B8-FEB8-B2D7-BBF7111F1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85" y="1857184"/>
            <a:ext cx="2056106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B6A137-3830-84D6-30D4-E31081364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3185327"/>
            <a:ext cx="2593324" cy="776343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E6338135-97F7-DD1C-AB22-CE0DE62ED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04" y="3349974"/>
            <a:ext cx="1981973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Transport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D2FE4E46-6533-204D-656F-D676D5031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3969088"/>
            <a:ext cx="2593324" cy="646055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0F93F6EA-1053-7A48-C0AD-A781CBB45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31" y="4081604"/>
            <a:ext cx="2557325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Network (IP)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3DDF6220-49E7-F1DE-16D7-ABA5D9CA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4622880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017DEC6C-CE56-3710-5F00-0B3E3C2D2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49" y="4666169"/>
            <a:ext cx="1800239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Link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8883847B-9CBA-AD9E-EA10-CF1AE55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5117304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8579BF99-3E2D-A23B-0859-0C6D10B0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49" y="5150128"/>
            <a:ext cx="1800240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Physical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BE906EF-6933-01A2-8E72-60D485E5F137}"/>
              </a:ext>
            </a:extLst>
          </p:cNvPr>
          <p:cNvSpPr/>
          <p:nvPr/>
        </p:nvSpPr>
        <p:spPr>
          <a:xfrm>
            <a:off x="713385" y="2380593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1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BB4A79B-6889-F722-7902-D8653BA3E14B}"/>
              </a:ext>
            </a:extLst>
          </p:cNvPr>
          <p:cNvSpPr/>
          <p:nvPr/>
        </p:nvSpPr>
        <p:spPr>
          <a:xfrm>
            <a:off x="2205859" y="2391103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N</a:t>
            </a:r>
          </a:p>
        </p:txBody>
      </p:sp>
      <p:sp>
        <p:nvSpPr>
          <p:cNvPr id="69" name="Text Box 7">
            <a:extLst>
              <a:ext uri="{FF2B5EF4-FFF2-40B4-BE49-F238E27FC236}">
                <a16:creationId xmlns:a16="http://schemas.microsoft.com/office/drawing/2014/main" id="{9C3696AF-E57C-8BE3-A12E-7A6C4D983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40" y="2493377"/>
            <a:ext cx="1981973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73B413-1A9D-9907-C77F-EDEA8D160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1722773"/>
            <a:ext cx="2593324" cy="133666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5">
            <a:extLst>
              <a:ext uri="{FF2B5EF4-FFF2-40B4-BE49-F238E27FC236}">
                <a16:creationId xmlns:a16="http://schemas.microsoft.com/office/drawing/2014/main" id="{000D0E5B-12F8-AC4B-A7E7-EBD2A1C63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9978" y="1738708"/>
            <a:ext cx="2056106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Application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AED7061-51AA-8E4F-BA24-0E211FFED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3066851"/>
            <a:ext cx="2593324" cy="776343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7">
            <a:extLst>
              <a:ext uri="{FF2B5EF4-FFF2-40B4-BE49-F238E27FC236}">
                <a16:creationId xmlns:a16="http://schemas.microsoft.com/office/drawing/2014/main" id="{694504C2-C837-34CC-B245-B37B69F7E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2497" y="3231498"/>
            <a:ext cx="1981973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Transport</a:t>
            </a: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85D5AB1B-29EF-70E2-EB72-C510C3BD8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3850612"/>
            <a:ext cx="2593324" cy="646055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9">
            <a:extLst>
              <a:ext uri="{FF2B5EF4-FFF2-40B4-BE49-F238E27FC236}">
                <a16:creationId xmlns:a16="http://schemas.microsoft.com/office/drawing/2014/main" id="{E50C9C6A-CD47-6769-1682-D0CCC6DDD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6424" y="3963128"/>
            <a:ext cx="2557325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Network (IP)</a:t>
            </a:r>
          </a:p>
        </p:txBody>
      </p:sp>
      <p:sp>
        <p:nvSpPr>
          <p:cNvPr id="79" name="Rectangle 10">
            <a:extLst>
              <a:ext uri="{FF2B5EF4-FFF2-40B4-BE49-F238E27FC236}">
                <a16:creationId xmlns:a16="http://schemas.microsoft.com/office/drawing/2014/main" id="{CCC4E158-03BA-57AD-95C5-CC4EF42F0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4504404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11">
            <a:extLst>
              <a:ext uri="{FF2B5EF4-FFF2-40B4-BE49-F238E27FC236}">
                <a16:creationId xmlns:a16="http://schemas.microsoft.com/office/drawing/2014/main" id="{9B5FB925-E4D0-80F9-2211-6E3B867B6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242" y="4547693"/>
            <a:ext cx="1800239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Link</a:t>
            </a:r>
          </a:p>
        </p:txBody>
      </p:sp>
      <p:sp>
        <p:nvSpPr>
          <p:cNvPr id="82" name="Rectangle 10">
            <a:extLst>
              <a:ext uri="{FF2B5EF4-FFF2-40B4-BE49-F238E27FC236}">
                <a16:creationId xmlns:a16="http://schemas.microsoft.com/office/drawing/2014/main" id="{DE8ABC82-69AE-3C7C-A5A8-B031EC43C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4998828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11">
            <a:extLst>
              <a:ext uri="{FF2B5EF4-FFF2-40B4-BE49-F238E27FC236}">
                <a16:creationId xmlns:a16="http://schemas.microsoft.com/office/drawing/2014/main" id="{36C87A75-9580-B76E-F0CC-03F62A478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242" y="5031652"/>
            <a:ext cx="1800240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Physical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F63A7105-A133-8369-CB9E-15CCB74975D5}"/>
              </a:ext>
            </a:extLst>
          </p:cNvPr>
          <p:cNvSpPr/>
          <p:nvPr/>
        </p:nvSpPr>
        <p:spPr>
          <a:xfrm>
            <a:off x="9329978" y="2262117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04094CE3-74C4-5484-F558-E7E6679A6B8F}"/>
              </a:ext>
            </a:extLst>
          </p:cNvPr>
          <p:cNvSpPr/>
          <p:nvPr/>
        </p:nvSpPr>
        <p:spPr>
          <a:xfrm>
            <a:off x="10822452" y="2272627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M</a:t>
            </a:r>
          </a:p>
        </p:txBody>
      </p:sp>
      <p:sp>
        <p:nvSpPr>
          <p:cNvPr id="86" name="Text Box 7">
            <a:extLst>
              <a:ext uri="{FF2B5EF4-FFF2-40B4-BE49-F238E27FC236}">
                <a16:creationId xmlns:a16="http://schemas.microsoft.com/office/drawing/2014/main" id="{0A97BCF5-BCFC-D865-D4BB-908DA595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3272" y="2374901"/>
            <a:ext cx="960126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…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AC70907-6222-1C35-C2AB-6C52BCC65295}"/>
              </a:ext>
            </a:extLst>
          </p:cNvPr>
          <p:cNvGrpSpPr/>
          <p:nvPr/>
        </p:nvGrpSpPr>
        <p:grpSpPr>
          <a:xfrm>
            <a:off x="783196" y="2940652"/>
            <a:ext cx="564570" cy="292948"/>
            <a:chOff x="2623693" y="3497316"/>
            <a:chExt cx="768645" cy="398840"/>
          </a:xfrm>
        </p:grpSpPr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A11209CB-F1F2-B626-512D-D7C9E6FD6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8" name="Rectangle 60">
              <a:extLst>
                <a:ext uri="{FF2B5EF4-FFF2-40B4-BE49-F238E27FC236}">
                  <a16:creationId xmlns:a16="http://schemas.microsoft.com/office/drawing/2014/main" id="{71658A77-5AE9-4498-56FE-560342930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9" name="Rectangle 61">
              <a:extLst>
                <a:ext uri="{FF2B5EF4-FFF2-40B4-BE49-F238E27FC236}">
                  <a16:creationId xmlns:a16="http://schemas.microsoft.com/office/drawing/2014/main" id="{B1B14619-0D6D-585C-1D56-F35203B88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0" name="Rectangle 62">
              <a:extLst>
                <a:ext uri="{FF2B5EF4-FFF2-40B4-BE49-F238E27FC236}">
                  <a16:creationId xmlns:a16="http://schemas.microsoft.com/office/drawing/2014/main" id="{5D5DF467-552C-8580-D779-57A3A0A71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553A490-2584-473C-38F3-EBA38B6C3834}"/>
              </a:ext>
            </a:extLst>
          </p:cNvPr>
          <p:cNvGrpSpPr/>
          <p:nvPr/>
        </p:nvGrpSpPr>
        <p:grpSpPr>
          <a:xfrm>
            <a:off x="2220605" y="2919577"/>
            <a:ext cx="564570" cy="292948"/>
            <a:chOff x="2623693" y="3497316"/>
            <a:chExt cx="768645" cy="398840"/>
          </a:xfrm>
        </p:grpSpPr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F8590401-C389-6B22-8D3F-EA1545E8E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8" name="Rectangle 60">
              <a:extLst>
                <a:ext uri="{FF2B5EF4-FFF2-40B4-BE49-F238E27FC236}">
                  <a16:creationId xmlns:a16="http://schemas.microsoft.com/office/drawing/2014/main" id="{6BE46020-7ED0-9D1F-302F-15D31BA85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9" name="Rectangle 61">
              <a:extLst>
                <a:ext uri="{FF2B5EF4-FFF2-40B4-BE49-F238E27FC236}">
                  <a16:creationId xmlns:a16="http://schemas.microsoft.com/office/drawing/2014/main" id="{7A0B0868-5906-2FB2-81C8-DE20077C0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" name="Rectangle 62">
              <a:extLst>
                <a:ext uri="{FF2B5EF4-FFF2-40B4-BE49-F238E27FC236}">
                  <a16:creationId xmlns:a16="http://schemas.microsoft.com/office/drawing/2014/main" id="{4563C779-CF52-76F1-C669-E78539893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9521FEC-8107-776E-0627-540B9316F269}"/>
              </a:ext>
            </a:extLst>
          </p:cNvPr>
          <p:cNvGrpSpPr/>
          <p:nvPr/>
        </p:nvGrpSpPr>
        <p:grpSpPr>
          <a:xfrm>
            <a:off x="9355435" y="2815487"/>
            <a:ext cx="564570" cy="292948"/>
            <a:chOff x="2623693" y="3497316"/>
            <a:chExt cx="768645" cy="398840"/>
          </a:xfrm>
        </p:grpSpPr>
        <p:sp>
          <p:nvSpPr>
            <p:cNvPr id="102" name="Rectangle 59">
              <a:extLst>
                <a:ext uri="{FF2B5EF4-FFF2-40B4-BE49-F238E27FC236}">
                  <a16:creationId xmlns:a16="http://schemas.microsoft.com/office/drawing/2014/main" id="{88A8BBDA-D74E-F6F7-A0F1-A50CDBB22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" name="Rectangle 60">
              <a:extLst>
                <a:ext uri="{FF2B5EF4-FFF2-40B4-BE49-F238E27FC236}">
                  <a16:creationId xmlns:a16="http://schemas.microsoft.com/office/drawing/2014/main" id="{7649DB49-4EA3-9B53-F689-76FC7978C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" name="Rectangle 61">
              <a:extLst>
                <a:ext uri="{FF2B5EF4-FFF2-40B4-BE49-F238E27FC236}">
                  <a16:creationId xmlns:a16="http://schemas.microsoft.com/office/drawing/2014/main" id="{DE779AF4-25EF-F8D1-FE6B-184202070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" name="Rectangle 62">
              <a:extLst>
                <a:ext uri="{FF2B5EF4-FFF2-40B4-BE49-F238E27FC236}">
                  <a16:creationId xmlns:a16="http://schemas.microsoft.com/office/drawing/2014/main" id="{D1C8B188-902E-86E6-0B69-34B09A4D7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B24A962-2AA6-117E-E4D8-3817AB438934}"/>
              </a:ext>
            </a:extLst>
          </p:cNvPr>
          <p:cNvGrpSpPr/>
          <p:nvPr/>
        </p:nvGrpSpPr>
        <p:grpSpPr>
          <a:xfrm>
            <a:off x="10861391" y="2829855"/>
            <a:ext cx="564570" cy="292948"/>
            <a:chOff x="2623693" y="3497316"/>
            <a:chExt cx="768645" cy="398840"/>
          </a:xfrm>
        </p:grpSpPr>
        <p:sp>
          <p:nvSpPr>
            <p:cNvPr id="107" name="Rectangle 59">
              <a:extLst>
                <a:ext uri="{FF2B5EF4-FFF2-40B4-BE49-F238E27FC236}">
                  <a16:creationId xmlns:a16="http://schemas.microsoft.com/office/drawing/2014/main" id="{657164B2-332E-C63C-CFBE-2EB0B3EFE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" name="Rectangle 60">
              <a:extLst>
                <a:ext uri="{FF2B5EF4-FFF2-40B4-BE49-F238E27FC236}">
                  <a16:creationId xmlns:a16="http://schemas.microsoft.com/office/drawing/2014/main" id="{F13418E2-5ADF-EF87-221A-489D75C93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" name="Rectangle 61">
              <a:extLst>
                <a:ext uri="{FF2B5EF4-FFF2-40B4-BE49-F238E27FC236}">
                  <a16:creationId xmlns:a16="http://schemas.microsoft.com/office/drawing/2014/main" id="{47CAD248-6239-7F07-E760-4D4E400D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" name="Rectangle 62">
              <a:extLst>
                <a:ext uri="{FF2B5EF4-FFF2-40B4-BE49-F238E27FC236}">
                  <a16:creationId xmlns:a16="http://schemas.microsoft.com/office/drawing/2014/main" id="{27C81F2D-BDA1-2A47-1264-026565007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3ADBC3F-8AD2-E818-11C2-0C98BB1A2500}"/>
              </a:ext>
            </a:extLst>
          </p:cNvPr>
          <p:cNvGrpSpPr/>
          <p:nvPr/>
        </p:nvGrpSpPr>
        <p:grpSpPr>
          <a:xfrm>
            <a:off x="3160371" y="4337230"/>
            <a:ext cx="6200437" cy="2338427"/>
            <a:chOff x="3950949" y="3712118"/>
            <a:chExt cx="4437909" cy="1673709"/>
          </a:xfrm>
        </p:grpSpPr>
        <p:sp>
          <p:nvSpPr>
            <p:cNvPr id="111" name="Freeform 109">
              <a:extLst>
                <a:ext uri="{FF2B5EF4-FFF2-40B4-BE49-F238E27FC236}">
                  <a16:creationId xmlns:a16="http://schemas.microsoft.com/office/drawing/2014/main" id="{495004DC-D40C-3685-F404-622FE0674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93" y="3779185"/>
              <a:ext cx="3066412" cy="1606642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2" name="Line 10">
              <a:extLst>
                <a:ext uri="{FF2B5EF4-FFF2-40B4-BE49-F238E27FC236}">
                  <a16:creationId xmlns:a16="http://schemas.microsoft.com/office/drawing/2014/main" id="{BC6F469E-CE42-01AB-3236-0F1E5995C1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V="1">
              <a:off x="4540167" y="4205044"/>
              <a:ext cx="358145" cy="24009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Line 10">
              <a:extLst>
                <a:ext uri="{FF2B5EF4-FFF2-40B4-BE49-F238E27FC236}">
                  <a16:creationId xmlns:a16="http://schemas.microsoft.com/office/drawing/2014/main" id="{7B196075-1D03-7342-08AD-0650CC4B27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V="1">
              <a:off x="4182840" y="4178720"/>
              <a:ext cx="387044" cy="85082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858E10E-2557-283C-3016-F7A49DD664B4}"/>
                </a:ext>
              </a:extLst>
            </p:cNvPr>
            <p:cNvGrpSpPr/>
            <p:nvPr/>
          </p:nvGrpSpPr>
          <p:grpSpPr>
            <a:xfrm>
              <a:off x="4781664" y="4415146"/>
              <a:ext cx="516796" cy="338181"/>
              <a:chOff x="9497138" y="3394032"/>
              <a:chExt cx="367224" cy="240304"/>
            </a:xfrm>
          </p:grpSpPr>
          <p:sp>
            <p:nvSpPr>
              <p:cNvPr id="115" name="Freeform 235">
                <a:extLst>
                  <a:ext uri="{FF2B5EF4-FFF2-40B4-BE49-F238E27FC236}">
                    <a16:creationId xmlns:a16="http://schemas.microsoft.com/office/drawing/2014/main" id="{C1492608-4759-5132-E399-42190DD15169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5B312957-CC92-E424-69AB-6635713652FF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17" name="Freeform 237">
                <a:extLst>
                  <a:ext uri="{FF2B5EF4-FFF2-40B4-BE49-F238E27FC236}">
                    <a16:creationId xmlns:a16="http://schemas.microsoft.com/office/drawing/2014/main" id="{C74A3309-3712-476C-D854-BC59EEA5B243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238">
                <a:extLst>
                  <a:ext uri="{FF2B5EF4-FFF2-40B4-BE49-F238E27FC236}">
                    <a16:creationId xmlns:a16="http://schemas.microsoft.com/office/drawing/2014/main" id="{826CE318-6C38-B9F0-1B39-34E78D822CBF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239">
                <a:extLst>
                  <a:ext uri="{FF2B5EF4-FFF2-40B4-BE49-F238E27FC236}">
                    <a16:creationId xmlns:a16="http://schemas.microsoft.com/office/drawing/2014/main" id="{B4F3CCD0-774B-3521-8419-2AED3747D4A9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 240">
                <a:extLst>
                  <a:ext uri="{FF2B5EF4-FFF2-40B4-BE49-F238E27FC236}">
                    <a16:creationId xmlns:a16="http://schemas.microsoft.com/office/drawing/2014/main" id="{C99C0743-D58D-AB96-5231-33F37C2D6E6A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6AB6501-A612-5623-8EB4-C1876ECD4945}"/>
                </a:ext>
              </a:extLst>
            </p:cNvPr>
            <p:cNvGrpSpPr/>
            <p:nvPr/>
          </p:nvGrpSpPr>
          <p:grpSpPr>
            <a:xfrm>
              <a:off x="5629907" y="4151705"/>
              <a:ext cx="516796" cy="338181"/>
              <a:chOff x="9497138" y="3394032"/>
              <a:chExt cx="367224" cy="240304"/>
            </a:xfrm>
          </p:grpSpPr>
          <p:sp>
            <p:nvSpPr>
              <p:cNvPr id="122" name="Freeform 235">
                <a:extLst>
                  <a:ext uri="{FF2B5EF4-FFF2-40B4-BE49-F238E27FC236}">
                    <a16:creationId xmlns:a16="http://schemas.microsoft.com/office/drawing/2014/main" id="{7E6AE6CD-B27D-74B9-8705-018DAAB4447D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9CD671A3-9D7A-B2AB-E7AC-4244CC6B2C9C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24" name="Freeform 237">
                <a:extLst>
                  <a:ext uri="{FF2B5EF4-FFF2-40B4-BE49-F238E27FC236}">
                    <a16:creationId xmlns:a16="http://schemas.microsoft.com/office/drawing/2014/main" id="{60040727-4E1C-2693-203E-888CD269976C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 238">
                <a:extLst>
                  <a:ext uri="{FF2B5EF4-FFF2-40B4-BE49-F238E27FC236}">
                    <a16:creationId xmlns:a16="http://schemas.microsoft.com/office/drawing/2014/main" id="{C76D0B63-6565-7C41-9F33-D615EA58ADA5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239">
                <a:extLst>
                  <a:ext uri="{FF2B5EF4-FFF2-40B4-BE49-F238E27FC236}">
                    <a16:creationId xmlns:a16="http://schemas.microsoft.com/office/drawing/2014/main" id="{667409CB-6995-8E84-9697-D0D30F935725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240">
                <a:extLst>
                  <a:ext uri="{FF2B5EF4-FFF2-40B4-BE49-F238E27FC236}">
                    <a16:creationId xmlns:a16="http://schemas.microsoft.com/office/drawing/2014/main" id="{00DB9948-25DF-9E82-894D-4E3F0B0FA886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993A6E8F-34AD-6B18-1259-83ECA3414B6B}"/>
                </a:ext>
              </a:extLst>
            </p:cNvPr>
            <p:cNvGrpSpPr/>
            <p:nvPr/>
          </p:nvGrpSpPr>
          <p:grpSpPr>
            <a:xfrm>
              <a:off x="5716604" y="4991678"/>
              <a:ext cx="516796" cy="338181"/>
              <a:chOff x="9497138" y="3394032"/>
              <a:chExt cx="367224" cy="240304"/>
            </a:xfrm>
          </p:grpSpPr>
          <p:sp>
            <p:nvSpPr>
              <p:cNvPr id="129" name="Freeform 235">
                <a:extLst>
                  <a:ext uri="{FF2B5EF4-FFF2-40B4-BE49-F238E27FC236}">
                    <a16:creationId xmlns:a16="http://schemas.microsoft.com/office/drawing/2014/main" id="{DB0B1201-D443-DB52-EDCE-C0480C2CCE45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675BEFD2-76A3-5E3F-574C-3DC11C894331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31" name="Freeform 237">
                <a:extLst>
                  <a:ext uri="{FF2B5EF4-FFF2-40B4-BE49-F238E27FC236}">
                    <a16:creationId xmlns:a16="http://schemas.microsoft.com/office/drawing/2014/main" id="{D21EEB1E-0382-87FF-5584-34A23B9AD91D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238">
                <a:extLst>
                  <a:ext uri="{FF2B5EF4-FFF2-40B4-BE49-F238E27FC236}">
                    <a16:creationId xmlns:a16="http://schemas.microsoft.com/office/drawing/2014/main" id="{37594670-B3FD-A93A-3DB5-D5179D95DEC2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 239">
                <a:extLst>
                  <a:ext uri="{FF2B5EF4-FFF2-40B4-BE49-F238E27FC236}">
                    <a16:creationId xmlns:a16="http://schemas.microsoft.com/office/drawing/2014/main" id="{8B480955-41FE-CE4D-478E-160AEB716E34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240">
                <a:extLst>
                  <a:ext uri="{FF2B5EF4-FFF2-40B4-BE49-F238E27FC236}">
                    <a16:creationId xmlns:a16="http://schemas.microsoft.com/office/drawing/2014/main" id="{9B1C90F3-10F6-FD3D-E5B1-650B899F3E26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C4DE6FF-0CEB-1209-DDC1-397A014ECA22}"/>
                </a:ext>
              </a:extLst>
            </p:cNvPr>
            <p:cNvGrpSpPr/>
            <p:nvPr/>
          </p:nvGrpSpPr>
          <p:grpSpPr>
            <a:xfrm>
              <a:off x="6739191" y="4676272"/>
              <a:ext cx="516796" cy="338181"/>
              <a:chOff x="9497138" y="3394032"/>
              <a:chExt cx="367224" cy="240304"/>
            </a:xfrm>
          </p:grpSpPr>
          <p:sp>
            <p:nvSpPr>
              <p:cNvPr id="136" name="Freeform 235">
                <a:extLst>
                  <a:ext uri="{FF2B5EF4-FFF2-40B4-BE49-F238E27FC236}">
                    <a16:creationId xmlns:a16="http://schemas.microsoft.com/office/drawing/2014/main" id="{9241300A-4E64-0133-B7A3-E6A70B7E0940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3258042E-050B-CFDC-E69C-9F85C000CFB8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38" name="Freeform 237">
                <a:extLst>
                  <a:ext uri="{FF2B5EF4-FFF2-40B4-BE49-F238E27FC236}">
                    <a16:creationId xmlns:a16="http://schemas.microsoft.com/office/drawing/2014/main" id="{8E13AF5F-47BD-59DE-50DA-E81DE6837DBB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 238">
                <a:extLst>
                  <a:ext uri="{FF2B5EF4-FFF2-40B4-BE49-F238E27FC236}">
                    <a16:creationId xmlns:a16="http://schemas.microsoft.com/office/drawing/2014/main" id="{2E83572B-F3F6-B15F-F555-F62AE53E21CF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 239">
                <a:extLst>
                  <a:ext uri="{FF2B5EF4-FFF2-40B4-BE49-F238E27FC236}">
                    <a16:creationId xmlns:a16="http://schemas.microsoft.com/office/drawing/2014/main" id="{09271D87-FC28-B51F-5472-0792FCB20FB0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240">
                <a:extLst>
                  <a:ext uri="{FF2B5EF4-FFF2-40B4-BE49-F238E27FC236}">
                    <a16:creationId xmlns:a16="http://schemas.microsoft.com/office/drawing/2014/main" id="{A0D701D8-D5E5-E85D-95E5-F4887B29579A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" name="Line 10">
              <a:extLst>
                <a:ext uri="{FF2B5EF4-FFF2-40B4-BE49-F238E27FC236}">
                  <a16:creationId xmlns:a16="http://schemas.microsoft.com/office/drawing/2014/main" id="{EA8366BB-C79D-81E9-D53D-7E36D7AD47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 flipV="1">
              <a:off x="5794402" y="3794307"/>
              <a:ext cx="384227" cy="2198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10">
              <a:extLst>
                <a:ext uri="{FF2B5EF4-FFF2-40B4-BE49-F238E27FC236}">
                  <a16:creationId xmlns:a16="http://schemas.microsoft.com/office/drawing/2014/main" id="{F85CF87F-9931-9720-1AA5-01EE9D6484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5488691" y="4221058"/>
              <a:ext cx="27302" cy="42009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Line 10">
              <a:extLst>
                <a:ext uri="{FF2B5EF4-FFF2-40B4-BE49-F238E27FC236}">
                  <a16:creationId xmlns:a16="http://schemas.microsoft.com/office/drawing/2014/main" id="{580B414A-35CF-EA4E-E104-6F6B46D7B1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>
              <a:off x="5269591" y="4668962"/>
              <a:ext cx="446711" cy="47009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Line 10">
              <a:extLst>
                <a:ext uri="{FF2B5EF4-FFF2-40B4-BE49-F238E27FC236}">
                  <a16:creationId xmlns:a16="http://schemas.microsoft.com/office/drawing/2014/main" id="{1EF523D8-A3F2-8A5C-EBEE-6DED16020B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>
              <a:off x="6209437" y="4350178"/>
              <a:ext cx="444493" cy="51714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6" name="Line 10">
              <a:extLst>
                <a:ext uri="{FF2B5EF4-FFF2-40B4-BE49-F238E27FC236}">
                  <a16:creationId xmlns:a16="http://schemas.microsoft.com/office/drawing/2014/main" id="{54DDA36F-4979-18DE-81AC-B357363A83E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6488043" y="4765148"/>
              <a:ext cx="70867" cy="52371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Line 10">
              <a:extLst>
                <a:ext uri="{FF2B5EF4-FFF2-40B4-BE49-F238E27FC236}">
                  <a16:creationId xmlns:a16="http://schemas.microsoft.com/office/drawing/2014/main" id="{1F00D227-9E93-BBC9-78F1-FCD91E4526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5663541" y="4707519"/>
              <a:ext cx="515189" cy="5212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Line 10">
              <a:extLst>
                <a:ext uri="{FF2B5EF4-FFF2-40B4-BE49-F238E27FC236}">
                  <a16:creationId xmlns:a16="http://schemas.microsoft.com/office/drawing/2014/main" id="{83CF8784-3615-3F4C-DDD2-7934B659B0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7741578" y="4129488"/>
              <a:ext cx="142612" cy="11519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Line 10">
              <a:extLst>
                <a:ext uri="{FF2B5EF4-FFF2-40B4-BE49-F238E27FC236}">
                  <a16:creationId xmlns:a16="http://schemas.microsoft.com/office/drawing/2014/main" id="{9251E862-0167-0AF3-D648-2782DD0957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>
              <a:off x="6959795" y="5133996"/>
              <a:ext cx="375181" cy="9999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>
                <a:extLst>
                  <a:ext uri="{FF2B5EF4-FFF2-40B4-BE49-F238E27FC236}">
                    <a16:creationId xmlns:a16="http://schemas.microsoft.com/office/drawing/2014/main" id="{4C58B295-697D-D116-51AF-71E9C951D378}"/>
                  </a:ext>
                </a:extLst>
              </p:cNvPr>
              <p:cNvSpPr/>
              <p:nvPr/>
            </p:nvSpPr>
            <p:spPr>
              <a:xfrm>
                <a:off x="3353408" y="1216382"/>
                <a:ext cx="3764552" cy="934229"/>
              </a:xfrm>
              <a:prstGeom prst="wedgeRectCallout">
                <a:avLst>
                  <a:gd name="adj1" fmla="val -106893"/>
                  <a:gd name="adj2" fmla="val 144721"/>
                </a:avLst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ysClr val="windowText" lastClr="000000"/>
                    </a:solidFill>
                  </a:rPr>
                  <a:t>I would like to send these 3000B to Socket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>
                    <a:solidFill>
                      <a:sysClr val="windowText" lastClr="000000"/>
                    </a:solidFill>
                  </a:rPr>
                  <a:t> on host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ular Callout 4">
                <a:extLst>
                  <a:ext uri="{FF2B5EF4-FFF2-40B4-BE49-F238E27FC236}">
                    <a16:creationId xmlns:a16="http://schemas.microsoft.com/office/drawing/2014/main" id="{4C58B295-697D-D116-51AF-71E9C951D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408" y="1216382"/>
                <a:ext cx="3764552" cy="934229"/>
              </a:xfrm>
              <a:prstGeom prst="wedgeRectCallout">
                <a:avLst>
                  <a:gd name="adj1" fmla="val -106893"/>
                  <a:gd name="adj2" fmla="val 144721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B201767-CAAD-D7F6-6B81-1FEF05D5E474}"/>
                  </a:ext>
                </a:extLst>
              </p:cNvPr>
              <p:cNvSpPr/>
              <p:nvPr/>
            </p:nvSpPr>
            <p:spPr>
              <a:xfrm>
                <a:off x="4139075" y="3933248"/>
                <a:ext cx="3988263" cy="92167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ysClr val="windowText" lastClr="000000"/>
                    </a:solidFill>
                  </a:rPr>
                  <a:t>We can all collaborate to try to send packets of size 1500B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solidFill>
                      <a:sysClr val="windowText" lastClr="000000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>
                    <a:solidFill>
                      <a:sysClr val="windowText" lastClr="000000"/>
                    </a:solidFill>
                  </a:rPr>
                  <a:t>, but they can get lost or reordered.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B201767-CAAD-D7F6-6B81-1FEF05D5E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075" y="3933248"/>
                <a:ext cx="3988263" cy="921670"/>
              </a:xfrm>
              <a:prstGeom prst="rect">
                <a:avLst/>
              </a:prstGeom>
              <a:blipFill>
                <a:blip r:embed="rId4"/>
                <a:stretch>
                  <a:fillRect l="-455" t="-1274" r="-1667" b="-828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84EA61-BE0A-94A1-52EE-DC5FC56C2FD5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3121572" y="4292116"/>
            <a:ext cx="1017503" cy="10196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967C12-3157-D3F0-B5E6-5D4991D5F416}"/>
              </a:ext>
            </a:extLst>
          </p:cNvPr>
          <p:cNvCxnSpPr>
            <a:cxnSpLocks/>
          </p:cNvCxnSpPr>
          <p:nvPr/>
        </p:nvCxnSpPr>
        <p:spPr>
          <a:xfrm flipV="1">
            <a:off x="4733916" y="4773540"/>
            <a:ext cx="508751" cy="5269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255D1E-163A-407A-8D19-900A09486EDE}"/>
              </a:ext>
            </a:extLst>
          </p:cNvPr>
          <p:cNvCxnSpPr>
            <a:cxnSpLocks/>
            <a:stCxn id="123" idx="7"/>
          </p:cNvCxnSpPr>
          <p:nvPr/>
        </p:nvCxnSpPr>
        <p:spPr>
          <a:xfrm flipV="1">
            <a:off x="6122102" y="4751092"/>
            <a:ext cx="171433" cy="2451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372BD3-D3C0-B1DF-72CF-DAE58ECDD470}"/>
              </a:ext>
            </a:extLst>
          </p:cNvPr>
          <p:cNvCxnSpPr>
            <a:cxnSpLocks/>
            <a:stCxn id="130" idx="1"/>
          </p:cNvCxnSpPr>
          <p:nvPr/>
        </p:nvCxnSpPr>
        <p:spPr>
          <a:xfrm flipH="1" flipV="1">
            <a:off x="5469151" y="4762001"/>
            <a:ext cx="264138" cy="14077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D5F939-0E3B-AA71-7668-0067F76CFD37}"/>
              </a:ext>
            </a:extLst>
          </p:cNvPr>
          <p:cNvCxnSpPr>
            <a:cxnSpLocks/>
            <a:stCxn id="137" idx="0"/>
          </p:cNvCxnSpPr>
          <p:nvPr/>
        </p:nvCxnSpPr>
        <p:spPr>
          <a:xfrm flipH="1" flipV="1">
            <a:off x="7083562" y="4734976"/>
            <a:ext cx="333408" cy="9493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E506DE-2B27-5DFA-0E08-7D00959942D0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8181121" y="4163179"/>
            <a:ext cx="995303" cy="828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3B6FB0-54ED-9A3A-E229-DC71ABE91C97}"/>
                  </a:ext>
                </a:extLst>
              </p:cNvPr>
              <p:cNvSpPr txBox="1"/>
              <p:nvPr/>
            </p:nvSpPr>
            <p:spPr>
              <a:xfrm>
                <a:off x="847530" y="2904821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3B6FB0-54ED-9A3A-E229-DC71ABE91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30" y="2904821"/>
                <a:ext cx="451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0E27A2-C2E3-71E8-937A-602D1F335AC5}"/>
                  </a:ext>
                </a:extLst>
              </p:cNvPr>
              <p:cNvSpPr txBox="1"/>
              <p:nvPr/>
            </p:nvSpPr>
            <p:spPr>
              <a:xfrm>
                <a:off x="2314862" y="2874225"/>
                <a:ext cx="489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A0E27A2-C2E3-71E8-937A-602D1F335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862" y="2874225"/>
                <a:ext cx="4893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BECF4D-B3AF-4C52-4039-5F3CB17E4E73}"/>
                  </a:ext>
                </a:extLst>
              </p:cNvPr>
              <p:cNvSpPr txBox="1"/>
              <p:nvPr/>
            </p:nvSpPr>
            <p:spPr>
              <a:xfrm>
                <a:off x="9455321" y="2777325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BECF4D-B3AF-4C52-4039-5F3CB17E4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321" y="2777325"/>
                <a:ext cx="4512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CD34C4-223B-298E-431D-3B1148043CD8}"/>
                  </a:ext>
                </a:extLst>
              </p:cNvPr>
              <p:cNvSpPr txBox="1"/>
              <p:nvPr/>
            </p:nvSpPr>
            <p:spPr>
              <a:xfrm>
                <a:off x="10929127" y="2794111"/>
                <a:ext cx="524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CD34C4-223B-298E-431D-3B1148043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9127" y="2794111"/>
                <a:ext cx="52443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35">
                <a:extLst>
                  <a:ext uri="{FF2B5EF4-FFF2-40B4-BE49-F238E27FC236}">
                    <a16:creationId xmlns:a16="http://schemas.microsoft.com/office/drawing/2014/main" id="{1744239A-CF28-3900-5C60-E32092726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429" y="1347052"/>
                <a:ext cx="1253164" cy="400110"/>
              </a:xfrm>
              <a:prstGeom prst="rect">
                <a:avLst/>
              </a:prstGeom>
              <a:solidFill>
                <a:schemeClr val="bg1">
                  <a:alpha val="45882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Host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35">
                <a:extLst>
                  <a:ext uri="{FF2B5EF4-FFF2-40B4-BE49-F238E27FC236}">
                    <a16:creationId xmlns:a16="http://schemas.microsoft.com/office/drawing/2014/main" id="{1744239A-CF28-3900-5C60-E32092726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429" y="1347052"/>
                <a:ext cx="1253164" cy="400110"/>
              </a:xfrm>
              <a:prstGeom prst="rect">
                <a:avLst/>
              </a:prstGeom>
              <a:blipFill>
                <a:blip r:embed="rId9"/>
                <a:stretch>
                  <a:fillRect l="-4854" t="-10606" r="-3883" b="-242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35">
                <a:extLst>
                  <a:ext uri="{FF2B5EF4-FFF2-40B4-BE49-F238E27FC236}">
                    <a16:creationId xmlns:a16="http://schemas.microsoft.com/office/drawing/2014/main" id="{11BC8940-4A75-8630-BB40-09576C5E2F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92022" y="1228576"/>
                <a:ext cx="1259127" cy="400110"/>
              </a:xfrm>
              <a:prstGeom prst="rect">
                <a:avLst/>
              </a:prstGeom>
              <a:solidFill>
                <a:schemeClr val="bg1">
                  <a:alpha val="45882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Host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2" name="Text Box 35">
                <a:extLst>
                  <a:ext uri="{FF2B5EF4-FFF2-40B4-BE49-F238E27FC236}">
                    <a16:creationId xmlns:a16="http://schemas.microsoft.com/office/drawing/2014/main" id="{11BC8940-4A75-8630-BB40-09576C5E2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92022" y="1228576"/>
                <a:ext cx="1259127" cy="400110"/>
              </a:xfrm>
              <a:prstGeom prst="rect">
                <a:avLst/>
              </a:prstGeom>
              <a:blipFill>
                <a:blip r:embed="rId10"/>
                <a:stretch>
                  <a:fillRect l="-4831" t="-10769" r="-3865" b="-261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69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9BD22-DAB0-AEE9-5D0A-A6D03B80B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0C1C-57D4-BBB1-7028-D6C79831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Transport layer: in the Internet</a:t>
            </a:r>
            <a:endParaRPr lang="en-US" sz="4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041F31-9400-F69F-BCF3-0A29B0283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1841249"/>
            <a:ext cx="2593324" cy="133666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D7A0E963-B828-AC84-BE51-0F32B4A7B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85" y="1857184"/>
            <a:ext cx="2056106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899891-8424-5A65-069C-656334582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3185327"/>
            <a:ext cx="2593324" cy="776343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0B04C64D-C717-9CE9-6A60-E2EF69943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04" y="3349974"/>
            <a:ext cx="1981973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Transport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C48D72F-697C-5CFE-E2AC-BF99889FF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3969088"/>
            <a:ext cx="2593324" cy="646055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67730274-8013-82B2-076A-9D5222875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31" y="4081604"/>
            <a:ext cx="2557325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Network (IP)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017A65D-CDDF-1376-3199-34898EA50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4622880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0407EBD0-F92B-149B-0C3D-67AEFAF70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49" y="4666169"/>
            <a:ext cx="1800239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Link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BC87E5A1-2BD7-2B4F-16E7-689D91C82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248" y="5117304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55E9394D-1A51-A5FE-BE8E-C824BB88F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649" y="5150128"/>
            <a:ext cx="1800240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Physical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3A00E88-A591-B23F-A6A5-9CB03193ABCD}"/>
              </a:ext>
            </a:extLst>
          </p:cNvPr>
          <p:cNvSpPr/>
          <p:nvPr/>
        </p:nvSpPr>
        <p:spPr>
          <a:xfrm>
            <a:off x="713385" y="2380593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1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43ECC83-DEB1-EFB9-1D9D-B2146B2D85DC}"/>
              </a:ext>
            </a:extLst>
          </p:cNvPr>
          <p:cNvSpPr/>
          <p:nvPr/>
        </p:nvSpPr>
        <p:spPr>
          <a:xfrm>
            <a:off x="2205859" y="2391103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N</a:t>
            </a:r>
          </a:p>
        </p:txBody>
      </p:sp>
      <p:sp>
        <p:nvSpPr>
          <p:cNvPr id="69" name="Text Box 7">
            <a:extLst>
              <a:ext uri="{FF2B5EF4-FFF2-40B4-BE49-F238E27FC236}">
                <a16:creationId xmlns:a16="http://schemas.microsoft.com/office/drawing/2014/main" id="{425AD2C3-0D46-1330-5DC3-B708D190A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40" y="2493377"/>
            <a:ext cx="1981973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2E606A6-BEA7-F3D3-644A-C25E945E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1722773"/>
            <a:ext cx="2593324" cy="133666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5">
            <a:extLst>
              <a:ext uri="{FF2B5EF4-FFF2-40B4-BE49-F238E27FC236}">
                <a16:creationId xmlns:a16="http://schemas.microsoft.com/office/drawing/2014/main" id="{D96AB715-7A73-15F2-71B0-A144EEBC2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9978" y="1738708"/>
            <a:ext cx="2056106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Application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B59C23C-9646-E8EA-C371-5004DA076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3066851"/>
            <a:ext cx="2593324" cy="776343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7">
            <a:extLst>
              <a:ext uri="{FF2B5EF4-FFF2-40B4-BE49-F238E27FC236}">
                <a16:creationId xmlns:a16="http://schemas.microsoft.com/office/drawing/2014/main" id="{62A6BB60-FAFB-37C3-E6AE-B65668A2F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2497" y="3231498"/>
            <a:ext cx="1981973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Transport</a:t>
            </a: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DF7EE1BA-84B8-151A-F31F-3AE837CFA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3850612"/>
            <a:ext cx="2593324" cy="646055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Text Box 9">
            <a:extLst>
              <a:ext uri="{FF2B5EF4-FFF2-40B4-BE49-F238E27FC236}">
                <a16:creationId xmlns:a16="http://schemas.microsoft.com/office/drawing/2014/main" id="{EF98B799-BECE-49DE-9934-EBE43108D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6424" y="3963128"/>
            <a:ext cx="2557325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Network (IP)</a:t>
            </a:r>
          </a:p>
        </p:txBody>
      </p:sp>
      <p:sp>
        <p:nvSpPr>
          <p:cNvPr id="79" name="Rectangle 10">
            <a:extLst>
              <a:ext uri="{FF2B5EF4-FFF2-40B4-BE49-F238E27FC236}">
                <a16:creationId xmlns:a16="http://schemas.microsoft.com/office/drawing/2014/main" id="{C1AE3CCC-0913-91A1-620B-87BB7BE90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4504404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11">
            <a:extLst>
              <a:ext uri="{FF2B5EF4-FFF2-40B4-BE49-F238E27FC236}">
                <a16:creationId xmlns:a16="http://schemas.microsoft.com/office/drawing/2014/main" id="{4FABED49-12FA-8E4D-11D5-1EBC6FACB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242" y="4547693"/>
            <a:ext cx="1800239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Link</a:t>
            </a:r>
          </a:p>
        </p:txBody>
      </p:sp>
      <p:sp>
        <p:nvSpPr>
          <p:cNvPr id="82" name="Rectangle 10">
            <a:extLst>
              <a:ext uri="{FF2B5EF4-FFF2-40B4-BE49-F238E27FC236}">
                <a16:creationId xmlns:a16="http://schemas.microsoft.com/office/drawing/2014/main" id="{A3FD626A-21E4-F30D-32F0-65E803DAA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841" y="4998828"/>
            <a:ext cx="2593324" cy="502156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11">
            <a:extLst>
              <a:ext uri="{FF2B5EF4-FFF2-40B4-BE49-F238E27FC236}">
                <a16:creationId xmlns:a16="http://schemas.microsoft.com/office/drawing/2014/main" id="{8A8F19C2-E314-8990-5E79-F7A45A77B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242" y="5031652"/>
            <a:ext cx="1800240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eaLnBrk="0" hangingPunct="0"/>
            <a:r>
              <a:rPr lang="en-US" sz="2000" b="1">
                <a:latin typeface="Arial" charset="0"/>
              </a:rPr>
              <a:t>Physical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B8BA45A4-DF31-A11B-5125-B252196AD5B2}"/>
              </a:ext>
            </a:extLst>
          </p:cNvPr>
          <p:cNvSpPr/>
          <p:nvPr/>
        </p:nvSpPr>
        <p:spPr>
          <a:xfrm>
            <a:off x="9329978" y="2262117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906A92B4-F5F3-7769-AC13-61AE0450421A}"/>
              </a:ext>
            </a:extLst>
          </p:cNvPr>
          <p:cNvSpPr/>
          <p:nvPr/>
        </p:nvSpPr>
        <p:spPr>
          <a:xfrm>
            <a:off x="10822452" y="2272627"/>
            <a:ext cx="642449" cy="5990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 M</a:t>
            </a:r>
          </a:p>
        </p:txBody>
      </p:sp>
      <p:sp>
        <p:nvSpPr>
          <p:cNvPr id="86" name="Text Box 7">
            <a:extLst>
              <a:ext uri="{FF2B5EF4-FFF2-40B4-BE49-F238E27FC236}">
                <a16:creationId xmlns:a16="http://schemas.microsoft.com/office/drawing/2014/main" id="{D539EAE9-A10D-ECB4-7B28-2CD626BD7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3272" y="2374901"/>
            <a:ext cx="960126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…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A40F8AC-2468-7C5F-6D0D-3E04367B335B}"/>
              </a:ext>
            </a:extLst>
          </p:cNvPr>
          <p:cNvGrpSpPr/>
          <p:nvPr/>
        </p:nvGrpSpPr>
        <p:grpSpPr>
          <a:xfrm>
            <a:off x="783196" y="2940652"/>
            <a:ext cx="564570" cy="292948"/>
            <a:chOff x="2623693" y="3497316"/>
            <a:chExt cx="768645" cy="398840"/>
          </a:xfrm>
        </p:grpSpPr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B5180BDF-A595-9C08-765B-A7D13DE0D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8" name="Rectangle 60">
              <a:extLst>
                <a:ext uri="{FF2B5EF4-FFF2-40B4-BE49-F238E27FC236}">
                  <a16:creationId xmlns:a16="http://schemas.microsoft.com/office/drawing/2014/main" id="{1635EC3B-AC85-82E6-5C80-054ED2EDB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9" name="Rectangle 61">
              <a:extLst>
                <a:ext uri="{FF2B5EF4-FFF2-40B4-BE49-F238E27FC236}">
                  <a16:creationId xmlns:a16="http://schemas.microsoft.com/office/drawing/2014/main" id="{CC3382B7-BEF4-77C1-9C20-7D1C96724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0" name="Rectangle 62">
              <a:extLst>
                <a:ext uri="{FF2B5EF4-FFF2-40B4-BE49-F238E27FC236}">
                  <a16:creationId xmlns:a16="http://schemas.microsoft.com/office/drawing/2014/main" id="{8D60C4DE-5378-7D6C-2683-E9F04E1A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74BD0D2-1D9D-D7D9-D683-EC47E9B9B0F1}"/>
              </a:ext>
            </a:extLst>
          </p:cNvPr>
          <p:cNvGrpSpPr/>
          <p:nvPr/>
        </p:nvGrpSpPr>
        <p:grpSpPr>
          <a:xfrm>
            <a:off x="2220605" y="2919577"/>
            <a:ext cx="564570" cy="292948"/>
            <a:chOff x="2623693" y="3497316"/>
            <a:chExt cx="768645" cy="398840"/>
          </a:xfrm>
        </p:grpSpPr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52BDADF0-3A70-4AF6-D4FD-30B6D7AFA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8" name="Rectangle 60">
              <a:extLst>
                <a:ext uri="{FF2B5EF4-FFF2-40B4-BE49-F238E27FC236}">
                  <a16:creationId xmlns:a16="http://schemas.microsoft.com/office/drawing/2014/main" id="{0A5365CC-7D5F-610C-7461-3F0259E28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9" name="Rectangle 61">
              <a:extLst>
                <a:ext uri="{FF2B5EF4-FFF2-40B4-BE49-F238E27FC236}">
                  <a16:creationId xmlns:a16="http://schemas.microsoft.com/office/drawing/2014/main" id="{52CEA76E-CA88-A3D3-F453-6E2C40332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" name="Rectangle 62">
              <a:extLst>
                <a:ext uri="{FF2B5EF4-FFF2-40B4-BE49-F238E27FC236}">
                  <a16:creationId xmlns:a16="http://schemas.microsoft.com/office/drawing/2014/main" id="{E531663A-54BF-3BAB-F175-16AA5F9AF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08FF2F6-10B7-3BAA-12D6-91E61497C9A2}"/>
              </a:ext>
            </a:extLst>
          </p:cNvPr>
          <p:cNvGrpSpPr/>
          <p:nvPr/>
        </p:nvGrpSpPr>
        <p:grpSpPr>
          <a:xfrm>
            <a:off x="9355435" y="2815487"/>
            <a:ext cx="564570" cy="292948"/>
            <a:chOff x="2623693" y="3497316"/>
            <a:chExt cx="768645" cy="398840"/>
          </a:xfrm>
        </p:grpSpPr>
        <p:sp>
          <p:nvSpPr>
            <p:cNvPr id="102" name="Rectangle 59">
              <a:extLst>
                <a:ext uri="{FF2B5EF4-FFF2-40B4-BE49-F238E27FC236}">
                  <a16:creationId xmlns:a16="http://schemas.microsoft.com/office/drawing/2014/main" id="{175C7ED7-CC74-1B67-9C6D-9C06B97E2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" name="Rectangle 60">
              <a:extLst>
                <a:ext uri="{FF2B5EF4-FFF2-40B4-BE49-F238E27FC236}">
                  <a16:creationId xmlns:a16="http://schemas.microsoft.com/office/drawing/2014/main" id="{106FF677-9823-FCB3-D56A-38C36FEA8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4" name="Rectangle 61">
              <a:extLst>
                <a:ext uri="{FF2B5EF4-FFF2-40B4-BE49-F238E27FC236}">
                  <a16:creationId xmlns:a16="http://schemas.microsoft.com/office/drawing/2014/main" id="{FC52276E-55EA-3CE5-B353-18BB60C5E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5" name="Rectangle 62">
              <a:extLst>
                <a:ext uri="{FF2B5EF4-FFF2-40B4-BE49-F238E27FC236}">
                  <a16:creationId xmlns:a16="http://schemas.microsoft.com/office/drawing/2014/main" id="{40709F2D-41EB-E027-FF1E-A97FD02FD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3FB5299-7A12-A5CE-5366-69F736AC2DA7}"/>
              </a:ext>
            </a:extLst>
          </p:cNvPr>
          <p:cNvGrpSpPr/>
          <p:nvPr/>
        </p:nvGrpSpPr>
        <p:grpSpPr>
          <a:xfrm>
            <a:off x="10861391" y="2829855"/>
            <a:ext cx="564570" cy="292948"/>
            <a:chOff x="2623693" y="3497316"/>
            <a:chExt cx="768645" cy="398840"/>
          </a:xfrm>
        </p:grpSpPr>
        <p:sp>
          <p:nvSpPr>
            <p:cNvPr id="107" name="Rectangle 59">
              <a:extLst>
                <a:ext uri="{FF2B5EF4-FFF2-40B4-BE49-F238E27FC236}">
                  <a16:creationId xmlns:a16="http://schemas.microsoft.com/office/drawing/2014/main" id="{25833CEB-EE6E-70F1-215F-24EA29F69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3693" y="3497316"/>
              <a:ext cx="768645" cy="3988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8" name="Rectangle 60">
              <a:extLst>
                <a:ext uri="{FF2B5EF4-FFF2-40B4-BE49-F238E27FC236}">
                  <a16:creationId xmlns:a16="http://schemas.microsoft.com/office/drawing/2014/main" id="{953062C6-E159-905C-B5C4-975523D03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466" y="3549165"/>
              <a:ext cx="461187" cy="30311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9" name="Rectangle 61">
              <a:extLst>
                <a:ext uri="{FF2B5EF4-FFF2-40B4-BE49-F238E27FC236}">
                  <a16:creationId xmlns:a16="http://schemas.microsoft.com/office/drawing/2014/main" id="{A9050C6D-AB82-2D37-FE10-16E69BE56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260" y="3728643"/>
              <a:ext cx="79821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0" name="Rectangle 62">
              <a:extLst>
                <a:ext uri="{FF2B5EF4-FFF2-40B4-BE49-F238E27FC236}">
                  <a16:creationId xmlns:a16="http://schemas.microsoft.com/office/drawing/2014/main" id="{C42070C9-2173-43BE-DFE9-FDE4B4C90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213" y="3732632"/>
              <a:ext cx="76865" cy="10768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84A38D4-CABA-3874-BA35-EFEE4608AF8D}"/>
              </a:ext>
            </a:extLst>
          </p:cNvPr>
          <p:cNvGrpSpPr/>
          <p:nvPr/>
        </p:nvGrpSpPr>
        <p:grpSpPr>
          <a:xfrm>
            <a:off x="3160371" y="4337230"/>
            <a:ext cx="6200437" cy="2338427"/>
            <a:chOff x="3950949" y="3712118"/>
            <a:chExt cx="4437909" cy="1673709"/>
          </a:xfrm>
        </p:grpSpPr>
        <p:sp>
          <p:nvSpPr>
            <p:cNvPr id="111" name="Freeform 109">
              <a:extLst>
                <a:ext uri="{FF2B5EF4-FFF2-40B4-BE49-F238E27FC236}">
                  <a16:creationId xmlns:a16="http://schemas.microsoft.com/office/drawing/2014/main" id="{36802F04-35F8-B65A-C68B-B3A3AC848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93" y="3779185"/>
              <a:ext cx="3066412" cy="1606642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2" name="Line 10">
              <a:extLst>
                <a:ext uri="{FF2B5EF4-FFF2-40B4-BE49-F238E27FC236}">
                  <a16:creationId xmlns:a16="http://schemas.microsoft.com/office/drawing/2014/main" id="{0A41544F-ADD7-D1BF-5656-A9952DB115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V="1">
              <a:off x="4540167" y="4205044"/>
              <a:ext cx="358145" cy="24009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Line 10">
              <a:extLst>
                <a:ext uri="{FF2B5EF4-FFF2-40B4-BE49-F238E27FC236}">
                  <a16:creationId xmlns:a16="http://schemas.microsoft.com/office/drawing/2014/main" id="{EB53BB50-F3EB-5E31-1050-71A3E827F2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V="1">
              <a:off x="4182840" y="4178720"/>
              <a:ext cx="387044" cy="850825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97E90E7-DBEA-80E6-04AB-A53AB583067F}"/>
                </a:ext>
              </a:extLst>
            </p:cNvPr>
            <p:cNvGrpSpPr/>
            <p:nvPr/>
          </p:nvGrpSpPr>
          <p:grpSpPr>
            <a:xfrm>
              <a:off x="4781664" y="4415146"/>
              <a:ext cx="516796" cy="338181"/>
              <a:chOff x="9497138" y="3394032"/>
              <a:chExt cx="367224" cy="240304"/>
            </a:xfrm>
          </p:grpSpPr>
          <p:sp>
            <p:nvSpPr>
              <p:cNvPr id="115" name="Freeform 235">
                <a:extLst>
                  <a:ext uri="{FF2B5EF4-FFF2-40B4-BE49-F238E27FC236}">
                    <a16:creationId xmlns:a16="http://schemas.microsoft.com/office/drawing/2014/main" id="{51BFDF5A-8331-B968-52DF-39C49A326895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3ED10A6-D770-7DC6-B28C-184BAF9E92C2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17" name="Freeform 237">
                <a:extLst>
                  <a:ext uri="{FF2B5EF4-FFF2-40B4-BE49-F238E27FC236}">
                    <a16:creationId xmlns:a16="http://schemas.microsoft.com/office/drawing/2014/main" id="{BCEC466E-42BA-2271-67BF-9BAA869E68B2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238">
                <a:extLst>
                  <a:ext uri="{FF2B5EF4-FFF2-40B4-BE49-F238E27FC236}">
                    <a16:creationId xmlns:a16="http://schemas.microsoft.com/office/drawing/2014/main" id="{E4745B64-6F5B-5EF8-C64E-958B65B519C0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239">
                <a:extLst>
                  <a:ext uri="{FF2B5EF4-FFF2-40B4-BE49-F238E27FC236}">
                    <a16:creationId xmlns:a16="http://schemas.microsoft.com/office/drawing/2014/main" id="{4D8FDAAD-E0A1-08AD-63A2-0750F22E4AD0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 240">
                <a:extLst>
                  <a:ext uri="{FF2B5EF4-FFF2-40B4-BE49-F238E27FC236}">
                    <a16:creationId xmlns:a16="http://schemas.microsoft.com/office/drawing/2014/main" id="{DC30FA03-B310-B8AD-019F-2478F2CB7AF5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57B41D8-22BB-293E-BB38-CC7C53E94C93}"/>
                </a:ext>
              </a:extLst>
            </p:cNvPr>
            <p:cNvGrpSpPr/>
            <p:nvPr/>
          </p:nvGrpSpPr>
          <p:grpSpPr>
            <a:xfrm>
              <a:off x="5629907" y="4151705"/>
              <a:ext cx="516796" cy="338181"/>
              <a:chOff x="9497138" y="3394032"/>
              <a:chExt cx="367224" cy="240304"/>
            </a:xfrm>
          </p:grpSpPr>
          <p:sp>
            <p:nvSpPr>
              <p:cNvPr id="122" name="Freeform 235">
                <a:extLst>
                  <a:ext uri="{FF2B5EF4-FFF2-40B4-BE49-F238E27FC236}">
                    <a16:creationId xmlns:a16="http://schemas.microsoft.com/office/drawing/2014/main" id="{B8B15B68-69DA-107A-FE63-A2497E34D724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1878ED0-B7A6-1338-724D-B420DE695CC6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24" name="Freeform 237">
                <a:extLst>
                  <a:ext uri="{FF2B5EF4-FFF2-40B4-BE49-F238E27FC236}">
                    <a16:creationId xmlns:a16="http://schemas.microsoft.com/office/drawing/2014/main" id="{4FAFF2E3-FF2C-736F-BC87-5036D3B83981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 238">
                <a:extLst>
                  <a:ext uri="{FF2B5EF4-FFF2-40B4-BE49-F238E27FC236}">
                    <a16:creationId xmlns:a16="http://schemas.microsoft.com/office/drawing/2014/main" id="{5378E456-FA84-F876-D638-F8476A9E9BD3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239">
                <a:extLst>
                  <a:ext uri="{FF2B5EF4-FFF2-40B4-BE49-F238E27FC236}">
                    <a16:creationId xmlns:a16="http://schemas.microsoft.com/office/drawing/2014/main" id="{06BADBA9-0596-255F-ECA6-136F0154A623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240">
                <a:extLst>
                  <a:ext uri="{FF2B5EF4-FFF2-40B4-BE49-F238E27FC236}">
                    <a16:creationId xmlns:a16="http://schemas.microsoft.com/office/drawing/2014/main" id="{6AD746CF-D5A7-BA46-F012-32DFBEC07523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38BFED4-AE75-A261-0167-FD8F614F5D43}"/>
                </a:ext>
              </a:extLst>
            </p:cNvPr>
            <p:cNvGrpSpPr/>
            <p:nvPr/>
          </p:nvGrpSpPr>
          <p:grpSpPr>
            <a:xfrm>
              <a:off x="5716604" y="4991678"/>
              <a:ext cx="516796" cy="338181"/>
              <a:chOff x="9497138" y="3394032"/>
              <a:chExt cx="367224" cy="240304"/>
            </a:xfrm>
          </p:grpSpPr>
          <p:sp>
            <p:nvSpPr>
              <p:cNvPr id="129" name="Freeform 235">
                <a:extLst>
                  <a:ext uri="{FF2B5EF4-FFF2-40B4-BE49-F238E27FC236}">
                    <a16:creationId xmlns:a16="http://schemas.microsoft.com/office/drawing/2014/main" id="{6018B78E-6EBE-86C8-E71F-E16DF630305E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354005F-26B6-C483-F333-3A8A43C85ABA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31" name="Freeform 237">
                <a:extLst>
                  <a:ext uri="{FF2B5EF4-FFF2-40B4-BE49-F238E27FC236}">
                    <a16:creationId xmlns:a16="http://schemas.microsoft.com/office/drawing/2014/main" id="{79A87079-CCA6-42F9-A2B2-EB09E34DAB6D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238">
                <a:extLst>
                  <a:ext uri="{FF2B5EF4-FFF2-40B4-BE49-F238E27FC236}">
                    <a16:creationId xmlns:a16="http://schemas.microsoft.com/office/drawing/2014/main" id="{7613F73E-25BB-AD79-BF42-A6A4D74498B6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 239">
                <a:extLst>
                  <a:ext uri="{FF2B5EF4-FFF2-40B4-BE49-F238E27FC236}">
                    <a16:creationId xmlns:a16="http://schemas.microsoft.com/office/drawing/2014/main" id="{E213829F-9F3B-698B-2131-00D456E1ABD9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240">
                <a:extLst>
                  <a:ext uri="{FF2B5EF4-FFF2-40B4-BE49-F238E27FC236}">
                    <a16:creationId xmlns:a16="http://schemas.microsoft.com/office/drawing/2014/main" id="{4301398E-F93B-9BE3-DBCA-1B1FBF8D0305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286CAAF-5FD7-2484-2637-9BEA1AFF48E6}"/>
                </a:ext>
              </a:extLst>
            </p:cNvPr>
            <p:cNvGrpSpPr/>
            <p:nvPr/>
          </p:nvGrpSpPr>
          <p:grpSpPr>
            <a:xfrm>
              <a:off x="6739191" y="4676272"/>
              <a:ext cx="516796" cy="338181"/>
              <a:chOff x="9497138" y="3394032"/>
              <a:chExt cx="367224" cy="240304"/>
            </a:xfrm>
          </p:grpSpPr>
          <p:sp>
            <p:nvSpPr>
              <p:cNvPr id="136" name="Freeform 235">
                <a:extLst>
                  <a:ext uri="{FF2B5EF4-FFF2-40B4-BE49-F238E27FC236}">
                    <a16:creationId xmlns:a16="http://schemas.microsoft.com/office/drawing/2014/main" id="{3F88CED8-F83E-5293-24BE-14600DDEA66D}"/>
                  </a:ext>
                </a:extLst>
              </p:cNvPr>
              <p:cNvSpPr/>
              <p:nvPr/>
            </p:nvSpPr>
            <p:spPr>
              <a:xfrm>
                <a:off x="9497138" y="3477212"/>
                <a:ext cx="367224" cy="15712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     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73E4E28F-E509-D0B7-02B4-9071EE0AEB8A}"/>
                  </a:ext>
                </a:extLst>
              </p:cNvPr>
              <p:cNvSpPr/>
              <p:nvPr/>
            </p:nvSpPr>
            <p:spPr>
              <a:xfrm>
                <a:off x="9497349" y="3394032"/>
                <a:ext cx="366779" cy="155563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             </a:t>
                </a:r>
              </a:p>
            </p:txBody>
          </p:sp>
          <p:sp>
            <p:nvSpPr>
              <p:cNvPr id="138" name="Freeform 237">
                <a:extLst>
                  <a:ext uri="{FF2B5EF4-FFF2-40B4-BE49-F238E27FC236}">
                    <a16:creationId xmlns:a16="http://schemas.microsoft.com/office/drawing/2014/main" id="{E0212FE3-B326-C18B-B4B4-7C589E0CDE98}"/>
                  </a:ext>
                </a:extLst>
              </p:cNvPr>
              <p:cNvSpPr/>
              <p:nvPr/>
            </p:nvSpPr>
            <p:spPr>
              <a:xfrm>
                <a:off x="9558743" y="3413804"/>
                <a:ext cx="244280" cy="6398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 238">
                <a:extLst>
                  <a:ext uri="{FF2B5EF4-FFF2-40B4-BE49-F238E27FC236}">
                    <a16:creationId xmlns:a16="http://schemas.microsoft.com/office/drawing/2014/main" id="{9E21D618-5062-C0BA-BC12-33618CA772E9}"/>
                  </a:ext>
                </a:extLst>
              </p:cNvPr>
              <p:cNvSpPr/>
              <p:nvPr/>
            </p:nvSpPr>
            <p:spPr>
              <a:xfrm>
                <a:off x="9582689" y="3441633"/>
                <a:ext cx="194724" cy="864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Freeform 239">
                <a:extLst>
                  <a:ext uri="{FF2B5EF4-FFF2-40B4-BE49-F238E27FC236}">
                    <a16:creationId xmlns:a16="http://schemas.microsoft.com/office/drawing/2014/main" id="{E0A9F0E0-0158-8510-E5A5-1C64FAE3A624}"/>
                  </a:ext>
                </a:extLst>
              </p:cNvPr>
              <p:cNvSpPr/>
              <p:nvPr/>
            </p:nvSpPr>
            <p:spPr>
              <a:xfrm>
                <a:off x="9718625" y="3468536"/>
                <a:ext cx="91205" cy="5508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Freeform 240">
                <a:extLst>
                  <a:ext uri="{FF2B5EF4-FFF2-40B4-BE49-F238E27FC236}">
                    <a16:creationId xmlns:a16="http://schemas.microsoft.com/office/drawing/2014/main" id="{C16BD73A-BE7F-2AA6-2ECD-6C432F9A3BE5}"/>
                  </a:ext>
                </a:extLst>
              </p:cNvPr>
              <p:cNvSpPr/>
              <p:nvPr/>
            </p:nvSpPr>
            <p:spPr>
              <a:xfrm>
                <a:off x="9551600" y="3468536"/>
                <a:ext cx="89556" cy="54448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2" name="Line 10">
              <a:extLst>
                <a:ext uri="{FF2B5EF4-FFF2-40B4-BE49-F238E27FC236}">
                  <a16:creationId xmlns:a16="http://schemas.microsoft.com/office/drawing/2014/main" id="{2CC2BA73-2B72-3F4E-0FE0-05573264A20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 flipV="1">
              <a:off x="5794402" y="3794307"/>
              <a:ext cx="384227" cy="21985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10">
              <a:extLst>
                <a:ext uri="{FF2B5EF4-FFF2-40B4-BE49-F238E27FC236}">
                  <a16:creationId xmlns:a16="http://schemas.microsoft.com/office/drawing/2014/main" id="{8B15B90A-E8ED-CE4B-4AE4-79F8828C81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5488691" y="4221058"/>
              <a:ext cx="27302" cy="42009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Line 10">
              <a:extLst>
                <a:ext uri="{FF2B5EF4-FFF2-40B4-BE49-F238E27FC236}">
                  <a16:creationId xmlns:a16="http://schemas.microsoft.com/office/drawing/2014/main" id="{B113D78B-CE8D-C952-4BCE-C8F200FFD9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>
              <a:off x="5269591" y="4668962"/>
              <a:ext cx="446711" cy="47009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Line 10">
              <a:extLst>
                <a:ext uri="{FF2B5EF4-FFF2-40B4-BE49-F238E27FC236}">
                  <a16:creationId xmlns:a16="http://schemas.microsoft.com/office/drawing/2014/main" id="{5E3D3318-D3EA-6770-0D92-9DCD385C89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>
              <a:off x="6209437" y="4350178"/>
              <a:ext cx="444493" cy="517143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6" name="Line 10">
              <a:extLst>
                <a:ext uri="{FF2B5EF4-FFF2-40B4-BE49-F238E27FC236}">
                  <a16:creationId xmlns:a16="http://schemas.microsoft.com/office/drawing/2014/main" id="{48F8CE3A-782B-8F16-6BAF-0AB7E78E4E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6488043" y="4765148"/>
              <a:ext cx="70867" cy="52371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Line 10">
              <a:extLst>
                <a:ext uri="{FF2B5EF4-FFF2-40B4-BE49-F238E27FC236}">
                  <a16:creationId xmlns:a16="http://schemas.microsoft.com/office/drawing/2014/main" id="{4F8556C3-B29D-B267-CE15-FECFDCAEE9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5663541" y="4707519"/>
              <a:ext cx="515189" cy="5212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Line 10">
              <a:extLst>
                <a:ext uri="{FF2B5EF4-FFF2-40B4-BE49-F238E27FC236}">
                  <a16:creationId xmlns:a16="http://schemas.microsoft.com/office/drawing/2014/main" id="{D9A01729-2C4A-BB34-94AC-6C1CB56C27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>
              <a:off x="7741578" y="4129488"/>
              <a:ext cx="142612" cy="1151948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Line 10">
              <a:extLst>
                <a:ext uri="{FF2B5EF4-FFF2-40B4-BE49-F238E27FC236}">
                  <a16:creationId xmlns:a16="http://schemas.microsoft.com/office/drawing/2014/main" id="{48E58057-6992-219B-5255-BD89A75B1F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781293" flipH="1">
              <a:off x="6959795" y="5133996"/>
              <a:ext cx="375181" cy="99999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>
                <a:extLst>
                  <a:ext uri="{FF2B5EF4-FFF2-40B4-BE49-F238E27FC236}">
                    <a16:creationId xmlns:a16="http://schemas.microsoft.com/office/drawing/2014/main" id="{17C4B399-0248-CA6B-E8D3-337200D84E58}"/>
                  </a:ext>
                </a:extLst>
              </p:cNvPr>
              <p:cNvSpPr/>
              <p:nvPr/>
            </p:nvSpPr>
            <p:spPr>
              <a:xfrm>
                <a:off x="3353408" y="1216382"/>
                <a:ext cx="3764552" cy="934229"/>
              </a:xfrm>
              <a:prstGeom prst="wedgeRectCallout">
                <a:avLst>
                  <a:gd name="adj1" fmla="val -106893"/>
                  <a:gd name="adj2" fmla="val 144721"/>
                </a:avLst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ysClr val="windowText" lastClr="000000"/>
                    </a:solidFill>
                  </a:rPr>
                  <a:t>I would like to send these 3000B to Socket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>
                    <a:solidFill>
                      <a:sysClr val="windowText" lastClr="000000"/>
                    </a:solidFill>
                  </a:rPr>
                  <a:t> on host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ular Callout 4">
                <a:extLst>
                  <a:ext uri="{FF2B5EF4-FFF2-40B4-BE49-F238E27FC236}">
                    <a16:creationId xmlns:a16="http://schemas.microsoft.com/office/drawing/2014/main" id="{17C4B399-0248-CA6B-E8D3-337200D84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408" y="1216382"/>
                <a:ext cx="3764552" cy="934229"/>
              </a:xfrm>
              <a:prstGeom prst="wedgeRectCallout">
                <a:avLst>
                  <a:gd name="adj1" fmla="val -106893"/>
                  <a:gd name="adj2" fmla="val 144721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3BFA25-ABF9-CBC7-EE05-6B944CE99C3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121572" y="4292116"/>
            <a:ext cx="1017503" cy="489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C34DB1-50E7-0E37-B91F-34B32EEDF912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8181121" y="4163179"/>
            <a:ext cx="995303" cy="828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3DFB379-BAAF-41F2-DE99-A2D92A77DD7C}"/>
              </a:ext>
            </a:extLst>
          </p:cNvPr>
          <p:cNvSpPr/>
          <p:nvPr/>
        </p:nvSpPr>
        <p:spPr>
          <a:xfrm>
            <a:off x="3904410" y="2978735"/>
            <a:ext cx="3988263" cy="608702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Transport-layer protocols bridge this gap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980D6D-B5B9-C22C-B8D9-B1A8CA8730CE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121572" y="3283086"/>
            <a:ext cx="782838" cy="2904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84450B-0C40-95C5-21D9-E152E3FBDABF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7946456" y="3084696"/>
            <a:ext cx="1198385" cy="3703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8BFE9A2-F82D-68DB-3B9B-0A68AB15EF3A}"/>
              </a:ext>
            </a:extLst>
          </p:cNvPr>
          <p:cNvSpPr/>
          <p:nvPr/>
        </p:nvSpPr>
        <p:spPr>
          <a:xfrm>
            <a:off x="4139075" y="3933248"/>
            <a:ext cx="3988263" cy="92167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We can all collaborate to try to send packets of size 1500B from H1 to H2, but it can get lost or reordered.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508CA5-E903-C13C-7E5A-B4B556BC6440}"/>
              </a:ext>
            </a:extLst>
          </p:cNvPr>
          <p:cNvCxnSpPr>
            <a:cxnSpLocks/>
          </p:cNvCxnSpPr>
          <p:nvPr/>
        </p:nvCxnSpPr>
        <p:spPr>
          <a:xfrm flipV="1">
            <a:off x="4733916" y="4773540"/>
            <a:ext cx="508751" cy="5269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407A23-9C15-4D75-3939-49F1377FC230}"/>
              </a:ext>
            </a:extLst>
          </p:cNvPr>
          <p:cNvCxnSpPr>
            <a:cxnSpLocks/>
            <a:stCxn id="123" idx="7"/>
          </p:cNvCxnSpPr>
          <p:nvPr/>
        </p:nvCxnSpPr>
        <p:spPr>
          <a:xfrm flipV="1">
            <a:off x="6122102" y="4751092"/>
            <a:ext cx="171433" cy="24510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DE03AA-BCC1-4C8F-DBC4-B0CFDA04CDD9}"/>
              </a:ext>
            </a:extLst>
          </p:cNvPr>
          <p:cNvCxnSpPr>
            <a:cxnSpLocks/>
            <a:stCxn id="130" idx="1"/>
          </p:cNvCxnSpPr>
          <p:nvPr/>
        </p:nvCxnSpPr>
        <p:spPr>
          <a:xfrm flipH="1" flipV="1">
            <a:off x="5469151" y="4762001"/>
            <a:ext cx="264138" cy="14077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4BEE98-BB6A-FDD1-9365-B4B13EC41D5C}"/>
              </a:ext>
            </a:extLst>
          </p:cNvPr>
          <p:cNvCxnSpPr>
            <a:cxnSpLocks/>
            <a:stCxn id="137" idx="0"/>
          </p:cNvCxnSpPr>
          <p:nvPr/>
        </p:nvCxnSpPr>
        <p:spPr>
          <a:xfrm flipH="1" flipV="1">
            <a:off x="7083562" y="4734976"/>
            <a:ext cx="333408" cy="9493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E09C26-C90A-3427-57F9-77D77865AE24}"/>
                  </a:ext>
                </a:extLst>
              </p:cNvPr>
              <p:cNvSpPr txBox="1"/>
              <p:nvPr/>
            </p:nvSpPr>
            <p:spPr>
              <a:xfrm>
                <a:off x="847530" y="2904821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E09C26-C90A-3427-57F9-77D77865A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30" y="2904821"/>
                <a:ext cx="4512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38C59-D845-0A41-3601-F95EA9FEF63A}"/>
                  </a:ext>
                </a:extLst>
              </p:cNvPr>
              <p:cNvSpPr txBox="1"/>
              <p:nvPr/>
            </p:nvSpPr>
            <p:spPr>
              <a:xfrm>
                <a:off x="2314862" y="2874225"/>
                <a:ext cx="489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38C59-D845-0A41-3601-F95EA9FE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862" y="2874225"/>
                <a:ext cx="4893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CD8F38-A21D-909F-C901-9C845D9DFB5E}"/>
                  </a:ext>
                </a:extLst>
              </p:cNvPr>
              <p:cNvSpPr txBox="1"/>
              <p:nvPr/>
            </p:nvSpPr>
            <p:spPr>
              <a:xfrm>
                <a:off x="9455321" y="2777325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CD8F38-A21D-909F-C901-9C845D9DF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321" y="2777325"/>
                <a:ext cx="451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43EE0D-57CD-082B-AA15-186560E4E312}"/>
                  </a:ext>
                </a:extLst>
              </p:cNvPr>
              <p:cNvSpPr txBox="1"/>
              <p:nvPr/>
            </p:nvSpPr>
            <p:spPr>
              <a:xfrm>
                <a:off x="10929127" y="2794111"/>
                <a:ext cx="524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43EE0D-57CD-082B-AA15-186560E4E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9127" y="2794111"/>
                <a:ext cx="5244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35">
                <a:extLst>
                  <a:ext uri="{FF2B5EF4-FFF2-40B4-BE49-F238E27FC236}">
                    <a16:creationId xmlns:a16="http://schemas.microsoft.com/office/drawing/2014/main" id="{96B2B4F1-7133-14FC-4A7F-CF1718C496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429" y="1347052"/>
                <a:ext cx="1253164" cy="400110"/>
              </a:xfrm>
              <a:prstGeom prst="rect">
                <a:avLst/>
              </a:prstGeom>
              <a:solidFill>
                <a:schemeClr val="bg1">
                  <a:alpha val="45882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Host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Text Box 35">
                <a:extLst>
                  <a:ext uri="{FF2B5EF4-FFF2-40B4-BE49-F238E27FC236}">
                    <a16:creationId xmlns:a16="http://schemas.microsoft.com/office/drawing/2014/main" id="{96B2B4F1-7133-14FC-4A7F-CF1718C49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429" y="1347052"/>
                <a:ext cx="1253164" cy="400110"/>
              </a:xfrm>
              <a:prstGeom prst="rect">
                <a:avLst/>
              </a:prstGeom>
              <a:blipFill>
                <a:blip r:embed="rId8"/>
                <a:stretch>
                  <a:fillRect l="-4854" t="-10606" r="-3883" b="-242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35">
                <a:extLst>
                  <a:ext uri="{FF2B5EF4-FFF2-40B4-BE49-F238E27FC236}">
                    <a16:creationId xmlns:a16="http://schemas.microsoft.com/office/drawing/2014/main" id="{18A658CB-63F5-332C-322E-3BCFBF429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592022" y="1228576"/>
                <a:ext cx="1259127" cy="400110"/>
              </a:xfrm>
              <a:prstGeom prst="rect">
                <a:avLst/>
              </a:prstGeom>
              <a:solidFill>
                <a:schemeClr val="bg1">
                  <a:alpha val="45882"/>
                </a:scheme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Host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sz="20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1">
                    <a:solidFill>
                      <a:srgbClr val="000099"/>
                    </a:solidFill>
                    <a:latin typeface="Trebuchet MS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8" name="Text Box 35">
                <a:extLst>
                  <a:ext uri="{FF2B5EF4-FFF2-40B4-BE49-F238E27FC236}">
                    <a16:creationId xmlns:a16="http://schemas.microsoft.com/office/drawing/2014/main" id="{18A658CB-63F5-332C-322E-3BCFBF429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92022" y="1228576"/>
                <a:ext cx="1259127" cy="400110"/>
              </a:xfrm>
              <a:prstGeom prst="rect">
                <a:avLst/>
              </a:prstGeom>
              <a:blipFill>
                <a:blip r:embed="rId9"/>
                <a:stretch>
                  <a:fillRect l="-4831" t="-10769" r="-3865" b="-2615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00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B3EA-1AB9-8830-A4FF-5A41EF5A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>
                <a:ea typeface="ＭＳ Ｐゴシック" panose="020B0600070205080204" pitchFamily="34" charset="-128"/>
              </a:rPr>
              <a:t>Transport layer: in the Internet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D665D-3F58-2FAE-ED46-99B9815B8DF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11036122" cy="4351338"/>
              </a:xfrm>
            </p:spPr>
            <p:txBody>
              <a:bodyPr/>
              <a:lstStyle/>
              <a:p>
                <a:r>
                  <a:rPr lang="en-US"/>
                  <a:t>Application on host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: </a:t>
                </a:r>
                <a:r>
                  <a:rPr lang="en-US">
                    <a:solidFill>
                      <a:sysClr val="windowText" lastClr="000000"/>
                    </a:solidFill>
                  </a:rPr>
                  <a:t>send these 3000B through</a:t>
                </a:r>
                <a:r>
                  <a:rPr lang="en-US"/>
                  <a:t> socket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ysClr val="windowText" lastClr="000000"/>
                    </a:solidFill>
                  </a:rPr>
                  <a:t>to socket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>
                    <a:solidFill>
                      <a:sysClr val="windowText" lastClr="000000"/>
                    </a:solidFill>
                  </a:rPr>
                  <a:t> on host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>
                  <a:solidFill>
                    <a:sysClr val="windowText" lastClr="000000"/>
                  </a:solidFill>
                </a:endParaRPr>
              </a:p>
              <a:p>
                <a:r>
                  <a:rPr lang="en-US"/>
                  <a:t>The network layer: I’ll do my best </a:t>
                </a:r>
                <a:r>
                  <a:rPr lang="en-US">
                    <a:solidFill>
                      <a:sysClr val="windowText" lastClr="000000"/>
                    </a:solidFill>
                  </a:rPr>
                  <a:t>to get packets of size 1500B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ysClr val="windowText" lastClr="000000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>
                    <a:solidFill>
                      <a:sysClr val="windowText" lastClr="000000"/>
                    </a:solidFill>
                  </a:rPr>
                  <a:t>, </a:t>
                </a:r>
                <a:r>
                  <a:rPr lang="en-US">
                    <a:solidFill>
                      <a:srgbClr val="FF0000"/>
                    </a:solidFill>
                  </a:rPr>
                  <a:t>but it may get lost or corrupted, or get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HK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later than some earlier packets you send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HK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/>
                  <a:t>Transport-layer protocol:</a:t>
                </a:r>
              </a:p>
              <a:p>
                <a:pPr lvl="1"/>
                <a:r>
                  <a:rPr lang="en-US"/>
                  <a:t>How can I distinguish between traffic from different sockets?</a:t>
                </a:r>
              </a:p>
              <a:p>
                <a:pPr lvl="1"/>
                <a:r>
                  <a:rPr lang="en-US"/>
                  <a:t>How do I break data into packets and put it back together?</a:t>
                </a:r>
              </a:p>
              <a:p>
                <a:pPr lvl="1"/>
                <a:r>
                  <a:rPr lang="en-US"/>
                  <a:t>How do I make sure all bytes are delivered reliably?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D665D-3F58-2FAE-ED46-99B9815B8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11036122" cy="4351338"/>
              </a:xfrm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0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9ee03e0-b78c-4998-8bf4-79b266b85105}" enabled="1" method="Standard" siteId="{723a5a87-f39a-4a22-9247-3fc240c0139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2629</Words>
  <Application>Microsoft Macintosh PowerPoint</Application>
  <PresentationFormat>Widescreen</PresentationFormat>
  <Paragraphs>629</Paragraphs>
  <Slides>37</Slides>
  <Notes>30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ＭＳ Ｐゴシック</vt:lpstr>
      <vt:lpstr>Arial</vt:lpstr>
      <vt:lpstr>Calibri</vt:lpstr>
      <vt:lpstr>Cambria Math</vt:lpstr>
      <vt:lpstr>Courier</vt:lpstr>
      <vt:lpstr>Courier New</vt:lpstr>
      <vt:lpstr>Gill Sans MT</vt:lpstr>
      <vt:lpstr>Tahoma</vt:lpstr>
      <vt:lpstr>Times New Roman</vt:lpstr>
      <vt:lpstr>Trebuchet MS</vt:lpstr>
      <vt:lpstr>Wingdings</vt:lpstr>
      <vt:lpstr>Office Theme</vt:lpstr>
      <vt:lpstr>CS 456/656 Computer Networks</vt:lpstr>
      <vt:lpstr>A note on the slides</vt:lpstr>
      <vt:lpstr>Transport layer: roadmap</vt:lpstr>
      <vt:lpstr>Transport layer: roadmap</vt:lpstr>
      <vt:lpstr>Transport layer: overview</vt:lpstr>
      <vt:lpstr>Transport layer: in the Internet</vt:lpstr>
      <vt:lpstr>Transport layer: in the Internet</vt:lpstr>
      <vt:lpstr>Transport layer: in the Internet</vt:lpstr>
      <vt:lpstr>Transport layer: in the Internet</vt:lpstr>
      <vt:lpstr>Transport layer: in the Internet</vt:lpstr>
      <vt:lpstr>Transport Layer: in the Internet</vt:lpstr>
      <vt:lpstr>Transport Layer: in the Internet</vt:lpstr>
      <vt:lpstr>Two principal Internet transport protocols</vt:lpstr>
      <vt:lpstr>Transport layer: roadmap</vt:lpstr>
      <vt:lpstr>Multiplexing/demultiplexing</vt:lpstr>
      <vt:lpstr>PowerPoint Presentation</vt:lpstr>
      <vt:lpstr>How demultiplexing works</vt:lpstr>
      <vt:lpstr>Connectionless demultiplexing</vt:lpstr>
      <vt:lpstr>Connectionless demultiplexing: an example</vt:lpstr>
      <vt:lpstr>Connection-oriented demultiplexing</vt:lpstr>
      <vt:lpstr>Connection-oriented demultiplexing: example</vt:lpstr>
      <vt:lpstr>Summary of (de)multiplexing</vt:lpstr>
      <vt:lpstr>Transport layer: roadmap</vt:lpstr>
      <vt:lpstr>UDP – User Datagram Protocol</vt:lpstr>
      <vt:lpstr>UDP: User Datagram Protocol</vt:lpstr>
      <vt:lpstr>UDP: User Datagram Protocol</vt:lpstr>
      <vt:lpstr>UDP: User Datagram Protocol</vt:lpstr>
      <vt:lpstr>UDP: User Datagram Protocol [RFC 768]</vt:lpstr>
      <vt:lpstr>UDP: Transport Layer Actions</vt:lpstr>
      <vt:lpstr>UDP: Transport Layer Actions</vt:lpstr>
      <vt:lpstr>UDP: Transport Layer Actions</vt:lpstr>
      <vt:lpstr>UDP segment header</vt:lpstr>
      <vt:lpstr>UDP checksum</vt:lpstr>
      <vt:lpstr>Internet checksum</vt:lpstr>
      <vt:lpstr>Internet checksum: an example</vt:lpstr>
      <vt:lpstr>Internet checksum: weak protection!</vt:lpstr>
      <vt:lpstr>Summary: UDP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Mina Tahmasbi Arashloo</cp:lastModifiedBy>
  <cp:revision>6</cp:revision>
  <dcterms:created xsi:type="dcterms:W3CDTF">2020-01-18T07:24:59Z</dcterms:created>
  <dcterms:modified xsi:type="dcterms:W3CDTF">2025-09-24T01:37:58Z</dcterms:modified>
</cp:coreProperties>
</file>