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1254" r:id="rId2"/>
    <p:sldId id="1253" r:id="rId3"/>
    <p:sldId id="964" r:id="rId4"/>
    <p:sldId id="1344" r:id="rId5"/>
    <p:sldId id="1339" r:id="rId6"/>
    <p:sldId id="1337" r:id="rId7"/>
    <p:sldId id="1347" r:id="rId8"/>
    <p:sldId id="1341" r:id="rId9"/>
    <p:sldId id="1345" r:id="rId10"/>
    <p:sldId id="1342" r:id="rId11"/>
    <p:sldId id="1154" r:id="rId12"/>
    <p:sldId id="1086" r:id="rId13"/>
    <p:sldId id="1049" r:id="rId14"/>
    <p:sldId id="1041" r:id="rId15"/>
    <p:sldId id="1260" r:id="rId16"/>
    <p:sldId id="1227" r:id="rId17"/>
    <p:sldId id="1051" r:id="rId18"/>
    <p:sldId id="1052" r:id="rId19"/>
    <p:sldId id="1053" r:id="rId20"/>
    <p:sldId id="1054" r:id="rId21"/>
    <p:sldId id="1055" r:id="rId22"/>
    <p:sldId id="1160" r:id="rId23"/>
    <p:sldId id="1042" r:id="rId24"/>
    <p:sldId id="1346" r:id="rId25"/>
    <p:sldId id="1161" r:id="rId26"/>
    <p:sldId id="1259" r:id="rId27"/>
    <p:sldId id="1162" r:id="rId28"/>
    <p:sldId id="1163" r:id="rId29"/>
    <p:sldId id="1164" r:id="rId30"/>
    <p:sldId id="1165" r:id="rId31"/>
    <p:sldId id="1166" r:id="rId32"/>
    <p:sldId id="1167" r:id="rId33"/>
    <p:sldId id="1058" r:id="rId34"/>
    <p:sldId id="1348" r:id="rId35"/>
    <p:sldId id="1169" r:id="rId36"/>
    <p:sldId id="1170" r:id="rId37"/>
    <p:sldId id="11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A3"/>
    <a:srgbClr val="3C6CDF"/>
    <a:srgbClr val="ED356A"/>
    <a:srgbClr val="E40000"/>
    <a:srgbClr val="FFB3D3"/>
    <a:srgbClr val="FA376E"/>
    <a:srgbClr val="9CDFF9"/>
    <a:srgbClr val="0000A8"/>
    <a:srgbClr val="B8C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725"/>
  </p:normalViewPr>
  <p:slideViewPr>
    <p:cSldViewPr snapToGrid="0">
      <p:cViewPr varScale="1">
        <p:scale>
          <a:sx n="110" d="100"/>
          <a:sy n="11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4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don’t really talk about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2F11-F86E-4F54-E4D5-0DD1267D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310F4-1315-B497-767F-E70A0C8A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04FA2-2999-DAC8-24A4-AE42C10BE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each kind of network, the services of the network layer could be different, so let’s look at the Internet as an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CFFDE-24A2-0276-57B4-4635D4521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7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1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8F01-6ADA-BEED-5B96-C0506BA7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B0C11-B074-DC86-35BD-A20E09905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2EE25-E758-49D1-C611-31049FB05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2CF73-3639-37BB-9781-C39EBFDE0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F6497-FB3B-38DA-3B72-230ED3366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A23E2-0D5D-EBB0-EE32-78909AFC0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F94B1-E5DC-F7DB-1841-96F8BB81E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6F98D-D08E-A630-0AFC-B04BFE211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04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 modify the segmentation and reassembly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1D834-9A60-0144-B34B-27257068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4ADFA-C513-7947-8FC6-A583187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F7D9F-C31A-65D4-98BD-7BE60E63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770"/>
            <a:ext cx="9144000" cy="1909763"/>
          </a:xfrm>
        </p:spPr>
        <p:txBody>
          <a:bodyPr/>
          <a:lstStyle/>
          <a:p>
            <a:r>
              <a:rPr lang="en-US"/>
              <a:t>CS 456/656</a:t>
            </a:r>
            <a:br>
              <a:rPr lang="en-US"/>
            </a:br>
            <a:r>
              <a:rPr lang="en-US"/>
              <a:t>Computer Networks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9C67F7-7D16-FD6B-3FB1-428609D1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732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/>
              <a:t>Mina Tahmasbi Arashloo and Bo Sun</a:t>
            </a:r>
          </a:p>
          <a:p>
            <a:r>
              <a:rPr lang="en-US" sz="3600"/>
              <a:t>Fall 2024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393E2DC-BA4A-041C-1F92-F22DF46B02AE}"/>
              </a:ext>
            </a:extLst>
          </p:cNvPr>
          <p:cNvSpPr txBox="1">
            <a:spLocks/>
          </p:cNvSpPr>
          <p:nvPr/>
        </p:nvSpPr>
        <p:spPr>
          <a:xfrm>
            <a:off x="1524000" y="3323000"/>
            <a:ext cx="9144000" cy="950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Lecture 5: Transport Layer – Part 1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D55C61-978D-BBD0-7498-E74B3BEA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073" y="-184913"/>
            <a:ext cx="4558145" cy="18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3EA-1AB9-8830-A4FF-5A41EF5A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5805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Application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send these 3000B through</a:t>
                </a:r>
                <a:r>
                  <a:rPr lang="en-US" dirty="0"/>
                  <a:t>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/>
                  <a:t>The network layer: I’ll do my best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to get packets of size 1500B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but it may get lost or corrupted, or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later than some earlier packets you send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Transport-layer protocol:</a:t>
                </a:r>
              </a:p>
              <a:p>
                <a:pPr lvl="1"/>
                <a:r>
                  <a:rPr lang="en-US" dirty="0"/>
                  <a:t>How can I distinguish between traffic from different sockets?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Port numbers, Multiplexing and Demultiplexing</a:t>
                </a:r>
                <a:endParaRPr lang="en-US" dirty="0"/>
              </a:p>
              <a:p>
                <a:pPr lvl="1"/>
                <a:r>
                  <a:rPr lang="en-US" dirty="0"/>
                  <a:t>How do I break data into packets and put it back together?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Segmentation and reassembly</a:t>
                </a:r>
                <a:endParaRPr lang="en-US" dirty="0"/>
              </a:p>
              <a:p>
                <a:pPr lvl="1"/>
                <a:r>
                  <a:rPr lang="en-US" dirty="0"/>
                  <a:t>How do I make sure all bytes are delivered reliably?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Reliable data transfer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580554"/>
              </a:xfrm>
              <a:blipFill>
                <a:blip r:embed="rId2"/>
                <a:stretch>
                  <a:fillRect t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7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676866" y="4973372"/>
            <a:ext cx="6842725" cy="1317242"/>
            <a:chOff x="2676866" y="4677155"/>
            <a:chExt cx="6842725" cy="1317242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66" y="4787418"/>
              <a:ext cx="1484777" cy="577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677155"/>
              <a:ext cx="5457070" cy="1317242"/>
              <a:chOff x="4062521" y="4677155"/>
              <a:chExt cx="5457070" cy="131724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677155"/>
                <a:ext cx="1547568" cy="770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Transport Layer: in the Internet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3890503" y="1367060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7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069569" y="1861458"/>
            <a:ext cx="431126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066212" y="2527275"/>
            <a:ext cx="4368134" cy="13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/>
              </a:rPr>
              <a:t>Attached its own metadata (header) to help with (de)mux, segmentation and reassembly, and reliable data delivery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068544" y="3774561"/>
            <a:ext cx="382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 (transport header + data)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059434" y="4527205"/>
            <a:ext cx="382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the network layer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1420" y="1566828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39 0.14931 -0.00117 0.20324 -0.00195 0.26157 L -0.11445 0.32616 L -0.4888 0.31713 C -0.5306 0.30162 -0.51901 0.05718 -0.56002 0.0435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4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C1B630-C20C-90BE-9D24-B20CBCA298F0}"/>
              </a:ext>
            </a:extLst>
          </p:cNvPr>
          <p:cNvGrpSpPr/>
          <p:nvPr/>
        </p:nvGrpSpPr>
        <p:grpSpPr>
          <a:xfrm>
            <a:off x="2676866" y="4973372"/>
            <a:ext cx="6842725" cy="1317242"/>
            <a:chOff x="2676866" y="4677155"/>
            <a:chExt cx="6842725" cy="1317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A1AED6-96EC-B8F6-FA42-CB348AD53170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66" y="4787418"/>
              <a:ext cx="1484777" cy="577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B43857-EF9D-6AC8-B4F1-BC66F61BA656}"/>
                </a:ext>
              </a:extLst>
            </p:cNvPr>
            <p:cNvGrpSpPr/>
            <p:nvPr/>
          </p:nvGrpSpPr>
          <p:grpSpPr>
            <a:xfrm>
              <a:off x="4062521" y="4677155"/>
              <a:ext cx="5457070" cy="1317242"/>
              <a:chOff x="4062521" y="4677155"/>
              <a:chExt cx="5457070" cy="131724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2390197-8815-B5D0-FC78-F2B17CC5C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677155"/>
                <a:ext cx="1547568" cy="770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 296">
                <a:extLst>
                  <a:ext uri="{FF2B5EF4-FFF2-40B4-BE49-F238E27FC236}">
                    <a16:creationId xmlns:a16="http://schemas.microsoft.com/office/drawing/2014/main" id="{FAB53287-C31F-0065-A53E-56CF6F549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Transport Layer: in the Internet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6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14907" y="1505310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3672992" y="1225393"/>
            <a:ext cx="37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3858810" y="33220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3858618" y="2566898"/>
            <a:ext cx="4266748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/>
              </a:rPr>
              <a:t>use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header values to reassemble bytes if needed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3848617" y="1672822"/>
            <a:ext cx="48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(transport header + data) from network layer 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95016" y="3086362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3879993" y="4103840"/>
            <a:ext cx="4104020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use header values to demultiplex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socket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>
                <a:cs typeface="Calibri" panose="020F0502020204030204" pitchFamily="34" charset="0"/>
              </a:rPr>
              <a:t>Two principal Internet transport protocols</a:t>
            </a:r>
            <a:endParaRPr lang="en-US" sz="48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132035" y="1380817"/>
            <a:ext cx="7095086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</a:t>
            </a:r>
            <a:r>
              <a:rPr kumimoji="0" lang="en-US" alt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egmentation</a:t>
            </a:r>
            <a:r>
              <a:rPr kumimoji="0" lang="en-US" altLang="en-US" sz="2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reassembly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no segmentation and reassembly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 reliability or ordering guarantees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 protocol</a:t>
            </a:r>
            <a:r>
              <a:rPr kumimoji="0" lang="en-US" altLang="ja-JP" sz="2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the network layer</a:t>
            </a: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do</a:t>
            </a:r>
            <a:r>
              <a:rPr kumimoji="0" lang="en-US" alt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mux and </a:t>
            </a:r>
            <a:r>
              <a:rPr kumimoji="0" lang="en-US" altLang="en-US" sz="3200" b="0" i="0" u="none" strike="noStrike" kern="1200" cap="none" spc="0" normalizeH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demux</a:t>
            </a:r>
            <a:r>
              <a:rPr kumimoji="0" lang="en-US" alt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sockets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>
                <a:cs typeface="Calibri" panose="020F0502020204030204" pitchFamily="34" charset="0"/>
              </a:rPr>
              <a:t>Transport layer: roadmap</a:t>
            </a: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648E-FC61-61A3-5735-D9FCAF4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Multiplexing/demultiplexing</a:t>
            </a:r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CA7181F-F357-2771-2979-CF315870A257}"/>
              </a:ext>
            </a:extLst>
          </p:cNvPr>
          <p:cNvGrpSpPr/>
          <p:nvPr/>
        </p:nvGrpSpPr>
        <p:grpSpPr>
          <a:xfrm>
            <a:off x="1426259" y="3316599"/>
            <a:ext cx="9161508" cy="3483445"/>
            <a:chOff x="1426259" y="3316599"/>
            <a:chExt cx="9161508" cy="34834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FF37E0-F57D-C7D8-60F3-E0475072CF5B}"/>
                </a:ext>
              </a:extLst>
            </p:cNvPr>
            <p:cNvGrpSpPr/>
            <p:nvPr/>
          </p:nvGrpSpPr>
          <p:grpSpPr>
            <a:xfrm>
              <a:off x="1426259" y="3387112"/>
              <a:ext cx="9007241" cy="3412932"/>
              <a:chOff x="2434251" y="2003483"/>
              <a:chExt cx="7117737" cy="25894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E7754A-4622-0E87-D5F2-74A2B367D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251" y="2003483"/>
                <a:ext cx="590492" cy="3810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267E5036-F6AE-D9ED-752B-608C23665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930" y="2039013"/>
                <a:ext cx="541132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App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FA2870-8DC9-66BB-E952-4827F966B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1703388" cy="3810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C7615B85-FFC9-5461-1541-C402C21DC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963" y="2651126"/>
                <a:ext cx="137001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Transport</a:t>
                </a: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B8C03EC5-DA12-0A56-C626-B8917F9D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048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478EBCE7-C23A-2679-A451-B7A0B47AB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963" y="3032126"/>
                <a:ext cx="118586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Network</a:t>
                </a: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4ED79B6D-706E-E169-418B-99DBFF969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29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82473EA6-36E8-AFB2-6E4B-4AF351CA2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964" y="3413126"/>
                <a:ext cx="562666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Link</a:t>
                </a: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DC98F1E8-AF39-A9C0-F935-E20DA6EC7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667000"/>
                <a:ext cx="1703388" cy="3810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D0DE1860-6D67-F274-F38D-B4C2FC7C1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163" y="2651126"/>
                <a:ext cx="137001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Transport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1CE26A2-F8D2-1071-3CBA-A678D57C1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048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85A112C5-EB27-DB18-C348-83FCCCB49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163" y="3032126"/>
                <a:ext cx="118586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Network</a:t>
                </a: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7BB60347-89A5-6E4C-F26D-5C4E5559F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429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7545004B-0637-61D9-E785-18A68725B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164" y="3413126"/>
                <a:ext cx="562666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Link</a:t>
                </a: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1E308B29-FD0B-DFFD-F0EF-0D62C465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4" y="3048000"/>
                <a:ext cx="1703387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B0D496FC-58FB-A345-D175-94D60AB1E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9388" y="3032126"/>
                <a:ext cx="118586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Network</a:t>
                </a: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9520FE2D-EB87-E858-317C-6FF01396C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4" y="3429000"/>
                <a:ext cx="1703387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295CD9C-2394-3DFC-A3C9-B158D427C2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9389" y="3413126"/>
                <a:ext cx="562666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Link</a:t>
                </a:r>
              </a:p>
            </p:txBody>
          </p:sp>
          <p:cxnSp>
            <p:nvCxnSpPr>
              <p:cNvPr id="28" name="AutoShape 26">
                <a:extLst>
                  <a:ext uri="{FF2B5EF4-FFF2-40B4-BE49-F238E27FC236}">
                    <a16:creationId xmlns:a16="http://schemas.microsoft.com/office/drawing/2014/main" id="{93700C51-583F-A6BE-A99D-947C933967A5}"/>
                  </a:ext>
                </a:extLst>
              </p:cNvPr>
              <p:cNvCxnSpPr>
                <a:cxnSpLocks noChangeShapeType="1"/>
                <a:stCxn id="14" idx="3"/>
                <a:endCxn id="26" idx="1"/>
              </p:cNvCxnSpPr>
              <p:nvPr/>
            </p:nvCxnSpPr>
            <p:spPr bwMode="auto">
              <a:xfrm>
                <a:off x="4154489" y="3619500"/>
                <a:ext cx="91122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9" name="AutoShape 27">
                <a:extLst>
                  <a:ext uri="{FF2B5EF4-FFF2-40B4-BE49-F238E27FC236}">
                    <a16:creationId xmlns:a16="http://schemas.microsoft.com/office/drawing/2014/main" id="{5DC3268A-2E08-8390-F7BD-D77FC93C347B}"/>
                  </a:ext>
                </a:extLst>
              </p:cNvPr>
              <p:cNvCxnSpPr>
                <a:cxnSpLocks noChangeShapeType="1"/>
                <a:stCxn id="12" idx="3"/>
                <a:endCxn id="24" idx="1"/>
              </p:cNvCxnSpPr>
              <p:nvPr/>
            </p:nvCxnSpPr>
            <p:spPr bwMode="auto">
              <a:xfrm>
                <a:off x="4154489" y="3238500"/>
                <a:ext cx="91122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0" name="AutoShape 28">
                <a:extLst>
                  <a:ext uri="{FF2B5EF4-FFF2-40B4-BE49-F238E27FC236}">
                    <a16:creationId xmlns:a16="http://schemas.microsoft.com/office/drawing/2014/main" id="{941E4808-4A47-86FE-85CA-B096DB4B4EA1}"/>
                  </a:ext>
                </a:extLst>
              </p:cNvPr>
              <p:cNvCxnSpPr>
                <a:cxnSpLocks noChangeShapeType="1"/>
                <a:stCxn id="26" idx="3"/>
                <a:endCxn id="22" idx="1"/>
              </p:cNvCxnSpPr>
              <p:nvPr/>
            </p:nvCxnSpPr>
            <p:spPr bwMode="auto">
              <a:xfrm>
                <a:off x="6794500" y="3619500"/>
                <a:ext cx="104140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1" name="AutoShape 29">
                <a:extLst>
                  <a:ext uri="{FF2B5EF4-FFF2-40B4-BE49-F238E27FC236}">
                    <a16:creationId xmlns:a16="http://schemas.microsoft.com/office/drawing/2014/main" id="{1A06DFF8-9920-C3DD-61B2-41E2321F7ABF}"/>
                  </a:ext>
                </a:extLst>
              </p:cNvPr>
              <p:cNvCxnSpPr>
                <a:cxnSpLocks noChangeShapeType="1"/>
                <a:stCxn id="24" idx="3"/>
                <a:endCxn id="20" idx="1"/>
              </p:cNvCxnSpPr>
              <p:nvPr/>
            </p:nvCxnSpPr>
            <p:spPr bwMode="auto">
              <a:xfrm>
                <a:off x="6794500" y="3238500"/>
                <a:ext cx="104140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2" name="AutoShape 30">
                <a:extLst>
                  <a:ext uri="{FF2B5EF4-FFF2-40B4-BE49-F238E27FC236}">
                    <a16:creationId xmlns:a16="http://schemas.microsoft.com/office/drawing/2014/main" id="{7DC8828B-5492-A69E-F176-5B2E34A0D88F}"/>
                  </a:ext>
                </a:extLst>
              </p:cNvPr>
              <p:cNvCxnSpPr>
                <a:cxnSpLocks noChangeShapeType="1"/>
                <a:stCxn id="10" idx="3"/>
                <a:endCxn id="18" idx="1"/>
              </p:cNvCxnSpPr>
              <p:nvPr/>
            </p:nvCxnSpPr>
            <p:spPr bwMode="auto">
              <a:xfrm>
                <a:off x="4154488" y="2857500"/>
                <a:ext cx="368141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5" name="Text Box 34">
                <a:extLst>
                  <a:ext uri="{FF2B5EF4-FFF2-40B4-BE49-F238E27FC236}">
                    <a16:creationId xmlns:a16="http://schemas.microsoft.com/office/drawing/2014/main" id="{ED8ADB0A-BAD9-17DA-96FA-ACA9C24E4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7394" y="4221608"/>
                <a:ext cx="647934" cy="369332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rgbClr val="000099"/>
                    </a:solidFill>
                    <a:latin typeface="Trebuchet MS" pitchFamily="34" charset="0"/>
                  </a:rPr>
                  <a:t>Host</a:t>
                </a:r>
              </a:p>
            </p:txBody>
          </p:sp>
          <p:sp>
            <p:nvSpPr>
              <p:cNvPr id="36" name="Text Box 35">
                <a:extLst>
                  <a:ext uri="{FF2B5EF4-FFF2-40B4-BE49-F238E27FC236}">
                    <a16:creationId xmlns:a16="http://schemas.microsoft.com/office/drawing/2014/main" id="{9436B8BA-A2C3-A6F7-24CD-2E09179CA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127" y="4223636"/>
                <a:ext cx="647934" cy="369332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rgbClr val="000099"/>
                    </a:solidFill>
                    <a:latin typeface="Trebuchet MS" pitchFamily="34" charset="0"/>
                  </a:rPr>
                  <a:t>Host</a:t>
                </a:r>
              </a:p>
            </p:txBody>
          </p:sp>
          <p:sp>
            <p:nvSpPr>
              <p:cNvPr id="37" name="Text Box 37">
                <a:extLst>
                  <a:ext uri="{FF2B5EF4-FFF2-40B4-BE49-F238E27FC236}">
                    <a16:creationId xmlns:a16="http://schemas.microsoft.com/office/drawing/2014/main" id="{A4390720-99BF-5F22-DE5C-C4FDBD1A9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3245" y="4202668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2895"/>
                    </a:solidFill>
                    <a:latin typeface="Arial" charset="0"/>
                  </a:rPr>
                  <a:t>Router</a:t>
                </a:r>
              </a:p>
            </p:txBody>
          </p:sp>
          <p:sp>
            <p:nvSpPr>
              <p:cNvPr id="38" name="Text Box 72">
                <a:extLst>
                  <a:ext uri="{FF2B5EF4-FFF2-40B4-BE49-F238E27FC236}">
                    <a16:creationId xmlns:a16="http://schemas.microsoft.com/office/drawing/2014/main" id="{099FB428-4725-2B64-9917-42D95DD46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4213" y="2514600"/>
                <a:ext cx="33487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latin typeface="Trebuchet MS" pitchFamily="34" charset="0"/>
                  </a:rPr>
                  <a:t>End-to-end communication</a:t>
                </a: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536C278B-8644-78EA-7989-D157D9A4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810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1">
                <a:extLst>
                  <a:ext uri="{FF2B5EF4-FFF2-40B4-BE49-F238E27FC236}">
                    <a16:creationId xmlns:a16="http://schemas.microsoft.com/office/drawing/2014/main" id="{A6CDF853-7249-FBEE-39D1-91B8443CB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8426" y="3794126"/>
                <a:ext cx="1225471" cy="4001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Physical</a:t>
                </a:r>
              </a:p>
            </p:txBody>
          </p:sp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91F64644-8604-9B86-DBAD-A09B29018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2" y="3810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24E06E98-6E0F-EAED-6AF8-1B2307B85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3794126"/>
                <a:ext cx="1225471" cy="4001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Physical</a:t>
                </a:r>
              </a:p>
            </p:txBody>
          </p:sp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3FE5A6D1-439B-F0C3-D74C-6D08C63B4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810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CAD5A2FB-BED9-EB79-1DA8-6614AA69D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8626" y="3794126"/>
                <a:ext cx="1225471" cy="4001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Physical</a:t>
                </a:r>
              </a:p>
            </p:txBody>
          </p:sp>
          <p:cxnSp>
            <p:nvCxnSpPr>
              <p:cNvPr id="45" name="AutoShape 26">
                <a:extLst>
                  <a:ext uri="{FF2B5EF4-FFF2-40B4-BE49-F238E27FC236}">
                    <a16:creationId xmlns:a16="http://schemas.microsoft.com/office/drawing/2014/main" id="{AEEFB1EA-7212-A6AA-0938-98CC0A467F49}"/>
                  </a:ext>
                </a:extLst>
              </p:cNvPr>
              <p:cNvCxnSpPr>
                <a:cxnSpLocks noChangeShapeType="1"/>
                <a:stCxn id="39" idx="3"/>
                <a:endCxn id="41" idx="1"/>
              </p:cNvCxnSpPr>
              <p:nvPr/>
            </p:nvCxnSpPr>
            <p:spPr bwMode="auto">
              <a:xfrm>
                <a:off x="4141788" y="4000500"/>
                <a:ext cx="936624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46" name="AutoShape 26">
                <a:extLst>
                  <a:ext uri="{FF2B5EF4-FFF2-40B4-BE49-F238E27FC236}">
                    <a16:creationId xmlns:a16="http://schemas.microsoft.com/office/drawing/2014/main" id="{A8601627-A66D-BF7C-14FC-8B91231EE761}"/>
                  </a:ext>
                </a:extLst>
              </p:cNvPr>
              <p:cNvCxnSpPr>
                <a:cxnSpLocks noChangeShapeType="1"/>
                <a:endCxn id="43" idx="1"/>
              </p:cNvCxnSpPr>
              <p:nvPr/>
            </p:nvCxnSpPr>
            <p:spPr bwMode="auto">
              <a:xfrm>
                <a:off x="6781800" y="4000500"/>
                <a:ext cx="106680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3038C265-647F-9B32-B31A-4775AC634631}"/>
                </a:ext>
              </a:extLst>
            </p:cNvPr>
            <p:cNvCxnSpPr>
              <a:stCxn id="9" idx="2"/>
            </p:cNvCxnSpPr>
            <p:nvPr/>
          </p:nvCxnSpPr>
          <p:spPr>
            <a:xfrm rot="16200000" flipH="1">
              <a:off x="1735814" y="3898109"/>
              <a:ext cx="427583" cy="299448"/>
            </a:xfrm>
            <a:prstGeom prst="curvedConnector3">
              <a:avLst/>
            </a:prstGeom>
            <a:ln w="412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4477EC5-44D6-0955-DCEE-47F002612725}"/>
                </a:ext>
              </a:extLst>
            </p:cNvPr>
            <p:cNvGrpSpPr/>
            <p:nvPr/>
          </p:nvGrpSpPr>
          <p:grpSpPr>
            <a:xfrm>
              <a:off x="2427351" y="3403849"/>
              <a:ext cx="754359" cy="836853"/>
              <a:chOff x="2427351" y="3403849"/>
              <a:chExt cx="754359" cy="83685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5FB983B-3F01-A52A-0795-6DA0CECA0798}"/>
                  </a:ext>
                </a:extLst>
              </p:cNvPr>
              <p:cNvGrpSpPr/>
              <p:nvPr/>
            </p:nvGrpSpPr>
            <p:grpSpPr>
              <a:xfrm>
                <a:off x="2427351" y="3403849"/>
                <a:ext cx="754359" cy="502157"/>
                <a:chOff x="2590876" y="3420976"/>
                <a:chExt cx="754359" cy="50215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161E266-59B0-2A3F-8DDA-76741DF74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Text Box 5">
                  <a:extLst>
                    <a:ext uri="{FF2B5EF4-FFF2-40B4-BE49-F238E27FC236}">
                      <a16:creationId xmlns:a16="http://schemas.microsoft.com/office/drawing/2014/main" id="{063709D2-6220-A235-9C2D-B44800FAA3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CBA2569E-6122-17A1-DAD4-69D3DBB31D4F}"/>
                  </a:ext>
                </a:extLst>
              </p:cNvPr>
              <p:cNvCxnSpPr>
                <a:cxnSpLocks/>
                <a:stCxn id="48" idx="2"/>
                <a:endCxn id="11" idx="0"/>
              </p:cNvCxnSpPr>
              <p:nvPr/>
            </p:nvCxnSpPr>
            <p:spPr>
              <a:xfrm rot="5400000">
                <a:off x="2497833" y="3937560"/>
                <a:ext cx="334697" cy="271588"/>
              </a:xfrm>
              <a:prstGeom prst="curvedConnector3">
                <a:avLst>
                  <a:gd name="adj1" fmla="val 50000"/>
                </a:avLst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6569720-9397-FEA3-1E8A-73D7B7C1DAE5}"/>
                </a:ext>
              </a:extLst>
            </p:cNvPr>
            <p:cNvGrpSpPr/>
            <p:nvPr/>
          </p:nvGrpSpPr>
          <p:grpSpPr>
            <a:xfrm>
              <a:off x="8030352" y="3403849"/>
              <a:ext cx="845374" cy="853525"/>
              <a:chOff x="8030352" y="3403849"/>
              <a:chExt cx="845374" cy="8535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8C4ADCC-7CE0-C758-84ED-0ACAD2DF8134}"/>
                  </a:ext>
                </a:extLst>
              </p:cNvPr>
              <p:cNvGrpSpPr/>
              <p:nvPr/>
            </p:nvGrpSpPr>
            <p:grpSpPr>
              <a:xfrm>
                <a:off x="8030352" y="3403849"/>
                <a:ext cx="754359" cy="502157"/>
                <a:chOff x="2590876" y="3420976"/>
                <a:chExt cx="754359" cy="50215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C1CDA54-94E0-6705-8615-723DA8A2F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B8D68572-1226-6A66-525D-78A84EC649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72752693-616D-0FA8-CCDB-B1C2CBFF7B12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rot="16200000" flipH="1">
                <a:off x="8453946" y="3835594"/>
                <a:ext cx="410154" cy="433406"/>
              </a:xfrm>
              <a:prstGeom prst="curvedConnector2">
                <a:avLst/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5FAFD8-C5B3-5FB7-54D5-14DA5C8349A9}"/>
                </a:ext>
              </a:extLst>
            </p:cNvPr>
            <p:cNvGrpSpPr/>
            <p:nvPr/>
          </p:nvGrpSpPr>
          <p:grpSpPr>
            <a:xfrm>
              <a:off x="8979166" y="3330301"/>
              <a:ext cx="754359" cy="910401"/>
              <a:chOff x="8979166" y="3330301"/>
              <a:chExt cx="754359" cy="91040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BC66F60-D24F-FBEA-AF04-B5A1440087DC}"/>
                  </a:ext>
                </a:extLst>
              </p:cNvPr>
              <p:cNvGrpSpPr/>
              <p:nvPr/>
            </p:nvGrpSpPr>
            <p:grpSpPr>
              <a:xfrm>
                <a:off x="8979166" y="3330301"/>
                <a:ext cx="754359" cy="502157"/>
                <a:chOff x="2590876" y="3420976"/>
                <a:chExt cx="754359" cy="50215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2FACFB4-DB2D-B5DA-68B8-F6F343539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Text Box 5">
                  <a:extLst>
                    <a:ext uri="{FF2B5EF4-FFF2-40B4-BE49-F238E27FC236}">
                      <a16:creationId xmlns:a16="http://schemas.microsoft.com/office/drawing/2014/main" id="{362D2683-A904-9F12-72A3-09E46B0AD6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3128CC07-0FE4-2638-D925-9DA12AAD1FD9}"/>
                  </a:ext>
                </a:extLst>
              </p:cNvPr>
              <p:cNvCxnSpPr>
                <a:cxnSpLocks/>
                <a:stCxn id="55" idx="2"/>
                <a:endCxn id="19" idx="0"/>
              </p:cNvCxnSpPr>
              <p:nvPr/>
            </p:nvCxnSpPr>
            <p:spPr>
              <a:xfrm rot="16200000" flipH="1">
                <a:off x="9160173" y="4025074"/>
                <a:ext cx="408245" cy="23011"/>
              </a:xfrm>
              <a:prstGeom prst="curvedConnector3">
                <a:avLst/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439186-E739-6451-05F9-5F371EDE60F5}"/>
                </a:ext>
              </a:extLst>
            </p:cNvPr>
            <p:cNvGrpSpPr/>
            <p:nvPr/>
          </p:nvGrpSpPr>
          <p:grpSpPr>
            <a:xfrm>
              <a:off x="9833408" y="3316599"/>
              <a:ext cx="754359" cy="935541"/>
              <a:chOff x="9833408" y="3316599"/>
              <a:chExt cx="754359" cy="9355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9894F6D-A34D-C2CC-50C5-3BF588364A9C}"/>
                  </a:ext>
                </a:extLst>
              </p:cNvPr>
              <p:cNvGrpSpPr/>
              <p:nvPr/>
            </p:nvGrpSpPr>
            <p:grpSpPr>
              <a:xfrm>
                <a:off x="9833408" y="3316599"/>
                <a:ext cx="754359" cy="502157"/>
                <a:chOff x="2590876" y="3420976"/>
                <a:chExt cx="754359" cy="50215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484631D-A42B-5235-AE9D-B226F80FF2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5">
                  <a:extLst>
                    <a:ext uri="{FF2B5EF4-FFF2-40B4-BE49-F238E27FC236}">
                      <a16:creationId xmlns:a16="http://schemas.microsoft.com/office/drawing/2014/main" id="{D1239EA2-1E79-8362-7253-507091F810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AA17D129-FF4F-64F3-BCD6-9DAD39032CBA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rot="5400000">
                <a:off x="9796863" y="3803627"/>
                <a:ext cx="492171" cy="404856"/>
              </a:xfrm>
              <a:prstGeom prst="curvedConnector3">
                <a:avLst/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819BD79-5CB1-F6FA-EFD0-F056BA424769}"/>
                </a:ext>
              </a:extLst>
            </p:cNvPr>
            <p:cNvGrpSpPr/>
            <p:nvPr/>
          </p:nvGrpSpPr>
          <p:grpSpPr>
            <a:xfrm>
              <a:off x="3256562" y="3420630"/>
              <a:ext cx="866850" cy="853925"/>
              <a:chOff x="3256562" y="3420630"/>
              <a:chExt cx="866850" cy="85392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117EDB2-BE56-E746-929E-ECED9EBBD331}"/>
                  </a:ext>
                </a:extLst>
              </p:cNvPr>
              <p:cNvGrpSpPr/>
              <p:nvPr/>
            </p:nvGrpSpPr>
            <p:grpSpPr>
              <a:xfrm>
                <a:off x="3369053" y="3420630"/>
                <a:ext cx="754359" cy="502157"/>
                <a:chOff x="2590876" y="3420976"/>
                <a:chExt cx="754359" cy="502157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3350075-F5E5-DB54-5B12-32E52FF85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Text Box 5">
                  <a:extLst>
                    <a:ext uri="{FF2B5EF4-FFF2-40B4-BE49-F238E27FC236}">
                      <a16:creationId xmlns:a16="http://schemas.microsoft.com/office/drawing/2014/main" id="{5714046B-B44C-FF9F-5637-4FD8C29C32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76" name="Connector: Curved 75">
                <a:extLst>
                  <a:ext uri="{FF2B5EF4-FFF2-40B4-BE49-F238E27FC236}">
                    <a16:creationId xmlns:a16="http://schemas.microsoft.com/office/drawing/2014/main" id="{DA61D736-A98A-DC46-7979-9CA48E71C6BA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rot="5400000">
                <a:off x="3323735" y="3855613"/>
                <a:ext cx="351769" cy="486116"/>
              </a:xfrm>
              <a:prstGeom prst="curvedConnector3">
                <a:avLst>
                  <a:gd name="adj1" fmla="val 50000"/>
                </a:avLst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725D9A-7760-E089-1491-302D76F55664}"/>
              </a:ext>
            </a:extLst>
          </p:cNvPr>
          <p:cNvGrpSpPr/>
          <p:nvPr/>
        </p:nvGrpSpPr>
        <p:grpSpPr>
          <a:xfrm>
            <a:off x="-42271" y="1563001"/>
            <a:ext cx="6051391" cy="3932053"/>
            <a:chOff x="-42271" y="1563001"/>
            <a:chExt cx="6051391" cy="3932053"/>
          </a:xfrm>
        </p:grpSpPr>
        <p:grpSp>
          <p:nvGrpSpPr>
            <p:cNvPr id="3" name="Group 176">
              <a:extLst>
                <a:ext uri="{FF2B5EF4-FFF2-40B4-BE49-F238E27FC236}">
                  <a16:creationId xmlns:a16="http://schemas.microsoft.com/office/drawing/2014/main" id="{118C2D38-A7F2-937B-8075-A15D995A9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088" y="1563001"/>
              <a:ext cx="4826032" cy="1719654"/>
              <a:chOff x="5" y="727"/>
              <a:chExt cx="2460" cy="1047"/>
            </a:xfrm>
          </p:grpSpPr>
          <p:sp>
            <p:nvSpPr>
              <p:cNvPr id="4" name="Text Box 45">
                <a:extLst>
                  <a:ext uri="{FF2B5EF4-FFF2-40B4-BE49-F238E27FC236}">
                    <a16:creationId xmlns:a16="http://schemas.microsoft.com/office/drawing/2014/main" id="{24C18F93-551C-7B78-3FE6-76C603C3D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" y="1101"/>
                <a:ext cx="2332" cy="6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handle data from multiple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sockets, add transport header (later used for demultiplexing)</a:t>
                </a:r>
              </a:p>
            </p:txBody>
          </p:sp>
          <p:sp>
            <p:nvSpPr>
              <p:cNvPr id="5" name="Rectangle 46">
                <a:extLst>
                  <a:ext uri="{FF2B5EF4-FFF2-40B4-BE49-F238E27FC236}">
                    <a16:creationId xmlns:a16="http://schemas.microsoft.com/office/drawing/2014/main" id="{50105FB2-3AAE-E9F7-7399-99785679F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901"/>
                <a:ext cx="2298" cy="873"/>
              </a:xfrm>
              <a:prstGeom prst="rect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6" name="Group 47">
                <a:extLst>
                  <a:ext uri="{FF2B5EF4-FFF2-40B4-BE49-F238E27FC236}">
                    <a16:creationId xmlns:a16="http://schemas.microsoft.com/office/drawing/2014/main" id="{ADCB2296-5BB8-8965-9F26-C480BDBB71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" y="727"/>
                <a:ext cx="1854" cy="375"/>
                <a:chOff x="869" y="3567"/>
                <a:chExt cx="1780" cy="375"/>
              </a:xfrm>
            </p:grpSpPr>
            <p:sp>
              <p:nvSpPr>
                <p:cNvPr id="16" name="Rectangle 48">
                  <a:extLst>
                    <a:ext uri="{FF2B5EF4-FFF2-40B4-BE49-F238E27FC236}">
                      <a16:creationId xmlns:a16="http://schemas.microsoft.com/office/drawing/2014/main" id="{1A97587D-517B-E068-65EB-C33ADAD4F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6" cy="2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" name="Text Box 49">
                  <a:extLst>
                    <a:ext uri="{FF2B5EF4-FFF2-40B4-BE49-F238E27FC236}">
                      <a16:creationId xmlns:a16="http://schemas.microsoft.com/office/drawing/2014/main" id="{6F82EC7C-ABFD-E3AA-8480-5EBA770E60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9" y="3567"/>
                  <a:ext cx="1780" cy="3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multiplexing as sender: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0DEBAD-2D66-4564-8448-C5287F66EA70}"/>
                </a:ext>
              </a:extLst>
            </p:cNvPr>
            <p:cNvGrpSpPr/>
            <p:nvPr/>
          </p:nvGrpSpPr>
          <p:grpSpPr>
            <a:xfrm>
              <a:off x="189028" y="3785001"/>
              <a:ext cx="1051855" cy="1289652"/>
              <a:chOff x="4639246" y="1873503"/>
              <a:chExt cx="2008556" cy="244395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205662-DD79-F552-4588-492E1F39A601}"/>
                  </a:ext>
                </a:extLst>
              </p:cNvPr>
              <p:cNvSpPr/>
              <p:nvPr/>
            </p:nvSpPr>
            <p:spPr>
              <a:xfrm>
                <a:off x="5319164" y="2825261"/>
                <a:ext cx="648720" cy="64138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609171D-1E01-5150-9E08-82BDA121C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6305" y="3517957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27FC0F2-68EF-BF4F-B4B2-13F7CDB77E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39246" y="2076356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2C7493-AD8B-74BE-36AD-7FEE38101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7884" y="2081010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5E96414-3317-4450-9BFB-1A8A23723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2290" y="1873503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B6BDB7-EC8D-BBC7-290B-6B3023A6357B}"/>
                </a:ext>
              </a:extLst>
            </p:cNvPr>
            <p:cNvSpPr txBox="1"/>
            <p:nvPr/>
          </p:nvSpPr>
          <p:spPr>
            <a:xfrm>
              <a:off x="-42271" y="5094944"/>
              <a:ext cx="1472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multiplexing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89E6897-7F0F-C492-143F-8ABA3ED65916}"/>
              </a:ext>
            </a:extLst>
          </p:cNvPr>
          <p:cNvGrpSpPr/>
          <p:nvPr/>
        </p:nvGrpSpPr>
        <p:grpSpPr>
          <a:xfrm>
            <a:off x="7016607" y="1655043"/>
            <a:ext cx="5287362" cy="3990083"/>
            <a:chOff x="7016607" y="1655043"/>
            <a:chExt cx="5287362" cy="399008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26F056B-65C4-9746-4C8E-17971B45137C}"/>
                </a:ext>
              </a:extLst>
            </p:cNvPr>
            <p:cNvGrpSpPr/>
            <p:nvPr/>
          </p:nvGrpSpPr>
          <p:grpSpPr>
            <a:xfrm>
              <a:off x="10489754" y="3844237"/>
              <a:ext cx="1814215" cy="1800889"/>
              <a:chOff x="5292125" y="1883160"/>
              <a:chExt cx="3849738" cy="343318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E285E78-A1D6-E90C-A567-3B62FF744AEC}"/>
                  </a:ext>
                </a:extLst>
              </p:cNvPr>
              <p:cNvGrpSpPr/>
              <p:nvPr/>
            </p:nvGrpSpPr>
            <p:grpSpPr>
              <a:xfrm>
                <a:off x="5901165" y="1883160"/>
                <a:ext cx="2008556" cy="2443958"/>
                <a:chOff x="5901165" y="1883160"/>
                <a:chExt cx="2008556" cy="2443958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0B313FEE-1496-1031-88E9-360726AD8EF3}"/>
                    </a:ext>
                  </a:extLst>
                </p:cNvPr>
                <p:cNvSpPr/>
                <p:nvPr/>
              </p:nvSpPr>
              <p:spPr>
                <a:xfrm>
                  <a:off x="6581083" y="2834918"/>
                  <a:ext cx="648720" cy="64138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EC166097-59FA-2D6F-E86E-740BA58FD33F}"/>
                    </a:ext>
                  </a:extLst>
                </p:cNvPr>
                <p:cNvCxnSpPr/>
                <p:nvPr/>
              </p:nvCxnSpPr>
              <p:spPr>
                <a:xfrm flipV="1">
                  <a:off x="6878224" y="3527614"/>
                  <a:ext cx="0" cy="7995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2853043-DAD0-0B1E-6E70-E31016A68CC2}"/>
                    </a:ext>
                  </a:extLst>
                </p:cNvPr>
                <p:cNvSpPr txBox="1"/>
                <p:nvPr/>
              </p:nvSpPr>
              <p:spPr>
                <a:xfrm>
                  <a:off x="6581083" y="2768419"/>
                  <a:ext cx="753107" cy="7627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C00000"/>
                      </a:solidFill>
                    </a:rPr>
                    <a:t>?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4B9CFC4-42AA-DA34-557E-1A1233BBF5EA}"/>
                    </a:ext>
                  </a:extLst>
                </p:cNvPr>
                <p:cNvCxnSpPr/>
                <p:nvPr/>
              </p:nvCxnSpPr>
              <p:spPr>
                <a:xfrm flipH="1" flipV="1">
                  <a:off x="5901165" y="2086013"/>
                  <a:ext cx="679918" cy="682403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D00FFBB-F9AF-1000-50DB-89B51CFB2352}"/>
                    </a:ext>
                  </a:extLst>
                </p:cNvPr>
                <p:cNvCxnSpPr/>
                <p:nvPr/>
              </p:nvCxnSpPr>
              <p:spPr>
                <a:xfrm flipV="1">
                  <a:off x="7229803" y="2090667"/>
                  <a:ext cx="679918" cy="682403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B60E00B4-2563-3513-0E27-E1D974B22698}"/>
                    </a:ext>
                  </a:extLst>
                </p:cNvPr>
                <p:cNvCxnSpPr/>
                <p:nvPr/>
              </p:nvCxnSpPr>
              <p:spPr>
                <a:xfrm flipV="1">
                  <a:off x="6874209" y="1883160"/>
                  <a:ext cx="0" cy="7995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1BA629-956A-B41A-3E6E-4859633CD1EB}"/>
                  </a:ext>
                </a:extLst>
              </p:cNvPr>
              <p:cNvSpPr txBox="1"/>
              <p:nvPr/>
            </p:nvSpPr>
            <p:spPr>
              <a:xfrm>
                <a:off x="5292125" y="4553585"/>
                <a:ext cx="3849738" cy="762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de-multiplexing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82906BB-D79F-BF2C-04B4-BCA0B7F1092D}"/>
                </a:ext>
              </a:extLst>
            </p:cNvPr>
            <p:cNvGrpSpPr/>
            <p:nvPr/>
          </p:nvGrpSpPr>
          <p:grpSpPr>
            <a:xfrm>
              <a:off x="7016607" y="1655043"/>
              <a:ext cx="4836316" cy="1639889"/>
              <a:chOff x="7016607" y="1655043"/>
              <a:chExt cx="4836316" cy="163988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F0FC5A1-5FE7-A8A3-2061-9381E65A40BB}"/>
                  </a:ext>
                </a:extLst>
              </p:cNvPr>
              <p:cNvSpPr/>
              <p:nvPr/>
            </p:nvSpPr>
            <p:spPr>
              <a:xfrm>
                <a:off x="7016607" y="1945555"/>
                <a:ext cx="4508220" cy="1251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177">
                <a:extLst>
                  <a:ext uri="{FF2B5EF4-FFF2-40B4-BE49-F238E27FC236}">
                    <a16:creationId xmlns:a16="http://schemas.microsoft.com/office/drawing/2014/main" id="{F3247DE0-3085-8BDE-FDEE-133B52B9C6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2972" y="1655043"/>
                <a:ext cx="4679951" cy="1639889"/>
                <a:chOff x="2899" y="903"/>
                <a:chExt cx="2948" cy="1033"/>
              </a:xfrm>
            </p:grpSpPr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4D21BE4B-D5C1-EBCE-59B2-556C1E3FE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5" y="1148"/>
                  <a:ext cx="2892" cy="7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use header info to deliver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received segments to correct 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socket</a:t>
                  </a:r>
                </a:p>
              </p:txBody>
            </p:sp>
            <p:grpSp>
              <p:nvGrpSpPr>
                <p:cNvPr id="94" name="Group 42">
                  <a:extLst>
                    <a:ext uri="{FF2B5EF4-FFF2-40B4-BE49-F238E27FC236}">
                      <a16:creationId xmlns:a16="http://schemas.microsoft.com/office/drawing/2014/main" id="{2B2AD101-9D4E-D672-CEAC-A0C98F795D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903"/>
                  <a:ext cx="2553" cy="348"/>
                  <a:chOff x="905" y="3594"/>
                  <a:chExt cx="2049" cy="348"/>
                </a:xfrm>
              </p:grpSpPr>
              <p:sp>
                <p:nvSpPr>
                  <p:cNvPr id="95" name="Rectangle 43">
                    <a:extLst>
                      <a:ext uri="{FF2B5EF4-FFF2-40B4-BE49-F238E27FC236}">
                        <a16:creationId xmlns:a16="http://schemas.microsoft.com/office/drawing/2014/main" id="{519AD525-C503-C3F9-86A5-8A85A2FA5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2" y="3732"/>
                    <a:ext cx="1002" cy="21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6" name="Text Box 44">
                    <a:extLst>
                      <a:ext uri="{FF2B5EF4-FFF2-40B4-BE49-F238E27FC236}">
                        <a16:creationId xmlns:a16="http://schemas.microsoft.com/office/drawing/2014/main" id="{B6D54092-B29F-D391-C94A-1123BDA23E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5" y="3594"/>
                    <a:ext cx="2049" cy="3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rPr>
                      <a:t>demultiplexing as receiver:</a:t>
                    </a:r>
                  </a:p>
                </p:txBody>
              </p:sp>
            </p:grp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9740F41-EBF0-00BF-C3FC-58456881CDBD}"/>
              </a:ext>
            </a:extLst>
          </p:cNvPr>
          <p:cNvSpPr txBox="1"/>
          <p:nvPr/>
        </p:nvSpPr>
        <p:spPr>
          <a:xfrm>
            <a:off x="7713567" y="970215"/>
            <a:ext cx="3738524" cy="52322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kern="0">
                <a:latin typeface="Calibri" panose="020F0502020204030204"/>
                <a:ea typeface="ＭＳ Ｐゴシック" charset="0"/>
              </a:rPr>
              <a:t>Need an extra identifier!</a:t>
            </a:r>
          </a:p>
        </p:txBody>
      </p:sp>
    </p:spTree>
    <p:extLst>
      <p:ext uri="{BB962C8B-B14F-4D97-AF65-F5344CB8AC3E}">
        <p14:creationId xmlns:p14="http://schemas.microsoft.com/office/powerpoint/2010/main" val="23562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9CCC5-D908-9C4E-A49D-1E21751E78A3}"/>
              </a:ext>
            </a:extLst>
          </p:cNvPr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s merge">
            <a:extLst>
              <a:ext uri="{FF2B5EF4-FFF2-40B4-BE49-F238E27FC236}">
                <a16:creationId xmlns:a16="http://schemas.microsoft.com/office/drawing/2014/main" id="{93314E34-1FD8-0649-B734-DBACB89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2" y="376036"/>
            <a:ext cx="9399815" cy="62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C19CE-833B-5F4C-B0C9-7CBB36ED852F}"/>
              </a:ext>
            </a:extLst>
          </p:cNvPr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4014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260961"/>
            <a:ext cx="6144326" cy="500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</a:t>
            </a:r>
            <a:r>
              <a:rPr lang="en-US" sz="2800" kern="0" dirty="0">
                <a:solidFill>
                  <a:srgbClr val="000000"/>
                </a:solidFill>
                <a:latin typeface="Calibri" panose="020F0502020204030204"/>
              </a:rPr>
              <a:t>network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address, destination </a:t>
            </a:r>
            <a:r>
              <a:rPr lang="en-US" sz="2800" kern="0" dirty="0">
                <a:solidFill>
                  <a:srgbClr val="000000"/>
                </a:solidFill>
                <a:latin typeface="Calibri" panose="020F0502020204030204"/>
              </a:rPr>
              <a:t>network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 (e.g., IP addresses)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lang="en-US" sz="3200" i="1" kern="0" dirty="0">
                <a:solidFill>
                  <a:srgbClr val="CC0000"/>
                </a:solidFill>
                <a:latin typeface="Calibri" panose="020F0502020204030204"/>
                <a:cs typeface="+mn-cs"/>
              </a:rPr>
              <a:t>network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addresses </a:t>
            </a:r>
            <a:r>
              <a:rPr lang="en-US" sz="3200" i="1" kern="0" dirty="0">
                <a:solidFill>
                  <a:srgbClr val="CC0000"/>
                </a:solidFill>
                <a:latin typeface="Calibri" panose="020F0502020204030204"/>
                <a:cs typeface="+mn-cs"/>
              </a:rPr>
              <a:t>(e.g., IP addresses)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segments to appropriate sockets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uild="p" bldLvl="5"/>
      <p:bldP spid="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65646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7663" indent="-290513"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altLang="en-US" sz="2400" err="1">
                <a:solidFill>
                  <a:prstClr val="black"/>
                </a:solidFill>
                <a:latin typeface="Courier" pitchFamily="2" charset="0"/>
              </a:rPr>
              <a:t>serverSocket.bind</a:t>
            </a:r>
            <a:r>
              <a:rPr lang="en-US" altLang="en-US" sz="2400">
                <a:solidFill>
                  <a:prstClr val="black"/>
                </a:solidFill>
                <a:latin typeface="Courier" pitchFamily="2" charset="0"/>
              </a:rPr>
              <a:t>((</a:t>
            </a:r>
            <a:r>
              <a:rPr lang="fr-FR" altLang="en-US" sz="2400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 sz="240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altLang="en-US" sz="2400" i="1">
                <a:solidFill>
                  <a:srgbClr val="C00000"/>
                </a:solidFill>
                <a:latin typeface="Courier" pitchFamily="2" charset="0"/>
              </a:rPr>
              <a:t>12000</a:t>
            </a:r>
            <a:r>
              <a:rPr lang="en-US" altLang="en-US" sz="2400">
                <a:solidFill>
                  <a:prstClr val="black"/>
                </a:solidFill>
                <a:latin typeface="Courier" pitchFamily="2" charset="0"/>
              </a:rPr>
              <a:t>))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376574" y="1274006"/>
            <a:ext cx="5444157" cy="305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647694"/>
            <a:ext cx="5227637" cy="184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sending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data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4102742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669445" y="2887038"/>
            <a:ext cx="1426555" cy="7503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108">
            <a:extLst>
              <a:ext uri="{FF2B5EF4-FFF2-40B4-BE49-F238E27FC236}">
                <a16:creationId xmlns:a16="http://schemas.microsoft.com/office/drawing/2014/main" id="{E3D7BA98-713E-F893-7C99-97B4743B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2" y="5507399"/>
            <a:ext cx="5227637" cy="112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lvl="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200">
                <a:solidFill>
                  <a:prstClr val="black"/>
                </a:solidFill>
              </a:rPr>
              <a:t>UDP sockets are identified with a pair of IP and port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Connectionless demultiplexing: an example</a:t>
            </a:r>
          </a:p>
        </p:txBody>
      </p:sp>
      <p:sp>
        <p:nvSpPr>
          <p:cNvPr id="138" name="Rectangle 44">
            <a:extLst>
              <a:ext uri="{FF2B5EF4-FFF2-40B4-BE49-F238E27FC236}">
                <a16:creationId xmlns:a16="http://schemas.microsoft.com/office/drawing/2014/main" id="{E4FB09F6-4D90-9944-956D-25B59CB7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810" y="1816853"/>
            <a:ext cx="2829102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038" lvl="0" indent="-173038">
              <a:buNone/>
              <a:defRPr/>
            </a:pPr>
            <a:r>
              <a:rPr lang="en-US" altLang="en-US" sz="2000" err="1">
                <a:solidFill>
                  <a:prstClr val="black"/>
                </a:solidFill>
                <a:latin typeface="Courier" pitchFamily="2" charset="0"/>
              </a:rPr>
              <a:t>serverSocket.bind</a:t>
            </a:r>
            <a:r>
              <a:rPr lang="en-US" altLang="en-US" sz="2000">
                <a:solidFill>
                  <a:prstClr val="black"/>
                </a:solidFill>
                <a:latin typeface="Courier" pitchFamily="2" charset="0"/>
              </a:rPr>
              <a:t>((</a:t>
            </a:r>
            <a:r>
              <a:rPr lang="fr-FR" altLang="en-US" sz="2000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 sz="200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sz="2000" b="1" kern="0">
                <a:solidFill>
                  <a:srgbClr val="CC0000"/>
                </a:solidFill>
                <a:latin typeface="Courier New" charset="0"/>
              </a:rPr>
              <a:t>6428</a:t>
            </a:r>
            <a:r>
              <a:rPr lang="en-US" altLang="en-US" sz="2000">
                <a:solidFill>
                  <a:prstClr val="black"/>
                </a:solidFill>
                <a:latin typeface="Courier" pitchFamily="2" charset="0"/>
              </a:rPr>
              <a:t>))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cs typeface="+mn-cs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15331" y="280771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17E6F561-D2E2-784F-818C-D83319DE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156" y="27743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8" name="Rectangle 23">
            <a:extLst>
              <a:ext uri="{FF2B5EF4-FFF2-40B4-BE49-F238E27FC236}">
                <a16:creationId xmlns:a16="http://schemas.microsoft.com/office/drawing/2014/main" id="{4CF23822-9D9B-0E42-93CC-6BA8EA89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93" y="254101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5" name="Rectangle 23">
            <a:extLst>
              <a:ext uri="{FF2B5EF4-FFF2-40B4-BE49-F238E27FC236}">
                <a16:creationId xmlns:a16="http://schemas.microsoft.com/office/drawing/2014/main" id="{5DBC5F7E-FBFE-9545-9C61-2B1EE876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218" y="276643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613106" y="278707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3" name="Rectangle 173">
            <a:extLst>
              <a:ext uri="{FF2B5EF4-FFF2-40B4-BE49-F238E27FC236}">
                <a16:creationId xmlns:a16="http://schemas.microsoft.com/office/drawing/2014/main" id="{ACF402A0-C6AF-8D4B-9459-C028398F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801" y="2094763"/>
            <a:ext cx="212016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mySocket1.bind((</a:t>
            </a:r>
            <a:r>
              <a:rPr lang="fr-FR" altLang="en-US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))</a:t>
            </a:r>
            <a:endParaRPr lang="en-US" b="1" kern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18" y="2009201"/>
            <a:ext cx="243778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038" lvl="0" indent="-173038">
              <a:buNone/>
              <a:defRPr/>
            </a:pP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mySocket2.bind((</a:t>
            </a:r>
            <a:r>
              <a:rPr lang="fr-FR" altLang="en-US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))</a:t>
            </a:r>
            <a:endParaRPr lang="en-US" b="1" kern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40818" y="5790626"/>
            <a:ext cx="1644650" cy="652463"/>
            <a:chOff x="1318" y="3697"/>
            <a:chExt cx="1036" cy="411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3" y="4914326"/>
            <a:ext cx="1692275" cy="652463"/>
            <a:chOff x="2741" y="3750"/>
            <a:chExt cx="1066" cy="411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EA7-37C1-F427-084F-640DE35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8C03-0047-C923-1960-8CF20F76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0864"/>
            <a:ext cx="5181600" cy="894622"/>
          </a:xfrm>
        </p:spPr>
        <p:txBody>
          <a:bodyPr/>
          <a:lstStyle/>
          <a:p>
            <a:pPr marL="130175" indent="0">
              <a:buNone/>
            </a:pPr>
            <a:r>
              <a:rPr lang="en-US"/>
              <a:t>Adapted from the slides that accompany this book.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8DD7-7231-CD30-6036-3E76182B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719" y="4239526"/>
            <a:ext cx="3981504" cy="192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>
                <a:solidFill>
                  <a:srgbClr val="008000"/>
                </a:solidFill>
                <a:latin typeface="+mn-lt"/>
              </a:rPr>
            </a:br>
            <a:r>
              <a:rPr lang="en-US" altLang="en-US" sz="1800">
                <a:latin typeface="+mn-lt"/>
              </a:rPr>
              <a:t>8</a:t>
            </a:r>
            <a:r>
              <a:rPr lang="en-US" altLang="en-US" sz="1800" baseline="30000">
                <a:latin typeface="+mn-lt"/>
              </a:rPr>
              <a:t>th</a:t>
            </a:r>
            <a:r>
              <a:rPr lang="en-US" altLang="en-US" sz="1800">
                <a:latin typeface="+mn-lt"/>
              </a:rPr>
              <a:t> edition </a:t>
            </a:r>
            <a:br>
              <a:rPr lang="en-US" altLang="en-US" sz="1800">
                <a:latin typeface="+mn-lt"/>
              </a:rPr>
            </a:br>
            <a:r>
              <a:rPr lang="en-US" altLang="en-US" sz="1800">
                <a:latin typeface="+mn-lt"/>
              </a:rPr>
              <a:t>Jim Kurose, Keith Ross</a:t>
            </a:r>
            <a:br>
              <a:rPr lang="en-US" altLang="en-US" sz="1800">
                <a:latin typeface="+mn-lt"/>
              </a:rPr>
            </a:br>
            <a:r>
              <a:rPr lang="en-US" altLang="en-US" sz="1800">
                <a:latin typeface="+mn-lt"/>
              </a:rPr>
              <a:t>Pearson, 2020</a:t>
            </a:r>
            <a:endParaRPr lang="en-US" altLang="en-US" sz="2000">
              <a:latin typeface="+mn-lt"/>
            </a:endParaRPr>
          </a:p>
        </p:txBody>
      </p:sp>
      <p:pic>
        <p:nvPicPr>
          <p:cNvPr id="7" name="Picture 6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99FDFA5F-7FE6-BDE0-9734-5047AE07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48" y="899132"/>
            <a:ext cx="2722178" cy="3402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07271-C5F3-4986-FF3F-2038913E037D}"/>
              </a:ext>
            </a:extLst>
          </p:cNvPr>
          <p:cNvSpPr txBox="1"/>
          <p:nvPr/>
        </p:nvSpPr>
        <p:spPr>
          <a:xfrm>
            <a:off x="958580" y="3429000"/>
            <a:ext cx="5754494" cy="67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2200">
                <a:latin typeface="+mn-lt"/>
              </a:rPr>
              <a:t>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2200">
                <a:latin typeface="+mn-lt"/>
              </a:rPr>
              <a:t>J.F Kurose and K.W. Ross, All Rights Reserved</a:t>
            </a:r>
            <a:endParaRPr lang="en-US" sz="220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B51EAF9-AC71-AF3F-2442-6ABD5D772DDC}"/>
              </a:ext>
            </a:extLst>
          </p:cNvPr>
          <p:cNvCxnSpPr>
            <a:cxnSpLocks/>
          </p:cNvCxnSpPr>
          <p:nvPr/>
        </p:nvCxnSpPr>
        <p:spPr>
          <a:xfrm flipV="1">
            <a:off x="4488873" y="2050473"/>
            <a:ext cx="2753846" cy="969818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6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bldLvl="5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/>
              <a:t>Summary of (de)multiplexing</a:t>
            </a:r>
            <a:endParaRPr lang="en-US" sz="600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transport segment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network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</a:t>
            </a:r>
            <a:r>
              <a:rPr lang="en-US" sz="3200">
                <a:solidFill>
                  <a:prstClr val="black"/>
                </a:solidFill>
                <a:latin typeface="Calibri"/>
              </a:rPr>
              <a:t>at the destination host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destination IP and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at the destination host using 4-tuple: source and destination IP addresses, and port numbers</a:t>
            </a:r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>
                <a:cs typeface="Calibri" panose="020F0502020204030204" pitchFamily="34" charset="0"/>
              </a:rPr>
              <a:t>Transport layer: roadmap</a:t>
            </a: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5A0E6-50C2-1D4F-4CAE-CC25A48A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0E-3D65-24D0-0C41-C58F7330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UDP – User Datagram Protocol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011C-156C-D496-4E44-DFF0C3CC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3805"/>
            <a:ext cx="11036122" cy="4447574"/>
          </a:xfrm>
        </p:spPr>
        <p:txBody>
          <a:bodyPr>
            <a:normAutofit/>
          </a:bodyPr>
          <a:lstStyle/>
          <a:p>
            <a:r>
              <a:rPr lang="en-US"/>
              <a:t>How does UDP distinguish between traffic from different sockets? </a:t>
            </a:r>
          </a:p>
          <a:p>
            <a:pPr lvl="1"/>
            <a:r>
              <a:rPr lang="en-US"/>
              <a:t>Already covered in (de)multiplexing section</a:t>
            </a:r>
          </a:p>
          <a:p>
            <a:r>
              <a:rPr lang="en-US"/>
              <a:t>How does UDP break data into packets and put it back together ? </a:t>
            </a:r>
          </a:p>
          <a:p>
            <a:pPr lvl="1"/>
            <a:r>
              <a:rPr lang="en-US"/>
              <a:t>It doesn’t! You can only put as much data into a UDP segment that will fit into a single packet. Otherwise, it will give the application an error. </a:t>
            </a:r>
          </a:p>
          <a:p>
            <a:r>
              <a:rPr lang="en-US"/>
              <a:t>How does UDP make sure all bytes are delivered reliably?</a:t>
            </a:r>
          </a:p>
          <a:p>
            <a:pPr lvl="1"/>
            <a:r>
              <a:rPr lang="en-US"/>
              <a:t>It doesn’t!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 or delivered out-of-order to app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A0D014-897E-7370-2976-EAED394BBCFF}"/>
              </a:ext>
            </a:extLst>
          </p:cNvPr>
          <p:cNvGrpSpPr/>
          <p:nvPr/>
        </p:nvGrpSpPr>
        <p:grpSpPr>
          <a:xfrm>
            <a:off x="3125091" y="6014270"/>
            <a:ext cx="5339899" cy="575290"/>
            <a:chOff x="3125091" y="6014270"/>
            <a:chExt cx="5339899" cy="5752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EC36C1-EE43-30F4-E845-0233944D5A4F}"/>
                </a:ext>
              </a:extLst>
            </p:cNvPr>
            <p:cNvSpPr txBox="1"/>
            <p:nvPr/>
          </p:nvSpPr>
          <p:spPr>
            <a:xfrm>
              <a:off x="3253186" y="6061850"/>
              <a:ext cx="5211804" cy="480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0175" marR="0" lvl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tabLst/>
                <a:defRPr/>
              </a:pPr>
              <a:r>
                <a:rPr lang="en-US" sz="280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Why do we have UDP again?</a:t>
              </a:r>
              <a:endParaRPr lang="en-US" sz="2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26375D-531D-687A-7630-B12AB0745F46}"/>
                </a:ext>
              </a:extLst>
            </p:cNvPr>
            <p:cNvSpPr/>
            <p:nvPr/>
          </p:nvSpPr>
          <p:spPr>
            <a:xfrm>
              <a:off x="3125091" y="6014270"/>
              <a:ext cx="5095272" cy="57529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5473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9890589" cy="292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10145273" cy="206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Connectionless?: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409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Other network apps or protocols like DNS and SNMP (discussed later)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 </a:t>
            </a:r>
            <a:r>
              <a:rPr lang="en-US" sz="3600"/>
              <a:t>[RFC 768]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roadmap</a:t>
            </a:r>
            <a:endParaRPr lang="en-US" sz="4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90502" y="1516421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app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>
                    <a:solidFill>
                      <a:prstClr val="black"/>
                    </a:solidFill>
                    <a:latin typeface="Calibri"/>
                  </a:rPr>
                  <a:t>app</a:t>
                </a: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 segment </a:t>
            </a:r>
            <a:r>
              <a:rPr lang="en-US"/>
              <a:t>h</a:t>
            </a:r>
            <a:r>
              <a:rPr lang="en-US" sz="440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35FE2-3B4B-075D-E1E7-C17E44AE257E}"/>
              </a:ext>
            </a:extLst>
          </p:cNvPr>
          <p:cNvSpPr txBox="1"/>
          <p:nvPr/>
        </p:nvSpPr>
        <p:spPr>
          <a:xfrm>
            <a:off x="7389095" y="480603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 error detected.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8" grpId="0" uiExpand="1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  <a:r>
              <a:rPr lang="en-US" sz="480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benefits: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/>
              </a:rPr>
              <a:t>…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roadmap</a:t>
            </a:r>
            <a:endParaRPr lang="en-US" sz="4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AA3C4-EDE3-C72A-828B-77BAAFE99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32A7-9D1F-4F66-F31F-1A70EE1A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overview</a:t>
            </a:r>
            <a:endParaRPr lang="en-US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6ECA-5016-63F4-C2D5-2EAF39E0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691" y="1458047"/>
            <a:ext cx="10873425" cy="4351338"/>
          </a:xfrm>
        </p:spPr>
        <p:txBody>
          <a:bodyPr>
            <a:noAutofit/>
          </a:bodyPr>
          <a:lstStyle/>
          <a:p>
            <a:pPr marL="400050" indent="-285750">
              <a:buFont typeface="Wingdings" charset="2"/>
              <a:buChar char="§"/>
              <a:defRPr/>
            </a:pPr>
            <a:r>
              <a:rPr lang="en-US" sz="3200"/>
              <a:t>Provide service to the application layer</a:t>
            </a:r>
            <a:endParaRPr lang="en-US"/>
          </a:p>
          <a:p>
            <a:pPr lvl="1"/>
            <a:r>
              <a:rPr lang="en-US" sz="2800"/>
              <a:t>Transport to Application: “If you give me some data and the ID of </a:t>
            </a:r>
            <a:r>
              <a:rPr lang="en-US" sz="2800">
                <a:solidFill>
                  <a:srgbClr val="FF0000"/>
                </a:solidFill>
              </a:rPr>
              <a:t>the other communication endpoint</a:t>
            </a:r>
            <a:r>
              <a:rPr lang="en-US" sz="2800"/>
              <a:t> (e.g., the (IP, port) for the destination socket), I will get the data to that communication endpoint.”</a:t>
            </a:r>
          </a:p>
          <a:p>
            <a:pPr marL="463550" lvl="1" indent="0">
              <a:buNone/>
            </a:pPr>
            <a:endParaRPr lang="en-US" sz="2800"/>
          </a:p>
          <a:p>
            <a:r>
              <a:rPr lang="en-US" sz="3200"/>
              <a:t>Using the services of the network layer</a:t>
            </a:r>
          </a:p>
          <a:p>
            <a:pPr lvl="1"/>
            <a:r>
              <a:rPr lang="en-US" sz="2800"/>
              <a:t>Network to transport: “If you give me some data and the ID of </a:t>
            </a:r>
            <a:r>
              <a:rPr lang="en-US" sz="2800">
                <a:solidFill>
                  <a:srgbClr val="FF0000"/>
                </a:solidFill>
              </a:rPr>
              <a:t>the computer (host) that is the destination </a:t>
            </a:r>
            <a:r>
              <a:rPr lang="en-US" sz="2800"/>
              <a:t>(e.g., the IP address for the host), I will get the data to that destination host." </a:t>
            </a:r>
          </a:p>
        </p:txBody>
      </p:sp>
    </p:spTree>
    <p:extLst>
      <p:ext uri="{BB962C8B-B14F-4D97-AF65-F5344CB8AC3E}">
        <p14:creationId xmlns:p14="http://schemas.microsoft.com/office/powerpoint/2010/main" val="208149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4B22D-C9B6-24F1-811C-939E8404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1841249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4DE4E41-5315-8D85-91D2-810F9B37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5" y="1857184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1F222-EC1D-381C-8023-B4F21A1B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185327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8C03BF7-764E-F587-8482-7DD0198B3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" y="3349974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2B54EA-D2E3-2BBF-59B2-BDC61D4E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969088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9EA42C2-9B8B-A8D2-816F-B5D9A6C4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1" y="4081604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B48833D-EFB7-A21A-00A1-6C167970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4622880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5773256-B55C-0907-DCBA-1111D704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4666169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5">
                <a:extLst>
                  <a:ext uri="{FF2B5EF4-FFF2-40B4-BE49-F238E27FC236}">
                    <a16:creationId xmlns:a16="http://schemas.microsoft.com/office/drawing/2014/main" id="{464D0E74-4AD8-377C-3E95-7F27DE115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 Box 35">
                <a:extLst>
                  <a:ext uri="{FF2B5EF4-FFF2-40B4-BE49-F238E27FC236}">
                    <a16:creationId xmlns:a16="http://schemas.microsoft.com/office/drawing/2014/main" id="{464D0E74-4AD8-377C-3E95-7F27DE11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blipFill>
                <a:blip r:embed="rId3"/>
                <a:stretch>
                  <a:fillRect l="-4854" t="-10606" r="-3883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797E2CB3-4F61-B4D1-4F2B-669A4505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51173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E3C4012A-92CC-555A-B1F7-E1F90A7A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5150128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D0365EF-A4B9-67E4-4F21-E727A3D4365E}"/>
              </a:ext>
            </a:extLst>
          </p:cNvPr>
          <p:cNvSpPr/>
          <p:nvPr/>
        </p:nvSpPr>
        <p:spPr>
          <a:xfrm>
            <a:off x="713385" y="238059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E47700F-F1BE-2D6A-6FC0-E68837606B44}"/>
              </a:ext>
            </a:extLst>
          </p:cNvPr>
          <p:cNvSpPr/>
          <p:nvPr/>
        </p:nvSpPr>
        <p:spPr>
          <a:xfrm>
            <a:off x="2205859" y="239110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N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E2FDCBD4-9A4C-3343-CE61-C320E539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0" y="2493377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2F83EB-62E4-EDAB-F75E-B7BD2D01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1722773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694AE27F-93FD-9373-A62E-BCFEC7901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78" y="1738708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517956-630A-DAAF-D7AD-37F05CE1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066851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DD1BB685-3140-7EAA-E5F9-E5F9A9DF7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97" y="3231498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FAEF37BB-6059-F5E8-3B43-652B3988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850612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BAD95B8A-E806-A4BB-720E-D4E32AC9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24" y="3963128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B82D3313-1ABF-8F78-E752-3E821F8C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5044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B446F816-5123-79A4-E937-91C5C586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4547693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35">
                <a:extLst>
                  <a:ext uri="{FF2B5EF4-FFF2-40B4-BE49-F238E27FC236}">
                    <a16:creationId xmlns:a16="http://schemas.microsoft.com/office/drawing/2014/main" id="{395B8D80-6244-037C-DA1F-DF0028E94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1" name="Text Box 35">
                <a:extLst>
                  <a:ext uri="{FF2B5EF4-FFF2-40B4-BE49-F238E27FC236}">
                    <a16:creationId xmlns:a16="http://schemas.microsoft.com/office/drawing/2014/main" id="{395B8D80-6244-037C-DA1F-DF0028E9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blipFill>
                <a:blip r:embed="rId4"/>
                <a:stretch>
                  <a:fillRect l="-4831" t="-10769" r="-3865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10">
            <a:extLst>
              <a:ext uri="{FF2B5EF4-FFF2-40B4-BE49-F238E27FC236}">
                <a16:creationId xmlns:a16="http://schemas.microsoft.com/office/drawing/2014/main" id="{C738DC84-E40D-D02F-2376-CD46520F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998828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F45E93A1-5B09-5C99-AC4F-D9289DFA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5031652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6B6E6237-23D9-35D3-7D9E-2512D368F578}"/>
              </a:ext>
            </a:extLst>
          </p:cNvPr>
          <p:cNvSpPr/>
          <p:nvPr/>
        </p:nvSpPr>
        <p:spPr>
          <a:xfrm>
            <a:off x="9329978" y="226211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C874B86-96D8-4A3A-C450-C0111DE9A63C}"/>
              </a:ext>
            </a:extLst>
          </p:cNvPr>
          <p:cNvSpPr/>
          <p:nvPr/>
        </p:nvSpPr>
        <p:spPr>
          <a:xfrm>
            <a:off x="10822452" y="227262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M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5891C7E0-4DD1-D15A-F162-27558AF91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272" y="2374901"/>
            <a:ext cx="96012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7BBBF1-25BA-965F-D71A-A8B549CCE3FA}"/>
              </a:ext>
            </a:extLst>
          </p:cNvPr>
          <p:cNvGrpSpPr/>
          <p:nvPr/>
        </p:nvGrpSpPr>
        <p:grpSpPr>
          <a:xfrm>
            <a:off x="783196" y="2940652"/>
            <a:ext cx="564570" cy="292948"/>
            <a:chOff x="2623693" y="3497316"/>
            <a:chExt cx="768645" cy="398840"/>
          </a:xfrm>
        </p:grpSpPr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DE3F3ABD-5116-7D6B-52BE-3A1CC54A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8D946E25-B13D-515F-8E41-5BBAD77A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C0907531-34F8-E684-1703-F7B16D0B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id="{B8B5803D-EEAF-3C86-0927-25282BC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F4F298-43F9-C637-044A-0AE17232ECE2}"/>
              </a:ext>
            </a:extLst>
          </p:cNvPr>
          <p:cNvGrpSpPr/>
          <p:nvPr/>
        </p:nvGrpSpPr>
        <p:grpSpPr>
          <a:xfrm>
            <a:off x="2220605" y="2919577"/>
            <a:ext cx="564570" cy="292948"/>
            <a:chOff x="2623693" y="3497316"/>
            <a:chExt cx="768645" cy="398840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0C0EF84-3452-5456-5A67-DF25F4779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3E4172DC-1A5D-F916-20CB-A0E3014C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45BBE45B-2950-3FA8-99E7-5077C8D31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01F26051-D3CA-AD9E-0E59-B01479C0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58D5D69-0B0E-C6E0-D321-7CCD83311A3B}"/>
              </a:ext>
            </a:extLst>
          </p:cNvPr>
          <p:cNvGrpSpPr/>
          <p:nvPr/>
        </p:nvGrpSpPr>
        <p:grpSpPr>
          <a:xfrm>
            <a:off x="9355435" y="2815487"/>
            <a:ext cx="564570" cy="292948"/>
            <a:chOff x="2623693" y="3497316"/>
            <a:chExt cx="768645" cy="398840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5389D26F-1EBA-1C8D-E4A0-FECE008B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60">
              <a:extLst>
                <a:ext uri="{FF2B5EF4-FFF2-40B4-BE49-F238E27FC236}">
                  <a16:creationId xmlns:a16="http://schemas.microsoft.com/office/drawing/2014/main" id="{1646431A-17A1-764A-D64F-B20C34A7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BBCCFF01-0BC7-7BE4-85D9-44EAEE6A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D429F817-1BEA-8B0F-7519-99432419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E5DF4C-F31E-E7E5-707D-7AFE1A42223B}"/>
              </a:ext>
            </a:extLst>
          </p:cNvPr>
          <p:cNvGrpSpPr/>
          <p:nvPr/>
        </p:nvGrpSpPr>
        <p:grpSpPr>
          <a:xfrm>
            <a:off x="10861391" y="2829855"/>
            <a:ext cx="564570" cy="292948"/>
            <a:chOff x="2623693" y="3497316"/>
            <a:chExt cx="768645" cy="398840"/>
          </a:xfrm>
        </p:grpSpPr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C7C513BC-1350-F769-AA47-107FD806A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8060F0BE-D9E9-161D-14EB-DD30E469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2F086B94-04D6-F380-FEBA-2F921B7E6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9C7AF8B7-AE26-EDAA-D33E-D2AFCEBD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775BE0-7207-A460-156F-035331B03F43}"/>
                  </a:ext>
                </a:extLst>
              </p:cNvPr>
              <p:cNvSpPr txBox="1"/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775BE0-7207-A460-156F-035331B0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0B4717-C8DE-AC09-DAF6-93E33247D693}"/>
                  </a:ext>
                </a:extLst>
              </p:cNvPr>
              <p:cNvSpPr txBox="1"/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0B4717-C8DE-AC09-DAF6-93E33247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99C2225-751F-2395-D32C-F31221CD785A}"/>
                  </a:ext>
                </a:extLst>
              </p:cNvPr>
              <p:cNvSpPr txBox="1"/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99C2225-751F-2395-D32C-F31221CD7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DA7BE43-80B2-6208-C20D-0CEA29244DC3}"/>
                  </a:ext>
                </a:extLst>
              </p:cNvPr>
              <p:cNvSpPr txBox="1"/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DA7BE43-80B2-6208-C20D-0CEA2924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0B5ED85-6234-3382-87FE-011418A71E93}"/>
              </a:ext>
            </a:extLst>
          </p:cNvPr>
          <p:cNvGrpSpPr/>
          <p:nvPr/>
        </p:nvGrpSpPr>
        <p:grpSpPr>
          <a:xfrm>
            <a:off x="3160371" y="4337230"/>
            <a:ext cx="6200437" cy="2338427"/>
            <a:chOff x="3950949" y="3712118"/>
            <a:chExt cx="4437909" cy="1673709"/>
          </a:xfrm>
        </p:grpSpPr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356B4F9D-D38E-6123-88F4-8A532D37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93" y="3779185"/>
              <a:ext cx="3066412" cy="1606642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C2DFB15D-838D-4932-8DF1-622D180F9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540167" y="4205044"/>
              <a:ext cx="358145" cy="24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Line 10">
              <a:extLst>
                <a:ext uri="{FF2B5EF4-FFF2-40B4-BE49-F238E27FC236}">
                  <a16:creationId xmlns:a16="http://schemas.microsoft.com/office/drawing/2014/main" id="{7D6891B4-03FB-E2EA-0001-AC992C83CE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182840" y="4178720"/>
              <a:ext cx="387044" cy="8508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28B9C0B-785D-9E8D-C506-322F09AF29C4}"/>
                </a:ext>
              </a:extLst>
            </p:cNvPr>
            <p:cNvGrpSpPr/>
            <p:nvPr/>
          </p:nvGrpSpPr>
          <p:grpSpPr>
            <a:xfrm>
              <a:off x="4781664" y="4415146"/>
              <a:ext cx="516796" cy="338181"/>
              <a:chOff x="9497138" y="3394032"/>
              <a:chExt cx="367224" cy="240304"/>
            </a:xfrm>
          </p:grpSpPr>
          <p:sp>
            <p:nvSpPr>
              <p:cNvPr id="196" name="Freeform 235">
                <a:extLst>
                  <a:ext uri="{FF2B5EF4-FFF2-40B4-BE49-F238E27FC236}">
                    <a16:creationId xmlns:a16="http://schemas.microsoft.com/office/drawing/2014/main" id="{579C261C-9A88-FF21-B125-3D48FA338D6C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3F949C0-56DE-7D08-BA29-C85E59EEC9D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98" name="Freeform 237">
                <a:extLst>
                  <a:ext uri="{FF2B5EF4-FFF2-40B4-BE49-F238E27FC236}">
                    <a16:creationId xmlns:a16="http://schemas.microsoft.com/office/drawing/2014/main" id="{1C0D1883-9148-6DCF-BAE6-9791AFAF67E3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238">
                <a:extLst>
                  <a:ext uri="{FF2B5EF4-FFF2-40B4-BE49-F238E27FC236}">
                    <a16:creationId xmlns:a16="http://schemas.microsoft.com/office/drawing/2014/main" id="{8B47A00B-3D4F-EE3B-26C4-3E3DBE71CA58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239">
                <a:extLst>
                  <a:ext uri="{FF2B5EF4-FFF2-40B4-BE49-F238E27FC236}">
                    <a16:creationId xmlns:a16="http://schemas.microsoft.com/office/drawing/2014/main" id="{B7DE9779-4F5D-4C6A-DF71-1F0BA57C8D0C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40">
                <a:extLst>
                  <a:ext uri="{FF2B5EF4-FFF2-40B4-BE49-F238E27FC236}">
                    <a16:creationId xmlns:a16="http://schemas.microsoft.com/office/drawing/2014/main" id="{2576AFA4-5A72-140F-675F-36319AFD434E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D2357C3-D719-D195-A84D-34B190841BF4}"/>
                </a:ext>
              </a:extLst>
            </p:cNvPr>
            <p:cNvGrpSpPr/>
            <p:nvPr/>
          </p:nvGrpSpPr>
          <p:grpSpPr>
            <a:xfrm>
              <a:off x="5629907" y="4151705"/>
              <a:ext cx="516796" cy="338181"/>
              <a:chOff x="9497138" y="3394032"/>
              <a:chExt cx="367224" cy="240304"/>
            </a:xfrm>
          </p:grpSpPr>
          <p:sp>
            <p:nvSpPr>
              <p:cNvPr id="190" name="Freeform 235">
                <a:extLst>
                  <a:ext uri="{FF2B5EF4-FFF2-40B4-BE49-F238E27FC236}">
                    <a16:creationId xmlns:a16="http://schemas.microsoft.com/office/drawing/2014/main" id="{39B73EAA-E143-407F-8A2A-933364C53ED7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2DDAE4-D1F0-3076-53E1-E8D6A827AD76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92" name="Freeform 237">
                <a:extLst>
                  <a:ext uri="{FF2B5EF4-FFF2-40B4-BE49-F238E27FC236}">
                    <a16:creationId xmlns:a16="http://schemas.microsoft.com/office/drawing/2014/main" id="{4CE5F849-7451-3BDD-AC27-D334D3E740FF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238">
                <a:extLst>
                  <a:ext uri="{FF2B5EF4-FFF2-40B4-BE49-F238E27FC236}">
                    <a16:creationId xmlns:a16="http://schemas.microsoft.com/office/drawing/2014/main" id="{8AA128C7-99C4-44F7-E3D3-C0FF96C8BAE2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239">
                <a:extLst>
                  <a:ext uri="{FF2B5EF4-FFF2-40B4-BE49-F238E27FC236}">
                    <a16:creationId xmlns:a16="http://schemas.microsoft.com/office/drawing/2014/main" id="{B6DE592A-E6B2-D1B0-5F64-BAB75A6A620F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240">
                <a:extLst>
                  <a:ext uri="{FF2B5EF4-FFF2-40B4-BE49-F238E27FC236}">
                    <a16:creationId xmlns:a16="http://schemas.microsoft.com/office/drawing/2014/main" id="{769F75FF-C928-E2A6-618A-F8EB3729D76C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6F17060-D296-BEDC-2C19-0E33B2D65ADD}"/>
                </a:ext>
              </a:extLst>
            </p:cNvPr>
            <p:cNvGrpSpPr/>
            <p:nvPr/>
          </p:nvGrpSpPr>
          <p:grpSpPr>
            <a:xfrm>
              <a:off x="5716604" y="4991678"/>
              <a:ext cx="516796" cy="338181"/>
              <a:chOff x="9497138" y="3394032"/>
              <a:chExt cx="367224" cy="240304"/>
            </a:xfrm>
          </p:grpSpPr>
          <p:sp>
            <p:nvSpPr>
              <p:cNvPr id="184" name="Freeform 235">
                <a:extLst>
                  <a:ext uri="{FF2B5EF4-FFF2-40B4-BE49-F238E27FC236}">
                    <a16:creationId xmlns:a16="http://schemas.microsoft.com/office/drawing/2014/main" id="{1049E684-384D-051F-BC69-C7F83D6023CB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8E28F5B-FB77-922A-F411-74DD2BF2F69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86" name="Freeform 237">
                <a:extLst>
                  <a:ext uri="{FF2B5EF4-FFF2-40B4-BE49-F238E27FC236}">
                    <a16:creationId xmlns:a16="http://schemas.microsoft.com/office/drawing/2014/main" id="{B78EF041-6178-3D5B-4F81-6D454F632042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238">
                <a:extLst>
                  <a:ext uri="{FF2B5EF4-FFF2-40B4-BE49-F238E27FC236}">
                    <a16:creationId xmlns:a16="http://schemas.microsoft.com/office/drawing/2014/main" id="{C03AE9BD-8FA0-08A5-DD1E-40DEE5BC3CFD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239">
                <a:extLst>
                  <a:ext uri="{FF2B5EF4-FFF2-40B4-BE49-F238E27FC236}">
                    <a16:creationId xmlns:a16="http://schemas.microsoft.com/office/drawing/2014/main" id="{95FCA83C-1312-48F8-FFB8-A6B38A9CEBED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240">
                <a:extLst>
                  <a:ext uri="{FF2B5EF4-FFF2-40B4-BE49-F238E27FC236}">
                    <a16:creationId xmlns:a16="http://schemas.microsoft.com/office/drawing/2014/main" id="{D849BDBB-26EC-C408-C9A7-FAE5316CEFA8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4E48D41-867D-5A79-8ADA-AEA98EE67774}"/>
                </a:ext>
              </a:extLst>
            </p:cNvPr>
            <p:cNvGrpSpPr/>
            <p:nvPr/>
          </p:nvGrpSpPr>
          <p:grpSpPr>
            <a:xfrm>
              <a:off x="6739191" y="4676272"/>
              <a:ext cx="516796" cy="338181"/>
              <a:chOff x="9497138" y="3394032"/>
              <a:chExt cx="367224" cy="240304"/>
            </a:xfrm>
          </p:grpSpPr>
          <p:sp>
            <p:nvSpPr>
              <p:cNvPr id="178" name="Freeform 235">
                <a:extLst>
                  <a:ext uri="{FF2B5EF4-FFF2-40B4-BE49-F238E27FC236}">
                    <a16:creationId xmlns:a16="http://schemas.microsoft.com/office/drawing/2014/main" id="{C7825A89-4F2F-85CD-E6AE-E6F0DC265174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F2A7E9B-9E07-9CF6-BBF4-28CDFC469975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80" name="Freeform 237">
                <a:extLst>
                  <a:ext uri="{FF2B5EF4-FFF2-40B4-BE49-F238E27FC236}">
                    <a16:creationId xmlns:a16="http://schemas.microsoft.com/office/drawing/2014/main" id="{B641BEF4-344F-15F7-F338-4A5CC17F09F9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238">
                <a:extLst>
                  <a:ext uri="{FF2B5EF4-FFF2-40B4-BE49-F238E27FC236}">
                    <a16:creationId xmlns:a16="http://schemas.microsoft.com/office/drawing/2014/main" id="{799A8E68-F159-7DF1-05F8-B77DB6F8CAAE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239">
                <a:extLst>
                  <a:ext uri="{FF2B5EF4-FFF2-40B4-BE49-F238E27FC236}">
                    <a16:creationId xmlns:a16="http://schemas.microsoft.com/office/drawing/2014/main" id="{03DAA2F7-9A2C-4CB3-3494-FB45E11744BF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240">
                <a:extLst>
                  <a:ext uri="{FF2B5EF4-FFF2-40B4-BE49-F238E27FC236}">
                    <a16:creationId xmlns:a16="http://schemas.microsoft.com/office/drawing/2014/main" id="{147F310B-2681-311A-86D5-89F432DF4528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Line 10">
              <a:extLst>
                <a:ext uri="{FF2B5EF4-FFF2-40B4-BE49-F238E27FC236}">
                  <a16:creationId xmlns:a16="http://schemas.microsoft.com/office/drawing/2014/main" id="{4784202F-475D-BD63-597C-82D178730A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 flipV="1">
              <a:off x="5794402" y="3794307"/>
              <a:ext cx="384227" cy="2198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8B277990-771C-F907-108A-A672CBDC1B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488691" y="4221058"/>
              <a:ext cx="27302" cy="42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0">
              <a:extLst>
                <a:ext uri="{FF2B5EF4-FFF2-40B4-BE49-F238E27FC236}">
                  <a16:creationId xmlns:a16="http://schemas.microsoft.com/office/drawing/2014/main" id="{D0BB7A1E-E74A-37AF-CA5D-E6243F10B0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5269591" y="4668962"/>
              <a:ext cx="446711" cy="4700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Line 10">
              <a:extLst>
                <a:ext uri="{FF2B5EF4-FFF2-40B4-BE49-F238E27FC236}">
                  <a16:creationId xmlns:a16="http://schemas.microsoft.com/office/drawing/2014/main" id="{DEFADDB4-A628-F757-B1C6-79823AE7D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209437" y="4350178"/>
              <a:ext cx="444493" cy="5171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Line 10">
              <a:extLst>
                <a:ext uri="{FF2B5EF4-FFF2-40B4-BE49-F238E27FC236}">
                  <a16:creationId xmlns:a16="http://schemas.microsoft.com/office/drawing/2014/main" id="{2C4CDF1B-86FE-BA84-C778-1D1271C4CD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6488043" y="4765148"/>
              <a:ext cx="70867" cy="52371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Line 10">
              <a:extLst>
                <a:ext uri="{FF2B5EF4-FFF2-40B4-BE49-F238E27FC236}">
                  <a16:creationId xmlns:a16="http://schemas.microsoft.com/office/drawing/2014/main" id="{7BDB13D9-03DD-BD65-A436-6C9EA95F94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663541" y="4707519"/>
              <a:ext cx="515189" cy="521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8F3891C7-31DD-24DC-EBF6-2C3D767510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7741578" y="4129488"/>
              <a:ext cx="142612" cy="11519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Line 10">
              <a:extLst>
                <a:ext uri="{FF2B5EF4-FFF2-40B4-BE49-F238E27FC236}">
                  <a16:creationId xmlns:a16="http://schemas.microsoft.com/office/drawing/2014/main" id="{2F5F0463-7C18-91CB-FBF0-8C06263B78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959795" y="5133996"/>
              <a:ext cx="375181" cy="999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DF58-2015-C0F6-FF1F-E628D146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2B0D-AA67-CF1A-8784-4352BEC9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E0DE7B-141C-EA99-E2AD-67428CA2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1841249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8FD0A50-87B8-FEB8-B2D7-BBF7111F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5" y="1857184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6A137-3830-84D6-30D4-E3108136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185327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6338135-97F7-DD1C-AB22-CE0DE62ED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" y="3349974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2FE4E46-6533-204D-656F-D676D5031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969088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F93F6EA-1053-7A48-C0AD-A781CBB4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1" y="4081604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DDF6220-49E7-F1DE-16D7-ABA5D9CA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4622880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017DEC6C-CE56-3710-5F00-0B3E3C2D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4666169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883847B-9CBA-AD9E-EA10-CF1AE55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51173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8579BF99-3E2D-A23B-0859-0C6D10B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5150128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BE906EF-6933-01A2-8E72-60D485E5F137}"/>
              </a:ext>
            </a:extLst>
          </p:cNvPr>
          <p:cNvSpPr/>
          <p:nvPr/>
        </p:nvSpPr>
        <p:spPr>
          <a:xfrm>
            <a:off x="713385" y="238059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BB4A79B-6889-F722-7902-D8653BA3E14B}"/>
              </a:ext>
            </a:extLst>
          </p:cNvPr>
          <p:cNvSpPr/>
          <p:nvPr/>
        </p:nvSpPr>
        <p:spPr>
          <a:xfrm>
            <a:off x="2205859" y="239110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N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9C3696AF-E57C-8BE3-A12E-7A6C4D98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0" y="2493377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73B413-1A9D-9907-C77F-EDEA8D16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1722773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000D0E5B-12F8-AC4B-A7E7-EBD2A1C6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78" y="1738708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ED7061-51AA-8E4F-BA24-0E211FFE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066851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694504C2-C837-34CC-B245-B37B69F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97" y="3231498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5D5AB1B-29EF-70E2-EB72-C510C3BD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850612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E50C9C6A-CD47-6769-1682-D0CCC6DD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24" y="3963128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CCC4E158-03BA-57AD-95C5-CC4EF42F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5044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9B5FB925-E4D0-80F9-2211-6E3B867B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4547693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DE8ABC82-69AE-3C7C-A5A8-B031EC43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998828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36C87A75-9580-B76E-F0CC-03F62A47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5031652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63A7105-A133-8369-CB9E-15CCB74975D5}"/>
              </a:ext>
            </a:extLst>
          </p:cNvPr>
          <p:cNvSpPr/>
          <p:nvPr/>
        </p:nvSpPr>
        <p:spPr>
          <a:xfrm>
            <a:off x="9329978" y="226211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4094CE3-74C4-5484-F558-E7E6679A6B8F}"/>
              </a:ext>
            </a:extLst>
          </p:cNvPr>
          <p:cNvSpPr/>
          <p:nvPr/>
        </p:nvSpPr>
        <p:spPr>
          <a:xfrm>
            <a:off x="10822452" y="227262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M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0A97BCF5-BCFC-D865-D4BB-908DA595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272" y="2374901"/>
            <a:ext cx="96012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C70907-6222-1C35-C2AB-6C52BCC65295}"/>
              </a:ext>
            </a:extLst>
          </p:cNvPr>
          <p:cNvGrpSpPr/>
          <p:nvPr/>
        </p:nvGrpSpPr>
        <p:grpSpPr>
          <a:xfrm>
            <a:off x="783196" y="2940652"/>
            <a:ext cx="564570" cy="292948"/>
            <a:chOff x="2623693" y="3497316"/>
            <a:chExt cx="768645" cy="398840"/>
          </a:xfrm>
        </p:grpSpPr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A11209CB-F1F2-B626-512D-D7C9E6FD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71658A77-5AE9-4498-56FE-56034293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B1B14619-0D6D-585C-1D56-F35203B8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id="{5D5DF467-552C-8580-D779-57A3A0A7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553A490-2584-473C-38F3-EBA38B6C3834}"/>
              </a:ext>
            </a:extLst>
          </p:cNvPr>
          <p:cNvGrpSpPr/>
          <p:nvPr/>
        </p:nvGrpSpPr>
        <p:grpSpPr>
          <a:xfrm>
            <a:off x="2220605" y="2919577"/>
            <a:ext cx="564570" cy="292948"/>
            <a:chOff x="2623693" y="3497316"/>
            <a:chExt cx="768645" cy="398840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F8590401-C389-6B22-8D3F-EA1545E8E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6BE46020-7ED0-9D1F-302F-15D31BA85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7A0B0868-5906-2FB2-81C8-DE20077C0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4563C779-CF52-76F1-C669-E7853989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521FEC-8107-776E-0627-540B9316F269}"/>
              </a:ext>
            </a:extLst>
          </p:cNvPr>
          <p:cNvGrpSpPr/>
          <p:nvPr/>
        </p:nvGrpSpPr>
        <p:grpSpPr>
          <a:xfrm>
            <a:off x="9355435" y="2815487"/>
            <a:ext cx="564570" cy="292948"/>
            <a:chOff x="2623693" y="3497316"/>
            <a:chExt cx="768645" cy="398840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88A8BBDA-D74E-F6F7-A0F1-A50CDBB2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60">
              <a:extLst>
                <a:ext uri="{FF2B5EF4-FFF2-40B4-BE49-F238E27FC236}">
                  <a16:creationId xmlns:a16="http://schemas.microsoft.com/office/drawing/2014/main" id="{7649DB49-4EA3-9B53-F689-76FC7978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DE779AF4-25EF-F8D1-FE6B-18420207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D1C8B188-902E-86E6-0B69-34B09A4D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B24A962-2AA6-117E-E4D8-3817AB438934}"/>
              </a:ext>
            </a:extLst>
          </p:cNvPr>
          <p:cNvGrpSpPr/>
          <p:nvPr/>
        </p:nvGrpSpPr>
        <p:grpSpPr>
          <a:xfrm>
            <a:off x="10861391" y="2829855"/>
            <a:ext cx="564570" cy="292948"/>
            <a:chOff x="2623693" y="3497316"/>
            <a:chExt cx="768645" cy="398840"/>
          </a:xfrm>
        </p:grpSpPr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657164B2-332E-C63C-CFBE-2EB0B3E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F13418E2-5ADF-EF87-221A-489D75C93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47CAD248-6239-7F07-E760-4D4E400D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27C81F2D-BDA1-2A47-1264-02656500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DBC3F-8AD2-E818-11C2-0C98BB1A2500}"/>
              </a:ext>
            </a:extLst>
          </p:cNvPr>
          <p:cNvGrpSpPr/>
          <p:nvPr/>
        </p:nvGrpSpPr>
        <p:grpSpPr>
          <a:xfrm>
            <a:off x="3160371" y="4337230"/>
            <a:ext cx="6200437" cy="2338427"/>
            <a:chOff x="3950949" y="3712118"/>
            <a:chExt cx="4437909" cy="1673709"/>
          </a:xfrm>
        </p:grpSpPr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495004DC-D40C-3685-F404-622FE067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93" y="3779185"/>
              <a:ext cx="3066412" cy="1606642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BC6F469E-CE42-01AB-3236-0F1E5995C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540167" y="4205044"/>
              <a:ext cx="358145" cy="24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7B196075-1D03-7342-08AD-0650CC4B27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182840" y="4178720"/>
              <a:ext cx="387044" cy="8508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858E10E-2557-283C-3016-F7A49DD664B4}"/>
                </a:ext>
              </a:extLst>
            </p:cNvPr>
            <p:cNvGrpSpPr/>
            <p:nvPr/>
          </p:nvGrpSpPr>
          <p:grpSpPr>
            <a:xfrm>
              <a:off x="4781664" y="4415146"/>
              <a:ext cx="516796" cy="338181"/>
              <a:chOff x="9497138" y="3394032"/>
              <a:chExt cx="367224" cy="240304"/>
            </a:xfrm>
          </p:grpSpPr>
          <p:sp>
            <p:nvSpPr>
              <p:cNvPr id="115" name="Freeform 235">
                <a:extLst>
                  <a:ext uri="{FF2B5EF4-FFF2-40B4-BE49-F238E27FC236}">
                    <a16:creationId xmlns:a16="http://schemas.microsoft.com/office/drawing/2014/main" id="{C1492608-4759-5132-E399-42190DD15169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B312957-CC92-E424-69AB-6635713652FF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17" name="Freeform 237">
                <a:extLst>
                  <a:ext uri="{FF2B5EF4-FFF2-40B4-BE49-F238E27FC236}">
                    <a16:creationId xmlns:a16="http://schemas.microsoft.com/office/drawing/2014/main" id="{C74A3309-3712-476C-D854-BC59EEA5B243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238">
                <a:extLst>
                  <a:ext uri="{FF2B5EF4-FFF2-40B4-BE49-F238E27FC236}">
                    <a16:creationId xmlns:a16="http://schemas.microsoft.com/office/drawing/2014/main" id="{826CE318-6C38-B9F0-1B39-34E78D822CBF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239">
                <a:extLst>
                  <a:ext uri="{FF2B5EF4-FFF2-40B4-BE49-F238E27FC236}">
                    <a16:creationId xmlns:a16="http://schemas.microsoft.com/office/drawing/2014/main" id="{B4F3CCD0-774B-3521-8419-2AED3747D4A9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240">
                <a:extLst>
                  <a:ext uri="{FF2B5EF4-FFF2-40B4-BE49-F238E27FC236}">
                    <a16:creationId xmlns:a16="http://schemas.microsoft.com/office/drawing/2014/main" id="{C99C0743-D58D-AB96-5231-33F37C2D6E6A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6AB6501-A612-5623-8EB4-C1876ECD4945}"/>
                </a:ext>
              </a:extLst>
            </p:cNvPr>
            <p:cNvGrpSpPr/>
            <p:nvPr/>
          </p:nvGrpSpPr>
          <p:grpSpPr>
            <a:xfrm>
              <a:off x="5629907" y="4151705"/>
              <a:ext cx="516796" cy="338181"/>
              <a:chOff x="9497138" y="3394032"/>
              <a:chExt cx="367224" cy="240304"/>
            </a:xfrm>
          </p:grpSpPr>
          <p:sp>
            <p:nvSpPr>
              <p:cNvPr id="122" name="Freeform 235">
                <a:extLst>
                  <a:ext uri="{FF2B5EF4-FFF2-40B4-BE49-F238E27FC236}">
                    <a16:creationId xmlns:a16="http://schemas.microsoft.com/office/drawing/2014/main" id="{7E6AE6CD-B27D-74B9-8705-018DAAB4447D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CD671A3-9D7A-B2AB-E7AC-4244CC6B2C9C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24" name="Freeform 237">
                <a:extLst>
                  <a:ext uri="{FF2B5EF4-FFF2-40B4-BE49-F238E27FC236}">
                    <a16:creationId xmlns:a16="http://schemas.microsoft.com/office/drawing/2014/main" id="{60040727-4E1C-2693-203E-888CD269976C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238">
                <a:extLst>
                  <a:ext uri="{FF2B5EF4-FFF2-40B4-BE49-F238E27FC236}">
                    <a16:creationId xmlns:a16="http://schemas.microsoft.com/office/drawing/2014/main" id="{C76D0B63-6565-7C41-9F33-D615EA58ADA5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239">
                <a:extLst>
                  <a:ext uri="{FF2B5EF4-FFF2-40B4-BE49-F238E27FC236}">
                    <a16:creationId xmlns:a16="http://schemas.microsoft.com/office/drawing/2014/main" id="{667409CB-6995-8E84-9697-D0D30F935725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240">
                <a:extLst>
                  <a:ext uri="{FF2B5EF4-FFF2-40B4-BE49-F238E27FC236}">
                    <a16:creationId xmlns:a16="http://schemas.microsoft.com/office/drawing/2014/main" id="{00DB9948-25DF-9E82-894D-4E3F0B0FA886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93A6E8F-34AD-6B18-1259-83ECA3414B6B}"/>
                </a:ext>
              </a:extLst>
            </p:cNvPr>
            <p:cNvGrpSpPr/>
            <p:nvPr/>
          </p:nvGrpSpPr>
          <p:grpSpPr>
            <a:xfrm>
              <a:off x="5716604" y="4991678"/>
              <a:ext cx="516796" cy="338181"/>
              <a:chOff x="9497138" y="3394032"/>
              <a:chExt cx="367224" cy="240304"/>
            </a:xfrm>
          </p:grpSpPr>
          <p:sp>
            <p:nvSpPr>
              <p:cNvPr id="129" name="Freeform 235">
                <a:extLst>
                  <a:ext uri="{FF2B5EF4-FFF2-40B4-BE49-F238E27FC236}">
                    <a16:creationId xmlns:a16="http://schemas.microsoft.com/office/drawing/2014/main" id="{DB0B1201-D443-DB52-EDCE-C0480C2CCE45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75BEFD2-76A3-5E3F-574C-3DC11C894331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1" name="Freeform 237">
                <a:extLst>
                  <a:ext uri="{FF2B5EF4-FFF2-40B4-BE49-F238E27FC236}">
                    <a16:creationId xmlns:a16="http://schemas.microsoft.com/office/drawing/2014/main" id="{D21EEB1E-0382-87FF-5584-34A23B9AD91D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238">
                <a:extLst>
                  <a:ext uri="{FF2B5EF4-FFF2-40B4-BE49-F238E27FC236}">
                    <a16:creationId xmlns:a16="http://schemas.microsoft.com/office/drawing/2014/main" id="{37594670-B3FD-A93A-3DB5-D5179D95DEC2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239">
                <a:extLst>
                  <a:ext uri="{FF2B5EF4-FFF2-40B4-BE49-F238E27FC236}">
                    <a16:creationId xmlns:a16="http://schemas.microsoft.com/office/drawing/2014/main" id="{8B480955-41FE-CE4D-478E-160AEB716E34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240">
                <a:extLst>
                  <a:ext uri="{FF2B5EF4-FFF2-40B4-BE49-F238E27FC236}">
                    <a16:creationId xmlns:a16="http://schemas.microsoft.com/office/drawing/2014/main" id="{9B1C90F3-10F6-FD3D-E5B1-650B899F3E26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C4DE6FF-0CEB-1209-DDC1-397A014ECA22}"/>
                </a:ext>
              </a:extLst>
            </p:cNvPr>
            <p:cNvGrpSpPr/>
            <p:nvPr/>
          </p:nvGrpSpPr>
          <p:grpSpPr>
            <a:xfrm>
              <a:off x="6739191" y="4676272"/>
              <a:ext cx="516796" cy="338181"/>
              <a:chOff x="9497138" y="3394032"/>
              <a:chExt cx="367224" cy="240304"/>
            </a:xfrm>
          </p:grpSpPr>
          <p:sp>
            <p:nvSpPr>
              <p:cNvPr id="136" name="Freeform 235">
                <a:extLst>
                  <a:ext uri="{FF2B5EF4-FFF2-40B4-BE49-F238E27FC236}">
                    <a16:creationId xmlns:a16="http://schemas.microsoft.com/office/drawing/2014/main" id="{9241300A-4E64-0133-B7A3-E6A70B7E0940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258042E-050B-CFDC-E69C-9F85C000CFB8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8" name="Freeform 237">
                <a:extLst>
                  <a:ext uri="{FF2B5EF4-FFF2-40B4-BE49-F238E27FC236}">
                    <a16:creationId xmlns:a16="http://schemas.microsoft.com/office/drawing/2014/main" id="{8E13AF5F-47BD-59DE-50DA-E81DE6837DBB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238">
                <a:extLst>
                  <a:ext uri="{FF2B5EF4-FFF2-40B4-BE49-F238E27FC236}">
                    <a16:creationId xmlns:a16="http://schemas.microsoft.com/office/drawing/2014/main" id="{2E83572B-F3F6-B15F-F555-F62AE53E21CF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239">
                <a:extLst>
                  <a:ext uri="{FF2B5EF4-FFF2-40B4-BE49-F238E27FC236}">
                    <a16:creationId xmlns:a16="http://schemas.microsoft.com/office/drawing/2014/main" id="{09271D87-FC28-B51F-5472-0792FCB20FB0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240">
                <a:extLst>
                  <a:ext uri="{FF2B5EF4-FFF2-40B4-BE49-F238E27FC236}">
                    <a16:creationId xmlns:a16="http://schemas.microsoft.com/office/drawing/2014/main" id="{A0D701D8-D5E5-E85D-95E5-F4887B29579A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Line 10">
              <a:extLst>
                <a:ext uri="{FF2B5EF4-FFF2-40B4-BE49-F238E27FC236}">
                  <a16:creationId xmlns:a16="http://schemas.microsoft.com/office/drawing/2014/main" id="{EA8366BB-C79D-81E9-D53D-7E36D7AD4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 flipV="1">
              <a:off x="5794402" y="3794307"/>
              <a:ext cx="384227" cy="2198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F85CF87F-9931-9720-1AA5-01EE9D6484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488691" y="4221058"/>
              <a:ext cx="27302" cy="42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Line 10">
              <a:extLst>
                <a:ext uri="{FF2B5EF4-FFF2-40B4-BE49-F238E27FC236}">
                  <a16:creationId xmlns:a16="http://schemas.microsoft.com/office/drawing/2014/main" id="{580B414A-35CF-EA4E-E104-6F6B46D7B1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5269591" y="4668962"/>
              <a:ext cx="446711" cy="4700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1EF523D8-A3F2-8A5C-EBEE-6DED16020B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209437" y="4350178"/>
              <a:ext cx="444493" cy="5171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54DDA36F-4979-18DE-81AC-B357363A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6488043" y="4765148"/>
              <a:ext cx="70867" cy="52371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Line 10">
              <a:extLst>
                <a:ext uri="{FF2B5EF4-FFF2-40B4-BE49-F238E27FC236}">
                  <a16:creationId xmlns:a16="http://schemas.microsoft.com/office/drawing/2014/main" id="{1F00D227-9E93-BBC9-78F1-FCD91E4526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663541" y="4707519"/>
              <a:ext cx="515189" cy="521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83CF8784-3615-3F4C-DDD2-7934B659B0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7741578" y="4129488"/>
              <a:ext cx="142612" cy="11519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9251E862-0167-0AF3-D648-2782DD0957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959795" y="5133996"/>
              <a:ext cx="375181" cy="999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4C58B295-697D-D116-51AF-71E9C951D378}"/>
                  </a:ext>
                </a:extLst>
              </p:cNvPr>
              <p:cNvSpPr/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 would like to send these 3000B 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4C58B295-697D-D116-51AF-71E9C951D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201767-CAAD-D7F6-6B81-1FEF05D5E474}"/>
                  </a:ext>
                </a:extLst>
              </p:cNvPr>
              <p:cNvSpPr/>
              <p:nvPr/>
            </p:nvSpPr>
            <p:spPr>
              <a:xfrm>
                <a:off x="4139075" y="3933248"/>
                <a:ext cx="3988263" cy="9216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We can all collaborate to try to send packets of size 1500B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, but they can get lost or reordered.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201767-CAAD-D7F6-6B81-1FEF05D5E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75" y="3933248"/>
                <a:ext cx="3988263" cy="921670"/>
              </a:xfrm>
              <a:prstGeom prst="rect">
                <a:avLst/>
              </a:prstGeom>
              <a:blipFill>
                <a:blip r:embed="rId4"/>
                <a:stretch>
                  <a:fillRect l="-455" t="-1274" r="-1667" b="-828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4EA61-BE0A-94A1-52EE-DC5FC56C2FD5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121572" y="4292116"/>
            <a:ext cx="1017503" cy="101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67C12-3157-D3F0-B5E6-5D4991D5F416}"/>
              </a:ext>
            </a:extLst>
          </p:cNvPr>
          <p:cNvCxnSpPr>
            <a:cxnSpLocks/>
          </p:cNvCxnSpPr>
          <p:nvPr/>
        </p:nvCxnSpPr>
        <p:spPr>
          <a:xfrm flipV="1">
            <a:off x="4733916" y="4773540"/>
            <a:ext cx="508751" cy="526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255D1E-163A-407A-8D19-900A09486EDE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6122102" y="4751092"/>
            <a:ext cx="171433" cy="2451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372BD3-D3C0-B1DF-72CF-DAE58ECDD470}"/>
              </a:ext>
            </a:extLst>
          </p:cNvPr>
          <p:cNvCxnSpPr>
            <a:cxnSpLocks/>
            <a:stCxn id="130" idx="1"/>
          </p:cNvCxnSpPr>
          <p:nvPr/>
        </p:nvCxnSpPr>
        <p:spPr>
          <a:xfrm flipH="1" flipV="1">
            <a:off x="5469151" y="4762001"/>
            <a:ext cx="264138" cy="14077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D5F939-0E3B-AA71-7668-0067F76CFD37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7083562" y="4734976"/>
            <a:ext cx="333408" cy="9493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506DE-2B27-5DFA-0E08-7D00959942D0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81121" y="4163179"/>
            <a:ext cx="995303" cy="828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B6FB0-54ED-9A3A-E229-DC71ABE91C97}"/>
                  </a:ext>
                </a:extLst>
              </p:cNvPr>
              <p:cNvSpPr txBox="1"/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B6FB0-54ED-9A3A-E229-DC71ABE9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0E27A2-C2E3-71E8-937A-602D1F335AC5}"/>
                  </a:ext>
                </a:extLst>
              </p:cNvPr>
              <p:cNvSpPr txBox="1"/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0E27A2-C2E3-71E8-937A-602D1F33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BECF4D-B3AF-4C52-4039-5F3CB17E4E73}"/>
                  </a:ext>
                </a:extLst>
              </p:cNvPr>
              <p:cNvSpPr txBox="1"/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BECF4D-B3AF-4C52-4039-5F3CB17E4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D34C4-223B-298E-431D-3B1148043CD8}"/>
                  </a:ext>
                </a:extLst>
              </p:cNvPr>
              <p:cNvSpPr txBox="1"/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D34C4-223B-298E-431D-3B114804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35">
                <a:extLst>
                  <a:ext uri="{FF2B5EF4-FFF2-40B4-BE49-F238E27FC236}">
                    <a16:creationId xmlns:a16="http://schemas.microsoft.com/office/drawing/2014/main" id="{1744239A-CF28-3900-5C60-E32092726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35">
                <a:extLst>
                  <a:ext uri="{FF2B5EF4-FFF2-40B4-BE49-F238E27FC236}">
                    <a16:creationId xmlns:a16="http://schemas.microsoft.com/office/drawing/2014/main" id="{1744239A-CF28-3900-5C60-E320927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blipFill>
                <a:blip r:embed="rId9"/>
                <a:stretch>
                  <a:fillRect l="-4854" t="-10606" r="-3883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5">
                <a:extLst>
                  <a:ext uri="{FF2B5EF4-FFF2-40B4-BE49-F238E27FC236}">
                    <a16:creationId xmlns:a16="http://schemas.microsoft.com/office/drawing/2014/main" id="{11BC8940-4A75-8630-BB40-09576C5E2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 Box 35">
                <a:extLst>
                  <a:ext uri="{FF2B5EF4-FFF2-40B4-BE49-F238E27FC236}">
                    <a16:creationId xmlns:a16="http://schemas.microsoft.com/office/drawing/2014/main" id="{11BC8940-4A75-8630-BB40-09576C5E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blipFill>
                <a:blip r:embed="rId10"/>
                <a:stretch>
                  <a:fillRect l="-4831" t="-10769" r="-3865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BD22-DAB0-AEE9-5D0A-A6D03B80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0C1C-57D4-BBB1-7028-D6C79831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41F31-9400-F69F-BCF3-0A29B02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1841249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7A0E963-B828-AC84-BE51-0F32B4A7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5" y="1857184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99891-8424-5A65-069C-65633458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185327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B04C64D-C717-9CE9-6A60-E2EF6994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" y="3349974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C48D72F-697C-5CFE-E2AC-BF99889F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969088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7730274-8013-82B2-076A-9D522287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1" y="4081604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017A65D-CDDF-1376-3199-34898EA5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4622880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0407EBD0-F92B-149B-0C3D-67AEFAF70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4666169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BC87E5A1-2BD7-2B4F-16E7-689D91C8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51173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55E9394D-1A51-A5FE-BE8E-C824BB88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5150128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3A00E88-A591-B23F-A6A5-9CB03193ABCD}"/>
              </a:ext>
            </a:extLst>
          </p:cNvPr>
          <p:cNvSpPr/>
          <p:nvPr/>
        </p:nvSpPr>
        <p:spPr>
          <a:xfrm>
            <a:off x="713385" y="238059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43ECC83-DEB1-EFB9-1D9D-B2146B2D85DC}"/>
              </a:ext>
            </a:extLst>
          </p:cNvPr>
          <p:cNvSpPr/>
          <p:nvPr/>
        </p:nvSpPr>
        <p:spPr>
          <a:xfrm>
            <a:off x="2205859" y="239110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N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425AD2C3-0D46-1330-5DC3-B708D190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0" y="2493377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E606A6-BEA7-F3D3-644A-C25E945E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1722773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D96AB715-7A73-15F2-71B0-A144EEBC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78" y="1738708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59C23C-9646-E8EA-C371-5004DA07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066851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62A6BB60-FAFB-37C3-E6AE-B65668A2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97" y="3231498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DF7EE1BA-84B8-151A-F31F-3AE837CF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850612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EF98B799-BECE-49DE-9934-EBE43108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24" y="3963128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C1AE3CCC-0913-91A1-620B-87BB7BE9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5044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4FABED49-12FA-8E4D-11D5-1EBC6FAC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4547693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A3FD626A-21E4-F30D-32F0-65E803DA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998828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8A8F19C2-E314-8990-5E79-F7A45A77B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5031652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8BA45A4-DF31-A11B-5125-B252196AD5B2}"/>
              </a:ext>
            </a:extLst>
          </p:cNvPr>
          <p:cNvSpPr/>
          <p:nvPr/>
        </p:nvSpPr>
        <p:spPr>
          <a:xfrm>
            <a:off x="9329978" y="226211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06A92B4-F5F3-7769-AC13-61AE0450421A}"/>
              </a:ext>
            </a:extLst>
          </p:cNvPr>
          <p:cNvSpPr/>
          <p:nvPr/>
        </p:nvSpPr>
        <p:spPr>
          <a:xfrm>
            <a:off x="10822452" y="227262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M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D539EAE9-A10D-ECB4-7B28-2CD626BD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272" y="2374901"/>
            <a:ext cx="96012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40F8AC-2468-7C5F-6D0D-3E04367B335B}"/>
              </a:ext>
            </a:extLst>
          </p:cNvPr>
          <p:cNvGrpSpPr/>
          <p:nvPr/>
        </p:nvGrpSpPr>
        <p:grpSpPr>
          <a:xfrm>
            <a:off x="783196" y="2940652"/>
            <a:ext cx="564570" cy="292948"/>
            <a:chOff x="2623693" y="3497316"/>
            <a:chExt cx="768645" cy="398840"/>
          </a:xfrm>
        </p:grpSpPr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B5180BDF-A595-9C08-765B-A7D13DE0D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1635EC3B-AC85-82E6-5C80-054ED2EDB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CC3382B7-BEF4-77C1-9C20-7D1C9672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id="{8D60C4DE-5378-7D6C-2683-E9F04E1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74BD0D2-1D9D-D7D9-D683-EC47E9B9B0F1}"/>
              </a:ext>
            </a:extLst>
          </p:cNvPr>
          <p:cNvGrpSpPr/>
          <p:nvPr/>
        </p:nvGrpSpPr>
        <p:grpSpPr>
          <a:xfrm>
            <a:off x="2220605" y="2919577"/>
            <a:ext cx="564570" cy="292948"/>
            <a:chOff x="2623693" y="3497316"/>
            <a:chExt cx="768645" cy="398840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52BDADF0-3A70-4AF6-D4FD-30B6D7AFA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0A5365CC-7D5F-610C-7461-3F0259E2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52CEA76E-CA88-A3D3-F453-6E2C4033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E531663A-54BF-3BAB-F175-16AA5F9A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8FF2F6-10B7-3BAA-12D6-91E61497C9A2}"/>
              </a:ext>
            </a:extLst>
          </p:cNvPr>
          <p:cNvGrpSpPr/>
          <p:nvPr/>
        </p:nvGrpSpPr>
        <p:grpSpPr>
          <a:xfrm>
            <a:off x="9355435" y="2815487"/>
            <a:ext cx="564570" cy="292948"/>
            <a:chOff x="2623693" y="3497316"/>
            <a:chExt cx="768645" cy="398840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175C7ED7-CC74-1B67-9C6D-9C06B97E2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60">
              <a:extLst>
                <a:ext uri="{FF2B5EF4-FFF2-40B4-BE49-F238E27FC236}">
                  <a16:creationId xmlns:a16="http://schemas.microsoft.com/office/drawing/2014/main" id="{106FF677-9823-FCB3-D56A-38C36FEA8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FC52276E-55EA-3CE5-B353-18BB60C5E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40709F2D-41EB-E027-FF1E-A97FD02F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5299-7A12-A5CE-5366-69F736AC2DA7}"/>
              </a:ext>
            </a:extLst>
          </p:cNvPr>
          <p:cNvGrpSpPr/>
          <p:nvPr/>
        </p:nvGrpSpPr>
        <p:grpSpPr>
          <a:xfrm>
            <a:off x="10861391" y="2829855"/>
            <a:ext cx="564570" cy="292948"/>
            <a:chOff x="2623693" y="3497316"/>
            <a:chExt cx="768645" cy="398840"/>
          </a:xfrm>
        </p:grpSpPr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25833CEB-EE6E-70F1-215F-24EA29F6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953062C6-E159-905C-B5C4-975523D0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A9050C6D-AB82-2D37-FE10-16E69BE56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C42070C9-2173-43BE-DFE9-FDE4B4C9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4A38D4-CABA-3874-BA35-EFEE4608AF8D}"/>
              </a:ext>
            </a:extLst>
          </p:cNvPr>
          <p:cNvGrpSpPr/>
          <p:nvPr/>
        </p:nvGrpSpPr>
        <p:grpSpPr>
          <a:xfrm>
            <a:off x="3160371" y="4337230"/>
            <a:ext cx="6200437" cy="2338427"/>
            <a:chOff x="3950949" y="3712118"/>
            <a:chExt cx="4437909" cy="1673709"/>
          </a:xfrm>
        </p:grpSpPr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36802F04-35F8-B65A-C68B-B3A3AC848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93" y="3779185"/>
              <a:ext cx="3066412" cy="1606642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0A41544F-ADD7-D1BF-5656-A9952DB115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540167" y="4205044"/>
              <a:ext cx="358145" cy="24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EB53BB50-F3EB-5E31-1050-71A3E827F2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182840" y="4178720"/>
              <a:ext cx="387044" cy="8508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97E90E7-DBEA-80E6-04AB-A53AB583067F}"/>
                </a:ext>
              </a:extLst>
            </p:cNvPr>
            <p:cNvGrpSpPr/>
            <p:nvPr/>
          </p:nvGrpSpPr>
          <p:grpSpPr>
            <a:xfrm>
              <a:off x="4781664" y="4415146"/>
              <a:ext cx="516796" cy="338181"/>
              <a:chOff x="9497138" y="3394032"/>
              <a:chExt cx="367224" cy="240304"/>
            </a:xfrm>
          </p:grpSpPr>
          <p:sp>
            <p:nvSpPr>
              <p:cNvPr id="115" name="Freeform 235">
                <a:extLst>
                  <a:ext uri="{FF2B5EF4-FFF2-40B4-BE49-F238E27FC236}">
                    <a16:creationId xmlns:a16="http://schemas.microsoft.com/office/drawing/2014/main" id="{51BFDF5A-8331-B968-52DF-39C49A326895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3ED10A6-D770-7DC6-B28C-184BAF9E92C2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17" name="Freeform 237">
                <a:extLst>
                  <a:ext uri="{FF2B5EF4-FFF2-40B4-BE49-F238E27FC236}">
                    <a16:creationId xmlns:a16="http://schemas.microsoft.com/office/drawing/2014/main" id="{BCEC466E-42BA-2271-67BF-9BAA869E68B2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238">
                <a:extLst>
                  <a:ext uri="{FF2B5EF4-FFF2-40B4-BE49-F238E27FC236}">
                    <a16:creationId xmlns:a16="http://schemas.microsoft.com/office/drawing/2014/main" id="{E4745B64-6F5B-5EF8-C64E-958B65B519C0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239">
                <a:extLst>
                  <a:ext uri="{FF2B5EF4-FFF2-40B4-BE49-F238E27FC236}">
                    <a16:creationId xmlns:a16="http://schemas.microsoft.com/office/drawing/2014/main" id="{4D8FDAAD-E0A1-08AD-63A2-0750F22E4AD0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240">
                <a:extLst>
                  <a:ext uri="{FF2B5EF4-FFF2-40B4-BE49-F238E27FC236}">
                    <a16:creationId xmlns:a16="http://schemas.microsoft.com/office/drawing/2014/main" id="{DC30FA03-B310-B8AD-019F-2478F2CB7AF5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57B41D8-22BB-293E-BB38-CC7C53E94C93}"/>
                </a:ext>
              </a:extLst>
            </p:cNvPr>
            <p:cNvGrpSpPr/>
            <p:nvPr/>
          </p:nvGrpSpPr>
          <p:grpSpPr>
            <a:xfrm>
              <a:off x="5629907" y="4151705"/>
              <a:ext cx="516796" cy="338181"/>
              <a:chOff x="9497138" y="3394032"/>
              <a:chExt cx="367224" cy="240304"/>
            </a:xfrm>
          </p:grpSpPr>
          <p:sp>
            <p:nvSpPr>
              <p:cNvPr id="122" name="Freeform 235">
                <a:extLst>
                  <a:ext uri="{FF2B5EF4-FFF2-40B4-BE49-F238E27FC236}">
                    <a16:creationId xmlns:a16="http://schemas.microsoft.com/office/drawing/2014/main" id="{B8B15B68-69DA-107A-FE63-A2497E34D724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1878ED0-B7A6-1338-724D-B420DE695CC6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24" name="Freeform 237">
                <a:extLst>
                  <a:ext uri="{FF2B5EF4-FFF2-40B4-BE49-F238E27FC236}">
                    <a16:creationId xmlns:a16="http://schemas.microsoft.com/office/drawing/2014/main" id="{4FAFF2E3-FF2C-736F-BC87-5036D3B83981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238">
                <a:extLst>
                  <a:ext uri="{FF2B5EF4-FFF2-40B4-BE49-F238E27FC236}">
                    <a16:creationId xmlns:a16="http://schemas.microsoft.com/office/drawing/2014/main" id="{5378E456-FA84-F876-D638-F8476A9E9BD3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239">
                <a:extLst>
                  <a:ext uri="{FF2B5EF4-FFF2-40B4-BE49-F238E27FC236}">
                    <a16:creationId xmlns:a16="http://schemas.microsoft.com/office/drawing/2014/main" id="{06BADBA9-0596-255F-ECA6-136F0154A623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240">
                <a:extLst>
                  <a:ext uri="{FF2B5EF4-FFF2-40B4-BE49-F238E27FC236}">
                    <a16:creationId xmlns:a16="http://schemas.microsoft.com/office/drawing/2014/main" id="{6AD746CF-D5A7-BA46-F012-32DFBEC07523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38BFED4-AE75-A261-0167-FD8F614F5D43}"/>
                </a:ext>
              </a:extLst>
            </p:cNvPr>
            <p:cNvGrpSpPr/>
            <p:nvPr/>
          </p:nvGrpSpPr>
          <p:grpSpPr>
            <a:xfrm>
              <a:off x="5716604" y="4991678"/>
              <a:ext cx="516796" cy="338181"/>
              <a:chOff x="9497138" y="3394032"/>
              <a:chExt cx="367224" cy="240304"/>
            </a:xfrm>
          </p:grpSpPr>
          <p:sp>
            <p:nvSpPr>
              <p:cNvPr id="129" name="Freeform 235">
                <a:extLst>
                  <a:ext uri="{FF2B5EF4-FFF2-40B4-BE49-F238E27FC236}">
                    <a16:creationId xmlns:a16="http://schemas.microsoft.com/office/drawing/2014/main" id="{6018B78E-6EBE-86C8-E71F-E16DF630305E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354005F-26B6-C483-F333-3A8A43C85AB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1" name="Freeform 237">
                <a:extLst>
                  <a:ext uri="{FF2B5EF4-FFF2-40B4-BE49-F238E27FC236}">
                    <a16:creationId xmlns:a16="http://schemas.microsoft.com/office/drawing/2014/main" id="{79A87079-CCA6-42F9-A2B2-EB09E34DAB6D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238">
                <a:extLst>
                  <a:ext uri="{FF2B5EF4-FFF2-40B4-BE49-F238E27FC236}">
                    <a16:creationId xmlns:a16="http://schemas.microsoft.com/office/drawing/2014/main" id="{7613F73E-25BB-AD79-BF42-A6A4D74498B6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239">
                <a:extLst>
                  <a:ext uri="{FF2B5EF4-FFF2-40B4-BE49-F238E27FC236}">
                    <a16:creationId xmlns:a16="http://schemas.microsoft.com/office/drawing/2014/main" id="{E213829F-9F3B-698B-2131-00D456E1ABD9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240">
                <a:extLst>
                  <a:ext uri="{FF2B5EF4-FFF2-40B4-BE49-F238E27FC236}">
                    <a16:creationId xmlns:a16="http://schemas.microsoft.com/office/drawing/2014/main" id="{4301398E-F93B-9BE3-DBCA-1B1FBF8D0305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286CAAF-5FD7-2484-2637-9BEA1AFF48E6}"/>
                </a:ext>
              </a:extLst>
            </p:cNvPr>
            <p:cNvGrpSpPr/>
            <p:nvPr/>
          </p:nvGrpSpPr>
          <p:grpSpPr>
            <a:xfrm>
              <a:off x="6739191" y="4676272"/>
              <a:ext cx="516796" cy="338181"/>
              <a:chOff x="9497138" y="3394032"/>
              <a:chExt cx="367224" cy="240304"/>
            </a:xfrm>
          </p:grpSpPr>
          <p:sp>
            <p:nvSpPr>
              <p:cNvPr id="136" name="Freeform 235">
                <a:extLst>
                  <a:ext uri="{FF2B5EF4-FFF2-40B4-BE49-F238E27FC236}">
                    <a16:creationId xmlns:a16="http://schemas.microsoft.com/office/drawing/2014/main" id="{3F88CED8-F83E-5293-24BE-14600DDEA66D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3E4E28F-E509-D0B7-02B4-9071EE0AEB8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8" name="Freeform 237">
                <a:extLst>
                  <a:ext uri="{FF2B5EF4-FFF2-40B4-BE49-F238E27FC236}">
                    <a16:creationId xmlns:a16="http://schemas.microsoft.com/office/drawing/2014/main" id="{E0212FE3-B326-C18B-B4B4-7C589E0CDE98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238">
                <a:extLst>
                  <a:ext uri="{FF2B5EF4-FFF2-40B4-BE49-F238E27FC236}">
                    <a16:creationId xmlns:a16="http://schemas.microsoft.com/office/drawing/2014/main" id="{9E21D618-5062-C0BA-BC12-33618CA772E9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239">
                <a:extLst>
                  <a:ext uri="{FF2B5EF4-FFF2-40B4-BE49-F238E27FC236}">
                    <a16:creationId xmlns:a16="http://schemas.microsoft.com/office/drawing/2014/main" id="{E0A9F0E0-0158-8510-E5A5-1C64FAE3A624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240">
                <a:extLst>
                  <a:ext uri="{FF2B5EF4-FFF2-40B4-BE49-F238E27FC236}">
                    <a16:creationId xmlns:a16="http://schemas.microsoft.com/office/drawing/2014/main" id="{C16BD73A-BE7F-2AA6-2ECD-6C432F9A3BE5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Line 10">
              <a:extLst>
                <a:ext uri="{FF2B5EF4-FFF2-40B4-BE49-F238E27FC236}">
                  <a16:creationId xmlns:a16="http://schemas.microsoft.com/office/drawing/2014/main" id="{2CC2BA73-2B72-3F4E-0FE0-05573264A2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 flipV="1">
              <a:off x="5794402" y="3794307"/>
              <a:ext cx="384227" cy="2198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8B15B90A-E8ED-CE4B-4AE4-79F8828C81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488691" y="4221058"/>
              <a:ext cx="27302" cy="42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Line 10">
              <a:extLst>
                <a:ext uri="{FF2B5EF4-FFF2-40B4-BE49-F238E27FC236}">
                  <a16:creationId xmlns:a16="http://schemas.microsoft.com/office/drawing/2014/main" id="{B113D78B-CE8D-C952-4BCE-C8F200FFD9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5269591" y="4668962"/>
              <a:ext cx="446711" cy="4700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5E3D3318-D3EA-6770-0D92-9DCD385C89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209437" y="4350178"/>
              <a:ext cx="444493" cy="5171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48F8CE3A-782B-8F16-6BAF-0AB7E78E4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6488043" y="4765148"/>
              <a:ext cx="70867" cy="52371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Line 10">
              <a:extLst>
                <a:ext uri="{FF2B5EF4-FFF2-40B4-BE49-F238E27FC236}">
                  <a16:creationId xmlns:a16="http://schemas.microsoft.com/office/drawing/2014/main" id="{4F8556C3-B29D-B267-CE15-FECFDCAEE9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663541" y="4707519"/>
              <a:ext cx="515189" cy="521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D9A01729-2C4A-BB34-94AC-6C1CB56C2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7741578" y="4129488"/>
              <a:ext cx="142612" cy="11519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48E58057-6992-219B-5255-BD89A75B1F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959795" y="5133996"/>
              <a:ext cx="375181" cy="999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17C4B399-0248-CA6B-E8D3-337200D84E58}"/>
                  </a:ext>
                </a:extLst>
              </p:cNvPr>
              <p:cNvSpPr/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 would like to send these 3000B 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17C4B399-0248-CA6B-E8D3-337200D8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3BFA25-ABF9-CBC7-EE05-6B944CE99C3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21572" y="4292116"/>
            <a:ext cx="1017503" cy="489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C34DB1-50E7-0E37-B91F-34B32EEDF9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81121" y="4163179"/>
            <a:ext cx="995303" cy="828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FB379-BAAF-41F2-DE99-A2D92A77DD7C}"/>
              </a:ext>
            </a:extLst>
          </p:cNvPr>
          <p:cNvSpPr/>
          <p:nvPr/>
        </p:nvSpPr>
        <p:spPr>
          <a:xfrm>
            <a:off x="3904410" y="2978735"/>
            <a:ext cx="3988263" cy="60870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Transport-layer protocols bridge this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80D6D-B5B9-C22C-B8D9-B1A8CA8730C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121572" y="3283086"/>
            <a:ext cx="782838" cy="2904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84450B-0C40-95C5-21D9-E152E3FBDABF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7946456" y="3084696"/>
            <a:ext cx="1198385" cy="370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8BFE9A2-F82D-68DB-3B9B-0A68AB15EF3A}"/>
              </a:ext>
            </a:extLst>
          </p:cNvPr>
          <p:cNvSpPr/>
          <p:nvPr/>
        </p:nvSpPr>
        <p:spPr>
          <a:xfrm>
            <a:off x="4139075" y="3933248"/>
            <a:ext cx="3988263" cy="92167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We can all collaborate to try to send packets of size 1500B from H1 to H2, but it can get lost or reordered.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08CA5-E903-C13C-7E5A-B4B556BC6440}"/>
              </a:ext>
            </a:extLst>
          </p:cNvPr>
          <p:cNvCxnSpPr>
            <a:cxnSpLocks/>
          </p:cNvCxnSpPr>
          <p:nvPr/>
        </p:nvCxnSpPr>
        <p:spPr>
          <a:xfrm flipV="1">
            <a:off x="4733916" y="4773540"/>
            <a:ext cx="508751" cy="526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07A23-9C15-4D75-3939-49F1377FC230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6122102" y="4751092"/>
            <a:ext cx="171433" cy="2451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DE03AA-BCC1-4C8F-DBC4-B0CFDA04CDD9}"/>
              </a:ext>
            </a:extLst>
          </p:cNvPr>
          <p:cNvCxnSpPr>
            <a:cxnSpLocks/>
            <a:stCxn id="130" idx="1"/>
          </p:cNvCxnSpPr>
          <p:nvPr/>
        </p:nvCxnSpPr>
        <p:spPr>
          <a:xfrm flipH="1" flipV="1">
            <a:off x="5469151" y="4762001"/>
            <a:ext cx="264138" cy="14077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4BEE98-BB6A-FDD1-9365-B4B13EC41D5C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7083562" y="4734976"/>
            <a:ext cx="333408" cy="9493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09C26-C90A-3427-57F9-77D77865AE24}"/>
                  </a:ext>
                </a:extLst>
              </p:cNvPr>
              <p:cNvSpPr txBox="1"/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09C26-C90A-3427-57F9-77D77865A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C59-D845-0A41-3601-F95EA9FEF63A}"/>
                  </a:ext>
                </a:extLst>
              </p:cNvPr>
              <p:cNvSpPr txBox="1"/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C59-D845-0A41-3601-F95EA9FE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CD8F38-A21D-909F-C901-9C845D9DFB5E}"/>
                  </a:ext>
                </a:extLst>
              </p:cNvPr>
              <p:cNvSpPr txBox="1"/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CD8F38-A21D-909F-C901-9C845D9D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43EE0D-57CD-082B-AA15-186560E4E312}"/>
                  </a:ext>
                </a:extLst>
              </p:cNvPr>
              <p:cNvSpPr txBox="1"/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43EE0D-57CD-082B-AA15-186560E4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96B2B4F1-7133-14FC-4A7F-CF1718C49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96B2B4F1-7133-14FC-4A7F-CF1718C49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blipFill>
                <a:blip r:embed="rId8"/>
                <a:stretch>
                  <a:fillRect l="-4854" t="-10606" r="-3883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5">
                <a:extLst>
                  <a:ext uri="{FF2B5EF4-FFF2-40B4-BE49-F238E27FC236}">
                    <a16:creationId xmlns:a16="http://schemas.microsoft.com/office/drawing/2014/main" id="{18A658CB-63F5-332C-322E-3BCFBF429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Text Box 35">
                <a:extLst>
                  <a:ext uri="{FF2B5EF4-FFF2-40B4-BE49-F238E27FC236}">
                    <a16:creationId xmlns:a16="http://schemas.microsoft.com/office/drawing/2014/main" id="{18A658CB-63F5-332C-322E-3BCFBF429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blipFill>
                <a:blip r:embed="rId9"/>
                <a:stretch>
                  <a:fillRect l="-4831" t="-10769" r="-3865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3EA-1AB9-8830-A4FF-5A41EF5A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351338"/>
              </a:xfrm>
            </p:spPr>
            <p:txBody>
              <a:bodyPr/>
              <a:lstStyle/>
              <a:p>
                <a:r>
                  <a:rPr lang="en-US"/>
                  <a:t>Application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US">
                    <a:solidFill>
                      <a:sysClr val="windowText" lastClr="000000"/>
                    </a:solidFill>
                  </a:rPr>
                  <a:t>send these 3000B through</a:t>
                </a:r>
                <a:r>
                  <a:rPr lang="en-US"/>
                  <a:t>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ysClr val="windowText" lastClr="000000"/>
                  </a:solidFill>
                </a:endParaRPr>
              </a:p>
              <a:p>
                <a:r>
                  <a:rPr lang="en-US"/>
                  <a:t>The network layer: I’ll do my best </a:t>
                </a:r>
                <a:r>
                  <a:rPr lang="en-US">
                    <a:solidFill>
                      <a:sysClr val="windowText" lastClr="000000"/>
                    </a:solidFill>
                  </a:rPr>
                  <a:t>to get packets of size 1500B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but it may get lost or corrupted, or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later than some earlier packets you send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/>
                  <a:t>Transport-layer protocol:</a:t>
                </a:r>
              </a:p>
              <a:p>
                <a:pPr lvl="1"/>
                <a:r>
                  <a:rPr lang="en-US"/>
                  <a:t>How can I distinguish between traffic from different sockets?</a:t>
                </a:r>
              </a:p>
              <a:p>
                <a:pPr lvl="1"/>
                <a:r>
                  <a:rPr lang="en-US"/>
                  <a:t>How do I break data into packets and put it back together?</a:t>
                </a:r>
              </a:p>
              <a:p>
                <a:pPr lvl="1"/>
                <a:r>
                  <a:rPr lang="en-US"/>
                  <a:t>How do I make sure all bytes are delivered reliably?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9ee03e0-b78c-4998-8bf4-79b266b85105}" enabled="1" method="Standard" siteId="{723a5a87-f39a-4a22-9247-3fc240c0139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2629</Words>
  <Application>Microsoft Macintosh PowerPoint</Application>
  <PresentationFormat>Widescreen</PresentationFormat>
  <Paragraphs>629</Paragraphs>
  <Slides>37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</vt:lpstr>
      <vt:lpstr>Courier New</vt:lpstr>
      <vt:lpstr>Gill Sans MT</vt:lpstr>
      <vt:lpstr>Tahoma</vt:lpstr>
      <vt:lpstr>Times New Roman</vt:lpstr>
      <vt:lpstr>Trebuchet MS</vt:lpstr>
      <vt:lpstr>Wingdings</vt:lpstr>
      <vt:lpstr>Office Theme</vt:lpstr>
      <vt:lpstr>CS 456/656 Computer Networks</vt:lpstr>
      <vt:lpstr>A note on the slides</vt:lpstr>
      <vt:lpstr>Transport layer: roadmap</vt:lpstr>
      <vt:lpstr>Transport layer: roadmap</vt:lpstr>
      <vt:lpstr>Transport layer: overview</vt:lpstr>
      <vt:lpstr>Transport layer: in the Internet</vt:lpstr>
      <vt:lpstr>Transport layer: in the Internet</vt:lpstr>
      <vt:lpstr>Transport layer: in the Internet</vt:lpstr>
      <vt:lpstr>Transport layer: in the Internet</vt:lpstr>
      <vt:lpstr>Transport layer: in the Internet</vt:lpstr>
      <vt:lpstr>Transport Layer: in the Internet</vt:lpstr>
      <vt:lpstr>Transport Layer: in the Internet</vt:lpstr>
      <vt:lpstr>Two principal Internet transport protocols</vt:lpstr>
      <vt:lpstr>Transport layer: roadmap</vt:lpstr>
      <vt:lpstr>Multiplexing/demultiplexing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 of (de)multiplexing</vt:lpstr>
      <vt:lpstr>Transport layer: roadmap</vt:lpstr>
      <vt:lpstr>UDP – User Datagram Protocol</vt:lpstr>
      <vt:lpstr>UDP: User Datagram Protocol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Mina Tahmasbi Arashloo</cp:lastModifiedBy>
  <cp:revision>5</cp:revision>
  <dcterms:created xsi:type="dcterms:W3CDTF">2020-01-18T07:24:59Z</dcterms:created>
  <dcterms:modified xsi:type="dcterms:W3CDTF">2025-09-24T01:32:01Z</dcterms:modified>
</cp:coreProperties>
</file>