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1254" r:id="rId2"/>
    <p:sldId id="1253" r:id="rId3"/>
    <p:sldId id="1365" r:id="rId4"/>
    <p:sldId id="1389" r:id="rId5"/>
    <p:sldId id="1229" r:id="rId6"/>
    <p:sldId id="1390" r:id="rId7"/>
    <p:sldId id="1261" r:id="rId8"/>
    <p:sldId id="1262" r:id="rId9"/>
    <p:sldId id="1263" r:id="rId10"/>
    <p:sldId id="1264" r:id="rId11"/>
    <p:sldId id="1393" r:id="rId12"/>
    <p:sldId id="1234" r:id="rId13"/>
    <p:sldId id="1238" r:id="rId14"/>
    <p:sldId id="1245" r:id="rId15"/>
    <p:sldId id="1244" r:id="rId16"/>
    <p:sldId id="1241" r:id="rId17"/>
    <p:sldId id="1242" r:id="rId18"/>
    <p:sldId id="1243" r:id="rId19"/>
    <p:sldId id="1246" r:id="rId20"/>
    <p:sldId id="1371" r:id="rId21"/>
    <p:sldId id="1249" r:id="rId22"/>
    <p:sldId id="1250" r:id="rId23"/>
    <p:sldId id="1372" r:id="rId24"/>
    <p:sldId id="1252" r:id="rId25"/>
    <p:sldId id="1369" r:id="rId26"/>
    <p:sldId id="1373" r:id="rId27"/>
    <p:sldId id="1370" r:id="rId28"/>
    <p:sldId id="1255" r:id="rId29"/>
    <p:sldId id="1392" r:id="rId30"/>
    <p:sldId id="1267" r:id="rId31"/>
    <p:sldId id="1268" r:id="rId32"/>
    <p:sldId id="1375" r:id="rId33"/>
    <p:sldId id="1374" r:id="rId34"/>
    <p:sldId id="1367" r:id="rId35"/>
    <p:sldId id="1391" r:id="rId36"/>
    <p:sldId id="1269" r:id="rId37"/>
    <p:sldId id="1376" r:id="rId38"/>
    <p:sldId id="13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10F90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912" autoAdjust="0"/>
  </p:normalViewPr>
  <p:slideViewPr>
    <p:cSldViewPr snapToGrid="0">
      <p:cViewPr varScale="1">
        <p:scale>
          <a:sx n="95" d="100"/>
          <a:sy n="95" d="100"/>
        </p:scale>
        <p:origin x="1240" y="184"/>
      </p:cViewPr>
      <p:guideLst>
        <p:guide pos="1440"/>
        <p:guide orient="horz"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8:35:43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8:39:40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83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2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0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42737-6267-4E98-A5B6-0E386D241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DAD1F-C2D6-725F-EF87-88F72068C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582EC-7E35-A0A5-CC77-078D91D15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2A7B-5284-0460-7321-9AFC79B90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6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0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9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7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C6DC-558B-5486-4341-9B39B4F9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24712-C07E-D84B-BCC2-922666F7F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3F511-159A-7993-70AD-2F0DF636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F192-64A8-1E81-1696-819E432F8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0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F7D9F-C31A-65D4-98BD-7BE60E63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770"/>
            <a:ext cx="9144000" cy="1909763"/>
          </a:xfrm>
        </p:spPr>
        <p:txBody>
          <a:bodyPr/>
          <a:lstStyle/>
          <a:p>
            <a:r>
              <a:rPr lang="en-US"/>
              <a:t>CS 456/656</a:t>
            </a:r>
            <a:br>
              <a:rPr lang="en-US"/>
            </a:br>
            <a:r>
              <a:rPr lang="en-US"/>
              <a:t>Computer Networks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9C67F7-7D16-FD6B-3FB1-428609D1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732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Mina Tahmasbi Arashloo and Uzma Maroof</a:t>
            </a:r>
          </a:p>
          <a:p>
            <a:r>
              <a:rPr lang="en-US" sz="3600" dirty="0"/>
              <a:t>Fall 2025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393E2DC-BA4A-041C-1F92-F22DF46B02AE}"/>
              </a:ext>
            </a:extLst>
          </p:cNvPr>
          <p:cNvSpPr txBox="1">
            <a:spLocks/>
          </p:cNvSpPr>
          <p:nvPr/>
        </p:nvSpPr>
        <p:spPr>
          <a:xfrm>
            <a:off x="1524000" y="3323000"/>
            <a:ext cx="9144000" cy="950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Lecture 10: Network Layer – Part 2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D55C61-978D-BBD0-7498-E74B3BEA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073" y="-184913"/>
            <a:ext cx="4558145" cy="18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algorithm: 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</a:rPr>
              <a:t>iterative, asynchronous: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2400"/>
              <a:t>each local iteration caused by: </a:t>
            </a:r>
          </a:p>
          <a:p>
            <a:pPr marL="460375" indent="-223838"/>
            <a:r>
              <a:rPr lang="en-US" sz="2400"/>
              <a:t>local link cost change </a:t>
            </a:r>
          </a:p>
          <a:p>
            <a:pPr marL="460375" indent="-223838"/>
            <a:r>
              <a:rPr lang="en-US" sz="240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>
                <a:solidFill>
                  <a:srgbClr val="000099"/>
                </a:solidFill>
                <a:latin typeface="+mn-lt"/>
              </a:rPr>
              <a:t>wait</a:t>
            </a:r>
            <a:r>
              <a:rPr lang="en-US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</a:rPr>
              <a:t>distributed, self-stopping: </a:t>
            </a:r>
            <a:r>
              <a:rPr lang="en-US" sz="2400"/>
              <a:t>each node notifies neighbors </a:t>
            </a:r>
            <a:r>
              <a:rPr lang="en-US" sz="2400" i="1"/>
              <a:t>only</a:t>
            </a:r>
            <a:r>
              <a:rPr lang="en-US" sz="240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/>
              <a:t>neighbors then notify their neighbors – </a:t>
            </a:r>
            <a:r>
              <a:rPr lang="en-US" i="1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>
                  <a:latin typeface="+mn-lt"/>
                </a:rPr>
                <a:t>if DV to any destination has changed, </a:t>
              </a:r>
              <a:r>
                <a:rPr lang="en-US" sz="2800" i="1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362FE-E0B9-ACCF-8495-5CF3ADDDE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0902C3-D01E-C215-5C49-379B7F9F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example: iteration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F889A4-032B-2736-DFFF-1AF612330251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363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330200">
              <a:defRPr/>
            </a:pPr>
            <a:r>
              <a:rPr lang="en-US"/>
              <a:t>We will walk through an example of distance vector routing</a:t>
            </a:r>
          </a:p>
          <a:p>
            <a:pPr marL="460375" indent="-330200">
              <a:defRPr/>
            </a:pPr>
            <a:r>
              <a:rPr lang="en-US"/>
              <a:t>For simplicity, we are not adding the end-host (orange) nodes to the example</a:t>
            </a:r>
          </a:p>
          <a:p>
            <a:pPr marL="460375" indent="-330200">
              <a:defRPr/>
            </a:pPr>
            <a:r>
              <a:rPr lang="en-US"/>
              <a:t>They do not participate in routing</a:t>
            </a:r>
          </a:p>
          <a:p>
            <a:pPr marL="460375" indent="-330200">
              <a:defRPr/>
            </a:pPr>
            <a:r>
              <a:rPr lang="en-US"/>
              <a:t>But, the routers will include the distance to them in their advertised distance vectors.</a:t>
            </a:r>
          </a:p>
        </p:txBody>
      </p:sp>
    </p:spTree>
    <p:extLst>
      <p:ext uri="{BB962C8B-B14F-4D97-AF65-F5344CB8AC3E}">
        <p14:creationId xmlns:p14="http://schemas.microsoft.com/office/powerpoint/2010/main" val="188417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(a)=0</a:t>
                  </a: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(b) = 8</a:t>
                  </a:r>
                  <a:endParaRPr lang="en-US" sz="1600">
                    <a:cs typeface="Arial" charset="0"/>
                  </a:endParaRP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 example: iteration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>
                <a:solidFill>
                  <a:srgbClr val="0000A8"/>
                </a:solidFill>
              </a:rPr>
              <a:t>Distance vector example: iteration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>
                <a:solidFill>
                  <a:srgbClr val="0000A8"/>
                </a:solidFill>
              </a:rPr>
              <a:t>Distance vector example: iteration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>
                <a:solidFill>
                  <a:srgbClr val="0000A8"/>
                </a:solidFill>
              </a:rPr>
              <a:t>Distance vector example: iteration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…. and so on</a:t>
            </a:r>
          </a:p>
          <a:p>
            <a:endParaRPr lang="en-US" sz="2800"/>
          </a:p>
          <a:p>
            <a:r>
              <a:rPr lang="en-US" sz="2800"/>
              <a:t>Let’s next take a look at the iterative </a:t>
            </a:r>
            <a:r>
              <a:rPr lang="en-US" sz="2800" i="1"/>
              <a:t>computations</a:t>
            </a:r>
            <a:r>
              <a:rPr lang="en-US" sz="2800"/>
              <a:t> at nodes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E87592A-1727-0CAF-F2D5-F6F1EE77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61" y="5886987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EA7-37C1-F427-084F-640DE353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8C03-0047-C923-1960-8CF20F76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0864"/>
            <a:ext cx="5181600" cy="894622"/>
          </a:xfrm>
        </p:spPr>
        <p:txBody>
          <a:bodyPr/>
          <a:lstStyle/>
          <a:p>
            <a:pPr marL="130175" indent="0">
              <a:buNone/>
            </a:pPr>
            <a:r>
              <a:rPr lang="en-US"/>
              <a:t>Adapted from the slides that accompany this book.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8DD7-7231-CD30-6036-3E76182B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719" y="4239526"/>
            <a:ext cx="3981504" cy="192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>
                <a:solidFill>
                  <a:srgbClr val="008000"/>
                </a:solidFill>
                <a:latin typeface="+mn-lt"/>
              </a:rPr>
            </a:br>
            <a:r>
              <a:rPr lang="en-US" altLang="en-US" sz="1800">
                <a:latin typeface="+mn-lt"/>
              </a:rPr>
              <a:t>8</a:t>
            </a:r>
            <a:r>
              <a:rPr lang="en-US" altLang="en-US" sz="1800" baseline="30000">
                <a:latin typeface="+mn-lt"/>
              </a:rPr>
              <a:t>th</a:t>
            </a:r>
            <a:r>
              <a:rPr lang="en-US" altLang="en-US" sz="1800">
                <a:latin typeface="+mn-lt"/>
              </a:rPr>
              <a:t> edition </a:t>
            </a:r>
            <a:br>
              <a:rPr lang="en-US" altLang="en-US" sz="1800">
                <a:latin typeface="+mn-lt"/>
              </a:rPr>
            </a:br>
            <a:r>
              <a:rPr lang="en-US" altLang="en-US" sz="1800">
                <a:latin typeface="+mn-lt"/>
              </a:rPr>
              <a:t>Jim Kurose, Keith Ross</a:t>
            </a:r>
            <a:br>
              <a:rPr lang="en-US" altLang="en-US" sz="1800">
                <a:latin typeface="+mn-lt"/>
              </a:rPr>
            </a:br>
            <a:r>
              <a:rPr lang="en-US" altLang="en-US" sz="1800">
                <a:latin typeface="+mn-lt"/>
              </a:rPr>
              <a:t>Pearson, 2020</a:t>
            </a:r>
            <a:endParaRPr lang="en-US" altLang="en-US" sz="2000">
              <a:latin typeface="+mn-lt"/>
            </a:endParaRPr>
          </a:p>
        </p:txBody>
      </p:sp>
      <p:pic>
        <p:nvPicPr>
          <p:cNvPr id="7" name="Picture 6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99FDFA5F-7FE6-BDE0-9734-5047AE07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48" y="899132"/>
            <a:ext cx="2722178" cy="3402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07271-C5F3-4986-FF3F-2038913E037D}"/>
              </a:ext>
            </a:extLst>
          </p:cNvPr>
          <p:cNvSpPr txBox="1"/>
          <p:nvPr/>
        </p:nvSpPr>
        <p:spPr>
          <a:xfrm>
            <a:off x="958580" y="3429000"/>
            <a:ext cx="5754494" cy="67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2200">
                <a:latin typeface="+mn-lt"/>
              </a:rPr>
              <a:t>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2200">
                <a:latin typeface="+mn-lt"/>
              </a:rPr>
              <a:t>J.F Kurose and K.W. Ross, All Rights Reserved</a:t>
            </a:r>
            <a:endParaRPr lang="en-US" sz="220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B51EAF9-AC71-AF3F-2442-6ABD5D772DDC}"/>
              </a:ext>
            </a:extLst>
          </p:cNvPr>
          <p:cNvCxnSpPr>
            <a:cxnSpLocks/>
          </p:cNvCxnSpPr>
          <p:nvPr/>
        </p:nvCxnSpPr>
        <p:spPr>
          <a:xfrm flipV="1">
            <a:off x="4488873" y="2050473"/>
            <a:ext cx="2753846" cy="969818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6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101532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…. and so on</a:t>
            </a:r>
          </a:p>
          <a:p>
            <a:endParaRPr lang="en-US" sz="2800"/>
          </a:p>
          <a:p>
            <a:r>
              <a:rPr lang="en-US" sz="2800"/>
              <a:t>Let’s next take a look at the iterative </a:t>
            </a:r>
            <a:r>
              <a:rPr lang="en-US" sz="2800" i="1"/>
              <a:t>computations</a:t>
            </a:r>
            <a:r>
              <a:rPr lang="en-US" sz="2800"/>
              <a:t> at nodes</a:t>
            </a:r>
          </a:p>
          <a:p>
            <a:endParaRPr lang="en-US" sz="2800"/>
          </a:p>
          <a:p>
            <a:r>
              <a:rPr lang="en-US" sz="2800"/>
              <a:t>Let’s look at the computation at node b at t = 1</a:t>
            </a:r>
          </a:p>
          <a:p>
            <a:r>
              <a:rPr lang="en-US" sz="2800"/>
              <a:t>Remember, b’s neighbors have sent b their DV record version at t = 0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E87592A-1727-0CAF-F2D5-F6F1EE77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61" y="5886987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1788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(a)=0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(b) = 8</a:t>
                  </a:r>
                  <a:endParaRPr lang="en-US" sz="1600">
                    <a:cs typeface="Arial" charset="0"/>
                  </a:endParaRP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1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/>
              <a:t>Distance vector example: computation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(a) = 8</a:t>
                  </a:r>
                  <a:endParaRPr lang="en-US" sz="160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(a)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(b) =</a:t>
                  </a:r>
                  <a:r>
                    <a:rPr lang="en-US" sz="160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>
                      <a:cs typeface="Arial" charset="0"/>
                    </a:rPr>
                    <a:t>D</a:t>
                  </a:r>
                  <a:r>
                    <a:rPr lang="en-US" sz="1600" baseline="-25000">
                      <a:cs typeface="Arial" charset="0"/>
                    </a:rPr>
                    <a:t>c</a:t>
                  </a:r>
                  <a:r>
                    <a:rPr lang="en-US" sz="1600">
                      <a:cs typeface="Arial" charset="0"/>
                    </a:rPr>
                    <a:t>(c) = 0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(a) =</a:t>
                </a:r>
                <a:r>
                  <a:rPr lang="en-US" sz="160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(b)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(c)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(d) =</a:t>
                </a:r>
                <a:r>
                  <a:rPr lang="en-US" sz="160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>
                    <a:cs typeface="Arial" charset="0"/>
                  </a:rPr>
                  <a:t>D</a:t>
                </a:r>
                <a:r>
                  <a:rPr lang="en-US" sz="1600" baseline="-25000">
                    <a:cs typeface="Arial" charset="0"/>
                  </a:rPr>
                  <a:t>e</a:t>
                </a:r>
                <a:r>
                  <a:rPr lang="en-US" sz="1600">
                    <a:cs typeface="Arial" charset="0"/>
                  </a:rPr>
                  <a:t>(e) = 0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(f)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(g)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(h)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(i)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(a)=0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(b) = 8</a:t>
                  </a:r>
                  <a:endParaRPr lang="en-US" sz="1600">
                    <a:cs typeface="Arial" charset="0"/>
                  </a:endParaRP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1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r>
                    <a:rPr lang="en-US" sz="1600"/>
                    <a:t>D</a:t>
                  </a:r>
                  <a:r>
                    <a:rPr lang="en-US" sz="1600" baseline="-25000"/>
                    <a:t>a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(a) = 8</a:t>
                  </a:r>
                  <a:endParaRPr lang="en-US" sz="160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(a)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(b) =</a:t>
                  </a:r>
                  <a:r>
                    <a:rPr lang="en-US" sz="160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>
                      <a:cs typeface="Arial" charset="0"/>
                    </a:rPr>
                    <a:t>D</a:t>
                  </a:r>
                  <a:r>
                    <a:rPr lang="en-US" sz="1600" baseline="-25000">
                      <a:cs typeface="Arial" charset="0"/>
                    </a:rPr>
                    <a:t>c</a:t>
                  </a:r>
                  <a:r>
                    <a:rPr lang="en-US" sz="1600">
                      <a:cs typeface="Arial" charset="0"/>
                    </a:rPr>
                    <a:t>(c) = 0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(a) =</a:t>
                </a:r>
                <a:r>
                  <a:rPr lang="en-US" sz="160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(b)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(c)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(d) =</a:t>
                </a:r>
                <a:r>
                  <a:rPr lang="en-US" sz="160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>
                    <a:cs typeface="Arial" charset="0"/>
                  </a:rPr>
                  <a:t>D</a:t>
                </a:r>
                <a:r>
                  <a:rPr lang="en-US" sz="1600" baseline="-25000">
                    <a:cs typeface="Arial" charset="0"/>
                  </a:rPr>
                  <a:t>e</a:t>
                </a:r>
                <a:r>
                  <a:rPr lang="en-US" sz="1600">
                    <a:cs typeface="Arial" charset="0"/>
                  </a:rPr>
                  <a:t>(e) = 0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(f)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(g)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(h)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/>
                <a:r>
                  <a:rPr lang="en-US" sz="1600"/>
                  <a:t>D</a:t>
                </a:r>
                <a:r>
                  <a:rPr lang="en-US" sz="1600" baseline="-25000"/>
                  <a:t>e</a:t>
                </a:r>
                <a:r>
                  <a:rPr lang="en-US" sz="1600"/>
                  <a:t>(i)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(f) =</a:t>
                </a:r>
                <a:r>
                  <a:rPr lang="en-US" sz="160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(g) =</a:t>
                </a:r>
                <a:r>
                  <a:rPr lang="en-US" sz="160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(h) =</a:t>
                </a:r>
                <a:r>
                  <a:rPr lang="en-US" sz="160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(i)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(a) = 8</a:t>
                </a:r>
                <a:endParaRPr lang="en-US" sz="160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(c)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(d) =</a:t>
                </a:r>
                <a:r>
                  <a:rPr lang="en-US" sz="1600">
                    <a:cs typeface="Arial" charset="0"/>
                  </a:rPr>
                  <a:t> 2</a:t>
                </a:r>
                <a:endParaRPr lang="en-US" sz="160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/>
                  <a:t>D</a:t>
                </a:r>
                <a:r>
                  <a:rPr lang="en-US" sz="1600" baseline="-25000"/>
                  <a:t>b</a:t>
                </a:r>
                <a:r>
                  <a:rPr lang="en-US" sz="1600"/>
                  <a:t>(e)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(a)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(a),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(a), c</a:t>
            </a:r>
            <a:r>
              <a:rPr lang="en-US" sz="1600" baseline="-25000"/>
              <a:t>b,e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(a)}  = min{8,</a:t>
            </a:r>
            <a:r>
              <a:rPr lang="en-US" sz="160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(c)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(c),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(c), c</a:t>
            </a:r>
            <a:r>
              <a:rPr lang="en-US" sz="1600" baseline="-25000"/>
              <a:t> b,e 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(c)}  = min{</a:t>
            </a:r>
            <a:r>
              <a:rPr lang="en-US" sz="1600">
                <a:cs typeface="Arial" charset="0"/>
              </a:rPr>
              <a:t>∞,1,∞} = 1 </a:t>
            </a:r>
            <a:endParaRPr lang="en-US" sz="16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(d)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(d),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(d), c</a:t>
            </a:r>
            <a:r>
              <a:rPr lang="en-US" sz="1600" baseline="-25000"/>
              <a:t> b,e 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(d)}  = min{</a:t>
            </a:r>
            <a:r>
              <a:rPr lang="en-US" sz="1600">
                <a:cs typeface="Arial" charset="0"/>
              </a:rPr>
              <a:t>9,∞,2} = 2 </a:t>
            </a:r>
            <a:endParaRPr lang="en-US" sz="16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(f)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(f),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(f), c</a:t>
            </a:r>
            <a:r>
              <a:rPr lang="en-US" sz="1600" baseline="-25000"/>
              <a:t> b,e 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(f)}  = min{</a:t>
            </a:r>
            <a:r>
              <a:rPr lang="en-US" sz="1600">
                <a:cs typeface="Arial" charset="0"/>
              </a:rPr>
              <a:t>∞,∞,2} = 2 </a:t>
            </a:r>
            <a:endParaRPr lang="en-US" sz="160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(i)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(i),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(i), c</a:t>
            </a:r>
            <a:r>
              <a:rPr lang="en-US" sz="1600" baseline="-25000"/>
              <a:t> b,e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(i)}  = min{</a:t>
            </a:r>
            <a:r>
              <a:rPr lang="en-US" sz="1600">
                <a:cs typeface="Arial" charset="0"/>
              </a:rPr>
              <a:t>∞,</a:t>
            </a:r>
            <a:r>
              <a:rPr lang="en-US" sz="1600" baseline="-25000"/>
              <a:t> </a:t>
            </a:r>
            <a:r>
              <a:rPr lang="en-US" sz="1600">
                <a:cs typeface="Arial" charset="0"/>
              </a:rPr>
              <a:t>∞, ∞} = ∞ </a:t>
            </a:r>
            <a:endParaRPr lang="en-US" sz="160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(h)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(h),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(h), c</a:t>
            </a:r>
            <a:r>
              <a:rPr lang="en-US" sz="1600" baseline="-25000"/>
              <a:t> b,e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(h)}  = min{</a:t>
            </a:r>
            <a:r>
              <a:rPr lang="en-US" sz="1600">
                <a:cs typeface="Arial" charset="0"/>
              </a:rPr>
              <a:t>∞,</a:t>
            </a:r>
            <a:r>
              <a:rPr lang="en-US" sz="1600" baseline="-25000"/>
              <a:t> </a:t>
            </a:r>
            <a:r>
              <a:rPr lang="en-US" sz="1600">
                <a:cs typeface="Arial" charset="0"/>
              </a:rPr>
              <a:t>∞, 2} = 2 </a:t>
            </a:r>
            <a:endParaRPr lang="en-US" sz="16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(e)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(e),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(e), c</a:t>
            </a:r>
            <a:r>
              <a:rPr lang="en-US" sz="1600" baseline="-25000"/>
              <a:t> b,e 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(e)}  = min{</a:t>
            </a:r>
            <a:r>
              <a:rPr lang="en-US" sz="1600">
                <a:cs typeface="Arial" charset="0"/>
              </a:rPr>
              <a:t>∞,∞,1} = 1 </a:t>
            </a:r>
            <a:endParaRPr lang="en-US" sz="160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b</a:t>
            </a:r>
            <a:r>
              <a:rPr lang="en-US" sz="1600"/>
              <a:t>(g) = min{c</a:t>
            </a:r>
            <a:r>
              <a:rPr lang="en-US" sz="1600" baseline="-25000"/>
              <a:t>b,a</a:t>
            </a:r>
            <a:r>
              <a:rPr lang="en-US" sz="1600"/>
              <a:t>+D</a:t>
            </a:r>
            <a:r>
              <a:rPr lang="en-US" sz="1600" baseline="-25000"/>
              <a:t>a</a:t>
            </a:r>
            <a:r>
              <a:rPr lang="en-US" sz="1600"/>
              <a:t>(g), c</a:t>
            </a:r>
            <a:r>
              <a:rPr lang="en-US" sz="1600" baseline="-25000"/>
              <a:t>b,c </a:t>
            </a:r>
            <a:r>
              <a:rPr lang="en-US" sz="1600"/>
              <a:t>+D</a:t>
            </a:r>
            <a:r>
              <a:rPr lang="en-US" sz="1600" baseline="-25000"/>
              <a:t>c</a:t>
            </a:r>
            <a:r>
              <a:rPr lang="en-US" sz="1600"/>
              <a:t>(g), c</a:t>
            </a:r>
            <a:r>
              <a:rPr lang="en-US" sz="1600" baseline="-25000"/>
              <a:t> b,e</a:t>
            </a:r>
            <a:r>
              <a:rPr lang="en-US" sz="1600"/>
              <a:t>+D</a:t>
            </a:r>
            <a:r>
              <a:rPr lang="en-US" sz="1600" baseline="-25000"/>
              <a:t>e</a:t>
            </a:r>
            <a:r>
              <a:rPr lang="en-US" sz="1600"/>
              <a:t>(g)}  = min{</a:t>
            </a:r>
            <a:r>
              <a:rPr lang="en-US" sz="1600">
                <a:cs typeface="Arial" charset="0"/>
              </a:rPr>
              <a:t>∞,</a:t>
            </a:r>
            <a:r>
              <a:rPr lang="en-US" sz="1600" baseline="-25000"/>
              <a:t> </a:t>
            </a:r>
            <a:r>
              <a:rPr lang="en-US" sz="1600">
                <a:cs typeface="Arial" charset="0"/>
              </a:rPr>
              <a:t>∞, ∞} = ∞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10116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Now, let’s look at the computation at node c at t = 1</a:t>
            </a:r>
          </a:p>
          <a:p>
            <a:r>
              <a:rPr lang="en-US" sz="2800"/>
              <a:t>Remember, c’s neighbors have sent c their DV record version at t = 0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E87592A-1727-0CAF-F2D5-F6F1EE77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61" y="5886987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8029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/>
              <a:t>Distance vector example: computation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(a) = 8</a:t>
                  </a:r>
                  <a:endParaRPr lang="en-US" sz="160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c receives DVs from b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(a)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(b) =</a:t>
                  </a:r>
                  <a:r>
                    <a:rPr lang="en-US" sz="160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>
                      <a:cs typeface="Arial" charset="0"/>
                    </a:rPr>
                    <a:t>D</a:t>
                  </a:r>
                  <a:r>
                    <a:rPr lang="en-US" sz="1600" baseline="-25000">
                      <a:cs typeface="Arial" charset="0"/>
                    </a:rPr>
                    <a:t>c</a:t>
                  </a:r>
                  <a:r>
                    <a:rPr lang="en-US" sz="1600">
                      <a:cs typeface="Arial" charset="0"/>
                    </a:rPr>
                    <a:t>(c) = 0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1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/>
              <a:t>Distance vector example: computation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(a) = 8</a:t>
                  </a:r>
                  <a:endParaRPr lang="en-US" sz="160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(a)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(b) =</a:t>
                  </a:r>
                  <a:r>
                    <a:rPr lang="en-US" sz="160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>
                      <a:cs typeface="Arial" charset="0"/>
                    </a:rPr>
                    <a:t>D</a:t>
                  </a:r>
                  <a:r>
                    <a:rPr lang="en-US" sz="1600" baseline="-25000">
                      <a:cs typeface="Arial" charset="0"/>
                    </a:rPr>
                    <a:t>c</a:t>
                  </a:r>
                  <a:r>
                    <a:rPr lang="en-US" sz="1600">
                      <a:cs typeface="Arial" charset="0"/>
                    </a:rPr>
                    <a:t>(c) = 0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/>
                  <a:r>
                    <a:rPr lang="en-US" sz="1600"/>
                    <a:t>D</a:t>
                  </a:r>
                  <a:r>
                    <a:rPr lang="en-US" sz="1600" baseline="-25000"/>
                    <a:t>c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(a) = min{c</a:t>
            </a:r>
            <a:r>
              <a:rPr lang="en-US" sz="1600" baseline="-25000"/>
              <a:t>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(a}} </a:t>
            </a:r>
            <a:r>
              <a:rPr lang="en-US" sz="160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(b) = min{c</a:t>
            </a:r>
            <a:r>
              <a:rPr lang="en-US" sz="1600" baseline="-25000"/>
              <a:t>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(d) = min{c</a:t>
            </a:r>
            <a:r>
              <a:rPr lang="en-US" sz="1600" baseline="-25000"/>
              <a:t>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(d)} = 1+ </a:t>
            </a:r>
            <a:r>
              <a:rPr lang="en-US" sz="1600">
                <a:cs typeface="Arial" charset="0"/>
              </a:rPr>
              <a:t>∞ = ∞ </a:t>
            </a:r>
            <a:endParaRPr lang="en-US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(e) = min{c</a:t>
            </a:r>
            <a:r>
              <a:rPr lang="en-US" sz="1600" baseline="-25000"/>
              <a:t>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(f) = min{c</a:t>
            </a:r>
            <a:r>
              <a:rPr lang="en-US" sz="1600" baseline="-25000"/>
              <a:t>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(f)} = 1+ </a:t>
            </a:r>
            <a:r>
              <a:rPr lang="en-US" sz="1600">
                <a:cs typeface="Arial" charset="0"/>
              </a:rPr>
              <a:t>∞ = ∞ </a:t>
            </a:r>
            <a:endParaRPr lang="en-US" sz="16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(g) = min{c</a:t>
            </a:r>
            <a:r>
              <a:rPr lang="en-US" sz="1600" baseline="-25000"/>
              <a:t>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(g)} = 1+ </a:t>
            </a:r>
            <a:r>
              <a:rPr lang="en-US" sz="1600">
                <a:cs typeface="Arial" charset="0"/>
              </a:rPr>
              <a:t>∞ = ∞ </a:t>
            </a:r>
            <a:endParaRPr lang="en-US" sz="16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(i) = min{c</a:t>
            </a:r>
            <a:r>
              <a:rPr lang="en-US" sz="1600" baseline="-25000"/>
              <a:t>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(i)} = 1+ </a:t>
            </a:r>
            <a:r>
              <a:rPr lang="en-US" sz="1600">
                <a:cs typeface="Arial" charset="0"/>
              </a:rPr>
              <a:t>∞ = ∞ </a:t>
            </a:r>
            <a:endParaRPr lang="en-US" sz="16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/>
              <a:t>D</a:t>
            </a:r>
            <a:r>
              <a:rPr lang="en-US" sz="1600" baseline="-25000"/>
              <a:t>c</a:t>
            </a:r>
            <a:r>
              <a:rPr lang="en-US" sz="1600"/>
              <a:t>(h) = min{c</a:t>
            </a:r>
            <a:r>
              <a:rPr lang="en-US" sz="1600" baseline="-25000"/>
              <a:t>bc,b</a:t>
            </a:r>
            <a:r>
              <a:rPr lang="en-US" sz="1600"/>
              <a:t>+D</a:t>
            </a:r>
            <a:r>
              <a:rPr lang="en-US" sz="1600" baseline="-25000"/>
              <a:t>b</a:t>
            </a:r>
            <a:r>
              <a:rPr lang="en-US" sz="1600"/>
              <a:t>(h)} = 1+ </a:t>
            </a:r>
            <a:r>
              <a:rPr lang="en-US" sz="1600">
                <a:cs typeface="Arial" charset="0"/>
              </a:rPr>
              <a:t>∞ = ∞ </a:t>
            </a:r>
            <a:endParaRPr lang="en-US" sz="160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(a) =</a:t>
                </a:r>
                <a:r>
                  <a:rPr lang="en-US" sz="160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(b) =</a:t>
                </a:r>
                <a:r>
                  <a:rPr lang="en-US" sz="160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>
                    <a:cs typeface="Arial" charset="0"/>
                  </a:rPr>
                  <a:t>D</a:t>
                </a:r>
                <a:r>
                  <a:rPr lang="en-US" sz="1600" baseline="-25000">
                    <a:cs typeface="Arial" charset="0"/>
                  </a:rPr>
                  <a:t>c</a:t>
                </a:r>
                <a:r>
                  <a:rPr lang="en-US" sz="1600">
                    <a:cs typeface="Arial" charset="0"/>
                  </a:rPr>
                  <a:t>(c) = 0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(d) =</a:t>
                </a:r>
                <a:r>
                  <a:rPr lang="en-US" sz="1600">
                    <a:cs typeface="Arial" charset="0"/>
                  </a:rPr>
                  <a:t> 2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(e)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(f)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(g)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(h)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(i)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10142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Now, let’s look at the computation at node e at t = 1</a:t>
            </a:r>
          </a:p>
          <a:p>
            <a:r>
              <a:rPr lang="en-US" sz="2800"/>
              <a:t>Remember, e’s neighbors have sent e their DV record version at t = 0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E87592A-1727-0CAF-F2D5-F6F1EE77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61" y="5886987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173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/>
              <a:t>Distance vector example: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(f)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(g)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(h) =</a:t>
                  </a:r>
                  <a:r>
                    <a:rPr lang="en-US" sz="160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(i)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(a) = 8</a:t>
                  </a:r>
                  <a:endParaRPr lang="en-US" sz="160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(c)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(d) =</a:t>
                  </a:r>
                  <a:r>
                    <a:rPr lang="en-US" sz="1600">
                      <a:cs typeface="Arial" charset="0"/>
                    </a:rPr>
                    <a:t> ∞</a:t>
                  </a:r>
                  <a:endParaRPr lang="en-US" sz="160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/>
                    <a:t>D</a:t>
                  </a:r>
                  <a:r>
                    <a:rPr lang="en-US" sz="1600" baseline="-25000"/>
                    <a:t>b</a:t>
                  </a:r>
                  <a:r>
                    <a:rPr lang="en-US" sz="1600"/>
                    <a:t>(e) =</a:t>
                  </a:r>
                  <a:r>
                    <a:rPr lang="en-US" sz="1600">
                      <a:cs typeface="Arial" charset="0"/>
                    </a:rPr>
                    <a:t> 1</a:t>
                  </a:r>
                  <a:endParaRPr lang="en-US" sz="160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 err="1">
                    <a:cs typeface="Arial" charset="0"/>
                  </a:rPr>
                  <a:t>D</a:t>
                </a:r>
                <a:r>
                  <a:rPr lang="en-US" sz="1600" baseline="-25000" dirty="0" err="1">
                    <a:cs typeface="Arial" charset="0"/>
                  </a:rPr>
                  <a:t>f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 err="1"/>
                  <a:t>D</a:t>
                </a:r>
                <a:r>
                  <a:rPr lang="en-US" sz="1600" baseline="-25000" dirty="0" err="1"/>
                  <a:t>f</a:t>
                </a:r>
                <a:r>
                  <a:rPr lang="en-US" sz="1600" dirty="0"/>
                  <a:t>(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(a) =</a:t>
              </a:r>
              <a:r>
                <a:rPr lang="en-US" sz="160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(b) =</a:t>
              </a:r>
              <a:r>
                <a:rPr lang="en-US" sz="1600">
                  <a:cs typeface="Arial" charset="0"/>
                </a:rPr>
                <a:t> 1</a:t>
              </a:r>
              <a:endParaRPr lang="en-US" sz="1600"/>
            </a:p>
            <a:p>
              <a:pPr marL="114300" lvl="1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(c) =</a:t>
              </a:r>
              <a:r>
                <a:rPr lang="en-US" sz="1600">
                  <a:cs typeface="Arial" charset="0"/>
                </a:rPr>
                <a:t> ∞</a:t>
              </a:r>
              <a:endParaRPr lang="en-US" sz="1600"/>
            </a:p>
            <a:p>
              <a:pPr marL="114300" lvl="1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(d) =</a:t>
              </a:r>
              <a:r>
                <a:rPr lang="en-US" sz="160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>
                  <a:cs typeface="Arial" charset="0"/>
                </a:rPr>
                <a:t>D</a:t>
              </a:r>
              <a:r>
                <a:rPr lang="en-US" sz="1600" baseline="-25000">
                  <a:cs typeface="Arial" charset="0"/>
                </a:rPr>
                <a:t>e</a:t>
              </a:r>
              <a:r>
                <a:rPr lang="en-US" sz="1600">
                  <a:cs typeface="Arial" charset="0"/>
                </a:rPr>
                <a:t>(e) = 0</a:t>
              </a:r>
              <a:endParaRPr lang="en-US" sz="1600"/>
            </a:p>
            <a:p>
              <a:pPr marL="114300" lvl="1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(f) =</a:t>
              </a:r>
              <a:r>
                <a:rPr lang="en-US" sz="1600">
                  <a:cs typeface="Arial" charset="0"/>
                </a:rPr>
                <a:t> 1</a:t>
              </a:r>
              <a:endParaRPr lang="en-US" sz="1600"/>
            </a:p>
            <a:p>
              <a:pPr marL="114300" lvl="1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(g) =</a:t>
              </a:r>
              <a:r>
                <a:rPr lang="en-US" sz="1600">
                  <a:cs typeface="Arial" charset="0"/>
                </a:rPr>
                <a:t> ∞</a:t>
              </a:r>
              <a:endParaRPr lang="en-US" sz="1600"/>
            </a:p>
            <a:p>
              <a:pPr marL="114300" lvl="1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(h) =</a:t>
              </a:r>
              <a:r>
                <a:rPr lang="en-US" sz="1600">
                  <a:cs typeface="Arial" charset="0"/>
                </a:rPr>
                <a:t> 1</a:t>
              </a:r>
              <a:endParaRPr lang="en-US" sz="1600"/>
            </a:p>
            <a:p>
              <a:pPr marL="114300"/>
              <a:r>
                <a:rPr lang="en-US" sz="1600"/>
                <a:t>D</a:t>
              </a:r>
              <a:r>
                <a:rPr lang="en-US" sz="1600" baseline="-25000"/>
                <a:t>e</a:t>
              </a:r>
              <a:r>
                <a:rPr lang="en-US" sz="1600"/>
                <a:t>(i) =</a:t>
              </a:r>
              <a:r>
                <a:rPr lang="en-US" sz="1600">
                  <a:cs typeface="Arial" charset="0"/>
                </a:rPr>
                <a:t> ∞</a:t>
              </a:r>
              <a:endParaRPr lang="en-US" sz="160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123866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h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h</a:t>
                </a:r>
                <a:r>
                  <a:rPr lang="en-US" sz="1600" dirty="0"/>
                  <a:t>(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(a) =</a:t>
                </a:r>
                <a:r>
                  <a:rPr lang="en-US" sz="160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(b)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 lvl="1"/>
                <a:r>
                  <a:rPr lang="en-US" sz="1600">
                    <a:cs typeface="Arial" charset="0"/>
                  </a:rPr>
                  <a:t>D</a:t>
                </a:r>
                <a:r>
                  <a:rPr lang="en-US" sz="1600" baseline="-25000">
                    <a:cs typeface="Arial" charset="0"/>
                  </a:rPr>
                  <a:t>c</a:t>
                </a:r>
                <a:r>
                  <a:rPr lang="en-US" sz="1600">
                    <a:cs typeface="Arial" charset="0"/>
                  </a:rPr>
                  <a:t>(c) = ∞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(d) =</a:t>
                </a:r>
                <a:r>
                  <a:rPr lang="en-US" sz="1600">
                    <a:cs typeface="Arial" charset="0"/>
                  </a:rPr>
                  <a:t> 0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(e) =</a:t>
                </a:r>
                <a:r>
                  <a:rPr lang="en-US" sz="1600">
                    <a:cs typeface="Arial" charset="0"/>
                  </a:rPr>
                  <a:t> 1</a:t>
                </a:r>
                <a:endParaRPr lang="en-US" sz="1600"/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(f) =</a:t>
                </a:r>
                <a:r>
                  <a:rPr lang="en-US" sz="1600">
                    <a:cs typeface="Arial" charset="0"/>
                  </a:rPr>
                  <a:t> ∞ </a:t>
                </a:r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(g) = 1</a:t>
                </a:r>
              </a:p>
              <a:p>
                <a:pPr marL="114300" lvl="1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(h)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  <a:p>
                <a:pPr marL="114300"/>
                <a:r>
                  <a:rPr lang="en-US" sz="1600"/>
                  <a:t>D</a:t>
                </a:r>
                <a:r>
                  <a:rPr lang="en-US" sz="1600" baseline="-25000"/>
                  <a:t>c</a:t>
                </a:r>
                <a:r>
                  <a:rPr lang="en-US" sz="1600"/>
                  <a:t>(i) =</a:t>
                </a:r>
                <a:r>
                  <a:rPr lang="en-US" sz="1600">
                    <a:cs typeface="Arial" charset="0"/>
                  </a:rPr>
                  <a:t> ∞</a:t>
                </a:r>
                <a:endParaRPr lang="en-US" sz="160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Q: what is new DV computed in e at </a:t>
            </a:r>
            <a:r>
              <a:rPr lang="en-US" i="1">
                <a:solidFill>
                  <a:schemeClr val="tx1"/>
                </a:solidFill>
              </a:rPr>
              <a:t>t=1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/>
                <a:t>c’s state at t=0 has propagated to b, and may influence distance vector computations up to </a:t>
              </a:r>
              <a:r>
                <a:rPr lang="en-US" sz="2400" b="1">
                  <a:solidFill>
                    <a:srgbClr val="0000A8"/>
                  </a:solidFill>
                </a:rPr>
                <a:t>1 </a:t>
              </a:r>
              <a:r>
                <a:rPr lang="en-US" sz="200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/>
                <a:t>c’s state at t=0 may now influence distance vector computations up to </a:t>
              </a:r>
              <a:r>
                <a:rPr lang="en-US" sz="2400" b="1">
                  <a:solidFill>
                    <a:srgbClr val="0000A8"/>
                  </a:solidFill>
                </a:rPr>
                <a:t>2 </a:t>
              </a:r>
              <a:r>
                <a:rPr lang="en-US" sz="200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/>
                <a:t>c’s state at t=0 may influence distance vector computations up to </a:t>
              </a:r>
              <a:r>
                <a:rPr lang="en-US" sz="2400" b="1">
                  <a:solidFill>
                    <a:srgbClr val="0000A8"/>
                  </a:solidFill>
                </a:rPr>
                <a:t>3</a:t>
              </a:r>
              <a:r>
                <a:rPr lang="en-US" sz="200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/>
                <a:t>c’s state at t=0 may influence distance vector computations up to </a:t>
              </a:r>
              <a:r>
                <a:rPr lang="en-US" sz="2400" b="1">
                  <a:solidFill>
                    <a:srgbClr val="0000A8"/>
                  </a:solidFill>
                </a:rPr>
                <a:t>4</a:t>
              </a:r>
              <a:r>
                <a:rPr lang="en-US" sz="200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87D3-BDED-909C-D47F-B6176B221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C2BF60-25DF-8922-D3F0-9C7D903F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example we discussed was simplified…</a:t>
            </a:r>
          </a:p>
          <a:p>
            <a:r>
              <a:rPr lang="en-US"/>
              <a:t>We assumed there is a synchronized clock between all routers</a:t>
            </a:r>
          </a:p>
          <a:p>
            <a:pPr lvl="1"/>
            <a:r>
              <a:rPr lang="en-US"/>
              <a:t>Syncing the message transfers and computation.</a:t>
            </a:r>
          </a:p>
          <a:p>
            <a:r>
              <a:rPr lang="en-US"/>
              <a:t>In reality, the routers are not all synchronized with each other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BEE1BA-8421-7FB5-5BA8-0A6C8424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Distance vector is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2856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597154" y="3025586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you have not, there is still time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2800" baseline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We’ll discuss the results and</a:t>
            </a:r>
            <a:r>
              <a:rPr lang="en-US" altLang="en-US" sz="280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potential upcoming changes soon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8723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/>
              <a:t>Thanks for filling out the survey!</a:t>
            </a:r>
          </a:p>
        </p:txBody>
      </p:sp>
    </p:spTree>
    <p:extLst>
      <p:ext uri="{BB962C8B-B14F-4D97-AF65-F5344CB8AC3E}">
        <p14:creationId xmlns:p14="http://schemas.microsoft.com/office/powerpoint/2010/main" val="35877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/>
              <a:t>t</a:t>
            </a:r>
            <a:r>
              <a:rPr lang="en-US" sz="2400" i="1" baseline="-25000"/>
              <a:t>0 </a:t>
            </a:r>
            <a:r>
              <a:rPr lang="en-US" sz="2400"/>
              <a:t>: </a:t>
            </a:r>
            <a:r>
              <a:rPr lang="en-US" sz="2400" i="1"/>
              <a:t>y</a:t>
            </a:r>
            <a:r>
              <a:rPr lang="en-US" sz="240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/>
              <a:t>t</a:t>
            </a:r>
            <a:r>
              <a:rPr lang="en-US" sz="2400" i="1" baseline="-25000"/>
              <a:t>1 </a:t>
            </a:r>
            <a:r>
              <a:rPr lang="en-US" sz="2400"/>
              <a:t>: </a:t>
            </a:r>
            <a:r>
              <a:rPr lang="en-US" sz="2400" i="1"/>
              <a:t>z</a:t>
            </a:r>
            <a:r>
              <a:rPr lang="en-US" sz="2400"/>
              <a:t> receives update from </a:t>
            </a:r>
            <a:r>
              <a:rPr lang="en-US" sz="2400" i="1"/>
              <a:t>y</a:t>
            </a:r>
            <a:r>
              <a:rPr lang="en-US" sz="2400"/>
              <a:t>, updates its DV, computes new least cost to </a:t>
            </a:r>
            <a:r>
              <a:rPr lang="en-US" sz="2400" i="1"/>
              <a:t>x</a:t>
            </a:r>
            <a:r>
              <a:rPr lang="en-US" sz="240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/>
              <a:t>t</a:t>
            </a:r>
            <a:r>
              <a:rPr lang="en-US" sz="2400" i="1" baseline="-25000"/>
              <a:t>2 </a:t>
            </a:r>
            <a:r>
              <a:rPr lang="en-US" sz="2400"/>
              <a:t>: </a:t>
            </a:r>
            <a:r>
              <a:rPr lang="en-US" sz="2400" i="1"/>
              <a:t>y</a:t>
            </a:r>
            <a:r>
              <a:rPr lang="en-US" sz="2400"/>
              <a:t> receives </a:t>
            </a:r>
            <a:r>
              <a:rPr lang="en-US" sz="2400" i="1"/>
              <a:t>z</a:t>
            </a:r>
            <a:r>
              <a:rPr lang="en-US" sz="2400"/>
              <a:t>’</a:t>
            </a:r>
            <a:r>
              <a:rPr lang="en-US" altLang="ja-JP" sz="2400"/>
              <a:t>s update, updates its DV.  </a:t>
            </a:r>
            <a:r>
              <a:rPr lang="en-US" altLang="ja-JP" sz="2400" i="1"/>
              <a:t>y’</a:t>
            </a:r>
            <a:r>
              <a:rPr lang="en-US" altLang="ja-JP" sz="2400"/>
              <a:t>s least costs do </a:t>
            </a:r>
            <a:r>
              <a:rPr lang="en-US" altLang="ja-JP" sz="2400" i="1"/>
              <a:t>not</a:t>
            </a:r>
            <a:r>
              <a:rPr lang="en-US" altLang="ja-JP" sz="2400"/>
              <a:t> change, so </a:t>
            </a:r>
            <a:r>
              <a:rPr lang="en-US" altLang="ja-JP" sz="2400" i="1"/>
              <a:t>y</a:t>
            </a:r>
            <a:r>
              <a:rPr lang="en-US" altLang="ja-JP" sz="2400"/>
              <a:t> does </a:t>
            </a:r>
            <a:r>
              <a:rPr lang="en-US" altLang="ja-JP" sz="2400" i="1">
                <a:solidFill>
                  <a:srgbClr val="0000A8"/>
                </a:solidFill>
              </a:rPr>
              <a:t>not</a:t>
            </a:r>
            <a:r>
              <a:rPr lang="en-US" altLang="ja-JP" sz="2400"/>
              <a:t> send a message to </a:t>
            </a:r>
            <a:r>
              <a:rPr lang="en-US" altLang="ja-JP" sz="2400" i="1"/>
              <a:t>z</a:t>
            </a:r>
            <a:r>
              <a:rPr lang="en-US" altLang="ja-JP" sz="240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if DV changes, notify neighbors</a:t>
            </a:r>
            <a:r>
              <a:rPr lang="en-US" sz="240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“bad news travels slow” </a:t>
            </a:r>
            <a:r>
              <a:rPr lang="en-US" sz="280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3245942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/>
              <a:t>y </a:t>
            </a:r>
            <a:r>
              <a:rPr lang="en-US" sz="2400"/>
              <a:t>sees direct link to </a:t>
            </a:r>
            <a:r>
              <a:rPr lang="en-US" sz="2400" i="1"/>
              <a:t>x</a:t>
            </a:r>
            <a:r>
              <a:rPr lang="en-US" sz="2400"/>
              <a:t> has new cost 60, but z has said it has a path at cost of 5. So </a:t>
            </a:r>
            <a:r>
              <a:rPr lang="en-US" sz="2400" i="1"/>
              <a:t>y</a:t>
            </a:r>
            <a:r>
              <a:rPr lang="en-US" sz="2400"/>
              <a:t> computes “my new cost to x will be 6, via z); notifies </a:t>
            </a:r>
            <a:r>
              <a:rPr lang="en-US" sz="2400" i="1"/>
              <a:t>z</a:t>
            </a:r>
            <a:r>
              <a:rPr lang="en-US" sz="2400"/>
              <a:t> of new cost of 6 to </a:t>
            </a:r>
            <a:r>
              <a:rPr lang="en-US" sz="2400" i="1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894989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/>
              <a:t>z </a:t>
            </a:r>
            <a:r>
              <a:rPr lang="en-US" sz="2400"/>
              <a:t>learns that path to </a:t>
            </a:r>
            <a:r>
              <a:rPr lang="en-US" sz="2400" i="1"/>
              <a:t>x</a:t>
            </a:r>
            <a:r>
              <a:rPr lang="en-US" sz="2400"/>
              <a:t> via</a:t>
            </a:r>
            <a:r>
              <a:rPr lang="en-US" sz="2400" i="1"/>
              <a:t> y </a:t>
            </a:r>
            <a:r>
              <a:rPr lang="en-US" sz="2400"/>
              <a:t>has new cost 6, so </a:t>
            </a:r>
            <a:r>
              <a:rPr lang="en-US" sz="2400" i="1"/>
              <a:t>z</a:t>
            </a:r>
            <a:r>
              <a:rPr lang="en-US" sz="2400"/>
              <a:t>  computes “my new cost to </a:t>
            </a:r>
            <a:r>
              <a:rPr lang="en-US" sz="2400" i="1"/>
              <a:t>x</a:t>
            </a:r>
            <a:r>
              <a:rPr lang="en-US" sz="2400"/>
              <a:t> will be 7 via y), notifies </a:t>
            </a:r>
            <a:r>
              <a:rPr lang="en-US" sz="2400" i="1"/>
              <a:t>y</a:t>
            </a:r>
            <a:r>
              <a:rPr lang="en-US" sz="2400"/>
              <a:t> of new cost of 7 to </a:t>
            </a:r>
            <a:r>
              <a:rPr lang="en-US" sz="2400" i="1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573483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/>
              <a:t>y </a:t>
            </a:r>
            <a:r>
              <a:rPr lang="en-US" sz="2400"/>
              <a:t>learns that path to </a:t>
            </a:r>
            <a:r>
              <a:rPr lang="en-US" sz="2400" i="1"/>
              <a:t>x</a:t>
            </a:r>
            <a:r>
              <a:rPr lang="en-US" sz="2400"/>
              <a:t> via </a:t>
            </a:r>
            <a:r>
              <a:rPr lang="en-US" sz="2400" i="1"/>
              <a:t>z </a:t>
            </a:r>
            <a:r>
              <a:rPr lang="en-US" sz="2400"/>
              <a:t>has new cost 7, so </a:t>
            </a:r>
            <a:r>
              <a:rPr lang="en-US" sz="2400" i="1"/>
              <a:t>y</a:t>
            </a:r>
            <a:r>
              <a:rPr lang="en-US" sz="2400"/>
              <a:t>  computes “my new cost to </a:t>
            </a:r>
            <a:r>
              <a:rPr lang="en-US" sz="2400" i="1"/>
              <a:t>x</a:t>
            </a:r>
            <a:r>
              <a:rPr lang="en-US" sz="2400"/>
              <a:t> will be 8 via y), notifies </a:t>
            </a:r>
            <a:r>
              <a:rPr lang="en-US" sz="2400" i="1"/>
              <a:t>z</a:t>
            </a:r>
            <a:r>
              <a:rPr lang="en-US" sz="2400"/>
              <a:t> of new cost of 8 to </a:t>
            </a:r>
            <a:r>
              <a:rPr lang="en-US" sz="2400" i="1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5262414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/>
              <a:t>z </a:t>
            </a:r>
            <a:r>
              <a:rPr lang="en-US" sz="2400"/>
              <a:t>learns that path to </a:t>
            </a:r>
            <a:r>
              <a:rPr lang="en-US" sz="2400" i="1"/>
              <a:t>x</a:t>
            </a:r>
            <a:r>
              <a:rPr lang="en-US" sz="2400"/>
              <a:t> via</a:t>
            </a:r>
            <a:r>
              <a:rPr lang="en-US" sz="2400" i="1"/>
              <a:t> y </a:t>
            </a:r>
            <a:r>
              <a:rPr lang="en-US" sz="2400"/>
              <a:t>has new cost 8, so </a:t>
            </a:r>
            <a:r>
              <a:rPr lang="en-US" sz="2400" i="1"/>
              <a:t>z</a:t>
            </a:r>
            <a:r>
              <a:rPr lang="en-US" sz="2400"/>
              <a:t>  computes “my new cost to </a:t>
            </a:r>
            <a:r>
              <a:rPr lang="en-US" sz="2400" i="1"/>
              <a:t>x</a:t>
            </a:r>
            <a:r>
              <a:rPr lang="en-US" sz="2400"/>
              <a:t> will be 9 via y), notifies </a:t>
            </a:r>
            <a:r>
              <a:rPr lang="en-US" sz="2400" i="1"/>
              <a:t>y</a:t>
            </a:r>
            <a:r>
              <a:rPr lang="en-US" sz="2400"/>
              <a:t> of new cost of 9 to </a:t>
            </a:r>
            <a:r>
              <a:rPr lang="en-US" sz="2400" i="1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77219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: count-to-infinity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3F0A53B-EF0A-F14F-83F8-2625C7BB8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244" y="1512909"/>
                <a:ext cx="8066762" cy="3991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</a:pPr>
                <a:r>
                  <a:rPr lang="en-US" sz="3200">
                    <a:solidFill>
                      <a:srgbClr val="0000A8"/>
                    </a:solidFill>
                  </a:rPr>
                  <a:t>link cost changes:</a:t>
                </a:r>
              </a:p>
              <a:p>
                <a:pPr marL="342900" indent="-219075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800"/>
                  <a:t>node detects local link cost change </a:t>
                </a:r>
              </a:p>
              <a:p>
                <a:pPr marL="342900" indent="-219075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800">
                    <a:solidFill>
                      <a:srgbClr val="C00000"/>
                    </a:solidFill>
                  </a:rPr>
                  <a:t>“bad news travels slow” </a:t>
                </a:r>
                <a:r>
                  <a:rPr lang="en-US" sz="2800"/>
                  <a:t>– count-to-infinity problem</a:t>
                </a:r>
              </a:p>
              <a:p>
                <a:pPr marL="342900" indent="-219075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800"/>
                  <a:t> In this specific example, the problem happens because: </a:t>
                </a:r>
              </a:p>
              <a:p>
                <a:pPr marL="800100" lvl="1" indent="-219075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800"/>
                  <a:t>originally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i="1"/>
                  <a:t>’s </a:t>
                </a:r>
                <a:r>
                  <a:rPr lang="en-US" sz="2800"/>
                  <a:t>shortest path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/>
                  <a:t> </a:t>
                </a:r>
                <a:r>
                  <a:rPr lang="en-US" sz="2800"/>
                  <a:t>is through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/>
                  <a:t>. </a:t>
                </a:r>
              </a:p>
              <a:p>
                <a:pPr marL="800100" lvl="1" indent="-219075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800"/>
                  <a:t>But,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/>
                  <a:t> doesn’t know that! It only knows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/>
                  <a:t> has a path of length 5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3F0A53B-EF0A-F14F-83F8-2625C7BB8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244" y="1512909"/>
                <a:ext cx="8066762" cy="3991779"/>
              </a:xfrm>
              <a:prstGeom prst="rect">
                <a:avLst/>
              </a:prstGeom>
              <a:blipFill>
                <a:blip r:embed="rId3"/>
                <a:stretch>
                  <a:fillRect l="-1965" t="-3664" r="-3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4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: count-to-infinity problem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452112" cy="399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“bad news travels slow” </a:t>
            </a:r>
            <a:r>
              <a:rPr lang="en-US" sz="2800"/>
              <a:t>– count-to-infinity problem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This problem does not only happen between two neighboring nodes</a:t>
            </a:r>
          </a:p>
          <a:p>
            <a:pPr marL="800100" lvl="1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See textbook for a solution for the two-node case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It can happen with loops involving three or more nodes. 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754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i="1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6962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AA58F7-5848-6464-95D8-8E5D41EE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they work, i.e.,</a:t>
            </a:r>
          </a:p>
          <a:p>
            <a:pPr lvl="1"/>
            <a:r>
              <a:rPr lang="en-US"/>
              <a:t>How routers disseminate information</a:t>
            </a:r>
          </a:p>
          <a:p>
            <a:pPr lvl="1"/>
            <a:r>
              <a:rPr lang="en-US"/>
              <a:t>How each router builds its table of distance to different destinations</a:t>
            </a:r>
          </a:p>
          <a:p>
            <a:r>
              <a:rPr lang="en-US"/>
              <a:t>E.g., given DV tables and messages from neighboring routers, you should be able to continue executing the algorithm and update DV tables for subsequent timesteps.</a:t>
            </a:r>
          </a:p>
          <a:p>
            <a:r>
              <a:rPr lang="en-US"/>
              <a:t>The count-to-infinity problem</a:t>
            </a:r>
          </a:p>
          <a:p>
            <a:pPr lvl="1"/>
            <a:r>
              <a:rPr lang="en-US"/>
              <a:t>What it is</a:t>
            </a:r>
          </a:p>
          <a:p>
            <a:pPr lvl="1"/>
            <a:r>
              <a:rPr lang="en-US"/>
              <a:t>Why it happens</a:t>
            </a:r>
          </a:p>
          <a:p>
            <a:pPr lvl="1"/>
            <a:r>
              <a:rPr lang="en-US"/>
              <a:t>Be able to demonstrate it with an example.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8C94C1-EFCC-8452-47C6-936489F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need to know about distance vector routing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22116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693F-82EF-0630-135E-713BFD78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841690-D04B-D930-512C-6CB0274A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Continue the example in the slide for t = 2. </a:t>
            </a:r>
          </a:p>
          <a:p>
            <a:pPr lvl="1"/>
            <a:r>
              <a:rPr lang="en-US"/>
              <a:t>Be careful to keep track of which node has received which messages at which time and what is DV looks like.</a:t>
            </a:r>
          </a:p>
          <a:p>
            <a:r>
              <a:rPr lang="en-US"/>
              <a:t>Variation: Add an end-host node to the topology and re-do the first two timesteps for a few routers.</a:t>
            </a:r>
          </a:p>
          <a:p>
            <a:r>
              <a:rPr lang="en-US"/>
              <a:t>What does the forwarding table look like at each stage?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A93F6-9544-6E62-F93E-AE2A879E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Possible ways to practice more with DV</a:t>
            </a:r>
          </a:p>
        </p:txBody>
      </p:sp>
    </p:spTree>
    <p:extLst>
      <p:ext uri="{BB962C8B-B14F-4D97-AF65-F5344CB8AC3E}">
        <p14:creationId xmlns:p14="http://schemas.microsoft.com/office/powerpoint/2010/main" val="275652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48" y="206130"/>
            <a:ext cx="10515600" cy="894622"/>
          </a:xfrm>
        </p:spPr>
        <p:txBody>
          <a:bodyPr/>
          <a:lstStyle/>
          <a:p>
            <a:r>
              <a:rPr lang="en-US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1" y="1664943"/>
            <a:ext cx="5162943" cy="397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solidFill>
                  <a:srgbClr val="0000A8"/>
                </a:solidFill>
              </a:rPr>
              <a:t>Messages</a:t>
            </a:r>
          </a:p>
          <a:p>
            <a:pPr marL="696913" lvl="1" indent="-349250">
              <a:buNone/>
            </a:pPr>
            <a:r>
              <a:rPr lang="en-US">
                <a:solidFill>
                  <a:srgbClr val="0000A8"/>
                </a:solidFill>
              </a:rPr>
              <a:t>LS: </a:t>
            </a:r>
            <a:r>
              <a:rPr lang="en-US"/>
              <a:t>Each router’s “Advertisement”, i.e., link state, will have to be propagated to all the other routers.</a:t>
            </a:r>
          </a:p>
          <a:p>
            <a:pPr marL="696913" lvl="1" indent="-349250">
              <a:buNone/>
            </a:pPr>
            <a:r>
              <a:rPr lang="en-US">
                <a:solidFill>
                  <a:srgbClr val="0000A8"/>
                </a:solidFill>
              </a:rPr>
              <a:t>DV: </a:t>
            </a:r>
            <a:r>
              <a:rPr lang="en-US"/>
              <a:t>Several messages exchanged between neighbors until we converge to the least cost paths;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1" y="1664943"/>
            <a:ext cx="5346658" cy="462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>
                <a:solidFill>
                  <a:srgbClr val="0000A8"/>
                </a:solidFill>
              </a:rPr>
              <a:t>speed of convergence: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If you change the costs, how long until routes are stable again?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>
                <a:solidFill>
                  <a:srgbClr val="0000A8"/>
                </a:solidFill>
              </a:rPr>
              <a:t>LS : </a:t>
            </a:r>
            <a:endParaRPr lang="en-US" sz="2400"/>
          </a:p>
          <a:p>
            <a:pPr marL="696913" lvl="1" indent="-236538">
              <a:spcBef>
                <a:spcPts val="0"/>
              </a:spcBef>
            </a:pPr>
            <a:r>
              <a:rPr lang="en-US"/>
              <a:t>Converges when </a:t>
            </a:r>
          </a:p>
          <a:p>
            <a:pPr marL="1144588" lvl="2" indent="-236538">
              <a:spcBef>
                <a:spcPts val="0"/>
              </a:spcBef>
            </a:pPr>
            <a:r>
              <a:rPr lang="en-US"/>
              <a:t>Messages about the change propagate</a:t>
            </a:r>
          </a:p>
          <a:p>
            <a:pPr marL="1144588" lvl="2" indent="-236538">
              <a:spcBef>
                <a:spcPts val="0"/>
              </a:spcBef>
            </a:pPr>
            <a:r>
              <a:rPr lang="en-US"/>
              <a:t>Dijkstra’s algorithm for least-cost path computation has to run </a:t>
            </a:r>
            <a:endParaRPr lang="en-US">
              <a:solidFill>
                <a:srgbClr val="0000A8"/>
              </a:solidFill>
            </a:endParaRP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>
                <a:solidFill>
                  <a:srgbClr val="0000A8"/>
                </a:solidFill>
              </a:rPr>
              <a:t>DV:</a:t>
            </a:r>
            <a:endParaRPr lang="en-US" sz="2400"/>
          </a:p>
          <a:p>
            <a:pPr marL="696913" lvl="1" indent="-236538">
              <a:spcBef>
                <a:spcPts val="0"/>
              </a:spcBef>
            </a:pPr>
            <a:r>
              <a:rPr lang="en-US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/>
              <a:t>count-to-infinity problem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48" y="206130"/>
            <a:ext cx="10515600" cy="894622"/>
          </a:xfrm>
        </p:spPr>
        <p:txBody>
          <a:bodyPr/>
          <a:lstStyle/>
          <a:p>
            <a:r>
              <a:rPr lang="en-US"/>
              <a:t>Comparison of LS and DV algorithms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829848" y="1444084"/>
            <a:ext cx="10515600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solidFill>
                  <a:srgbClr val="0000A8"/>
                </a:solidFill>
              </a:rPr>
              <a:t>robustness: </a:t>
            </a:r>
            <a:r>
              <a:rPr lang="en-US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/>
              <a:t>router can advertise incorrect </a:t>
            </a:r>
            <a:r>
              <a:rPr lang="en-US" i="1">
                <a:solidFill>
                  <a:srgbClr val="000099"/>
                </a:solidFill>
              </a:rPr>
              <a:t>link</a:t>
            </a:r>
            <a:r>
              <a:rPr lang="en-US"/>
              <a:t> cost</a:t>
            </a:r>
          </a:p>
          <a:p>
            <a:pPr marL="522288" lvl="1" indent="-236538"/>
            <a:r>
              <a:rPr lang="en-US"/>
              <a:t>each router computes only its </a:t>
            </a:r>
            <a:r>
              <a:rPr lang="en-US" i="1"/>
              <a:t>own</a:t>
            </a:r>
            <a:r>
              <a:rPr lang="en-US"/>
              <a:t> table based on the topology</a:t>
            </a: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/>
              <a:t>DV router can advertise incorrect </a:t>
            </a:r>
            <a:r>
              <a:rPr lang="en-US" i="1">
                <a:solidFill>
                  <a:srgbClr val="000099"/>
                </a:solidFill>
              </a:rPr>
              <a:t>path</a:t>
            </a:r>
            <a:r>
              <a:rPr lang="en-US"/>
              <a:t> cost (“I have a </a:t>
            </a:r>
            <a:r>
              <a:rPr lang="en-US" i="1"/>
              <a:t>really</a:t>
            </a:r>
            <a:r>
              <a:rPr lang="en-US"/>
              <a:t> low-cost path to everywhere”): </a:t>
            </a:r>
            <a:r>
              <a:rPr lang="en-US" i="1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/>
              <a:t>each router’</a:t>
            </a:r>
            <a:r>
              <a:rPr lang="en-US" altLang="ja-JP"/>
              <a:t>s DV is based on DV of other routers </a:t>
            </a:r>
          </a:p>
          <a:p>
            <a:pPr marL="908050" lvl="2" indent="-223838"/>
            <a:r>
              <a:rPr lang="en-US"/>
              <a:t>No full picture of the network</a:t>
            </a:r>
          </a:p>
          <a:p>
            <a:pPr marL="908050" lvl="2" indent="-223838"/>
            <a:r>
              <a:rPr lang="en-US"/>
              <a:t>Harder to detect such problems locally </a:t>
            </a:r>
          </a:p>
          <a:p>
            <a:pPr marL="908050" lvl="2" indent="-223838"/>
            <a:r>
              <a:rPr lang="en-US"/>
              <a:t>Errors propagate (easier) through the network.</a:t>
            </a:r>
          </a:p>
        </p:txBody>
      </p:sp>
    </p:spTree>
    <p:extLst>
      <p:ext uri="{BB962C8B-B14F-4D97-AF65-F5344CB8AC3E}">
        <p14:creationId xmlns:p14="http://schemas.microsoft.com/office/powerpoint/2010/main" val="38488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AA58F7-5848-6464-95D8-8E5D41EE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State (LS) algorithms and how they work</a:t>
            </a:r>
          </a:p>
          <a:p>
            <a:r>
              <a:rPr lang="en-US"/>
              <a:t>Distance Vector (DV) algorithms and how they work</a:t>
            </a:r>
          </a:p>
          <a:p>
            <a:r>
              <a:rPr lang="en-US"/>
              <a:t>How LS and DV are different from each other.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8C94C1-EFCC-8452-47C6-936489F7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1012424" cy="894622"/>
          </a:xfrm>
        </p:spPr>
        <p:txBody>
          <a:bodyPr>
            <a:normAutofit fontScale="90000"/>
          </a:bodyPr>
          <a:lstStyle/>
          <a:p>
            <a:r>
              <a:rPr lang="en-US"/>
              <a:t>What you need to know about routing algorithms so far</a:t>
            </a:r>
          </a:p>
        </p:txBody>
      </p:sp>
    </p:spTree>
    <p:extLst>
      <p:ext uri="{BB962C8B-B14F-4D97-AF65-F5344CB8AC3E}">
        <p14:creationId xmlns:p14="http://schemas.microsoft.com/office/powerpoint/2010/main" val="9988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C20C4-1DA3-E430-B32B-5B6D91DCB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0F5B-DA7A-1939-B671-24901EF2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Network layer: roadmap</a:t>
            </a:r>
            <a:endParaRPr lang="en-US" sz="4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DBDA68A-B98C-97FB-2542-C65AB79E80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 overview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50888" lvl="1" indent="-277813">
              <a:spcBef>
                <a:spcPts val="600"/>
              </a:spcBef>
            </a:pPr>
            <a:r>
              <a:rPr lang="en-US" altLang="en-US" sz="2800">
                <a:ea typeface="ＭＳ Ｐゴシック" panose="020B0600070205080204" pitchFamily="34" charset="-128"/>
                <a:cs typeface="Arial" panose="020B0604020202020204" pitchFamily="34" charset="0"/>
              </a:rPr>
              <a:t>Link state </a:t>
            </a:r>
          </a:p>
          <a:p>
            <a:pPr marL="750888" lvl="1" indent="-277813">
              <a:spcBef>
                <a:spcPts val="600"/>
              </a:spcBef>
            </a:pPr>
            <a:r>
              <a:rPr lang="en-US" altLang="en-US" sz="2800" u="sng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 in the Internet</a:t>
            </a:r>
          </a:p>
        </p:txBody>
      </p:sp>
    </p:spTree>
    <p:extLst>
      <p:ext uri="{BB962C8B-B14F-4D97-AF65-F5344CB8AC3E}">
        <p14:creationId xmlns:p14="http://schemas.microsoft.com/office/powerpoint/2010/main" val="8956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>
                <a:latin typeface="+mn-lt"/>
              </a:rPr>
              <a:t>Distance vector routing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AE9CCC8F-9B64-9843-9FF6-322BE507C6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989" y="1541236"/>
                <a:ext cx="10257670" cy="1438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Suppose node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neighbors,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The least-cost path from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will pass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’s neighbors.</a:t>
                </a:r>
              </a:p>
              <a:p>
                <a:pPr marL="46355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AE9CCC8F-9B64-9843-9FF6-322BE507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89" y="1541236"/>
                <a:ext cx="10257670" cy="1438834"/>
              </a:xfrm>
              <a:prstGeom prst="rect">
                <a:avLst/>
              </a:prstGeom>
              <a:blipFill>
                <a:blip r:embed="rId3"/>
                <a:stretch>
                  <a:fillRect t="-7203" b="-720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8670B9A-1CE8-A4ED-B7CE-B68E6FA9659D}"/>
              </a:ext>
            </a:extLst>
          </p:cNvPr>
          <p:cNvGrpSpPr/>
          <p:nvPr/>
        </p:nvGrpSpPr>
        <p:grpSpPr>
          <a:xfrm>
            <a:off x="2493670" y="3222726"/>
            <a:ext cx="5651826" cy="2873051"/>
            <a:chOff x="2493670" y="3222726"/>
            <a:chExt cx="5651826" cy="287305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1ACB88D-CE7D-1226-7466-76123C003F24}"/>
                </a:ext>
              </a:extLst>
            </p:cNvPr>
            <p:cNvGrpSpPr/>
            <p:nvPr/>
          </p:nvGrpSpPr>
          <p:grpSpPr>
            <a:xfrm>
              <a:off x="2493670" y="4321741"/>
              <a:ext cx="946464" cy="610991"/>
              <a:chOff x="2860752" y="4315944"/>
              <a:chExt cx="415339" cy="268123"/>
            </a:xfrm>
          </p:grpSpPr>
          <p:sp>
            <p:nvSpPr>
              <p:cNvPr id="111" name="Oval 30">
                <a:extLst>
                  <a:ext uri="{FF2B5EF4-FFF2-40B4-BE49-F238E27FC236}">
                    <a16:creationId xmlns:a16="http://schemas.microsoft.com/office/drawing/2014/main" id="{135644B0-447F-E25B-31A9-76724B999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57066B87-7AE2-5C71-6698-0A521D624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C269C939-0234-24F6-7981-A0F4534CD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33">
                <a:extLst>
                  <a:ext uri="{FF2B5EF4-FFF2-40B4-BE49-F238E27FC236}">
                    <a16:creationId xmlns:a16="http://schemas.microsoft.com/office/drawing/2014/main" id="{A81127C7-1201-B551-4116-696F0ED0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Oval 34">
                <a:extLst>
                  <a:ext uri="{FF2B5EF4-FFF2-40B4-BE49-F238E27FC236}">
                    <a16:creationId xmlns:a16="http://schemas.microsoft.com/office/drawing/2014/main" id="{61518D6E-2729-6FB2-A070-A1B661377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22" name="Group 59">
                <a:extLst>
                  <a:ext uri="{FF2B5EF4-FFF2-40B4-BE49-F238E27FC236}">
                    <a16:creationId xmlns:a16="http://schemas.microsoft.com/office/drawing/2014/main" id="{F5346790-2D5C-D49F-25A2-FDCCB0569B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203" y="4315944"/>
                <a:ext cx="184895" cy="264188"/>
                <a:chOff x="2982" y="2421"/>
                <a:chExt cx="142" cy="201"/>
              </a:xfrm>
            </p:grpSpPr>
            <p:sp>
              <p:nvSpPr>
                <p:cNvPr id="126" name="Rectangle 60">
                  <a:extLst>
                    <a:ext uri="{FF2B5EF4-FFF2-40B4-BE49-F238E27FC236}">
                      <a16:creationId xmlns:a16="http://schemas.microsoft.com/office/drawing/2014/main" id="{489B9555-DC08-23C9-9A58-2A7A7567FB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7" name="Text Box 61">
                  <a:extLst>
                    <a:ext uri="{FF2B5EF4-FFF2-40B4-BE49-F238E27FC236}">
                      <a16:creationId xmlns:a16="http://schemas.microsoft.com/office/drawing/2014/main" id="{9B90BDEF-737B-9A77-E521-26FCF0D403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2421"/>
                  <a:ext cx="131" cy="1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70C61BA-B75C-1D33-3AEA-DCB9C965923C}"/>
                </a:ext>
              </a:extLst>
            </p:cNvPr>
            <p:cNvGrpSpPr/>
            <p:nvPr/>
          </p:nvGrpSpPr>
          <p:grpSpPr>
            <a:xfrm>
              <a:off x="3118012" y="3222726"/>
              <a:ext cx="946464" cy="610991"/>
              <a:chOff x="2860752" y="4315944"/>
              <a:chExt cx="415339" cy="268123"/>
            </a:xfrm>
          </p:grpSpPr>
          <p:sp>
            <p:nvSpPr>
              <p:cNvPr id="235" name="Oval 30">
                <a:extLst>
                  <a:ext uri="{FF2B5EF4-FFF2-40B4-BE49-F238E27FC236}">
                    <a16:creationId xmlns:a16="http://schemas.microsoft.com/office/drawing/2014/main" id="{77CFB3CC-0FD5-3639-EED5-6BA9EA02A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31">
                <a:extLst>
                  <a:ext uri="{FF2B5EF4-FFF2-40B4-BE49-F238E27FC236}">
                    <a16:creationId xmlns:a16="http://schemas.microsoft.com/office/drawing/2014/main" id="{939E7935-2175-814D-EC35-3A7B538D6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32">
                <a:extLst>
                  <a:ext uri="{FF2B5EF4-FFF2-40B4-BE49-F238E27FC236}">
                    <a16:creationId xmlns:a16="http://schemas.microsoft.com/office/drawing/2014/main" id="{CCD04499-9F88-9C71-3D6B-D6208E401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Rectangle 33">
                <a:extLst>
                  <a:ext uri="{FF2B5EF4-FFF2-40B4-BE49-F238E27FC236}">
                    <a16:creationId xmlns:a16="http://schemas.microsoft.com/office/drawing/2014/main" id="{15130373-9E2E-D31F-1740-1E390288F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Oval 34">
                <a:extLst>
                  <a:ext uri="{FF2B5EF4-FFF2-40B4-BE49-F238E27FC236}">
                    <a16:creationId xmlns:a16="http://schemas.microsoft.com/office/drawing/2014/main" id="{FB94DED4-14F4-85AF-4A63-B975C587A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40" name="Group 59">
                <a:extLst>
                  <a:ext uri="{FF2B5EF4-FFF2-40B4-BE49-F238E27FC236}">
                    <a16:creationId xmlns:a16="http://schemas.microsoft.com/office/drawing/2014/main" id="{2152632C-1EC3-1D95-6BC4-14430EB05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1399" y="4315944"/>
                <a:ext cx="305988" cy="264188"/>
                <a:chOff x="2933" y="2421"/>
                <a:chExt cx="235" cy="201"/>
              </a:xfrm>
            </p:grpSpPr>
            <p:sp>
              <p:nvSpPr>
                <p:cNvPr id="241" name="Rectangle 60">
                  <a:extLst>
                    <a:ext uri="{FF2B5EF4-FFF2-40B4-BE49-F238E27FC236}">
                      <a16:creationId xmlns:a16="http://schemas.microsoft.com/office/drawing/2014/main" id="{FC40D8A4-2762-8A5F-8C25-F13E674890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Text Box 61">
                      <a:extLst>
                        <a:ext uri="{FF2B5EF4-FFF2-40B4-BE49-F238E27FC236}">
                          <a16:creationId xmlns:a16="http://schemas.microsoft.com/office/drawing/2014/main" id="{96D402F5-6B14-1105-07E6-654963B957A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33" y="2421"/>
                      <a:ext cx="235" cy="1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Text Box 61">
                      <a:extLst>
                        <a:ext uri="{FF2B5EF4-FFF2-40B4-BE49-F238E27FC236}">
                          <a16:creationId xmlns:a16="http://schemas.microsoft.com/office/drawing/2014/main" id="{96D402F5-6B14-1105-07E6-654963B957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33" y="2421"/>
                      <a:ext cx="235" cy="19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163E578A-6E26-912A-51A1-5D412FAFB62D}"/>
                </a:ext>
              </a:extLst>
            </p:cNvPr>
            <p:cNvGrpSpPr/>
            <p:nvPr/>
          </p:nvGrpSpPr>
          <p:grpSpPr>
            <a:xfrm>
              <a:off x="4055491" y="4016246"/>
              <a:ext cx="946464" cy="610991"/>
              <a:chOff x="2860752" y="4315944"/>
              <a:chExt cx="415339" cy="268123"/>
            </a:xfrm>
          </p:grpSpPr>
          <p:sp>
            <p:nvSpPr>
              <p:cNvPr id="244" name="Oval 30">
                <a:extLst>
                  <a:ext uri="{FF2B5EF4-FFF2-40B4-BE49-F238E27FC236}">
                    <a16:creationId xmlns:a16="http://schemas.microsoft.com/office/drawing/2014/main" id="{C6936D41-613A-C7DF-1A56-2C1416241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Line 31">
                <a:extLst>
                  <a:ext uri="{FF2B5EF4-FFF2-40B4-BE49-F238E27FC236}">
                    <a16:creationId xmlns:a16="http://schemas.microsoft.com/office/drawing/2014/main" id="{30CC99EF-51A3-C637-5CE9-3ED6C69D3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Line 32">
                <a:extLst>
                  <a:ext uri="{FF2B5EF4-FFF2-40B4-BE49-F238E27FC236}">
                    <a16:creationId xmlns:a16="http://schemas.microsoft.com/office/drawing/2014/main" id="{DA59374B-E78A-611C-BC70-F9E47B850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Rectangle 33">
                <a:extLst>
                  <a:ext uri="{FF2B5EF4-FFF2-40B4-BE49-F238E27FC236}">
                    <a16:creationId xmlns:a16="http://schemas.microsoft.com/office/drawing/2014/main" id="{48D0C6B8-8C60-8C5C-0195-5EFF1185A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Oval 34">
                <a:extLst>
                  <a:ext uri="{FF2B5EF4-FFF2-40B4-BE49-F238E27FC236}">
                    <a16:creationId xmlns:a16="http://schemas.microsoft.com/office/drawing/2014/main" id="{8E210627-8360-D784-F421-53F536DC4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49" name="Group 59">
                <a:extLst>
                  <a:ext uri="{FF2B5EF4-FFF2-40B4-BE49-F238E27FC236}">
                    <a16:creationId xmlns:a16="http://schemas.microsoft.com/office/drawing/2014/main" id="{595E3528-B9C7-DEA4-D78F-37A63CC2ED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0106" y="4315944"/>
                <a:ext cx="309895" cy="264188"/>
                <a:chOff x="2932" y="2421"/>
                <a:chExt cx="238" cy="201"/>
              </a:xfrm>
            </p:grpSpPr>
            <p:sp>
              <p:nvSpPr>
                <p:cNvPr id="250" name="Rectangle 60">
                  <a:extLst>
                    <a:ext uri="{FF2B5EF4-FFF2-40B4-BE49-F238E27FC236}">
                      <a16:creationId xmlns:a16="http://schemas.microsoft.com/office/drawing/2014/main" id="{B1BB0428-E23C-D156-C4CA-9DBCF6AA6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 Box 61">
                      <a:extLst>
                        <a:ext uri="{FF2B5EF4-FFF2-40B4-BE49-F238E27FC236}">
                          <a16:creationId xmlns:a16="http://schemas.microsoft.com/office/drawing/2014/main" id="{5CEE9E05-77D4-EE28-D354-1E0CB845923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32" y="2421"/>
                      <a:ext cx="238" cy="1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Text Box 61">
                      <a:extLst>
                        <a:ext uri="{FF2B5EF4-FFF2-40B4-BE49-F238E27FC236}">
                          <a16:creationId xmlns:a16="http://schemas.microsoft.com/office/drawing/2014/main" id="{5CEE9E05-77D4-EE28-D354-1E0CB84592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32" y="2421"/>
                      <a:ext cx="238" cy="19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E15FEB4C-B921-B7B8-AD4E-A5611E7C205B}"/>
                </a:ext>
              </a:extLst>
            </p:cNvPr>
            <p:cNvGrpSpPr/>
            <p:nvPr/>
          </p:nvGrpSpPr>
          <p:grpSpPr>
            <a:xfrm>
              <a:off x="3260391" y="5484786"/>
              <a:ext cx="946464" cy="610991"/>
              <a:chOff x="2860752" y="4315944"/>
              <a:chExt cx="415339" cy="268123"/>
            </a:xfrm>
          </p:grpSpPr>
          <p:sp>
            <p:nvSpPr>
              <p:cNvPr id="253" name="Oval 30">
                <a:extLst>
                  <a:ext uri="{FF2B5EF4-FFF2-40B4-BE49-F238E27FC236}">
                    <a16:creationId xmlns:a16="http://schemas.microsoft.com/office/drawing/2014/main" id="{9B40D307-D578-E452-BDEF-DEBC0D848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4" name="Line 31">
                <a:extLst>
                  <a:ext uri="{FF2B5EF4-FFF2-40B4-BE49-F238E27FC236}">
                    <a16:creationId xmlns:a16="http://schemas.microsoft.com/office/drawing/2014/main" id="{929082BE-17C2-6A8C-A817-90C1E77C9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5" name="Line 32">
                <a:extLst>
                  <a:ext uri="{FF2B5EF4-FFF2-40B4-BE49-F238E27FC236}">
                    <a16:creationId xmlns:a16="http://schemas.microsoft.com/office/drawing/2014/main" id="{5A057690-FC5A-EF00-D1EB-126D4A127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6" name="Rectangle 33">
                <a:extLst>
                  <a:ext uri="{FF2B5EF4-FFF2-40B4-BE49-F238E27FC236}">
                    <a16:creationId xmlns:a16="http://schemas.microsoft.com/office/drawing/2014/main" id="{AEE5A65F-407C-408A-BE1F-99EB3EB62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7" name="Oval 34">
                <a:extLst>
                  <a:ext uri="{FF2B5EF4-FFF2-40B4-BE49-F238E27FC236}">
                    <a16:creationId xmlns:a16="http://schemas.microsoft.com/office/drawing/2014/main" id="{90682923-7812-131F-9B7E-572030261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58" name="Group 59">
                <a:extLst>
                  <a:ext uri="{FF2B5EF4-FFF2-40B4-BE49-F238E27FC236}">
                    <a16:creationId xmlns:a16="http://schemas.microsoft.com/office/drawing/2014/main" id="{143E4CF2-D9DF-0C74-3505-DAD666AEE4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6197" y="4315944"/>
                <a:ext cx="312499" cy="264188"/>
                <a:chOff x="2929" y="2421"/>
                <a:chExt cx="240" cy="201"/>
              </a:xfrm>
            </p:grpSpPr>
            <p:sp>
              <p:nvSpPr>
                <p:cNvPr id="259" name="Rectangle 60">
                  <a:extLst>
                    <a:ext uri="{FF2B5EF4-FFF2-40B4-BE49-F238E27FC236}">
                      <a16:creationId xmlns:a16="http://schemas.microsoft.com/office/drawing/2014/main" id="{945CFC4A-2A94-22C4-41A6-039BA1A00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Text Box 61">
                      <a:extLst>
                        <a:ext uri="{FF2B5EF4-FFF2-40B4-BE49-F238E27FC236}">
                          <a16:creationId xmlns:a16="http://schemas.microsoft.com/office/drawing/2014/main" id="{15DCF54A-19B5-703F-E948-4D70DAC9A7B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9" y="2421"/>
                      <a:ext cx="240" cy="1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HK" sz="3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0" name="Text Box 61">
                      <a:extLst>
                        <a:ext uri="{FF2B5EF4-FFF2-40B4-BE49-F238E27FC236}">
                          <a16:creationId xmlns:a16="http://schemas.microsoft.com/office/drawing/2014/main" id="{15DCF54A-19B5-703F-E948-4D70DAC9A7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29" y="2421"/>
                      <a:ext cx="240" cy="19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65CCB49-CCCF-A018-0C01-FCDC22360E84}"/>
                </a:ext>
              </a:extLst>
            </p:cNvPr>
            <p:cNvSpPr txBox="1"/>
            <p:nvPr/>
          </p:nvSpPr>
          <p:spPr>
            <a:xfrm>
              <a:off x="3822939" y="4786097"/>
              <a:ext cx="885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/>
                <a:t>…</a:t>
              </a:r>
            </a:p>
          </p:txBody>
        </p: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7497867-62AD-E207-768B-5C157151DEA1}"/>
                </a:ext>
              </a:extLst>
            </p:cNvPr>
            <p:cNvCxnSpPr/>
            <p:nvPr/>
          </p:nvCxnSpPr>
          <p:spPr>
            <a:xfrm flipV="1">
              <a:off x="3118012" y="3833717"/>
              <a:ext cx="283593" cy="672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D3E49EF-C5D5-9DD9-815A-BDA94A8B95EC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3426658" y="4437046"/>
              <a:ext cx="637818" cy="2578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6D42D91-197C-EDDE-6452-8355F87417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6935" y="4937597"/>
              <a:ext cx="382805" cy="717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B375193-DAA9-05F4-C5F5-67CAAED9CB03}"/>
                </a:ext>
              </a:extLst>
            </p:cNvPr>
            <p:cNvGrpSpPr/>
            <p:nvPr/>
          </p:nvGrpSpPr>
          <p:grpSpPr>
            <a:xfrm>
              <a:off x="7199032" y="3954002"/>
              <a:ext cx="946464" cy="610991"/>
              <a:chOff x="2860752" y="4315944"/>
              <a:chExt cx="415339" cy="268123"/>
            </a:xfrm>
          </p:grpSpPr>
          <p:sp>
            <p:nvSpPr>
              <p:cNvPr id="269" name="Oval 30">
                <a:extLst>
                  <a:ext uri="{FF2B5EF4-FFF2-40B4-BE49-F238E27FC236}">
                    <a16:creationId xmlns:a16="http://schemas.microsoft.com/office/drawing/2014/main" id="{13A1B33B-7370-8B08-A194-7A30884AE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0" name="Line 31">
                <a:extLst>
                  <a:ext uri="{FF2B5EF4-FFF2-40B4-BE49-F238E27FC236}">
                    <a16:creationId xmlns:a16="http://schemas.microsoft.com/office/drawing/2014/main" id="{D588A905-3219-DF45-9A82-C50F03561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1" name="Line 32">
                <a:extLst>
                  <a:ext uri="{FF2B5EF4-FFF2-40B4-BE49-F238E27FC236}">
                    <a16:creationId xmlns:a16="http://schemas.microsoft.com/office/drawing/2014/main" id="{E8F858A0-5934-3595-288F-26042FE34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2" name="Rectangle 33">
                <a:extLst>
                  <a:ext uri="{FF2B5EF4-FFF2-40B4-BE49-F238E27FC236}">
                    <a16:creationId xmlns:a16="http://schemas.microsoft.com/office/drawing/2014/main" id="{348DA05F-17A7-547F-BF7E-02C7C2AA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3" name="Oval 34">
                <a:extLst>
                  <a:ext uri="{FF2B5EF4-FFF2-40B4-BE49-F238E27FC236}">
                    <a16:creationId xmlns:a16="http://schemas.microsoft.com/office/drawing/2014/main" id="{E19088BE-E1A8-B714-E550-741A4E377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4" name="Group 59">
                <a:extLst>
                  <a:ext uri="{FF2B5EF4-FFF2-40B4-BE49-F238E27FC236}">
                    <a16:creationId xmlns:a16="http://schemas.microsoft.com/office/drawing/2014/main" id="{8B3BB5AC-76C8-ECF8-CEBD-F80D4A7A17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203" y="4315944"/>
                <a:ext cx="184895" cy="264188"/>
                <a:chOff x="2982" y="2421"/>
                <a:chExt cx="142" cy="201"/>
              </a:xfrm>
            </p:grpSpPr>
            <p:sp>
              <p:nvSpPr>
                <p:cNvPr id="275" name="Rectangle 60">
                  <a:extLst>
                    <a:ext uri="{FF2B5EF4-FFF2-40B4-BE49-F238E27FC236}">
                      <a16:creationId xmlns:a16="http://schemas.microsoft.com/office/drawing/2014/main" id="{C8528BA1-43BA-F737-BC8D-215FF4CF0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" name="Text Box 61">
                  <a:extLst>
                    <a:ext uri="{FF2B5EF4-FFF2-40B4-BE49-F238E27FC236}">
                      <a16:creationId xmlns:a16="http://schemas.microsoft.com/office/drawing/2014/main" id="{E8EC60AA-6CAF-C34F-512A-8A7F277FA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2421"/>
                  <a:ext cx="131" cy="1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6A331D0-7D62-4073-D98A-11771158CD2E}"/>
                    </a:ext>
                  </a:extLst>
                </p14:cNvPr>
                <p14:cNvContentPartPr/>
                <p14:nvPr/>
              </p14:nvContentPartPr>
              <p14:xfrm>
                <a:off x="5571436" y="3876613"/>
                <a:ext cx="36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6A331D0-7D62-4073-D98A-11771158CD2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5316" y="387049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81F0D7E7-150E-410C-5D75-4F434A061D60}"/>
                </a:ext>
              </a:extLst>
            </p:cNvPr>
            <p:cNvSpPr/>
            <p:nvPr/>
          </p:nvSpPr>
          <p:spPr>
            <a:xfrm>
              <a:off x="4078705" y="3336879"/>
              <a:ext cx="3140242" cy="1114805"/>
            </a:xfrm>
            <a:custGeom>
              <a:avLst/>
              <a:gdLst>
                <a:gd name="connsiteX0" fmla="*/ 0 w 3140242"/>
                <a:gd name="connsiteY0" fmla="*/ 260563 h 1114805"/>
                <a:gd name="connsiteX1" fmla="*/ 409074 w 3140242"/>
                <a:gd name="connsiteY1" fmla="*/ 7900 h 1114805"/>
                <a:gd name="connsiteX2" fmla="*/ 673769 w 3140242"/>
                <a:gd name="connsiteY2" fmla="*/ 525258 h 1114805"/>
                <a:gd name="connsiteX3" fmla="*/ 1179095 w 3140242"/>
                <a:gd name="connsiteY3" fmla="*/ 236500 h 1114805"/>
                <a:gd name="connsiteX4" fmla="*/ 1528011 w 3140242"/>
                <a:gd name="connsiteY4" fmla="*/ 693700 h 1114805"/>
                <a:gd name="connsiteX5" fmla="*/ 2069432 w 3140242"/>
                <a:gd name="connsiteY5" fmla="*/ 465100 h 1114805"/>
                <a:gd name="connsiteX6" fmla="*/ 2370221 w 3140242"/>
                <a:gd name="connsiteY6" fmla="*/ 910268 h 1114805"/>
                <a:gd name="connsiteX7" fmla="*/ 2731169 w 3140242"/>
                <a:gd name="connsiteY7" fmla="*/ 753858 h 1114805"/>
                <a:gd name="connsiteX8" fmla="*/ 3140242 w 3140242"/>
                <a:gd name="connsiteY8" fmla="*/ 1114805 h 111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0242" h="1114805">
                  <a:moveTo>
                    <a:pt x="0" y="260563"/>
                  </a:moveTo>
                  <a:cubicBezTo>
                    <a:pt x="148389" y="112173"/>
                    <a:pt x="296779" y="-36216"/>
                    <a:pt x="409074" y="7900"/>
                  </a:cubicBezTo>
                  <a:cubicBezTo>
                    <a:pt x="521369" y="52016"/>
                    <a:pt x="545432" y="487158"/>
                    <a:pt x="673769" y="525258"/>
                  </a:cubicBezTo>
                  <a:cubicBezTo>
                    <a:pt x="802106" y="563358"/>
                    <a:pt x="1036721" y="208426"/>
                    <a:pt x="1179095" y="236500"/>
                  </a:cubicBezTo>
                  <a:cubicBezTo>
                    <a:pt x="1321469" y="264574"/>
                    <a:pt x="1379622" y="655600"/>
                    <a:pt x="1528011" y="693700"/>
                  </a:cubicBezTo>
                  <a:cubicBezTo>
                    <a:pt x="1676400" y="731800"/>
                    <a:pt x="1929064" y="429005"/>
                    <a:pt x="2069432" y="465100"/>
                  </a:cubicBezTo>
                  <a:cubicBezTo>
                    <a:pt x="2209800" y="501195"/>
                    <a:pt x="2259932" y="862142"/>
                    <a:pt x="2370221" y="910268"/>
                  </a:cubicBezTo>
                  <a:cubicBezTo>
                    <a:pt x="2480511" y="958394"/>
                    <a:pt x="2602832" y="719769"/>
                    <a:pt x="2731169" y="753858"/>
                  </a:cubicBezTo>
                  <a:cubicBezTo>
                    <a:pt x="2859506" y="787947"/>
                    <a:pt x="2999874" y="951376"/>
                    <a:pt x="3140242" y="111480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EFC35A78-B345-47F5-D3F3-E755FE2F2232}"/>
                </a:ext>
              </a:extLst>
            </p:cNvPr>
            <p:cNvSpPr/>
            <p:nvPr/>
          </p:nvSpPr>
          <p:spPr>
            <a:xfrm>
              <a:off x="5005137" y="4376914"/>
              <a:ext cx="2695074" cy="439366"/>
            </a:xfrm>
            <a:custGeom>
              <a:avLst/>
              <a:gdLst>
                <a:gd name="connsiteX0" fmla="*/ 0 w 2695074"/>
                <a:gd name="connsiteY0" fmla="*/ 183054 h 439366"/>
                <a:gd name="connsiteX1" fmla="*/ 709863 w 2695074"/>
                <a:gd name="connsiteY1" fmla="*/ 2581 h 439366"/>
                <a:gd name="connsiteX2" fmla="*/ 1191126 w 2695074"/>
                <a:gd name="connsiteY2" fmla="*/ 303370 h 439366"/>
                <a:gd name="connsiteX3" fmla="*/ 1624263 w 2695074"/>
                <a:gd name="connsiteY3" fmla="*/ 435718 h 439366"/>
                <a:gd name="connsiteX4" fmla="*/ 1973179 w 2695074"/>
                <a:gd name="connsiteY4" fmla="*/ 171023 h 439366"/>
                <a:gd name="connsiteX5" fmla="*/ 2394284 w 2695074"/>
                <a:gd name="connsiteY5" fmla="*/ 375560 h 439366"/>
                <a:gd name="connsiteX6" fmla="*/ 2695074 w 2695074"/>
                <a:gd name="connsiteY6" fmla="*/ 195086 h 4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5074" h="439366">
                  <a:moveTo>
                    <a:pt x="0" y="183054"/>
                  </a:moveTo>
                  <a:cubicBezTo>
                    <a:pt x="255671" y="82791"/>
                    <a:pt x="511342" y="-17472"/>
                    <a:pt x="709863" y="2581"/>
                  </a:cubicBezTo>
                  <a:cubicBezTo>
                    <a:pt x="908384" y="22634"/>
                    <a:pt x="1038726" y="231181"/>
                    <a:pt x="1191126" y="303370"/>
                  </a:cubicBezTo>
                  <a:cubicBezTo>
                    <a:pt x="1343526" y="375559"/>
                    <a:pt x="1493921" y="457776"/>
                    <a:pt x="1624263" y="435718"/>
                  </a:cubicBezTo>
                  <a:cubicBezTo>
                    <a:pt x="1754605" y="413660"/>
                    <a:pt x="1844842" y="181049"/>
                    <a:pt x="1973179" y="171023"/>
                  </a:cubicBezTo>
                  <a:cubicBezTo>
                    <a:pt x="2101516" y="160997"/>
                    <a:pt x="2273968" y="371550"/>
                    <a:pt x="2394284" y="375560"/>
                  </a:cubicBezTo>
                  <a:cubicBezTo>
                    <a:pt x="2514600" y="379570"/>
                    <a:pt x="2604837" y="287328"/>
                    <a:pt x="2695074" y="19508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AD516CB1-926B-43CC-1DFC-376104AFE009}"/>
                </a:ext>
              </a:extLst>
            </p:cNvPr>
            <p:cNvSpPr/>
            <p:nvPr/>
          </p:nvSpPr>
          <p:spPr>
            <a:xfrm>
              <a:off x="4211053" y="4547937"/>
              <a:ext cx="3729789" cy="1395663"/>
            </a:xfrm>
            <a:custGeom>
              <a:avLst/>
              <a:gdLst>
                <a:gd name="connsiteX0" fmla="*/ 0 w 3729789"/>
                <a:gd name="connsiteY0" fmla="*/ 1395663 h 1395663"/>
                <a:gd name="connsiteX1" fmla="*/ 601579 w 3729789"/>
                <a:gd name="connsiteY1" fmla="*/ 1034716 h 1395663"/>
                <a:gd name="connsiteX2" fmla="*/ 1768642 w 3729789"/>
                <a:gd name="connsiteY2" fmla="*/ 962526 h 1395663"/>
                <a:gd name="connsiteX3" fmla="*/ 2646947 w 3729789"/>
                <a:gd name="connsiteY3" fmla="*/ 433137 h 1395663"/>
                <a:gd name="connsiteX4" fmla="*/ 3489158 w 3729789"/>
                <a:gd name="connsiteY4" fmla="*/ 421105 h 1395663"/>
                <a:gd name="connsiteX5" fmla="*/ 3729789 w 3729789"/>
                <a:gd name="connsiteY5" fmla="*/ 0 h 139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9789" h="1395663">
                  <a:moveTo>
                    <a:pt x="0" y="1395663"/>
                  </a:moveTo>
                  <a:cubicBezTo>
                    <a:pt x="153402" y="1251284"/>
                    <a:pt x="306805" y="1106905"/>
                    <a:pt x="601579" y="1034716"/>
                  </a:cubicBezTo>
                  <a:cubicBezTo>
                    <a:pt x="896353" y="962527"/>
                    <a:pt x="1427747" y="1062789"/>
                    <a:pt x="1768642" y="962526"/>
                  </a:cubicBezTo>
                  <a:cubicBezTo>
                    <a:pt x="2109537" y="862263"/>
                    <a:pt x="2360194" y="523374"/>
                    <a:pt x="2646947" y="433137"/>
                  </a:cubicBezTo>
                  <a:cubicBezTo>
                    <a:pt x="2933700" y="342900"/>
                    <a:pt x="3308684" y="493294"/>
                    <a:pt x="3489158" y="421105"/>
                  </a:cubicBezTo>
                  <a:cubicBezTo>
                    <a:pt x="3669632" y="348916"/>
                    <a:pt x="3699710" y="174458"/>
                    <a:pt x="3729789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BA04D9D-0751-CEDB-571B-CC3B3B04A4B5}"/>
                </a:ext>
              </a:extLst>
            </p:cNvPr>
            <p:cNvGrpSpPr/>
            <p:nvPr/>
          </p:nvGrpSpPr>
          <p:grpSpPr>
            <a:xfrm>
              <a:off x="6096000" y="3894281"/>
              <a:ext cx="366978" cy="170715"/>
              <a:chOff x="2860752" y="4390855"/>
              <a:chExt cx="415339" cy="193212"/>
            </a:xfrm>
          </p:grpSpPr>
          <p:sp>
            <p:nvSpPr>
              <p:cNvPr id="290" name="Oval 30">
                <a:extLst>
                  <a:ext uri="{FF2B5EF4-FFF2-40B4-BE49-F238E27FC236}">
                    <a16:creationId xmlns:a16="http://schemas.microsoft.com/office/drawing/2014/main" id="{EA95F2E4-F466-BBDA-2BB9-CB3EC9BAC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1" name="Line 31">
                <a:extLst>
                  <a:ext uri="{FF2B5EF4-FFF2-40B4-BE49-F238E27FC236}">
                    <a16:creationId xmlns:a16="http://schemas.microsoft.com/office/drawing/2014/main" id="{3869536A-47F6-8A86-5E06-3E6913BAB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2" name="Line 32">
                <a:extLst>
                  <a:ext uri="{FF2B5EF4-FFF2-40B4-BE49-F238E27FC236}">
                    <a16:creationId xmlns:a16="http://schemas.microsoft.com/office/drawing/2014/main" id="{CAFE71E0-EEDC-9909-9627-860C68196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3" name="Rectangle 33">
                <a:extLst>
                  <a:ext uri="{FF2B5EF4-FFF2-40B4-BE49-F238E27FC236}">
                    <a16:creationId xmlns:a16="http://schemas.microsoft.com/office/drawing/2014/main" id="{5053EE14-6193-8275-4F4F-71020537C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4" name="Oval 34">
                <a:extLst>
                  <a:ext uri="{FF2B5EF4-FFF2-40B4-BE49-F238E27FC236}">
                    <a16:creationId xmlns:a16="http://schemas.microsoft.com/office/drawing/2014/main" id="{56EDF5F1-4963-5840-7F57-54B7ECEB8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6" name="Rectangle 60">
                <a:extLst>
                  <a:ext uri="{FF2B5EF4-FFF2-40B4-BE49-F238E27FC236}">
                    <a16:creationId xmlns:a16="http://schemas.microsoft.com/office/drawing/2014/main" id="{B1D6BA89-F95A-2152-6A3F-683B009D7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A61B0970-A860-8C10-4E6C-E4FD9C7941B7}"/>
                </a:ext>
              </a:extLst>
            </p:cNvPr>
            <p:cNvGrpSpPr/>
            <p:nvPr/>
          </p:nvGrpSpPr>
          <p:grpSpPr>
            <a:xfrm>
              <a:off x="5214499" y="3748359"/>
              <a:ext cx="366978" cy="170715"/>
              <a:chOff x="2860752" y="4390855"/>
              <a:chExt cx="415339" cy="193212"/>
            </a:xfrm>
          </p:grpSpPr>
          <p:sp>
            <p:nvSpPr>
              <p:cNvPr id="299" name="Oval 30">
                <a:extLst>
                  <a:ext uri="{FF2B5EF4-FFF2-40B4-BE49-F238E27FC236}">
                    <a16:creationId xmlns:a16="http://schemas.microsoft.com/office/drawing/2014/main" id="{A8E543F3-1CAD-BC5F-C1D2-6BCFBF4D7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0" name="Line 31">
                <a:extLst>
                  <a:ext uri="{FF2B5EF4-FFF2-40B4-BE49-F238E27FC236}">
                    <a16:creationId xmlns:a16="http://schemas.microsoft.com/office/drawing/2014/main" id="{5BD6D655-BA26-936D-3B92-8740A47C7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1" name="Line 32">
                <a:extLst>
                  <a:ext uri="{FF2B5EF4-FFF2-40B4-BE49-F238E27FC236}">
                    <a16:creationId xmlns:a16="http://schemas.microsoft.com/office/drawing/2014/main" id="{8A220C6C-64A2-0522-5BCD-DE3C32785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Rectangle 33">
                <a:extLst>
                  <a:ext uri="{FF2B5EF4-FFF2-40B4-BE49-F238E27FC236}">
                    <a16:creationId xmlns:a16="http://schemas.microsoft.com/office/drawing/2014/main" id="{E2E102E5-B2E6-B37F-156D-BC04D4951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3" name="Oval 34">
                <a:extLst>
                  <a:ext uri="{FF2B5EF4-FFF2-40B4-BE49-F238E27FC236}">
                    <a16:creationId xmlns:a16="http://schemas.microsoft.com/office/drawing/2014/main" id="{4298F7CC-0045-1143-0CCE-B0D006510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Rectangle 60">
                <a:extLst>
                  <a:ext uri="{FF2B5EF4-FFF2-40B4-BE49-F238E27FC236}">
                    <a16:creationId xmlns:a16="http://schemas.microsoft.com/office/drawing/2014/main" id="{C2B0D901-107C-B69E-73CE-7D511422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6DBE353-1DA1-6C99-FE24-22E9326F4665}"/>
                </a:ext>
              </a:extLst>
            </p:cNvPr>
            <p:cNvGrpSpPr/>
            <p:nvPr/>
          </p:nvGrpSpPr>
          <p:grpSpPr>
            <a:xfrm>
              <a:off x="4408531" y="3552894"/>
              <a:ext cx="366978" cy="170715"/>
              <a:chOff x="2860752" y="4390855"/>
              <a:chExt cx="415339" cy="193212"/>
            </a:xfrm>
          </p:grpSpPr>
          <p:sp>
            <p:nvSpPr>
              <p:cNvPr id="306" name="Oval 30">
                <a:extLst>
                  <a:ext uri="{FF2B5EF4-FFF2-40B4-BE49-F238E27FC236}">
                    <a16:creationId xmlns:a16="http://schemas.microsoft.com/office/drawing/2014/main" id="{65EB0AD8-EABD-B21E-4641-331446DEA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Line 31">
                <a:extLst>
                  <a:ext uri="{FF2B5EF4-FFF2-40B4-BE49-F238E27FC236}">
                    <a16:creationId xmlns:a16="http://schemas.microsoft.com/office/drawing/2014/main" id="{C2243652-7B8C-931C-2247-6E9ED96E8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Line 32">
                <a:extLst>
                  <a:ext uri="{FF2B5EF4-FFF2-40B4-BE49-F238E27FC236}">
                    <a16:creationId xmlns:a16="http://schemas.microsoft.com/office/drawing/2014/main" id="{8DEF206B-947D-3588-6913-3F383354F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33">
                <a:extLst>
                  <a:ext uri="{FF2B5EF4-FFF2-40B4-BE49-F238E27FC236}">
                    <a16:creationId xmlns:a16="http://schemas.microsoft.com/office/drawing/2014/main" id="{B23A2BE2-6C60-C37B-7D39-0BE52BEBB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Oval 34">
                <a:extLst>
                  <a:ext uri="{FF2B5EF4-FFF2-40B4-BE49-F238E27FC236}">
                    <a16:creationId xmlns:a16="http://schemas.microsoft.com/office/drawing/2014/main" id="{A092CA5B-E0B5-A702-4163-E10A43204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1" name="Rectangle 60">
                <a:extLst>
                  <a:ext uri="{FF2B5EF4-FFF2-40B4-BE49-F238E27FC236}">
                    <a16:creationId xmlns:a16="http://schemas.microsoft.com/office/drawing/2014/main" id="{20B9F6CB-186E-8BC5-D607-A2AD0CF48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652A1A7C-D152-4BDB-47F9-0A99ECAB168C}"/>
                </a:ext>
              </a:extLst>
            </p:cNvPr>
            <p:cNvGrpSpPr/>
            <p:nvPr/>
          </p:nvGrpSpPr>
          <p:grpSpPr>
            <a:xfrm>
              <a:off x="5753978" y="4456062"/>
              <a:ext cx="366978" cy="170715"/>
              <a:chOff x="2860752" y="4390855"/>
              <a:chExt cx="415339" cy="193212"/>
            </a:xfrm>
          </p:grpSpPr>
          <p:sp>
            <p:nvSpPr>
              <p:cNvPr id="313" name="Oval 30">
                <a:extLst>
                  <a:ext uri="{FF2B5EF4-FFF2-40B4-BE49-F238E27FC236}">
                    <a16:creationId xmlns:a16="http://schemas.microsoft.com/office/drawing/2014/main" id="{20332612-C954-9854-983F-FEAB5AB7F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Line 31">
                <a:extLst>
                  <a:ext uri="{FF2B5EF4-FFF2-40B4-BE49-F238E27FC236}">
                    <a16:creationId xmlns:a16="http://schemas.microsoft.com/office/drawing/2014/main" id="{0B61D674-9F93-317D-B262-1D75E23AF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Line 32">
                <a:extLst>
                  <a:ext uri="{FF2B5EF4-FFF2-40B4-BE49-F238E27FC236}">
                    <a16:creationId xmlns:a16="http://schemas.microsoft.com/office/drawing/2014/main" id="{87411B3D-EC68-A3B2-CC77-D0791DC70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33">
                <a:extLst>
                  <a:ext uri="{FF2B5EF4-FFF2-40B4-BE49-F238E27FC236}">
                    <a16:creationId xmlns:a16="http://schemas.microsoft.com/office/drawing/2014/main" id="{3C2E767D-6B20-898F-0630-2E1C04C51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Oval 34">
                <a:extLst>
                  <a:ext uri="{FF2B5EF4-FFF2-40B4-BE49-F238E27FC236}">
                    <a16:creationId xmlns:a16="http://schemas.microsoft.com/office/drawing/2014/main" id="{D7D84C6A-1519-390E-A8F2-CE8FC8CD6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" name="Rectangle 60">
                <a:extLst>
                  <a:ext uri="{FF2B5EF4-FFF2-40B4-BE49-F238E27FC236}">
                    <a16:creationId xmlns:a16="http://schemas.microsoft.com/office/drawing/2014/main" id="{DE714510-5D72-740A-7D58-44707D137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C25A142F-47D6-366C-B870-4034CB5BA2BD}"/>
                </a:ext>
              </a:extLst>
            </p:cNvPr>
            <p:cNvGrpSpPr/>
            <p:nvPr/>
          </p:nvGrpSpPr>
          <p:grpSpPr>
            <a:xfrm>
              <a:off x="4852399" y="5433883"/>
              <a:ext cx="366978" cy="170715"/>
              <a:chOff x="2860752" y="4390855"/>
              <a:chExt cx="415339" cy="193212"/>
            </a:xfrm>
          </p:grpSpPr>
          <p:sp>
            <p:nvSpPr>
              <p:cNvPr id="320" name="Oval 30">
                <a:extLst>
                  <a:ext uri="{FF2B5EF4-FFF2-40B4-BE49-F238E27FC236}">
                    <a16:creationId xmlns:a16="http://schemas.microsoft.com/office/drawing/2014/main" id="{206DE0EC-2C98-3FE0-A686-C43F10FE7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Line 31">
                <a:extLst>
                  <a:ext uri="{FF2B5EF4-FFF2-40B4-BE49-F238E27FC236}">
                    <a16:creationId xmlns:a16="http://schemas.microsoft.com/office/drawing/2014/main" id="{79199D82-1530-BBC1-C445-9A390E2AD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Line 32">
                <a:extLst>
                  <a:ext uri="{FF2B5EF4-FFF2-40B4-BE49-F238E27FC236}">
                    <a16:creationId xmlns:a16="http://schemas.microsoft.com/office/drawing/2014/main" id="{F3FC343F-FCEC-008F-6106-A42C231E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3">
                <a:extLst>
                  <a:ext uri="{FF2B5EF4-FFF2-40B4-BE49-F238E27FC236}">
                    <a16:creationId xmlns:a16="http://schemas.microsoft.com/office/drawing/2014/main" id="{1C69EC85-BD29-D77A-FACA-6312156B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Oval 34">
                <a:extLst>
                  <a:ext uri="{FF2B5EF4-FFF2-40B4-BE49-F238E27FC236}">
                    <a16:creationId xmlns:a16="http://schemas.microsoft.com/office/drawing/2014/main" id="{A626CDAC-1D8C-1DF9-5CE2-74C4F867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5" name="Rectangle 60">
                <a:extLst>
                  <a:ext uri="{FF2B5EF4-FFF2-40B4-BE49-F238E27FC236}">
                    <a16:creationId xmlns:a16="http://schemas.microsoft.com/office/drawing/2014/main" id="{084DD732-D605-7D34-FC6E-D30FEDC01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1F74137F-7446-DE29-6CA1-581098202FAA}"/>
                </a:ext>
              </a:extLst>
            </p:cNvPr>
            <p:cNvGrpSpPr/>
            <p:nvPr/>
          </p:nvGrpSpPr>
          <p:grpSpPr>
            <a:xfrm>
              <a:off x="6391925" y="5019673"/>
              <a:ext cx="366978" cy="170715"/>
              <a:chOff x="2860752" y="4390855"/>
              <a:chExt cx="415339" cy="193212"/>
            </a:xfrm>
          </p:grpSpPr>
          <p:sp>
            <p:nvSpPr>
              <p:cNvPr id="327" name="Oval 30">
                <a:extLst>
                  <a:ext uri="{FF2B5EF4-FFF2-40B4-BE49-F238E27FC236}">
                    <a16:creationId xmlns:a16="http://schemas.microsoft.com/office/drawing/2014/main" id="{A29E9535-7A19-112E-1857-1384D0772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Line 31">
                <a:extLst>
                  <a:ext uri="{FF2B5EF4-FFF2-40B4-BE49-F238E27FC236}">
                    <a16:creationId xmlns:a16="http://schemas.microsoft.com/office/drawing/2014/main" id="{8DA6A508-68B6-2A8F-765B-96E79E150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Line 32">
                <a:extLst>
                  <a:ext uri="{FF2B5EF4-FFF2-40B4-BE49-F238E27FC236}">
                    <a16:creationId xmlns:a16="http://schemas.microsoft.com/office/drawing/2014/main" id="{079684A7-CCE5-A9E6-21BC-620BE0A80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33">
                <a:extLst>
                  <a:ext uri="{FF2B5EF4-FFF2-40B4-BE49-F238E27FC236}">
                    <a16:creationId xmlns:a16="http://schemas.microsoft.com/office/drawing/2014/main" id="{8B2AB68B-DD33-6AA3-47D1-BBC06204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Oval 34">
                <a:extLst>
                  <a:ext uri="{FF2B5EF4-FFF2-40B4-BE49-F238E27FC236}">
                    <a16:creationId xmlns:a16="http://schemas.microsoft.com/office/drawing/2014/main" id="{CB998240-4C39-5F6D-F090-6F01AA8A6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2" name="Rectangle 60">
                <a:extLst>
                  <a:ext uri="{FF2B5EF4-FFF2-40B4-BE49-F238E27FC236}">
                    <a16:creationId xmlns:a16="http://schemas.microsoft.com/office/drawing/2014/main" id="{704990E1-148D-189F-6C8F-D600947D8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3A521-0751-BE8F-1F25-95E3BDA6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A0D128-B897-88BA-C9FE-1D950109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>
                <a:latin typeface="+mn-lt"/>
              </a:rPr>
              <a:t>Distance vector routing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99830DBA-380C-AF4F-4F08-F1F5174E9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989" y="1541236"/>
                <a:ext cx="10257670" cy="24593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 find its least-cost path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doesn’t necessarily need to build the entire network graph.</a:t>
                </a:r>
              </a:p>
              <a:p>
                <a:r>
                  <a:rPr lang="en-US" dirty="0"/>
                  <a:t>It only need to know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: the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: the cost of the direct link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635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99830DBA-380C-AF4F-4F08-F1F5174E9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89" y="1541236"/>
                <a:ext cx="10257670" cy="2459302"/>
              </a:xfrm>
              <a:prstGeom prst="rect">
                <a:avLst/>
              </a:prstGeom>
              <a:blipFill>
                <a:blip r:embed="rId3"/>
                <a:stretch>
                  <a:fillRect t="-421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779B321-F34E-237E-92FA-B5CC6C6E6E66}"/>
              </a:ext>
            </a:extLst>
          </p:cNvPr>
          <p:cNvGrpSpPr/>
          <p:nvPr/>
        </p:nvGrpSpPr>
        <p:grpSpPr>
          <a:xfrm>
            <a:off x="3727096" y="3936039"/>
            <a:ext cx="4935641" cy="2508985"/>
            <a:chOff x="2493670" y="3222726"/>
            <a:chExt cx="5651826" cy="28730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BBADD6-B83F-248F-3BA8-A63D9F9F6770}"/>
                </a:ext>
              </a:extLst>
            </p:cNvPr>
            <p:cNvGrpSpPr/>
            <p:nvPr/>
          </p:nvGrpSpPr>
          <p:grpSpPr>
            <a:xfrm>
              <a:off x="2493670" y="4321741"/>
              <a:ext cx="946464" cy="610991"/>
              <a:chOff x="2860752" y="4315944"/>
              <a:chExt cx="415339" cy="268123"/>
            </a:xfrm>
          </p:grpSpPr>
          <p:sp>
            <p:nvSpPr>
              <p:cNvPr id="92" name="Oval 30">
                <a:extLst>
                  <a:ext uri="{FF2B5EF4-FFF2-40B4-BE49-F238E27FC236}">
                    <a16:creationId xmlns:a16="http://schemas.microsoft.com/office/drawing/2014/main" id="{5E71F548-8560-B5F6-A374-F353361DD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31">
                <a:extLst>
                  <a:ext uri="{FF2B5EF4-FFF2-40B4-BE49-F238E27FC236}">
                    <a16:creationId xmlns:a16="http://schemas.microsoft.com/office/drawing/2014/main" id="{9BA90482-1D30-E588-0604-37432B0E3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32">
                <a:extLst>
                  <a:ext uri="{FF2B5EF4-FFF2-40B4-BE49-F238E27FC236}">
                    <a16:creationId xmlns:a16="http://schemas.microsoft.com/office/drawing/2014/main" id="{CA7A1832-60A7-439E-2E20-907E0AC1D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" name="Rectangle 33">
                <a:extLst>
                  <a:ext uri="{FF2B5EF4-FFF2-40B4-BE49-F238E27FC236}">
                    <a16:creationId xmlns:a16="http://schemas.microsoft.com/office/drawing/2014/main" id="{397C5A0D-ECBE-3313-BFC0-2C4C70756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Oval 34">
                <a:extLst>
                  <a:ext uri="{FF2B5EF4-FFF2-40B4-BE49-F238E27FC236}">
                    <a16:creationId xmlns:a16="http://schemas.microsoft.com/office/drawing/2014/main" id="{64A85593-E351-4FA1-7C16-6B3302AB1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" name="Group 59">
                <a:extLst>
                  <a:ext uri="{FF2B5EF4-FFF2-40B4-BE49-F238E27FC236}">
                    <a16:creationId xmlns:a16="http://schemas.microsoft.com/office/drawing/2014/main" id="{49D7C1AC-46D5-C9D4-590E-B5EF69C8D3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3899" y="4315944"/>
                <a:ext cx="186197" cy="264188"/>
                <a:chOff x="2981" y="2421"/>
                <a:chExt cx="143" cy="201"/>
              </a:xfrm>
            </p:grpSpPr>
            <p:sp>
              <p:nvSpPr>
                <p:cNvPr id="98" name="Rectangle 60">
                  <a:extLst>
                    <a:ext uri="{FF2B5EF4-FFF2-40B4-BE49-F238E27FC236}">
                      <a16:creationId xmlns:a16="http://schemas.microsoft.com/office/drawing/2014/main" id="{9FCB4E44-B343-F58B-3AE2-C9BFA632A5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" name="Text Box 61">
                  <a:extLst>
                    <a:ext uri="{FF2B5EF4-FFF2-40B4-BE49-F238E27FC236}">
                      <a16:creationId xmlns:a16="http://schemas.microsoft.com/office/drawing/2014/main" id="{52BD84CD-F68A-ED99-3FE6-71D92F7F0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1" y="2421"/>
                  <a:ext cx="141" cy="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371E81-91CD-8769-40C7-C84F79447E25}"/>
                </a:ext>
              </a:extLst>
            </p:cNvPr>
            <p:cNvGrpSpPr/>
            <p:nvPr/>
          </p:nvGrpSpPr>
          <p:grpSpPr>
            <a:xfrm>
              <a:off x="3118012" y="3222726"/>
              <a:ext cx="946464" cy="610991"/>
              <a:chOff x="2860752" y="4315944"/>
              <a:chExt cx="415339" cy="268123"/>
            </a:xfrm>
          </p:grpSpPr>
          <p:sp>
            <p:nvSpPr>
              <p:cNvPr id="84" name="Oval 30">
                <a:extLst>
                  <a:ext uri="{FF2B5EF4-FFF2-40B4-BE49-F238E27FC236}">
                    <a16:creationId xmlns:a16="http://schemas.microsoft.com/office/drawing/2014/main" id="{AD679778-638D-C421-F799-A0A161530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" name="Line 31">
                <a:extLst>
                  <a:ext uri="{FF2B5EF4-FFF2-40B4-BE49-F238E27FC236}">
                    <a16:creationId xmlns:a16="http://schemas.microsoft.com/office/drawing/2014/main" id="{2F2E3B7F-D69F-C9F3-00CE-CD499F686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" name="Line 32">
                <a:extLst>
                  <a:ext uri="{FF2B5EF4-FFF2-40B4-BE49-F238E27FC236}">
                    <a16:creationId xmlns:a16="http://schemas.microsoft.com/office/drawing/2014/main" id="{0C248F25-11AB-31FC-4E96-2611705EA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" name="Rectangle 33">
                <a:extLst>
                  <a:ext uri="{FF2B5EF4-FFF2-40B4-BE49-F238E27FC236}">
                    <a16:creationId xmlns:a16="http://schemas.microsoft.com/office/drawing/2014/main" id="{618BE0EF-B888-F4A4-B7FF-5D187BD8E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" name="Oval 34">
                <a:extLst>
                  <a:ext uri="{FF2B5EF4-FFF2-40B4-BE49-F238E27FC236}">
                    <a16:creationId xmlns:a16="http://schemas.microsoft.com/office/drawing/2014/main" id="{25573E8F-B9F8-266B-A5D8-3D4265364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9" name="Group 59">
                <a:extLst>
                  <a:ext uri="{FF2B5EF4-FFF2-40B4-BE49-F238E27FC236}">
                    <a16:creationId xmlns:a16="http://schemas.microsoft.com/office/drawing/2014/main" id="{86ADC96E-83DF-4B3D-24FA-78D1D01746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6193" y="4315944"/>
                <a:ext cx="319009" cy="264188"/>
                <a:chOff x="2929" y="2421"/>
                <a:chExt cx="245" cy="201"/>
              </a:xfrm>
            </p:grpSpPr>
            <p:sp>
              <p:nvSpPr>
                <p:cNvPr id="90" name="Rectangle 60">
                  <a:extLst>
                    <a:ext uri="{FF2B5EF4-FFF2-40B4-BE49-F238E27FC236}">
                      <a16:creationId xmlns:a16="http://schemas.microsoft.com/office/drawing/2014/main" id="{C0EA9A8B-9000-A3A9-FBB2-F43AD6A14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 Box 61">
                      <a:extLst>
                        <a:ext uri="{FF2B5EF4-FFF2-40B4-BE49-F238E27FC236}">
                          <a16:creationId xmlns:a16="http://schemas.microsoft.com/office/drawing/2014/main" id="{70A617C3-E18E-88DB-4AEB-BC1A53F2FD7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9" y="2421"/>
                      <a:ext cx="245" cy="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 Box 61">
                      <a:extLst>
                        <a:ext uri="{FF2B5EF4-FFF2-40B4-BE49-F238E27FC236}">
                          <a16:creationId xmlns:a16="http://schemas.microsoft.com/office/drawing/2014/main" id="{70A617C3-E18E-88DB-4AEB-BC1A53F2FD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29" y="2421"/>
                      <a:ext cx="245" cy="2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1C6AE2-A14C-6AC7-9189-6AE66CC4FE28}"/>
                </a:ext>
              </a:extLst>
            </p:cNvPr>
            <p:cNvGrpSpPr/>
            <p:nvPr/>
          </p:nvGrpSpPr>
          <p:grpSpPr>
            <a:xfrm>
              <a:off x="4055491" y="4016246"/>
              <a:ext cx="946464" cy="610991"/>
              <a:chOff x="2860752" y="4315944"/>
              <a:chExt cx="415339" cy="268123"/>
            </a:xfrm>
          </p:grpSpPr>
          <p:sp>
            <p:nvSpPr>
              <p:cNvPr id="76" name="Oval 30">
                <a:extLst>
                  <a:ext uri="{FF2B5EF4-FFF2-40B4-BE49-F238E27FC236}">
                    <a16:creationId xmlns:a16="http://schemas.microsoft.com/office/drawing/2014/main" id="{8B37F625-282C-E73C-4D0A-33A798CA9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" name="Line 31">
                <a:extLst>
                  <a:ext uri="{FF2B5EF4-FFF2-40B4-BE49-F238E27FC236}">
                    <a16:creationId xmlns:a16="http://schemas.microsoft.com/office/drawing/2014/main" id="{45771290-B753-F018-039E-0BBFE701B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Line 32">
                <a:extLst>
                  <a:ext uri="{FF2B5EF4-FFF2-40B4-BE49-F238E27FC236}">
                    <a16:creationId xmlns:a16="http://schemas.microsoft.com/office/drawing/2014/main" id="{7F585004-F407-F290-AFD4-3F3375A0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B95AA42-F8CF-6E33-D963-B8F4CD16F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Oval 34">
                <a:extLst>
                  <a:ext uri="{FF2B5EF4-FFF2-40B4-BE49-F238E27FC236}">
                    <a16:creationId xmlns:a16="http://schemas.microsoft.com/office/drawing/2014/main" id="{83AD4551-33C7-48FC-E328-FACD69F2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1" name="Group 59">
                <a:extLst>
                  <a:ext uri="{FF2B5EF4-FFF2-40B4-BE49-F238E27FC236}">
                    <a16:creationId xmlns:a16="http://schemas.microsoft.com/office/drawing/2014/main" id="{DAA52FD9-71FF-66CA-A537-79F9EBFDB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3586" y="4315944"/>
                <a:ext cx="322915" cy="264188"/>
                <a:chOff x="2927" y="2421"/>
                <a:chExt cx="248" cy="201"/>
              </a:xfrm>
            </p:grpSpPr>
            <p:sp>
              <p:nvSpPr>
                <p:cNvPr id="82" name="Rectangle 60">
                  <a:extLst>
                    <a:ext uri="{FF2B5EF4-FFF2-40B4-BE49-F238E27FC236}">
                      <a16:creationId xmlns:a16="http://schemas.microsoft.com/office/drawing/2014/main" id="{C6E94683-22E4-298A-2C83-F20E27BCA7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 Box 61">
                      <a:extLst>
                        <a:ext uri="{FF2B5EF4-FFF2-40B4-BE49-F238E27FC236}">
                          <a16:creationId xmlns:a16="http://schemas.microsoft.com/office/drawing/2014/main" id="{78C2B56F-F0A2-97A2-06F7-F1153D6A0F3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7" y="2421"/>
                      <a:ext cx="248" cy="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 Box 61">
                      <a:extLst>
                        <a:ext uri="{FF2B5EF4-FFF2-40B4-BE49-F238E27FC236}">
                          <a16:creationId xmlns:a16="http://schemas.microsoft.com/office/drawing/2014/main" id="{78C2B56F-F0A2-97A2-06F7-F1153D6A0F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27" y="2421"/>
                      <a:ext cx="248" cy="2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33127D-CD55-FD88-0124-B212B777D528}"/>
                </a:ext>
              </a:extLst>
            </p:cNvPr>
            <p:cNvGrpSpPr/>
            <p:nvPr/>
          </p:nvGrpSpPr>
          <p:grpSpPr>
            <a:xfrm>
              <a:off x="3260391" y="5484786"/>
              <a:ext cx="946464" cy="610991"/>
              <a:chOff x="2860752" y="4315944"/>
              <a:chExt cx="415339" cy="268123"/>
            </a:xfrm>
          </p:grpSpPr>
          <p:sp>
            <p:nvSpPr>
              <p:cNvPr id="68" name="Oval 30">
                <a:extLst>
                  <a:ext uri="{FF2B5EF4-FFF2-40B4-BE49-F238E27FC236}">
                    <a16:creationId xmlns:a16="http://schemas.microsoft.com/office/drawing/2014/main" id="{8A336F6A-7EAE-351B-D4F2-C1325CAD8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9" name="Line 31">
                <a:extLst>
                  <a:ext uri="{FF2B5EF4-FFF2-40B4-BE49-F238E27FC236}">
                    <a16:creationId xmlns:a16="http://schemas.microsoft.com/office/drawing/2014/main" id="{ECC6D9C5-0ED3-D47C-7612-E21CC12A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32">
                <a:extLst>
                  <a:ext uri="{FF2B5EF4-FFF2-40B4-BE49-F238E27FC236}">
                    <a16:creationId xmlns:a16="http://schemas.microsoft.com/office/drawing/2014/main" id="{24CDB55E-1A04-8439-B4A0-AC44BC9A8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Rectangle 33">
                <a:extLst>
                  <a:ext uri="{FF2B5EF4-FFF2-40B4-BE49-F238E27FC236}">
                    <a16:creationId xmlns:a16="http://schemas.microsoft.com/office/drawing/2014/main" id="{91DB13C9-5B16-EF19-E7D5-C5645BD2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Oval 34">
                <a:extLst>
                  <a:ext uri="{FF2B5EF4-FFF2-40B4-BE49-F238E27FC236}">
                    <a16:creationId xmlns:a16="http://schemas.microsoft.com/office/drawing/2014/main" id="{422AE089-5455-9AE6-6E7C-12C78D53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3" name="Group 59">
                <a:extLst>
                  <a:ext uri="{FF2B5EF4-FFF2-40B4-BE49-F238E27FC236}">
                    <a16:creationId xmlns:a16="http://schemas.microsoft.com/office/drawing/2014/main" id="{111CA943-7EEF-08C7-4285-0AC7BFC20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2283" y="4315944"/>
                <a:ext cx="325519" cy="264188"/>
                <a:chOff x="2926" y="2421"/>
                <a:chExt cx="250" cy="201"/>
              </a:xfrm>
            </p:grpSpPr>
            <p:sp>
              <p:nvSpPr>
                <p:cNvPr id="74" name="Rectangle 60">
                  <a:extLst>
                    <a:ext uri="{FF2B5EF4-FFF2-40B4-BE49-F238E27FC236}">
                      <a16:creationId xmlns:a16="http://schemas.microsoft.com/office/drawing/2014/main" id="{2777C9C4-9465-32EF-9B6E-DD9509CFD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 Box 61">
                      <a:extLst>
                        <a:ext uri="{FF2B5EF4-FFF2-40B4-BE49-F238E27FC236}">
                          <a16:creationId xmlns:a16="http://schemas.microsoft.com/office/drawing/2014/main" id="{0F22766E-042D-C2A2-7384-4F20902991C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6" y="2421"/>
                      <a:ext cx="250" cy="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HK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 Box 61">
                      <a:extLst>
                        <a:ext uri="{FF2B5EF4-FFF2-40B4-BE49-F238E27FC236}">
                          <a16:creationId xmlns:a16="http://schemas.microsoft.com/office/drawing/2014/main" id="{0F22766E-042D-C2A2-7384-4F20902991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26" y="2421"/>
                      <a:ext cx="250" cy="20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998390-1178-31A6-5068-5DC11AA16E11}"/>
                </a:ext>
              </a:extLst>
            </p:cNvPr>
            <p:cNvSpPr txBox="1"/>
            <p:nvPr/>
          </p:nvSpPr>
          <p:spPr>
            <a:xfrm>
              <a:off x="3822939" y="4786096"/>
              <a:ext cx="885491" cy="599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/>
                <a:t>…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4DE13E-A617-4C03-7B82-97EBE3EE2109}"/>
                </a:ext>
              </a:extLst>
            </p:cNvPr>
            <p:cNvCxnSpPr/>
            <p:nvPr/>
          </p:nvCxnSpPr>
          <p:spPr>
            <a:xfrm flipV="1">
              <a:off x="3118012" y="3833717"/>
              <a:ext cx="283593" cy="672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7319BC-4653-5FCB-E189-A1B846FEB3EC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 flipV="1">
              <a:off x="3426658" y="4437046"/>
              <a:ext cx="637818" cy="2578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84CB9-B132-8F05-9035-A92506F15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6935" y="4937597"/>
              <a:ext cx="382805" cy="717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5B0C51-7130-A492-2AD5-D5D535FBD290}"/>
                </a:ext>
              </a:extLst>
            </p:cNvPr>
            <p:cNvGrpSpPr/>
            <p:nvPr/>
          </p:nvGrpSpPr>
          <p:grpSpPr>
            <a:xfrm>
              <a:off x="7199032" y="3954002"/>
              <a:ext cx="946464" cy="610991"/>
              <a:chOff x="2860752" y="4315944"/>
              <a:chExt cx="415339" cy="268123"/>
            </a:xfrm>
          </p:grpSpPr>
          <p:sp>
            <p:nvSpPr>
              <p:cNvPr id="60" name="Oval 30">
                <a:extLst>
                  <a:ext uri="{FF2B5EF4-FFF2-40B4-BE49-F238E27FC236}">
                    <a16:creationId xmlns:a16="http://schemas.microsoft.com/office/drawing/2014/main" id="{9276FBA7-D972-AE8E-A1CC-19E08C4AC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Line 31">
                <a:extLst>
                  <a:ext uri="{FF2B5EF4-FFF2-40B4-BE49-F238E27FC236}">
                    <a16:creationId xmlns:a16="http://schemas.microsoft.com/office/drawing/2014/main" id="{C1913299-1AA7-3A28-5FBC-37457497C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8F7B993A-05DF-13BF-C1A5-BDE0660F5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928B6B51-A027-3997-B0E3-4EC5E63F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Oval 34">
                <a:extLst>
                  <a:ext uri="{FF2B5EF4-FFF2-40B4-BE49-F238E27FC236}">
                    <a16:creationId xmlns:a16="http://schemas.microsoft.com/office/drawing/2014/main" id="{87DA4805-C8C3-13D7-4D2C-6B6A70267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5" name="Group 59">
                <a:extLst>
                  <a:ext uri="{FF2B5EF4-FFF2-40B4-BE49-F238E27FC236}">
                    <a16:creationId xmlns:a16="http://schemas.microsoft.com/office/drawing/2014/main" id="{5237CD95-AB23-2B49-E873-04D20592D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3899" y="4315944"/>
                <a:ext cx="186197" cy="264188"/>
                <a:chOff x="2981" y="2421"/>
                <a:chExt cx="143" cy="201"/>
              </a:xfrm>
            </p:grpSpPr>
            <p:sp>
              <p:nvSpPr>
                <p:cNvPr id="66" name="Rectangle 60">
                  <a:extLst>
                    <a:ext uri="{FF2B5EF4-FFF2-40B4-BE49-F238E27FC236}">
                      <a16:creationId xmlns:a16="http://schemas.microsoft.com/office/drawing/2014/main" id="{88A0E8FE-ECB1-461C-6F6D-55FE07CAA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7" name="Text Box 61">
                  <a:extLst>
                    <a:ext uri="{FF2B5EF4-FFF2-40B4-BE49-F238E27FC236}">
                      <a16:creationId xmlns:a16="http://schemas.microsoft.com/office/drawing/2014/main" id="{318087FC-F7AF-17D2-3015-0C9B1B224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1" y="2421"/>
                  <a:ext cx="141" cy="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DE3016-4018-1DB1-C57C-07B99DC8DDD6}"/>
                    </a:ext>
                  </a:extLst>
                </p14:cNvPr>
                <p14:cNvContentPartPr/>
                <p14:nvPr/>
              </p14:nvContentPartPr>
              <p14:xfrm>
                <a:off x="5571436" y="387661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DE3016-4018-1DB1-C57C-07B99DC8DD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5316" y="387049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8597D5-A7F3-A231-A4A2-B08B367EFB88}"/>
                </a:ext>
              </a:extLst>
            </p:cNvPr>
            <p:cNvSpPr/>
            <p:nvPr/>
          </p:nvSpPr>
          <p:spPr>
            <a:xfrm>
              <a:off x="4078705" y="3336879"/>
              <a:ext cx="3140242" cy="1114805"/>
            </a:xfrm>
            <a:custGeom>
              <a:avLst/>
              <a:gdLst>
                <a:gd name="connsiteX0" fmla="*/ 0 w 3140242"/>
                <a:gd name="connsiteY0" fmla="*/ 260563 h 1114805"/>
                <a:gd name="connsiteX1" fmla="*/ 409074 w 3140242"/>
                <a:gd name="connsiteY1" fmla="*/ 7900 h 1114805"/>
                <a:gd name="connsiteX2" fmla="*/ 673769 w 3140242"/>
                <a:gd name="connsiteY2" fmla="*/ 525258 h 1114805"/>
                <a:gd name="connsiteX3" fmla="*/ 1179095 w 3140242"/>
                <a:gd name="connsiteY3" fmla="*/ 236500 h 1114805"/>
                <a:gd name="connsiteX4" fmla="*/ 1528011 w 3140242"/>
                <a:gd name="connsiteY4" fmla="*/ 693700 h 1114805"/>
                <a:gd name="connsiteX5" fmla="*/ 2069432 w 3140242"/>
                <a:gd name="connsiteY5" fmla="*/ 465100 h 1114805"/>
                <a:gd name="connsiteX6" fmla="*/ 2370221 w 3140242"/>
                <a:gd name="connsiteY6" fmla="*/ 910268 h 1114805"/>
                <a:gd name="connsiteX7" fmla="*/ 2731169 w 3140242"/>
                <a:gd name="connsiteY7" fmla="*/ 753858 h 1114805"/>
                <a:gd name="connsiteX8" fmla="*/ 3140242 w 3140242"/>
                <a:gd name="connsiteY8" fmla="*/ 1114805 h 111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0242" h="1114805">
                  <a:moveTo>
                    <a:pt x="0" y="260563"/>
                  </a:moveTo>
                  <a:cubicBezTo>
                    <a:pt x="148389" y="112173"/>
                    <a:pt x="296779" y="-36216"/>
                    <a:pt x="409074" y="7900"/>
                  </a:cubicBezTo>
                  <a:cubicBezTo>
                    <a:pt x="521369" y="52016"/>
                    <a:pt x="545432" y="487158"/>
                    <a:pt x="673769" y="525258"/>
                  </a:cubicBezTo>
                  <a:cubicBezTo>
                    <a:pt x="802106" y="563358"/>
                    <a:pt x="1036721" y="208426"/>
                    <a:pt x="1179095" y="236500"/>
                  </a:cubicBezTo>
                  <a:cubicBezTo>
                    <a:pt x="1321469" y="264574"/>
                    <a:pt x="1379622" y="655600"/>
                    <a:pt x="1528011" y="693700"/>
                  </a:cubicBezTo>
                  <a:cubicBezTo>
                    <a:pt x="1676400" y="731800"/>
                    <a:pt x="1929064" y="429005"/>
                    <a:pt x="2069432" y="465100"/>
                  </a:cubicBezTo>
                  <a:cubicBezTo>
                    <a:pt x="2209800" y="501195"/>
                    <a:pt x="2259932" y="862142"/>
                    <a:pt x="2370221" y="910268"/>
                  </a:cubicBezTo>
                  <a:cubicBezTo>
                    <a:pt x="2480511" y="958394"/>
                    <a:pt x="2602832" y="719769"/>
                    <a:pt x="2731169" y="753858"/>
                  </a:cubicBezTo>
                  <a:cubicBezTo>
                    <a:pt x="2859506" y="787947"/>
                    <a:pt x="2999874" y="951376"/>
                    <a:pt x="3140242" y="111480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BE97E69-0102-DB0C-44CA-8BEFF5A391A4}"/>
                </a:ext>
              </a:extLst>
            </p:cNvPr>
            <p:cNvSpPr/>
            <p:nvPr/>
          </p:nvSpPr>
          <p:spPr>
            <a:xfrm>
              <a:off x="5005137" y="4376914"/>
              <a:ext cx="2695074" cy="439366"/>
            </a:xfrm>
            <a:custGeom>
              <a:avLst/>
              <a:gdLst>
                <a:gd name="connsiteX0" fmla="*/ 0 w 2695074"/>
                <a:gd name="connsiteY0" fmla="*/ 183054 h 439366"/>
                <a:gd name="connsiteX1" fmla="*/ 709863 w 2695074"/>
                <a:gd name="connsiteY1" fmla="*/ 2581 h 439366"/>
                <a:gd name="connsiteX2" fmla="*/ 1191126 w 2695074"/>
                <a:gd name="connsiteY2" fmla="*/ 303370 h 439366"/>
                <a:gd name="connsiteX3" fmla="*/ 1624263 w 2695074"/>
                <a:gd name="connsiteY3" fmla="*/ 435718 h 439366"/>
                <a:gd name="connsiteX4" fmla="*/ 1973179 w 2695074"/>
                <a:gd name="connsiteY4" fmla="*/ 171023 h 439366"/>
                <a:gd name="connsiteX5" fmla="*/ 2394284 w 2695074"/>
                <a:gd name="connsiteY5" fmla="*/ 375560 h 439366"/>
                <a:gd name="connsiteX6" fmla="*/ 2695074 w 2695074"/>
                <a:gd name="connsiteY6" fmla="*/ 195086 h 43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5074" h="439366">
                  <a:moveTo>
                    <a:pt x="0" y="183054"/>
                  </a:moveTo>
                  <a:cubicBezTo>
                    <a:pt x="255671" y="82791"/>
                    <a:pt x="511342" y="-17472"/>
                    <a:pt x="709863" y="2581"/>
                  </a:cubicBezTo>
                  <a:cubicBezTo>
                    <a:pt x="908384" y="22634"/>
                    <a:pt x="1038726" y="231181"/>
                    <a:pt x="1191126" y="303370"/>
                  </a:cubicBezTo>
                  <a:cubicBezTo>
                    <a:pt x="1343526" y="375559"/>
                    <a:pt x="1493921" y="457776"/>
                    <a:pt x="1624263" y="435718"/>
                  </a:cubicBezTo>
                  <a:cubicBezTo>
                    <a:pt x="1754605" y="413660"/>
                    <a:pt x="1844842" y="181049"/>
                    <a:pt x="1973179" y="171023"/>
                  </a:cubicBezTo>
                  <a:cubicBezTo>
                    <a:pt x="2101516" y="160997"/>
                    <a:pt x="2273968" y="371550"/>
                    <a:pt x="2394284" y="375560"/>
                  </a:cubicBezTo>
                  <a:cubicBezTo>
                    <a:pt x="2514600" y="379570"/>
                    <a:pt x="2604837" y="287328"/>
                    <a:pt x="2695074" y="19508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5B1CA2A-5FF0-CD83-6F6F-FF560548D559}"/>
                </a:ext>
              </a:extLst>
            </p:cNvPr>
            <p:cNvSpPr/>
            <p:nvPr/>
          </p:nvSpPr>
          <p:spPr>
            <a:xfrm>
              <a:off x="4211053" y="4547937"/>
              <a:ext cx="3729789" cy="1395663"/>
            </a:xfrm>
            <a:custGeom>
              <a:avLst/>
              <a:gdLst>
                <a:gd name="connsiteX0" fmla="*/ 0 w 3729789"/>
                <a:gd name="connsiteY0" fmla="*/ 1395663 h 1395663"/>
                <a:gd name="connsiteX1" fmla="*/ 601579 w 3729789"/>
                <a:gd name="connsiteY1" fmla="*/ 1034716 h 1395663"/>
                <a:gd name="connsiteX2" fmla="*/ 1768642 w 3729789"/>
                <a:gd name="connsiteY2" fmla="*/ 962526 h 1395663"/>
                <a:gd name="connsiteX3" fmla="*/ 2646947 w 3729789"/>
                <a:gd name="connsiteY3" fmla="*/ 433137 h 1395663"/>
                <a:gd name="connsiteX4" fmla="*/ 3489158 w 3729789"/>
                <a:gd name="connsiteY4" fmla="*/ 421105 h 1395663"/>
                <a:gd name="connsiteX5" fmla="*/ 3729789 w 3729789"/>
                <a:gd name="connsiteY5" fmla="*/ 0 h 139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9789" h="1395663">
                  <a:moveTo>
                    <a:pt x="0" y="1395663"/>
                  </a:moveTo>
                  <a:cubicBezTo>
                    <a:pt x="153402" y="1251284"/>
                    <a:pt x="306805" y="1106905"/>
                    <a:pt x="601579" y="1034716"/>
                  </a:cubicBezTo>
                  <a:cubicBezTo>
                    <a:pt x="896353" y="962527"/>
                    <a:pt x="1427747" y="1062789"/>
                    <a:pt x="1768642" y="962526"/>
                  </a:cubicBezTo>
                  <a:cubicBezTo>
                    <a:pt x="2109537" y="862263"/>
                    <a:pt x="2360194" y="523374"/>
                    <a:pt x="2646947" y="433137"/>
                  </a:cubicBezTo>
                  <a:cubicBezTo>
                    <a:pt x="2933700" y="342900"/>
                    <a:pt x="3308684" y="493294"/>
                    <a:pt x="3489158" y="421105"/>
                  </a:cubicBezTo>
                  <a:cubicBezTo>
                    <a:pt x="3669632" y="348916"/>
                    <a:pt x="3699710" y="174458"/>
                    <a:pt x="3729789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054A81-8338-5C2D-DFDC-F44B6117AAD5}"/>
                </a:ext>
              </a:extLst>
            </p:cNvPr>
            <p:cNvGrpSpPr/>
            <p:nvPr/>
          </p:nvGrpSpPr>
          <p:grpSpPr>
            <a:xfrm>
              <a:off x="6096000" y="3894281"/>
              <a:ext cx="366978" cy="170715"/>
              <a:chOff x="2860752" y="4390855"/>
              <a:chExt cx="415339" cy="193212"/>
            </a:xfrm>
          </p:grpSpPr>
          <p:sp>
            <p:nvSpPr>
              <p:cNvPr id="54" name="Oval 30">
                <a:extLst>
                  <a:ext uri="{FF2B5EF4-FFF2-40B4-BE49-F238E27FC236}">
                    <a16:creationId xmlns:a16="http://schemas.microsoft.com/office/drawing/2014/main" id="{CFD4FB77-C224-F661-07C5-5B996F941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15D1144B-233A-AD58-5188-CA548F6F1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Line 32">
                <a:extLst>
                  <a:ext uri="{FF2B5EF4-FFF2-40B4-BE49-F238E27FC236}">
                    <a16:creationId xmlns:a16="http://schemas.microsoft.com/office/drawing/2014/main" id="{83E83D14-CB87-0AB0-60D8-F8CF01402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Rectangle 33">
                <a:extLst>
                  <a:ext uri="{FF2B5EF4-FFF2-40B4-BE49-F238E27FC236}">
                    <a16:creationId xmlns:a16="http://schemas.microsoft.com/office/drawing/2014/main" id="{C36422F1-D0DA-053D-47D7-984D53597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Oval 34">
                <a:extLst>
                  <a:ext uri="{FF2B5EF4-FFF2-40B4-BE49-F238E27FC236}">
                    <a16:creationId xmlns:a16="http://schemas.microsoft.com/office/drawing/2014/main" id="{07A8893B-3FB6-5684-31C2-9566894D3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Rectangle 60">
                <a:extLst>
                  <a:ext uri="{FF2B5EF4-FFF2-40B4-BE49-F238E27FC236}">
                    <a16:creationId xmlns:a16="http://schemas.microsoft.com/office/drawing/2014/main" id="{AFDE0BBA-AEFA-FBF0-9B36-A8934B8F4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F0708A-6E75-9BAC-AA1E-8049471AA2AD}"/>
                </a:ext>
              </a:extLst>
            </p:cNvPr>
            <p:cNvGrpSpPr/>
            <p:nvPr/>
          </p:nvGrpSpPr>
          <p:grpSpPr>
            <a:xfrm>
              <a:off x="5214499" y="3748359"/>
              <a:ext cx="366978" cy="170715"/>
              <a:chOff x="2860752" y="4390855"/>
              <a:chExt cx="415339" cy="193212"/>
            </a:xfrm>
          </p:grpSpPr>
          <p:sp>
            <p:nvSpPr>
              <p:cNvPr id="48" name="Oval 30">
                <a:extLst>
                  <a:ext uri="{FF2B5EF4-FFF2-40B4-BE49-F238E27FC236}">
                    <a16:creationId xmlns:a16="http://schemas.microsoft.com/office/drawing/2014/main" id="{8F76D72D-423E-2542-F643-5E9607FE9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9F953A1C-2AD3-DAD9-4AD0-91DFF0466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Line 32">
                <a:extLst>
                  <a:ext uri="{FF2B5EF4-FFF2-40B4-BE49-F238E27FC236}">
                    <a16:creationId xmlns:a16="http://schemas.microsoft.com/office/drawing/2014/main" id="{A3E36C59-D2EA-F8B9-FA87-9A23691E0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Rectangle 33">
                <a:extLst>
                  <a:ext uri="{FF2B5EF4-FFF2-40B4-BE49-F238E27FC236}">
                    <a16:creationId xmlns:a16="http://schemas.microsoft.com/office/drawing/2014/main" id="{B6544686-3938-A38E-3413-B0116490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Oval 34">
                <a:extLst>
                  <a:ext uri="{FF2B5EF4-FFF2-40B4-BE49-F238E27FC236}">
                    <a16:creationId xmlns:a16="http://schemas.microsoft.com/office/drawing/2014/main" id="{7F02848A-3951-8F83-76D5-E6BF7C52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Rectangle 60">
                <a:extLst>
                  <a:ext uri="{FF2B5EF4-FFF2-40B4-BE49-F238E27FC236}">
                    <a16:creationId xmlns:a16="http://schemas.microsoft.com/office/drawing/2014/main" id="{A5A5E1C4-6319-0E38-D74E-1E7488F80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6FEA4A3-CFD0-8CCF-F8C8-405562CC06B4}"/>
                </a:ext>
              </a:extLst>
            </p:cNvPr>
            <p:cNvGrpSpPr/>
            <p:nvPr/>
          </p:nvGrpSpPr>
          <p:grpSpPr>
            <a:xfrm>
              <a:off x="4408531" y="3552894"/>
              <a:ext cx="366978" cy="170715"/>
              <a:chOff x="2860752" y="4390855"/>
              <a:chExt cx="415339" cy="193212"/>
            </a:xfrm>
          </p:grpSpPr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id="{84495AEF-0842-136C-E318-E6673744C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Line 31">
                <a:extLst>
                  <a:ext uri="{FF2B5EF4-FFF2-40B4-BE49-F238E27FC236}">
                    <a16:creationId xmlns:a16="http://schemas.microsoft.com/office/drawing/2014/main" id="{C23F432E-B4C6-B4D2-2078-B24F2E727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Line 32">
                <a:extLst>
                  <a:ext uri="{FF2B5EF4-FFF2-40B4-BE49-F238E27FC236}">
                    <a16:creationId xmlns:a16="http://schemas.microsoft.com/office/drawing/2014/main" id="{BAA8F810-1CCF-BCC2-DA20-60D05EAA8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" name="Rectangle 33">
                <a:extLst>
                  <a:ext uri="{FF2B5EF4-FFF2-40B4-BE49-F238E27FC236}">
                    <a16:creationId xmlns:a16="http://schemas.microsoft.com/office/drawing/2014/main" id="{1F58A2C8-B0B6-40D9-3DA6-B2E93519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" name="Oval 34">
                <a:extLst>
                  <a:ext uri="{FF2B5EF4-FFF2-40B4-BE49-F238E27FC236}">
                    <a16:creationId xmlns:a16="http://schemas.microsoft.com/office/drawing/2014/main" id="{513932D3-BF3D-0B3C-FF72-2FE8C204A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564B6CAE-8211-BA49-C276-523EEE526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17C186-31E5-1C7C-0770-08BB0CC3E1B8}"/>
                </a:ext>
              </a:extLst>
            </p:cNvPr>
            <p:cNvGrpSpPr/>
            <p:nvPr/>
          </p:nvGrpSpPr>
          <p:grpSpPr>
            <a:xfrm>
              <a:off x="5753978" y="4456062"/>
              <a:ext cx="366978" cy="170715"/>
              <a:chOff x="2860752" y="4390855"/>
              <a:chExt cx="415339" cy="193212"/>
            </a:xfrm>
          </p:grpSpPr>
          <p:sp>
            <p:nvSpPr>
              <p:cNvPr id="36" name="Oval 30">
                <a:extLst>
                  <a:ext uri="{FF2B5EF4-FFF2-40B4-BE49-F238E27FC236}">
                    <a16:creationId xmlns:a16="http://schemas.microsoft.com/office/drawing/2014/main" id="{2808BCC1-D459-3C76-F62A-C3552C621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Line 31">
                <a:extLst>
                  <a:ext uri="{FF2B5EF4-FFF2-40B4-BE49-F238E27FC236}">
                    <a16:creationId xmlns:a16="http://schemas.microsoft.com/office/drawing/2014/main" id="{B8F28380-B436-8231-8ECD-08A1D43F9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Line 32">
                <a:extLst>
                  <a:ext uri="{FF2B5EF4-FFF2-40B4-BE49-F238E27FC236}">
                    <a16:creationId xmlns:a16="http://schemas.microsoft.com/office/drawing/2014/main" id="{35B237A4-6871-062A-18B6-55F8A5179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02C198DD-F0CB-CC16-342E-6DD64BAAD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Oval 34">
                <a:extLst>
                  <a:ext uri="{FF2B5EF4-FFF2-40B4-BE49-F238E27FC236}">
                    <a16:creationId xmlns:a16="http://schemas.microsoft.com/office/drawing/2014/main" id="{F6770E1A-BB06-00AA-E24F-D09B3DD46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13B088AC-C2C8-29C7-A25F-608BDED1F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7ADECE9-E421-0974-36BC-611196332B37}"/>
                </a:ext>
              </a:extLst>
            </p:cNvPr>
            <p:cNvGrpSpPr/>
            <p:nvPr/>
          </p:nvGrpSpPr>
          <p:grpSpPr>
            <a:xfrm>
              <a:off x="4852399" y="5433883"/>
              <a:ext cx="366978" cy="170715"/>
              <a:chOff x="2860752" y="4390855"/>
              <a:chExt cx="415339" cy="193212"/>
            </a:xfrm>
          </p:grpSpPr>
          <p:sp>
            <p:nvSpPr>
              <p:cNvPr id="30" name="Oval 30">
                <a:extLst>
                  <a:ext uri="{FF2B5EF4-FFF2-40B4-BE49-F238E27FC236}">
                    <a16:creationId xmlns:a16="http://schemas.microsoft.com/office/drawing/2014/main" id="{FE88A20A-E2BA-7C58-7CA0-FA1FD64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Line 31">
                <a:extLst>
                  <a:ext uri="{FF2B5EF4-FFF2-40B4-BE49-F238E27FC236}">
                    <a16:creationId xmlns:a16="http://schemas.microsoft.com/office/drawing/2014/main" id="{7B5F10A1-6D00-3525-C2E7-E5294AD08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Line 32">
                <a:extLst>
                  <a:ext uri="{FF2B5EF4-FFF2-40B4-BE49-F238E27FC236}">
                    <a16:creationId xmlns:a16="http://schemas.microsoft.com/office/drawing/2014/main" id="{B779E4DF-E9CE-A9D9-28F7-63B27AD2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413D9B41-97AC-1E19-F915-FE168494E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3A550E2C-2D62-83B7-BFC0-59BFA2EC9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Rectangle 60">
                <a:extLst>
                  <a:ext uri="{FF2B5EF4-FFF2-40B4-BE49-F238E27FC236}">
                    <a16:creationId xmlns:a16="http://schemas.microsoft.com/office/drawing/2014/main" id="{46231F75-3B9D-214B-2108-AC0297C38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42B919-ADFA-2223-0E2C-F07FBCCAFE08}"/>
                </a:ext>
              </a:extLst>
            </p:cNvPr>
            <p:cNvGrpSpPr/>
            <p:nvPr/>
          </p:nvGrpSpPr>
          <p:grpSpPr>
            <a:xfrm>
              <a:off x="6391925" y="5019673"/>
              <a:ext cx="366978" cy="170715"/>
              <a:chOff x="2860752" y="4390855"/>
              <a:chExt cx="415339" cy="193212"/>
            </a:xfrm>
          </p:grpSpPr>
          <p:sp>
            <p:nvSpPr>
              <p:cNvPr id="24" name="Oval 30">
                <a:extLst>
                  <a:ext uri="{FF2B5EF4-FFF2-40B4-BE49-F238E27FC236}">
                    <a16:creationId xmlns:a16="http://schemas.microsoft.com/office/drawing/2014/main" id="{49F0E55F-E628-9C01-1BFE-EC8F3C0A6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77603"/>
                <a:ext cx="411396" cy="10646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Line 31">
                <a:extLst>
                  <a:ext uri="{FF2B5EF4-FFF2-40B4-BE49-F238E27FC236}">
                    <a16:creationId xmlns:a16="http://schemas.microsoft.com/office/drawing/2014/main" id="{A6451525-2C81-3145-EC4E-028A8EA20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4695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Line 32">
                <a:extLst>
                  <a:ext uri="{FF2B5EF4-FFF2-40B4-BE49-F238E27FC236}">
                    <a16:creationId xmlns:a16="http://schemas.microsoft.com/office/drawing/2014/main" id="{F0E0CC81-1F55-570A-DA05-5918DC332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091" y="4468403"/>
                <a:ext cx="0" cy="657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283EBF17-EF2C-9614-7D17-D1D25F393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95" y="4468403"/>
                <a:ext cx="407453" cy="6440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D88460D7-83A3-AC12-7EE7-A3E47263D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752" y="4390855"/>
                <a:ext cx="411396" cy="12486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Rectangle 60">
                <a:extLst>
                  <a:ext uri="{FF2B5EF4-FFF2-40B4-BE49-F238E27FC236}">
                    <a16:creationId xmlns:a16="http://schemas.microsoft.com/office/drawing/2014/main" id="{79376B90-480A-82A3-C7B6-66756E6D4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203" y="4406635"/>
                <a:ext cx="184895" cy="173497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EC4925EA-6EF1-CAEF-B3B3-86D6768927BE}"/>
              </a:ext>
            </a:extLst>
          </p:cNvPr>
          <p:cNvSpPr/>
          <p:nvPr/>
        </p:nvSpPr>
        <p:spPr>
          <a:xfrm rot="16770375">
            <a:off x="6634090" y="2516953"/>
            <a:ext cx="292674" cy="3452614"/>
          </a:xfrm>
          <a:prstGeom prst="rightBrace">
            <a:avLst>
              <a:gd name="adj1" fmla="val 4846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EA1FEF95-EA99-6987-F59D-2278F54C6CC4}"/>
              </a:ext>
            </a:extLst>
          </p:cNvPr>
          <p:cNvSpPr/>
          <p:nvPr/>
        </p:nvSpPr>
        <p:spPr>
          <a:xfrm rot="12007903">
            <a:off x="3846740" y="4291133"/>
            <a:ext cx="292674" cy="635437"/>
          </a:xfrm>
          <a:prstGeom prst="rightBrace">
            <a:avLst>
              <a:gd name="adj1" fmla="val 4846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566A4C8-FAFD-353D-3518-4264F5114781}"/>
                  </a:ext>
                </a:extLst>
              </p:cNvPr>
              <p:cNvSpPr txBox="1"/>
              <p:nvPr/>
            </p:nvSpPr>
            <p:spPr>
              <a:xfrm rot="495941">
                <a:off x="6662573" y="3807800"/>
                <a:ext cx="898131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566A4C8-FAFD-353D-3518-4264F5114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5941">
                <a:off x="6662573" y="3807800"/>
                <a:ext cx="898131" cy="393121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1887DDC-5B02-8EFE-0AE6-4791EEA7F1E0}"/>
                  </a:ext>
                </a:extLst>
              </p:cNvPr>
              <p:cNvSpPr txBox="1"/>
              <p:nvPr/>
            </p:nvSpPr>
            <p:spPr>
              <a:xfrm>
                <a:off x="2962307" y="4374108"/>
                <a:ext cx="66447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1887DDC-5B02-8EFE-0AE6-4791EEA7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07" y="4374108"/>
                <a:ext cx="664477" cy="3931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/>
              <a:t>Based on </a:t>
            </a:r>
            <a:r>
              <a:rPr lang="en-US" sz="3200" i="1">
                <a:solidFill>
                  <a:srgbClr val="0000A8"/>
                </a:solidFill>
              </a:rPr>
              <a:t>Bellman-Ford</a:t>
            </a:r>
            <a:r>
              <a:rPr lang="en-US" sz="3200"/>
              <a:t> (BF) equation (dynamic programming):</a:t>
            </a:r>
          </a:p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>
                  <a:latin typeface="+mn-lt"/>
                </a:rPr>
                <a:t>min</a:t>
              </a:r>
              <a:r>
                <a:rPr lang="en-US">
                  <a:latin typeface="+mn-lt"/>
                </a:rPr>
                <a:t> taken over all neighbors</a:t>
              </a:r>
              <a:r>
                <a:rPr lang="en-US" i="1">
                  <a:latin typeface="+mn-lt"/>
                </a:rPr>
                <a:t> v </a:t>
              </a:r>
              <a:r>
                <a:rPr lang="en-US">
                  <a:latin typeface="+mn-lt"/>
                </a:rPr>
                <a:t>of </a:t>
              </a:r>
              <a:r>
                <a:rPr lang="en-US" i="1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>
                  <a:latin typeface="+mn-lt"/>
                </a:rPr>
                <a:t>v</a:t>
              </a:r>
              <a:r>
                <a:rPr lang="en-US">
                  <a:latin typeface="+mn-lt"/>
                </a:rPr>
                <a:t>’s estimated least-cost-path cost to </a:t>
              </a:r>
              <a:r>
                <a:rPr lang="en-US" i="1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+mn-lt"/>
                </a:rPr>
                <a:t>direct cost of link from</a:t>
              </a:r>
              <a:r>
                <a:rPr lang="en-US" i="1">
                  <a:latin typeface="+mn-lt"/>
                </a:rPr>
                <a:t> x </a:t>
              </a:r>
              <a:r>
                <a:rPr lang="en-US">
                  <a:latin typeface="+mn-lt"/>
                </a:rPr>
                <a:t>to </a:t>
              </a:r>
              <a:r>
                <a:rPr lang="en-US" i="1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</a:t>
            </a:r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</a:t>
            </a:r>
            <a:r>
              <a:rPr kumimoji="0" lang="en-US" sz="2800" b="0" i="1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x,v,w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,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c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(c) 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</a:t>
              </a:r>
              <a:r>
                <a:rPr kumimoji="0" lang="en-US" sz="24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</a:t>
              </a:r>
              <a:r>
                <a:rPr kumimoji="0" lang="en-US" sz="24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(c),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</a:t>
              </a:r>
              <a:r>
                <a:rPr kumimoji="0" lang="en-US" sz="24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</a:t>
              </a:r>
              <a:r>
                <a:rPr kumimoji="0" lang="en-US" sz="24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(c),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</a:t>
              </a:r>
              <a:r>
                <a:rPr kumimoji="0" lang="en-US" sz="24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</a:t>
              </a:r>
              <a:r>
                <a:rPr kumimoji="0" lang="en-US" sz="2400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</a:t>
              </a:r>
              <a:r>
                <a:rPr kumimoji="0" lang="en-US" sz="2400" b="0" i="1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(c) 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51652" cy="461665"/>
              <a:chOff x="764088" y="2192055"/>
              <a:chExt cx="1351652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51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err="1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err="1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>
                    <a:solidFill>
                      <a:srgbClr val="000000"/>
                    </a:solidFill>
                    <a:ea typeface="ＭＳ Ｐゴシック" charset="0"/>
                  </a:rPr>
                  <a:t>(c) </a:t>
                </a:r>
                <a:r>
                  <a:rPr lang="en-US" sz="2400" kern="0">
                    <a:solidFill>
                      <a:srgbClr val="000000"/>
                    </a:solidFill>
                    <a:ea typeface="ＭＳ Ｐゴシック" charset="0"/>
                  </a:rPr>
                  <a:t>= 6</a:t>
                </a:r>
                <a:endParaRPr lang="en-US" sz="2400" ker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23846" cy="1131193"/>
            <a:chOff x="3717682" y="2156537"/>
            <a:chExt cx="1623846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7758" cy="461665"/>
              <a:chOff x="5257869" y="2364355"/>
              <a:chExt cx="1407758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7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err="1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err="1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>
                    <a:solidFill>
                      <a:srgbClr val="000000"/>
                    </a:solidFill>
                    <a:ea typeface="ＭＳ Ｐゴシック" charset="0"/>
                  </a:rPr>
                  <a:t>(c) = 4</a:t>
                </a:r>
                <a:endParaRPr lang="en-US" sz="2400" kern="0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8446" cy="461665"/>
              <a:chOff x="296266" y="4536509"/>
              <a:chExt cx="1348446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84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>
                    <a:solidFill>
                      <a:srgbClr val="000000"/>
                    </a:solidFill>
                    <a:ea typeface="ＭＳ Ｐゴシック" charset="0"/>
                  </a:rPr>
                  <a:t>(c)</a:t>
                </a:r>
                <a:r>
                  <a:rPr lang="en-US" sz="2400" kern="0">
                    <a:solidFill>
                      <a:srgbClr val="000000"/>
                    </a:solidFill>
                    <a:ea typeface="ＭＳ Ｐゴシック" charset="0"/>
                  </a:rPr>
                  <a:t> = 4</a:t>
                </a:r>
                <a:endParaRPr lang="en-US" sz="2400" ker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5202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</a:t>
            </a:r>
            <a:r>
              <a:rPr lang="en-US" kern="0">
                <a:solidFill>
                  <a:srgbClr val="000000"/>
                </a:solidFill>
              </a:rPr>
              <a:t>6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+ 4,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+ 4}  = 5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5072600" cy="3733537"/>
            <a:chOff x="6270932" y="2745287"/>
            <a:chExt cx="5072600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5072600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</a:t>
              </a:r>
              <a:r>
                <a:rPr lang="en-US" altLang="zh-CN" sz="2800" i="1" dirty="0">
                  <a:solidFill>
                    <a:srgbClr val="000000"/>
                  </a:solidFill>
                  <a:latin typeface="+mn-lt"/>
                </a:rPr>
                <a:t>node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x) is next hop on estimated least-cost path to destination (node c)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Line 6">
            <a:extLst>
              <a:ext uri="{FF2B5EF4-FFF2-40B4-BE49-F238E27FC236}">
                <a16:creationId xmlns:a16="http://schemas.microsoft.com/office/drawing/2014/main" id="{E6E0C5B4-469E-222B-591F-B8F76EDBF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683" y="38118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51955D-85AA-DCAD-5B51-D43B803A8764}"/>
              </a:ext>
            </a:extLst>
          </p:cNvPr>
          <p:cNvGrpSpPr/>
          <p:nvPr/>
        </p:nvGrpSpPr>
        <p:grpSpPr>
          <a:xfrm>
            <a:off x="1096898" y="3171678"/>
            <a:ext cx="501650" cy="400110"/>
            <a:chOff x="900729" y="1893003"/>
            <a:chExt cx="501650" cy="400110"/>
          </a:xfrm>
        </p:grpSpPr>
        <p:sp>
          <p:nvSpPr>
            <p:cNvPr id="5" name="Oval 30">
              <a:extLst>
                <a:ext uri="{FF2B5EF4-FFF2-40B4-BE49-F238E27FC236}">
                  <a16:creationId xmlns:a16="http://schemas.microsoft.com/office/drawing/2014/main" id="{7A0670DA-DF72-4EBD-D9F8-E68130CF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91" y="2094189"/>
              <a:ext cx="496888" cy="1285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31">
              <a:extLst>
                <a:ext uri="{FF2B5EF4-FFF2-40B4-BE49-F238E27FC236}">
                  <a16:creationId xmlns:a16="http://schemas.microsoft.com/office/drawing/2014/main" id="{1DD292F3-9761-0E5E-369C-53FCE7485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491" y="2083077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937EB42C-0C11-E736-38FC-8AC6FEDC5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379" y="2083077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33">
              <a:extLst>
                <a:ext uri="{FF2B5EF4-FFF2-40B4-BE49-F238E27FC236}">
                  <a16:creationId xmlns:a16="http://schemas.microsoft.com/office/drawing/2014/main" id="{D1C87A6F-B3A6-072E-26E7-7F276E8B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91" y="2083077"/>
              <a:ext cx="492125" cy="777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34">
              <a:extLst>
                <a:ext uri="{FF2B5EF4-FFF2-40B4-BE49-F238E27FC236}">
                  <a16:creationId xmlns:a16="http://schemas.microsoft.com/office/drawing/2014/main" id="{B1A1A603-844D-69F4-FCBF-60CFB803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729" y="1989414"/>
              <a:ext cx="496888" cy="15081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60">
              <a:extLst>
                <a:ext uri="{FF2B5EF4-FFF2-40B4-BE49-F238E27FC236}">
                  <a16:creationId xmlns:a16="http://schemas.microsoft.com/office/drawing/2014/main" id="{E0568DA8-9613-7B9C-6904-7A3491FD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039" y="2008469"/>
              <a:ext cx="223318" cy="209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F773D4E7-A9B6-6D86-F218-E73274D89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028" y="189300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" name="Freeform 42">
            <a:extLst>
              <a:ext uri="{FF2B5EF4-FFF2-40B4-BE49-F238E27FC236}">
                <a16:creationId xmlns:a16="http://schemas.microsoft.com/office/drawing/2014/main" id="{3B3AFB42-6C01-2934-32ED-CE94F008F2CB}"/>
              </a:ext>
            </a:extLst>
          </p:cNvPr>
          <p:cNvSpPr>
            <a:spLocks/>
          </p:cNvSpPr>
          <p:nvPr/>
        </p:nvSpPr>
        <p:spPr bwMode="auto">
          <a:xfrm flipH="1" flipV="1">
            <a:off x="1326399" y="3507806"/>
            <a:ext cx="235743" cy="257636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" name="Text Box 67">
            <a:extLst>
              <a:ext uri="{FF2B5EF4-FFF2-40B4-BE49-F238E27FC236}">
                <a16:creationId xmlns:a16="http://schemas.microsoft.com/office/drawing/2014/main" id="{A756DFC3-B66E-3BBF-6F63-7B435A5F4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283" y="353717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" name="Freeform 42">
            <a:extLst>
              <a:ext uri="{FF2B5EF4-FFF2-40B4-BE49-F238E27FC236}">
                <a16:creationId xmlns:a16="http://schemas.microsoft.com/office/drawing/2014/main" id="{D0A9BCF3-F30D-761C-0F14-D82A4E0DF5AB}"/>
              </a:ext>
            </a:extLst>
          </p:cNvPr>
          <p:cNvSpPr>
            <a:spLocks/>
          </p:cNvSpPr>
          <p:nvPr/>
        </p:nvSpPr>
        <p:spPr bwMode="auto">
          <a:xfrm flipV="1">
            <a:off x="3893465" y="3020165"/>
            <a:ext cx="539068" cy="3033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" name="Text Box 67">
            <a:extLst>
              <a:ext uri="{FF2B5EF4-FFF2-40B4-BE49-F238E27FC236}">
                <a16:creationId xmlns:a16="http://schemas.microsoft.com/office/drawing/2014/main" id="{1935C6EE-1831-BAA6-6F9F-356FA541B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830" y="289395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265EF4-5592-FEDA-3143-117B504C2046}"/>
              </a:ext>
            </a:extLst>
          </p:cNvPr>
          <p:cNvGrpSpPr/>
          <p:nvPr/>
        </p:nvGrpSpPr>
        <p:grpSpPr>
          <a:xfrm>
            <a:off x="4342094" y="2702604"/>
            <a:ext cx="501650" cy="400110"/>
            <a:chOff x="900729" y="1893003"/>
            <a:chExt cx="501650" cy="400110"/>
          </a:xfrm>
        </p:grpSpPr>
        <p:sp>
          <p:nvSpPr>
            <p:cNvPr id="23" name="Oval 30">
              <a:extLst>
                <a:ext uri="{FF2B5EF4-FFF2-40B4-BE49-F238E27FC236}">
                  <a16:creationId xmlns:a16="http://schemas.microsoft.com/office/drawing/2014/main" id="{33DAE4A0-B990-4DC0-2F3E-99585AD1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91" y="2094189"/>
              <a:ext cx="496888" cy="1285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A4430FD6-0953-9F14-44E8-267ECB9D5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491" y="2083077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1B49D629-820A-FDBA-C406-B5EFADB24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379" y="2083077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B1A2DF6A-9C1D-3A55-344B-3ED7E52ED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91" y="2083077"/>
              <a:ext cx="492125" cy="777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A3F3478A-498D-C2FB-1273-9E911E25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729" y="1989414"/>
              <a:ext cx="496888" cy="15081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Rectangle 60">
              <a:extLst>
                <a:ext uri="{FF2B5EF4-FFF2-40B4-BE49-F238E27FC236}">
                  <a16:creationId xmlns:a16="http://schemas.microsoft.com/office/drawing/2014/main" id="{16948754-5C16-A220-462B-85DC92854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039" y="2008469"/>
              <a:ext cx="223318" cy="209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 Box 61">
              <a:extLst>
                <a:ext uri="{FF2B5EF4-FFF2-40B4-BE49-F238E27FC236}">
                  <a16:creationId xmlns:a16="http://schemas.microsoft.com/office/drawing/2014/main" id="{1F3CEC44-F1E3-5D2E-22CA-BF1A027FA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028" y="1893003"/>
              <a:ext cx="327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b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" name="Line 32">
            <a:extLst>
              <a:ext uri="{FF2B5EF4-FFF2-40B4-BE49-F238E27FC236}">
                <a16:creationId xmlns:a16="http://schemas.microsoft.com/office/drawing/2014/main" id="{00557A8B-F2F1-08CB-F3CE-4E3DEDB03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4783" y="387993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1" name="Freeform 42">
            <a:extLst>
              <a:ext uri="{FF2B5EF4-FFF2-40B4-BE49-F238E27FC236}">
                <a16:creationId xmlns:a16="http://schemas.microsoft.com/office/drawing/2014/main" id="{91DD4E07-1893-7E7E-74C2-1C4D347BE4CC}"/>
              </a:ext>
            </a:extLst>
          </p:cNvPr>
          <p:cNvSpPr>
            <a:spLocks/>
          </p:cNvSpPr>
          <p:nvPr/>
        </p:nvSpPr>
        <p:spPr bwMode="auto">
          <a:xfrm flipV="1">
            <a:off x="4785338" y="3873899"/>
            <a:ext cx="336550" cy="4571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" name="Text Box 67">
            <a:extLst>
              <a:ext uri="{FF2B5EF4-FFF2-40B4-BE49-F238E27FC236}">
                <a16:creationId xmlns:a16="http://schemas.microsoft.com/office/drawing/2014/main" id="{4D81EA17-D698-3E6E-4D61-987B37C7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922" y="393034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68E54A-8FBD-09A0-BC20-538AF8EC47DF}"/>
              </a:ext>
            </a:extLst>
          </p:cNvPr>
          <p:cNvGrpSpPr/>
          <p:nvPr/>
        </p:nvGrpSpPr>
        <p:grpSpPr>
          <a:xfrm>
            <a:off x="5109706" y="3622728"/>
            <a:ext cx="501650" cy="400110"/>
            <a:chOff x="900729" y="1893003"/>
            <a:chExt cx="501650" cy="4001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DBB034-3740-66D3-5851-D04D82D4B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91" y="2094189"/>
              <a:ext cx="496888" cy="1285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C0A5468A-97D7-E7AD-B513-8246805DC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491" y="2083077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6134F0CA-6CBF-F778-DAF0-C29583F3D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379" y="2083077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8B15B2-8475-EAF6-8590-EB01A302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91" y="2083077"/>
              <a:ext cx="492125" cy="777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EE6C48-629E-DC65-4B45-2A1E2E19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729" y="1989414"/>
              <a:ext cx="496888" cy="15081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91C32D2-CC82-E404-0628-85F48F3EA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039" y="2008469"/>
              <a:ext cx="223318" cy="209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F1FC18DC-791B-617A-7CAD-7D5084EFD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241" y="1893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under minor, natural conditions, the estimate </a:t>
            </a:r>
            <a:r>
              <a:rPr lang="en-US" sz="2800" i="1">
                <a:cs typeface="Times New Roman" charset="0"/>
              </a:rPr>
              <a:t>D</a:t>
            </a:r>
            <a:r>
              <a:rPr lang="en-US" sz="2800" i="1" baseline="-30000">
                <a:cs typeface="Times New Roman" charset="0"/>
              </a:rPr>
              <a:t>x</a:t>
            </a:r>
            <a:r>
              <a:rPr lang="en-US" sz="2800" i="1">
                <a:cs typeface="Times New Roman" charset="0"/>
              </a:rPr>
              <a:t>(y) converge to the actual least cost </a:t>
            </a:r>
            <a:r>
              <a:rPr lang="en-US" sz="2800"/>
              <a:t>d</a:t>
            </a:r>
            <a:r>
              <a:rPr lang="en-US" sz="2800" baseline="-25000"/>
              <a:t>x</a:t>
            </a:r>
            <a:r>
              <a:rPr lang="en-US" sz="2800"/>
              <a:t>(y)</a:t>
            </a:r>
            <a:r>
              <a:rPr lang="en-US" sz="240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>
                  <a:cs typeface="Times New Roman" charset="0"/>
                </a:rPr>
                <a:t>for each node </a:t>
              </a:r>
              <a:r>
                <a:rPr lang="en-US" sz="2800" i="1">
                  <a:cs typeface="Times New Roman" charset="0"/>
                </a:rPr>
                <a:t>y</a:t>
              </a:r>
              <a:r>
                <a:rPr lang="en-US" sz="2800">
                  <a:cs typeface="Times New Roman" charset="0"/>
                </a:rPr>
                <a:t> </a:t>
              </a:r>
              <a:r>
                <a:rPr lang="en-US" sz="2800">
                  <a:ea typeface="MS Mincho" charset="0"/>
                  <a:cs typeface="MS Mincho" charset="0"/>
                </a:rPr>
                <a:t>∊</a:t>
              </a:r>
              <a:r>
                <a:rPr lang="en-US" sz="2800">
                  <a:cs typeface="Times New Roman" charset="0"/>
                </a:rPr>
                <a:t> </a:t>
              </a:r>
              <a:r>
                <a:rPr lang="en-US" sz="2800" i="1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/>
                <a:t>when </a:t>
              </a:r>
              <a:r>
                <a:rPr lang="en-US" i="1"/>
                <a:t>x</a:t>
              </a:r>
              <a:r>
                <a:rPr lang="en-US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9ee03e0-b78c-4998-8bf4-79b266b85105}" enabled="1" method="Standard" siteId="{723a5a87-f39a-4a22-9247-3fc240c0139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4169</Words>
  <Application>Microsoft Macintosh PowerPoint</Application>
  <PresentationFormat>Widescreen</PresentationFormat>
  <Paragraphs>829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MS Mincho</vt:lpstr>
      <vt:lpstr>ＭＳ Ｐゴシック</vt:lpstr>
      <vt:lpstr>Arial</vt:lpstr>
      <vt:lpstr>Calibri</vt:lpstr>
      <vt:lpstr>Calibri Light</vt:lpstr>
      <vt:lpstr>Cambria Math</vt:lpstr>
      <vt:lpstr>Comic Sans MS</vt:lpstr>
      <vt:lpstr>Gill Sans MT</vt:lpstr>
      <vt:lpstr>Times New Roman</vt:lpstr>
      <vt:lpstr>Wingdings</vt:lpstr>
      <vt:lpstr>Office Theme</vt:lpstr>
      <vt:lpstr>CS 456/656 Computer Networks</vt:lpstr>
      <vt:lpstr>A note on the slides</vt:lpstr>
      <vt:lpstr>Thanks for filling out the survey!</vt:lpstr>
      <vt:lpstr>Network layer: roadmap</vt:lpstr>
      <vt:lpstr>Distance vector routing algorithms</vt:lpstr>
      <vt:lpstr>Distance vector routing algorithms</vt:lpstr>
      <vt:lpstr>Distance vector algorithm </vt:lpstr>
      <vt:lpstr>Bellman-Ford example</vt:lpstr>
      <vt:lpstr>Distance vector algorithm </vt:lpstr>
      <vt:lpstr>Distance vector algorithm:  </vt:lpstr>
      <vt:lpstr>Distance vector example: iteration 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iteration</vt:lpstr>
      <vt:lpstr>Distance vector example: computation</vt:lpstr>
      <vt:lpstr>Distance vector example: computation</vt:lpstr>
      <vt:lpstr>Distance vector example: iteration</vt:lpstr>
      <vt:lpstr>Distance vector example:</vt:lpstr>
      <vt:lpstr>Distance vector: state information diffusion</vt:lpstr>
      <vt:lpstr>Distance vector is asynchronous</vt:lpstr>
      <vt:lpstr>Distance vector: link cost changes</vt:lpstr>
      <vt:lpstr>Distance vector: link cost changes</vt:lpstr>
      <vt:lpstr>Distance vector : count-to-infinity problem</vt:lpstr>
      <vt:lpstr>Distance vector : count-to-infinity problem</vt:lpstr>
      <vt:lpstr>What you need to know about distance vector routing algorithms</vt:lpstr>
      <vt:lpstr>Possible ways to practice more with DV</vt:lpstr>
      <vt:lpstr>Comparison of LS and DV algorithms</vt:lpstr>
      <vt:lpstr>Comparison of LS and DV algorithms</vt:lpstr>
      <vt:lpstr>What you need to know about routing algorithms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Mina Tahmasbi Arashloo</cp:lastModifiedBy>
  <cp:revision>2</cp:revision>
  <dcterms:created xsi:type="dcterms:W3CDTF">2020-01-18T07:24:59Z</dcterms:created>
  <dcterms:modified xsi:type="dcterms:W3CDTF">2025-10-27T12:04:24Z</dcterms:modified>
</cp:coreProperties>
</file>