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8"/>
  </p:notesMasterIdLst>
  <p:sldIdLst>
    <p:sldId id="1254" r:id="rId2"/>
    <p:sldId id="1253" r:id="rId3"/>
    <p:sldId id="964" r:id="rId4"/>
    <p:sldId id="1043" r:id="rId5"/>
    <p:sldId id="1297" r:id="rId6"/>
    <p:sldId id="1289" r:id="rId7"/>
    <p:sldId id="1290" r:id="rId8"/>
    <p:sldId id="1061" r:id="rId9"/>
    <p:sldId id="1213" r:id="rId10"/>
    <p:sldId id="1062" r:id="rId11"/>
    <p:sldId id="1214" r:id="rId12"/>
    <p:sldId id="1088" r:id="rId13"/>
    <p:sldId id="1063" r:id="rId14"/>
    <p:sldId id="1298" r:id="rId15"/>
    <p:sldId id="1291" r:id="rId16"/>
    <p:sldId id="1299" r:id="rId17"/>
    <p:sldId id="410" r:id="rId18"/>
    <p:sldId id="1308" r:id="rId19"/>
    <p:sldId id="1381" r:id="rId20"/>
    <p:sldId id="1382" r:id="rId21"/>
    <p:sldId id="411" r:id="rId22"/>
    <p:sldId id="1383" r:id="rId23"/>
    <p:sldId id="1384" r:id="rId24"/>
    <p:sldId id="1258" r:id="rId25"/>
    <p:sldId id="1278" r:id="rId26"/>
    <p:sldId id="1066" r:id="rId27"/>
    <p:sldId id="1065" r:id="rId28"/>
    <p:sldId id="1273" r:id="rId29"/>
    <p:sldId id="1259" r:id="rId30"/>
    <p:sldId id="1279" r:id="rId31"/>
    <p:sldId id="413" r:id="rId32"/>
    <p:sldId id="1386" r:id="rId33"/>
    <p:sldId id="1387" r:id="rId34"/>
    <p:sldId id="1385" r:id="rId35"/>
    <p:sldId id="1402" r:id="rId36"/>
    <p:sldId id="1403" r:id="rId37"/>
    <p:sldId id="1260" r:id="rId38"/>
    <p:sldId id="1275" r:id="rId39"/>
    <p:sldId id="1276" r:id="rId40"/>
    <p:sldId id="419" r:id="rId41"/>
    <p:sldId id="1071" r:id="rId42"/>
    <p:sldId id="1072" r:id="rId43"/>
    <p:sldId id="1388" r:id="rId44"/>
    <p:sldId id="420" r:id="rId45"/>
    <p:sldId id="1404" r:id="rId46"/>
    <p:sldId id="1281" r:id="rId47"/>
    <p:sldId id="1389" r:id="rId48"/>
    <p:sldId id="1391" r:id="rId49"/>
    <p:sldId id="1392" r:id="rId50"/>
    <p:sldId id="1262" r:id="rId51"/>
    <p:sldId id="1263" r:id="rId52"/>
    <p:sldId id="1294" r:id="rId53"/>
    <p:sldId id="423" r:id="rId54"/>
    <p:sldId id="1393" r:id="rId55"/>
    <p:sldId id="1283" r:id="rId56"/>
    <p:sldId id="1284" r:id="rId57"/>
    <p:sldId id="1285" r:id="rId58"/>
    <p:sldId id="1296" r:id="rId59"/>
    <p:sldId id="1295" r:id="rId60"/>
    <p:sldId id="1292" r:id="rId61"/>
    <p:sldId id="1080" r:id="rId62"/>
    <p:sldId id="1082" r:id="rId63"/>
    <p:sldId id="1206" r:id="rId64"/>
    <p:sldId id="1081" r:id="rId65"/>
    <p:sldId id="1207" r:id="rId66"/>
    <p:sldId id="1394" r:id="rId67"/>
    <p:sldId id="1395" r:id="rId68"/>
    <p:sldId id="1208" r:id="rId69"/>
    <p:sldId id="1396" r:id="rId70"/>
    <p:sldId id="1397" r:id="rId71"/>
    <p:sldId id="1090" r:id="rId72"/>
    <p:sldId id="1398" r:id="rId73"/>
    <p:sldId id="1300" r:id="rId74"/>
    <p:sldId id="1222" r:id="rId75"/>
    <p:sldId id="1302" r:id="rId76"/>
    <p:sldId id="1303" r:id="rId77"/>
    <p:sldId id="1092" r:id="rId78"/>
    <p:sldId id="1255" r:id="rId79"/>
    <p:sldId id="1399" r:id="rId80"/>
    <p:sldId id="1210" r:id="rId81"/>
    <p:sldId id="1301" r:id="rId82"/>
    <p:sldId id="1400" r:id="rId83"/>
    <p:sldId id="1401" r:id="rId84"/>
    <p:sldId id="1211" r:id="rId85"/>
    <p:sldId id="1212" r:id="rId86"/>
    <p:sldId id="1286"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3D3"/>
    <a:srgbClr val="945200"/>
    <a:srgbClr val="FFBAB0"/>
    <a:srgbClr val="BFA3FF"/>
    <a:srgbClr val="FFAE1F"/>
    <a:srgbClr val="F38010"/>
    <a:srgbClr val="FF9D96"/>
    <a:srgbClr val="D6DCE0"/>
    <a:srgbClr val="0000A3"/>
    <a:srgbClr val="E4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D4B807-1AE1-5747-A8FA-62B889CADA9B}" v="119" dt="2025-09-29T00:05:43.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65"/>
    <p:restoredTop sz="94690"/>
  </p:normalViewPr>
  <p:slideViewPr>
    <p:cSldViewPr snapToGrid="0">
      <p:cViewPr varScale="1">
        <p:scale>
          <a:sx n="111" d="100"/>
          <a:sy n="111" d="100"/>
        </p:scale>
        <p:origin x="576"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9/28/25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a:p>
        </p:txBody>
      </p:sp>
    </p:spTree>
    <p:extLst>
      <p:ext uri="{BB962C8B-B14F-4D97-AF65-F5344CB8AC3E}">
        <p14:creationId xmlns:p14="http://schemas.microsoft.com/office/powerpoint/2010/main" val="16249321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5188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68943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6237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8443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95367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4185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418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22227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7852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0260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D91EEAC-CFEF-9647-876F-EABC6B8338D7}" type="slidenum">
              <a:rPr lang="en-US" smtClean="0"/>
              <a:t>4</a:t>
            </a:fld>
            <a:endParaRPr lang="en-US"/>
          </a:p>
        </p:txBody>
      </p:sp>
    </p:spTree>
    <p:extLst>
      <p:ext uri="{BB962C8B-B14F-4D97-AF65-F5344CB8AC3E}">
        <p14:creationId xmlns:p14="http://schemas.microsoft.com/office/powerpoint/2010/main" val="15082176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874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D6771-66D2-9457-C1FC-B601145A6C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709A9D-2E91-DF06-A1DE-7FC577B198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966F1A-1F29-D6E4-21E2-C7794EDC3D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F25A54-7E1D-6B55-13C6-2AA45DFD93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57489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103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0644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 </a:t>
            </a:r>
            <a:r>
              <a:rPr lang="en-US" err="1"/>
              <a:t>diferenece</a:t>
            </a:r>
            <a:r>
              <a:rPr lang="en-US"/>
              <a:t> from bits errors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50940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4959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58757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74943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13158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439884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arrows through reliable data transfer channel is just one way – reliably send from sender to receiver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60415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Didn’t we rely on the retransmission when we removed the NAK? Can we safely remove this because of the timer?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1670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2133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ＭＳ Ｐゴシック" charset="0"/>
                <a:cs typeface="+mn-cs"/>
              </a:rPr>
              <a:t>if RTT=30 msec, 1KB pkt every 30 msec: 33kB/sec thruput over 1 Gbps link</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ＭＳ Ｐゴシック" charset="0"/>
                <a:cs typeface="+mn-cs"/>
              </a:rPr>
              <a:t>network protocol limits use of physical resources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mn-lt"/>
              <a:ea typeface="ＭＳ Ｐゴシック"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ＭＳ Ｐゴシック" charset="0"/>
                <a:cs typeface="+mn-cs"/>
              </a:rPr>
              <a:t>Let’s develop a formula for utilization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mn-lt"/>
              <a:ea typeface="ＭＳ Ｐゴシック" charset="0"/>
              <a:cs typeface="+mn-cs"/>
            </a:endParaRP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2625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0279972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346030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878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mn-lt"/>
                <a:ea typeface="+mn-ea"/>
                <a:cs typeface="+mn-cs"/>
              </a:rPr>
              <a:t>two generic forms of pipelined protocols: </a:t>
            </a:r>
            <a:r>
              <a:rPr kumimoji="0" lang="en-US" sz="1200" b="0" i="1" u="none" strike="noStrike" kern="1200" cap="none" spc="0" normalizeH="0" baseline="0" noProof="0">
                <a:ln>
                  <a:noFill/>
                </a:ln>
                <a:solidFill>
                  <a:srgbClr val="CC0000"/>
                </a:solidFill>
                <a:effectLst/>
                <a:uLnTx/>
                <a:uFillTx/>
                <a:latin typeface="+mn-lt"/>
                <a:ea typeface="+mn-ea"/>
                <a:cs typeface="+mn-cs"/>
              </a:rPr>
              <a:t>go-Back-N, selective repeat</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11228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Look at the animation in class</a:t>
            </a:r>
          </a:p>
          <a:p>
            <a:r>
              <a:rPr lang="en-US" dirty="0"/>
              <a:t>window size of 14, 8 have been sent but are not yet acknowledged, 6 sequence numbers are available for us. In window, but no calls from above to use them.</a:t>
            </a:r>
          </a:p>
          <a:p>
            <a:endParaRPr lang="en-US" dirty="0"/>
          </a:p>
          <a:p>
            <a:r>
              <a:rPr lang="en-US" dirty="0"/>
              <a:t>Note – we’ll skip the Go-Back-N FSM specification you can check that out in PowerPoint slides or book)</a:t>
            </a:r>
          </a:p>
          <a:p>
            <a:endParaRPr lang="en-US" dirty="0"/>
          </a:p>
          <a:p>
            <a:r>
              <a:rPr lang="en-US" dirty="0"/>
              <a:t>TCP uses cumulative ACK</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734140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Note – we’ll skip the Go-Back-N FSM specification (actually it’s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911757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4303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Spend some time talking about how its to the sender and receiver side protocol that IMPLEMENTS reliable data transfer</a:t>
            </a:r>
          </a:p>
          <a:p>
            <a:endParaRPr lang="en-US"/>
          </a:p>
          <a:p>
            <a:r>
              <a:rPr lang="en-US"/>
              <a:t>Communication over unreliable channel is TWO-way: sender and receiver will exchange messages back and forth to IMPLEMENT one-way  reliable data transfer</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76712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98251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Let’s skip FSM specification for GBN – check out the book or ppt – and let’s watch GBN sender and receivers  in action.</a:t>
            </a:r>
          </a:p>
          <a:p>
            <a:r>
              <a:rPr lang="en-US"/>
              <a:t>Let assume a window size of 4.  at t=0, sender sends packets 0, 1, 2 3, 4, and packet 2 will be lost</a:t>
            </a:r>
          </a:p>
          <a:p>
            <a:endParaRPr lang="en-US"/>
          </a:p>
          <a:p>
            <a:r>
              <a:rPr lang="en-US"/>
              <a:t>At the receiver:</a:t>
            </a:r>
          </a:p>
          <a:p>
            <a:r>
              <a:rPr lang="en-US"/>
              <a:t>Packet 0 received ACK0 generated</a:t>
            </a:r>
          </a:p>
          <a:p>
            <a:r>
              <a:rPr lang="en-US"/>
              <a:t>Packet 1 received ACK1 generated</a:t>
            </a:r>
          </a:p>
          <a:p>
            <a:r>
              <a:rPr lang="en-US"/>
              <a:t>Packet 2 is lost, and so when packet 3 is received, ACK 1 is sent – that’s the cumulative ACK, re-Acknowledging the receipt of packet 1. and in this implementation packet 3 is discarded</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43865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8A2FF-993B-EFA4-DB05-5B9F70494A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FA98AC-ACC5-6F79-ACD3-1658BAD2B2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10EE48-1453-69DD-A19B-82A531E6F9A5}"/>
              </a:ext>
            </a:extLst>
          </p:cNvPr>
          <p:cNvSpPr>
            <a:spLocks noGrp="1"/>
          </p:cNvSpPr>
          <p:nvPr>
            <p:ph type="body" idx="1"/>
          </p:nvPr>
        </p:nvSpPr>
        <p:spPr/>
        <p:txBody>
          <a:bodyPr/>
          <a:lstStyle/>
          <a:p>
            <a:endParaRPr lang="en-US"/>
          </a:p>
          <a:p>
            <a:r>
              <a:rPr lang="en-US"/>
              <a:t>Let’s skip FSM specification for GBN – check out the book or ppt – and let’s watch GBN sender and receivers  in action.</a:t>
            </a:r>
          </a:p>
          <a:p>
            <a:r>
              <a:rPr lang="en-US"/>
              <a:t>Let assume a window size of 4.  at t=0, sender sends packets 0, 1, 2 3, 4, and packet 2 will be lost</a:t>
            </a:r>
          </a:p>
          <a:p>
            <a:endParaRPr lang="en-US"/>
          </a:p>
          <a:p>
            <a:r>
              <a:rPr lang="en-US"/>
              <a:t>At the receiver:</a:t>
            </a:r>
          </a:p>
          <a:p>
            <a:r>
              <a:rPr lang="en-US"/>
              <a:t>Packet 0 received ACK0 generated</a:t>
            </a:r>
          </a:p>
          <a:p>
            <a:r>
              <a:rPr lang="en-US"/>
              <a:t>Packet 1 received ACK1 generated</a:t>
            </a:r>
          </a:p>
          <a:p>
            <a:r>
              <a:rPr lang="en-US"/>
              <a:t>Packet 2 is lost, and so when packet 3 is received, ACK 1 is sent – that’s the cumulative ACK, re-Acknowledging the receipt of packet 1. and in this implementation packet 3 is discarded</a:t>
            </a:r>
          </a:p>
          <a:p>
            <a:endParaRPr lang="en-US"/>
          </a:p>
        </p:txBody>
      </p:sp>
      <p:sp>
        <p:nvSpPr>
          <p:cNvPr id="4" name="Slide Number Placeholder 3">
            <a:extLst>
              <a:ext uri="{FF2B5EF4-FFF2-40B4-BE49-F238E27FC236}">
                <a16:creationId xmlns:a16="http://schemas.microsoft.com/office/drawing/2014/main" id="{C656D77B-827E-D9AB-D3D1-79A8E5F06C6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832254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An important mechanism of GBN was the use of the cumulative acknowledgements, and as we mentioned, cumulative ACKs are used in TCP</a:t>
            </a:r>
          </a:p>
          <a:p>
            <a:endParaRPr lang="en-US"/>
          </a:p>
          <a:p>
            <a:r>
              <a:rPr lang="en-US"/>
              <a:t>An alternate ACK mechanism would be for the receiver to individually acknowledge specific packets as they are received.  This mechanism is at the heart of the Selective repeat protocol.</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8948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1479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90554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114795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279195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If the packet is in order, its data will be delivered, as will any buffered data that can now be delivered in order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21247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627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27047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8764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30680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98764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430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So we have a sender side and a receiver side. How much work they’ll have to do depends on the  IMPAIRMENTS introduced by channel – if the channel is perfect – no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8117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point of view to keep in mind – it’s easy for US to look at sender and receiver together and see what is happening.  OH – that message sent was lost. </a:t>
            </a:r>
          </a:p>
          <a:p>
            <a:endParaRPr lang="en-US" dirty="0"/>
          </a:p>
          <a:p>
            <a:r>
              <a:rPr lang="en-US" dirty="0"/>
              <a:t>But think about it say from senders POV How does the sender know if its transmitted message over the unreliable channel got though??  ONLY if receiver somehow signals to the sender that it was received.</a:t>
            </a:r>
          </a:p>
          <a:p>
            <a:endParaRPr lang="en-US" dirty="0"/>
          </a:p>
          <a:p>
            <a:endParaRPr lang="en-US" dirty="0"/>
          </a:p>
          <a:p>
            <a:r>
              <a:rPr lang="en-US" dirty="0"/>
              <a:t>The key point here is that one side does NOT know what is going on at the other side – it’s as if there’s a curtain between them.  Everything they know about the other can ONLY be learned by sending/receiving messages.</a:t>
            </a:r>
          </a:p>
          <a:p>
            <a:endParaRPr lang="en-US" dirty="0"/>
          </a:p>
          <a:p>
            <a:r>
              <a:rPr lang="en-US" dirty="0"/>
              <a:t>Sender process wants to make sure a segment got through.  But it can just somehow magically look through curtain to see if receiver got it.  It will be up to the receiver to let the sender KNOW that it (the receiver) has correctly received the segment.</a:t>
            </a:r>
          </a:p>
          <a:p>
            <a:endParaRPr lang="en-US" dirty="0"/>
          </a:p>
          <a:p>
            <a:r>
              <a:rPr lang="en-US" dirty="0"/>
              <a:t>How will the sender and receiver do that – that’s the PROTOCOL.</a:t>
            </a:r>
          </a:p>
          <a:p>
            <a:endParaRPr lang="en-US" dirty="0"/>
          </a:p>
          <a:p>
            <a:r>
              <a:rPr lang="en-US" dirty="0"/>
              <a:t> Before starting to develop a protocol, let’s look more closely at the interface (the API if you will)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1658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SO let’s get started in developing our reliable data transfer protocol, which we’ll call rdt (need a good acronym for protocol – like HTTP, TCP, UDP, IP)</a:t>
            </a:r>
          </a:p>
          <a:p>
            <a:endParaRPr lang="en-US"/>
          </a:p>
          <a:p>
            <a:r>
              <a:rPr lang="en-US"/>
              <a:t>Bullet points 1 and 2</a:t>
            </a:r>
          </a:p>
          <a:p>
            <a:endParaRPr lang="en-US"/>
          </a:p>
          <a:p>
            <a:endParaRPr lang="en-US"/>
          </a:p>
          <a:p>
            <a:r>
              <a:rPr lang="en-US"/>
              <a:t>NOW if we are going to develop a protocol, so we’ll need some way to SPECIFY a protocol.  </a:t>
            </a:r>
            <a:r>
              <a:rPr lang="en-US" b="1" i="1"/>
              <a:t>How</a:t>
            </a:r>
            <a:r>
              <a:rPr lang="en-US"/>
              <a:t> do we do that?</a:t>
            </a:r>
          </a:p>
          <a:p>
            <a:endParaRPr lang="en-US"/>
          </a:p>
          <a:p>
            <a:r>
              <a:rPr lang="en-US"/>
              <a:t>We could write text, but as all know, that’s prone to misinterpretation, and might be incomplete.  You might write a specification, and then think “oh yeah – I forgot about that case”</a:t>
            </a:r>
          </a:p>
          <a:p>
            <a:endParaRPr lang="en-US"/>
          </a:p>
          <a:p>
            <a:r>
              <a:rPr lang="en-US"/>
              <a:t>What we need is more </a:t>
            </a:r>
            <a:r>
              <a:rPr lang="en-US" b="1" i="1"/>
              <a:t>formal</a:t>
            </a:r>
            <a:r>
              <a:rPr lang="en-US"/>
              <a:t> way to specify a protocol.  In fact, with a formal specification there may be ways to PROVE PROPERTIES about a specification.  But that’s an advanced topic we won’t get into here. We’ll start here by adopting a fairly simple protocol specification technique known as finite state machines (FSM)</a:t>
            </a:r>
          </a:p>
          <a:p>
            <a:endParaRPr lang="en-US"/>
          </a:p>
          <a:p>
            <a:r>
              <a:rPr lang="en-US"/>
              <a:t>And as the name might suggest, a central notion of finite state machines is the notion of STATE </a:t>
            </a:r>
          </a:p>
          <a:p>
            <a:r>
              <a:rPr lang="en-US"/>
              <a:t>&lt;talk about state&gt;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2469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AB961-6117-929D-C059-A6C0F23F4C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31B69-0A74-7022-7FF1-370815ECDF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7751A3-A40E-F9CB-6C5F-04A9D86E8F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C1545C8-89D4-59A1-84F0-6CAC4ADFB18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85727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a:t>Click to edit Master title style</a:t>
            </a:r>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sldNum="0" hdr="0" ftr="0" dt="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6.xml"/><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5.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33.svg"/><Relationship Id="rId2" Type="http://schemas.openxmlformats.org/officeDocument/2006/relationships/image" Target="../media/image32.png"/><Relationship Id="rId1" Type="http://schemas.openxmlformats.org/officeDocument/2006/relationships/slideLayout" Target="../slideLayouts/slideLayout3.xml"/><Relationship Id="rId5" Type="http://schemas.openxmlformats.org/officeDocument/2006/relationships/image" Target="../media/image35.svg"/><Relationship Id="rId4" Type="http://schemas.openxmlformats.org/officeDocument/2006/relationships/image" Target="../media/image3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F7D9F-C31A-65D4-98BD-7BE60E6382FB}"/>
              </a:ext>
            </a:extLst>
          </p:cNvPr>
          <p:cNvSpPr>
            <a:spLocks noGrp="1"/>
          </p:cNvSpPr>
          <p:nvPr>
            <p:ph type="ctrTitle"/>
          </p:nvPr>
        </p:nvSpPr>
        <p:spPr>
          <a:xfrm>
            <a:off x="1524000" y="1384770"/>
            <a:ext cx="9144000" cy="1909763"/>
          </a:xfrm>
        </p:spPr>
        <p:txBody>
          <a:bodyPr/>
          <a:lstStyle/>
          <a:p>
            <a:r>
              <a:rPr lang="en-US"/>
              <a:t>CS 456/656</a:t>
            </a:r>
            <a:br>
              <a:rPr lang="en-US"/>
            </a:br>
            <a:r>
              <a:rPr lang="en-US"/>
              <a:t>Computer Networks</a:t>
            </a:r>
          </a:p>
        </p:txBody>
      </p:sp>
      <p:sp>
        <p:nvSpPr>
          <p:cNvPr id="5" name="Subtitle 4">
            <a:extLst>
              <a:ext uri="{FF2B5EF4-FFF2-40B4-BE49-F238E27FC236}">
                <a16:creationId xmlns:a16="http://schemas.microsoft.com/office/drawing/2014/main" id="{9B9C67F7-7D16-FD6B-3FB1-428609D14533}"/>
              </a:ext>
            </a:extLst>
          </p:cNvPr>
          <p:cNvSpPr>
            <a:spLocks noGrp="1"/>
          </p:cNvSpPr>
          <p:nvPr>
            <p:ph type="subTitle" idx="1"/>
          </p:nvPr>
        </p:nvSpPr>
        <p:spPr>
          <a:xfrm>
            <a:off x="1524000" y="4787327"/>
            <a:ext cx="9144000" cy="1655762"/>
          </a:xfrm>
        </p:spPr>
        <p:txBody>
          <a:bodyPr>
            <a:normAutofit/>
          </a:bodyPr>
          <a:lstStyle/>
          <a:p>
            <a:r>
              <a:rPr lang="en-US" sz="3600" dirty="0"/>
              <a:t>Mina Tahmasbi Arashloo and Uzma Maroof</a:t>
            </a:r>
          </a:p>
          <a:p>
            <a:r>
              <a:rPr lang="en-US" sz="3600" dirty="0"/>
              <a:t>Fall 2025</a:t>
            </a:r>
          </a:p>
        </p:txBody>
      </p:sp>
      <p:sp>
        <p:nvSpPr>
          <p:cNvPr id="6" name="Title 3">
            <a:extLst>
              <a:ext uri="{FF2B5EF4-FFF2-40B4-BE49-F238E27FC236}">
                <a16:creationId xmlns:a16="http://schemas.microsoft.com/office/drawing/2014/main" id="{4393E2DC-BA4A-041C-1F92-F22DF46B02AE}"/>
              </a:ext>
            </a:extLst>
          </p:cNvPr>
          <p:cNvSpPr txBox="1">
            <a:spLocks/>
          </p:cNvSpPr>
          <p:nvPr/>
        </p:nvSpPr>
        <p:spPr>
          <a:xfrm>
            <a:off x="1524000" y="3323000"/>
            <a:ext cx="9144000" cy="95040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rgbClr val="0000A3"/>
                </a:solidFill>
                <a:latin typeface="+mj-lt"/>
                <a:ea typeface="+mj-ea"/>
                <a:cs typeface="+mj-cs"/>
              </a:defRPr>
            </a:lvl1pPr>
          </a:lstStyle>
          <a:p>
            <a:r>
              <a:rPr lang="en-US" sz="4800"/>
              <a:t>Lecture 6: Transport Layer – Part 2</a:t>
            </a:r>
          </a:p>
        </p:txBody>
      </p:sp>
      <p:pic>
        <p:nvPicPr>
          <p:cNvPr id="8" name="Picture 7" descr="A black background with a black square&#10;&#10;Description automatically generated with medium confidence">
            <a:extLst>
              <a:ext uri="{FF2B5EF4-FFF2-40B4-BE49-F238E27FC236}">
                <a16:creationId xmlns:a16="http://schemas.microsoft.com/office/drawing/2014/main" id="{0CD55C61-978D-BBD0-7498-E74B3BEAE4AD}"/>
              </a:ext>
            </a:extLst>
          </p:cNvPr>
          <p:cNvPicPr>
            <a:picLocks noChangeAspect="1"/>
          </p:cNvPicPr>
          <p:nvPr/>
        </p:nvPicPr>
        <p:blipFill>
          <a:blip r:embed="rId2"/>
          <a:stretch>
            <a:fillRect/>
          </a:stretch>
        </p:blipFill>
        <p:spPr>
          <a:xfrm>
            <a:off x="-374073" y="-184913"/>
            <a:ext cx="4558145" cy="1826876"/>
          </a:xfrm>
          <a:prstGeom prst="rect">
            <a:avLst/>
          </a:prstGeom>
        </p:spPr>
      </p:pic>
    </p:spTree>
    <p:extLst>
      <p:ext uri="{BB962C8B-B14F-4D97-AF65-F5344CB8AC3E}">
        <p14:creationId xmlns:p14="http://schemas.microsoft.com/office/powerpoint/2010/main" val="8953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a:t>Reliable data transfer protocol (</a:t>
            </a:r>
            <a:r>
              <a:rPr lang="en-US" sz="4400" err="1">
                <a:latin typeface="Courier"/>
              </a:rPr>
              <a:t>rdt</a:t>
            </a:r>
            <a:r>
              <a:rPr lang="en-US" sz="4400"/>
              <a:t>): interfaces</a:t>
            </a:r>
          </a:p>
        </p:txBody>
      </p:sp>
      <p:grpSp>
        <p:nvGrpSpPr>
          <p:cNvPr id="15" name="Group 14">
            <a:extLst>
              <a:ext uri="{FF2B5EF4-FFF2-40B4-BE49-F238E27FC236}">
                <a16:creationId xmlns:a16="http://schemas.microsoft.com/office/drawing/2014/main" id="{5F3D26B5-5E98-5E4A-87D8-7FA097DF959B}"/>
              </a:ext>
            </a:extLst>
          </p:cNvPr>
          <p:cNvGrpSpPr/>
          <p:nvPr/>
        </p:nvGrpSpPr>
        <p:grpSpPr>
          <a:xfrm>
            <a:off x="2579501" y="2165159"/>
            <a:ext cx="7088417" cy="3419122"/>
            <a:chOff x="2293693" y="1943479"/>
            <a:chExt cx="7088417" cy="3419122"/>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3481010" y="2124363"/>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4077480" y="2576394"/>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3214263" y="2004894"/>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6726088" y="2075463"/>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6785217" y="2548684"/>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7823735" y="1943479"/>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3121019" y="289801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6614663" y="2870304"/>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33" name="Group 232">
              <a:extLst>
                <a:ext uri="{FF2B5EF4-FFF2-40B4-BE49-F238E27FC236}">
                  <a16:creationId xmlns:a16="http://schemas.microsoft.com/office/drawing/2014/main" id="{0D04F411-4AAF-BC49-BC7A-363692477E93}"/>
                </a:ext>
              </a:extLst>
            </p:cNvPr>
            <p:cNvGrpSpPr/>
            <p:nvPr/>
          </p:nvGrpSpPr>
          <p:grpSpPr>
            <a:xfrm>
              <a:off x="3110199" y="4881020"/>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4069352" y="2795325"/>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7403443" y="2731748"/>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3042206" y="3300756"/>
              <a:ext cx="2001038"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rdt</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6413059" y="3328511"/>
              <a:ext cx="2001033" cy="1089529"/>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1" u="none" strike="noStrike" kern="1200" cap="none" spc="0" normalizeH="0" baseline="0" noProof="0">
                  <a:ln>
                    <a:noFill/>
                  </a:ln>
                  <a:solidFill>
                    <a:prstClr val="black"/>
                  </a:solidFill>
                  <a:effectLst/>
                  <a:uLnTx/>
                  <a:uFillTx/>
                  <a:latin typeface="Calibri" panose="020F0502020204030204"/>
                  <a:ea typeface="+mn-ea"/>
                  <a:cs typeface="+mn-cs"/>
                </a:rPr>
                <a:t>implementation</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of </a:t>
              </a:r>
              <a:r>
                <a:rPr kumimoji="0" lang="en-US" sz="1800" b="0" i="0" u="none" strike="noStrike" kern="1200" cap="none" spc="0" normalizeH="0" baseline="0" noProof="0">
                  <a:ln>
                    <a:noFill/>
                  </a:ln>
                  <a:solidFill>
                    <a:prstClr val="black"/>
                  </a:solidFill>
                  <a:effectLst/>
                  <a:uLnTx/>
                  <a:uFillTx/>
                  <a:latin typeface="Courier" pitchFamily="2" charset="0"/>
                  <a:ea typeface="+mn-ea"/>
                  <a:cs typeface="+mn-cs"/>
                </a:rPr>
                <a:t>rdt </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4071724" y="4602963"/>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6784894" y="4598122"/>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sp>
          <p:nvSpPr>
            <p:cNvPr id="9" name="TextBox 8">
              <a:extLst>
                <a:ext uri="{FF2B5EF4-FFF2-40B4-BE49-F238E27FC236}">
                  <a16:creationId xmlns:a16="http://schemas.microsoft.com/office/drawing/2014/main" id="{C2F0730B-D0ED-F641-98C5-78E791D1F90B}"/>
                </a:ext>
              </a:extLst>
            </p:cNvPr>
            <p:cNvSpPr txBox="1"/>
            <p:nvPr/>
          </p:nvSpPr>
          <p:spPr>
            <a:xfrm>
              <a:off x="2293693" y="2546898"/>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n-ea"/>
                  <a:cs typeface="+mn-cs"/>
                </a:rPr>
                <a:t>rdt_send()</a:t>
              </a:r>
            </a:p>
          </p:txBody>
        </p:sp>
        <p:sp>
          <p:nvSpPr>
            <p:cNvPr id="160" name="TextBox 159">
              <a:extLst>
                <a:ext uri="{FF2B5EF4-FFF2-40B4-BE49-F238E27FC236}">
                  <a16:creationId xmlns:a16="http://schemas.microsoft.com/office/drawing/2014/main" id="{5F274F00-C43B-6D4C-8305-49C2887DFDB8}"/>
                </a:ext>
              </a:extLst>
            </p:cNvPr>
            <p:cNvSpPr txBox="1"/>
            <p:nvPr/>
          </p:nvSpPr>
          <p:spPr>
            <a:xfrm>
              <a:off x="2637055" y="452990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n-ea"/>
                  <a:cs typeface="+mn-cs"/>
                </a:rPr>
                <a:t>udt_send()</a:t>
              </a:r>
            </a:p>
          </p:txBody>
        </p:sp>
        <p:sp>
          <p:nvSpPr>
            <p:cNvPr id="161" name="TextBox 160">
              <a:extLst>
                <a:ext uri="{FF2B5EF4-FFF2-40B4-BE49-F238E27FC236}">
                  <a16:creationId xmlns:a16="http://schemas.microsoft.com/office/drawing/2014/main" id="{8360D8A8-FCEB-0748-86B2-6367F0490699}"/>
                </a:ext>
              </a:extLst>
            </p:cNvPr>
            <p:cNvSpPr txBox="1"/>
            <p:nvPr/>
          </p:nvSpPr>
          <p:spPr>
            <a:xfrm>
              <a:off x="7460091" y="4522693"/>
              <a:ext cx="168791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n-ea"/>
                  <a:cs typeface="+mn-cs"/>
                </a:rPr>
                <a:t>rdt_rcv()</a:t>
              </a:r>
            </a:p>
          </p:txBody>
        </p:sp>
        <p:sp>
          <p:nvSpPr>
            <p:cNvPr id="162" name="TextBox 161">
              <a:extLst>
                <a:ext uri="{FF2B5EF4-FFF2-40B4-BE49-F238E27FC236}">
                  <a16:creationId xmlns:a16="http://schemas.microsoft.com/office/drawing/2014/main" id="{D4C97A67-5BFF-1F4C-BB10-0037874E0FBC}"/>
                </a:ext>
              </a:extLst>
            </p:cNvPr>
            <p:cNvSpPr txBox="1"/>
            <p:nvPr/>
          </p:nvSpPr>
          <p:spPr>
            <a:xfrm>
              <a:off x="7446811" y="2872208"/>
              <a:ext cx="19352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ourier" pitchFamily="2" charset="0"/>
                  <a:ea typeface="+mn-ea"/>
                  <a:cs typeface="+mn-cs"/>
                </a:rPr>
                <a:t>deliver_data()</a:t>
              </a:r>
            </a:p>
          </p:txBody>
        </p:sp>
        <p:grpSp>
          <p:nvGrpSpPr>
            <p:cNvPr id="14" name="Group 13">
              <a:extLst>
                <a:ext uri="{FF2B5EF4-FFF2-40B4-BE49-F238E27FC236}">
                  <a16:creationId xmlns:a16="http://schemas.microsoft.com/office/drawing/2014/main" id="{F43034C5-12D0-B544-8624-5B957307D6C4}"/>
                </a:ext>
              </a:extLst>
            </p:cNvPr>
            <p:cNvGrpSpPr/>
            <p:nvPr/>
          </p:nvGrpSpPr>
          <p:grpSpPr>
            <a:xfrm>
              <a:off x="4198761" y="4538107"/>
              <a:ext cx="1129178" cy="338554"/>
              <a:chOff x="4492148" y="4699180"/>
              <a:chExt cx="1129178" cy="338554"/>
            </a:xfrm>
          </p:grpSpPr>
          <p:grpSp>
            <p:nvGrpSpPr>
              <p:cNvPr id="163" name="Group 162">
                <a:extLst>
                  <a:ext uri="{FF2B5EF4-FFF2-40B4-BE49-F238E27FC236}">
                    <a16:creationId xmlns:a16="http://schemas.microsoft.com/office/drawing/2014/main" id="{6EE61F86-BE11-7149-9359-71FBA7C666F1}"/>
                  </a:ext>
                </a:extLst>
              </p:cNvPr>
              <p:cNvGrpSpPr/>
              <p:nvPr/>
            </p:nvGrpSpPr>
            <p:grpSpPr>
              <a:xfrm>
                <a:off x="5044085" y="4699180"/>
                <a:ext cx="577241" cy="338554"/>
                <a:chOff x="9950444" y="999755"/>
                <a:chExt cx="577241" cy="338554"/>
              </a:xfrm>
            </p:grpSpPr>
            <p:sp>
              <p:nvSpPr>
                <p:cNvPr id="164" name="Rectangle 163">
                  <a:extLst>
                    <a:ext uri="{FF2B5EF4-FFF2-40B4-BE49-F238E27FC236}">
                      <a16:creationId xmlns:a16="http://schemas.microsoft.com/office/drawing/2014/main" id="{57D8AC92-EC61-6A41-96EB-9AC393F717F1}"/>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5" name="TextBox 164">
                  <a:extLst>
                    <a:ext uri="{FF2B5EF4-FFF2-40B4-BE49-F238E27FC236}">
                      <a16:creationId xmlns:a16="http://schemas.microsoft.com/office/drawing/2014/main" id="{F1637E6F-EFC0-D84A-BD43-1DD363CF3717}"/>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67" name="Group 166">
                <a:extLst>
                  <a:ext uri="{FF2B5EF4-FFF2-40B4-BE49-F238E27FC236}">
                    <a16:creationId xmlns:a16="http://schemas.microsoft.com/office/drawing/2014/main" id="{65EE0A01-2F8E-5749-87FB-D527A9FE564A}"/>
                  </a:ext>
                </a:extLst>
              </p:cNvPr>
              <p:cNvGrpSpPr/>
              <p:nvPr/>
            </p:nvGrpSpPr>
            <p:grpSpPr>
              <a:xfrm>
                <a:off x="4492148" y="4738794"/>
                <a:ext cx="684009" cy="276999"/>
                <a:chOff x="9965227" y="1039458"/>
                <a:chExt cx="684009" cy="276999"/>
              </a:xfrm>
            </p:grpSpPr>
            <p:sp>
              <p:nvSpPr>
                <p:cNvPr id="168" name="Rectangle 167">
                  <a:extLst>
                    <a:ext uri="{FF2B5EF4-FFF2-40B4-BE49-F238E27FC236}">
                      <a16:creationId xmlns:a16="http://schemas.microsoft.com/office/drawing/2014/main" id="{04B6CB81-4155-2746-910F-3F3A2CCC25D4}"/>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9" name="TextBox 168">
                  <a:extLst>
                    <a:ext uri="{FF2B5EF4-FFF2-40B4-BE49-F238E27FC236}">
                      <a16:creationId xmlns:a16="http://schemas.microsoft.com/office/drawing/2014/main" id="{6539C471-3169-F34C-99B5-F3105A964D11}"/>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nvGrpSpPr>
            <p:cNvPr id="170" name="Group 169">
              <a:extLst>
                <a:ext uri="{FF2B5EF4-FFF2-40B4-BE49-F238E27FC236}">
                  <a16:creationId xmlns:a16="http://schemas.microsoft.com/office/drawing/2014/main" id="{B6FA9AE8-EBC5-0147-94F3-3E921D2CC449}"/>
                </a:ext>
              </a:extLst>
            </p:cNvPr>
            <p:cNvGrpSpPr/>
            <p:nvPr/>
          </p:nvGrpSpPr>
          <p:grpSpPr>
            <a:xfrm>
              <a:off x="6194588" y="4534824"/>
              <a:ext cx="1129178" cy="338554"/>
              <a:chOff x="4492148" y="4699180"/>
              <a:chExt cx="1129178" cy="338554"/>
            </a:xfrm>
          </p:grpSpPr>
          <p:grpSp>
            <p:nvGrpSpPr>
              <p:cNvPr id="171" name="Group 170">
                <a:extLst>
                  <a:ext uri="{FF2B5EF4-FFF2-40B4-BE49-F238E27FC236}">
                    <a16:creationId xmlns:a16="http://schemas.microsoft.com/office/drawing/2014/main" id="{914827A5-B36D-5447-BDA9-1E2D6F444CD2}"/>
                  </a:ext>
                </a:extLst>
              </p:cNvPr>
              <p:cNvGrpSpPr/>
              <p:nvPr/>
            </p:nvGrpSpPr>
            <p:grpSpPr>
              <a:xfrm>
                <a:off x="5044085" y="4699180"/>
                <a:ext cx="577241" cy="338554"/>
                <a:chOff x="9950444" y="999755"/>
                <a:chExt cx="577241" cy="338554"/>
              </a:xfrm>
            </p:grpSpPr>
            <p:sp>
              <p:nvSpPr>
                <p:cNvPr id="175" name="Rectangle 174">
                  <a:extLst>
                    <a:ext uri="{FF2B5EF4-FFF2-40B4-BE49-F238E27FC236}">
                      <a16:creationId xmlns:a16="http://schemas.microsoft.com/office/drawing/2014/main" id="{86365D49-EBCD-6849-85B0-2CEB5230224A}"/>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6" name="TextBox 175">
                  <a:extLst>
                    <a:ext uri="{FF2B5EF4-FFF2-40B4-BE49-F238E27FC236}">
                      <a16:creationId xmlns:a16="http://schemas.microsoft.com/office/drawing/2014/main" id="{595BF0A2-D091-7845-BCE5-75F48AA8E23A}"/>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72" name="Group 171">
                <a:extLst>
                  <a:ext uri="{FF2B5EF4-FFF2-40B4-BE49-F238E27FC236}">
                    <a16:creationId xmlns:a16="http://schemas.microsoft.com/office/drawing/2014/main" id="{67440755-0E4E-954E-AF41-146130A58AC5}"/>
                  </a:ext>
                </a:extLst>
              </p:cNvPr>
              <p:cNvGrpSpPr/>
              <p:nvPr/>
            </p:nvGrpSpPr>
            <p:grpSpPr>
              <a:xfrm>
                <a:off x="4492148" y="4738794"/>
                <a:ext cx="684009" cy="276999"/>
                <a:chOff x="9965227" y="1039458"/>
                <a:chExt cx="684009" cy="276999"/>
              </a:xfrm>
            </p:grpSpPr>
            <p:sp>
              <p:nvSpPr>
                <p:cNvPr id="173" name="Rectangle 172">
                  <a:extLst>
                    <a:ext uri="{FF2B5EF4-FFF2-40B4-BE49-F238E27FC236}">
                      <a16:creationId xmlns:a16="http://schemas.microsoft.com/office/drawing/2014/main" id="{570E072F-7451-6049-8AE4-47E446A3608F}"/>
                    </a:ext>
                  </a:extLst>
                </p:cNvPr>
                <p:cNvSpPr/>
                <p:nvPr/>
              </p:nvSpPr>
              <p:spPr>
                <a:xfrm>
                  <a:off x="10010632" y="1066693"/>
                  <a:ext cx="561043"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FC86A8E8-F3DF-0C45-B9B7-56C26EB61CCB}"/>
                    </a:ext>
                  </a:extLst>
                </p:cNvPr>
                <p:cNvSpPr txBox="1"/>
                <p:nvPr/>
              </p:nvSpPr>
              <p:spPr>
                <a:xfrm>
                  <a:off x="9965227" y="1039458"/>
                  <a:ext cx="684009"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Calibri" panose="020F0502020204030204"/>
                      <a:ea typeface="+mn-ea"/>
                      <a:cs typeface="+mn-cs"/>
                    </a:rPr>
                    <a:t>Header</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grpSp>
      <p:grpSp>
        <p:nvGrpSpPr>
          <p:cNvPr id="197" name="Group 6">
            <a:extLst>
              <a:ext uri="{FF2B5EF4-FFF2-40B4-BE49-F238E27FC236}">
                <a16:creationId xmlns:a16="http://schemas.microsoft.com/office/drawing/2014/main" id="{71667032-3DE5-D641-AF89-31661341B629}"/>
              </a:ext>
            </a:extLst>
          </p:cNvPr>
          <p:cNvGrpSpPr>
            <a:grpSpLocks/>
          </p:cNvGrpSpPr>
          <p:nvPr/>
        </p:nvGrpSpPr>
        <p:grpSpPr bwMode="auto">
          <a:xfrm>
            <a:off x="352441" y="1450769"/>
            <a:ext cx="3206750" cy="1430338"/>
            <a:chOff x="240" y="920"/>
            <a:chExt cx="2020" cy="901"/>
          </a:xfrm>
        </p:grpSpPr>
        <p:sp>
          <p:nvSpPr>
            <p:cNvPr id="198" name="Text Box 7">
              <a:extLst>
                <a:ext uri="{FF2B5EF4-FFF2-40B4-BE49-F238E27FC236}">
                  <a16:creationId xmlns:a16="http://schemas.microsoft.com/office/drawing/2014/main" id="{B992066A-2018-C94C-AFAF-EE19612D0A94}"/>
                </a:ext>
              </a:extLst>
            </p:cNvPr>
            <p:cNvSpPr txBox="1">
              <a:spLocks noChangeArrowheads="1"/>
            </p:cNvSpPr>
            <p:nvPr/>
          </p:nvSpPr>
          <p:spPr bwMode="auto">
            <a:xfrm>
              <a:off x="318" y="920"/>
              <a:ext cx="1895"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rdt_send():</a:t>
              </a:r>
              <a:r>
                <a:rPr kumimoji="0" lang="en-US" sz="1800" b="0"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called from above, (e.g., by app.). Passed data to deliver to receiver upper layer</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199" name="Group 8">
              <a:extLst>
                <a:ext uri="{FF2B5EF4-FFF2-40B4-BE49-F238E27FC236}">
                  <a16:creationId xmlns:a16="http://schemas.microsoft.com/office/drawing/2014/main" id="{9A43EE55-B459-A442-AF20-820C98C69C07}"/>
                </a:ext>
              </a:extLst>
            </p:cNvPr>
            <p:cNvGrpSpPr>
              <a:grpSpLocks/>
            </p:cNvGrpSpPr>
            <p:nvPr/>
          </p:nvGrpSpPr>
          <p:grpSpPr bwMode="auto">
            <a:xfrm>
              <a:off x="240" y="921"/>
              <a:ext cx="2020" cy="900"/>
              <a:chOff x="240" y="933"/>
              <a:chExt cx="2020" cy="900"/>
            </a:xfrm>
          </p:grpSpPr>
          <p:sp>
            <p:nvSpPr>
              <p:cNvPr id="200" name="Line 9">
                <a:extLst>
                  <a:ext uri="{FF2B5EF4-FFF2-40B4-BE49-F238E27FC236}">
                    <a16:creationId xmlns:a16="http://schemas.microsoft.com/office/drawing/2014/main" id="{D59558C8-6B42-C945-B92F-70A2CBF157D5}"/>
                  </a:ext>
                </a:extLst>
              </p:cNvPr>
              <p:cNvSpPr>
                <a:spLocks noChangeShapeType="1"/>
              </p:cNvSpPr>
              <p:nvPr/>
            </p:nvSpPr>
            <p:spPr bwMode="auto">
              <a:xfrm>
                <a:off x="1787" y="1509"/>
                <a:ext cx="174" cy="324"/>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1" name="Rectangle 10">
                <a:extLst>
                  <a:ext uri="{FF2B5EF4-FFF2-40B4-BE49-F238E27FC236}">
                    <a16:creationId xmlns:a16="http://schemas.microsoft.com/office/drawing/2014/main" id="{686FEA1A-00FC-FD44-B59F-41229CD93A2C}"/>
                  </a:ext>
                </a:extLst>
              </p:cNvPr>
              <p:cNvSpPr>
                <a:spLocks noChangeArrowheads="1"/>
              </p:cNvSpPr>
              <p:nvPr/>
            </p:nvSpPr>
            <p:spPr bwMode="auto">
              <a:xfrm>
                <a:off x="240" y="933"/>
                <a:ext cx="2020"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2" name="Group 11">
            <a:extLst>
              <a:ext uri="{FF2B5EF4-FFF2-40B4-BE49-F238E27FC236}">
                <a16:creationId xmlns:a16="http://schemas.microsoft.com/office/drawing/2014/main" id="{D5975D2B-C7D8-5443-B05C-D424C6687958}"/>
              </a:ext>
            </a:extLst>
          </p:cNvPr>
          <p:cNvGrpSpPr>
            <a:grpSpLocks/>
          </p:cNvGrpSpPr>
          <p:nvPr/>
        </p:nvGrpSpPr>
        <p:grpSpPr bwMode="auto">
          <a:xfrm>
            <a:off x="665618" y="5097921"/>
            <a:ext cx="3074988" cy="1393825"/>
            <a:chOff x="218" y="3055"/>
            <a:chExt cx="1937" cy="878"/>
          </a:xfrm>
        </p:grpSpPr>
        <p:sp>
          <p:nvSpPr>
            <p:cNvPr id="203" name="Text Box 12">
              <a:extLst>
                <a:ext uri="{FF2B5EF4-FFF2-40B4-BE49-F238E27FC236}">
                  <a16:creationId xmlns:a16="http://schemas.microsoft.com/office/drawing/2014/main" id="{3112DCC3-CE7F-0946-98BD-677D47E5D9EC}"/>
                </a:ext>
              </a:extLst>
            </p:cNvPr>
            <p:cNvSpPr txBox="1">
              <a:spLocks noChangeArrowheads="1"/>
            </p:cNvSpPr>
            <p:nvPr/>
          </p:nvSpPr>
          <p:spPr bwMode="auto">
            <a:xfrm>
              <a:off x="233" y="3356"/>
              <a:ext cx="1878" cy="57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udt_send():</a:t>
              </a:r>
              <a:r>
                <a:rPr kumimoji="0" lang="en-US" sz="1800" b="0"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a:ln>
                    <a:noFill/>
                  </a:ln>
                  <a:solidFill>
                    <a:prstClr val="black"/>
                  </a:solidFill>
                  <a:effectLst/>
                  <a:uLnTx/>
                  <a:uFillTx/>
                  <a:latin typeface="Courier" pitchFamily="2" charset="0"/>
                  <a:ea typeface="ＭＳ Ｐゴシック" charset="0"/>
                  <a:cs typeface="+mn-cs"/>
                </a:rPr>
                <a:t>rdt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to transfer packet over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unreliable channel to receiver</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204" name="Group 13">
              <a:extLst>
                <a:ext uri="{FF2B5EF4-FFF2-40B4-BE49-F238E27FC236}">
                  <a16:creationId xmlns:a16="http://schemas.microsoft.com/office/drawing/2014/main" id="{B6C30B44-1E4C-5642-B786-3E6EA26B0E37}"/>
                </a:ext>
              </a:extLst>
            </p:cNvPr>
            <p:cNvGrpSpPr>
              <a:grpSpLocks/>
            </p:cNvGrpSpPr>
            <p:nvPr/>
          </p:nvGrpSpPr>
          <p:grpSpPr bwMode="auto">
            <a:xfrm>
              <a:off x="218" y="3055"/>
              <a:ext cx="1937" cy="867"/>
              <a:chOff x="218" y="3055"/>
              <a:chExt cx="1937" cy="867"/>
            </a:xfrm>
          </p:grpSpPr>
          <p:sp>
            <p:nvSpPr>
              <p:cNvPr id="205" name="Line 14">
                <a:extLst>
                  <a:ext uri="{FF2B5EF4-FFF2-40B4-BE49-F238E27FC236}">
                    <a16:creationId xmlns:a16="http://schemas.microsoft.com/office/drawing/2014/main" id="{E0160BA3-7E99-FF4F-B251-3A57C4067339}"/>
                  </a:ext>
                </a:extLst>
              </p:cNvPr>
              <p:cNvSpPr>
                <a:spLocks noChangeShapeType="1"/>
              </p:cNvSpPr>
              <p:nvPr/>
            </p:nvSpPr>
            <p:spPr bwMode="auto">
              <a:xfrm flipV="1">
                <a:off x="1433" y="3055"/>
                <a:ext cx="359" cy="303"/>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06" name="Rectangle 15">
                <a:extLst>
                  <a:ext uri="{FF2B5EF4-FFF2-40B4-BE49-F238E27FC236}">
                    <a16:creationId xmlns:a16="http://schemas.microsoft.com/office/drawing/2014/main" id="{9DF0B33E-9F7D-6D42-BB3E-B10B8F37A046}"/>
                  </a:ext>
                </a:extLst>
              </p:cNvPr>
              <p:cNvSpPr>
                <a:spLocks noChangeArrowheads="1"/>
              </p:cNvSpPr>
              <p:nvPr/>
            </p:nvSpPr>
            <p:spPr bwMode="auto">
              <a:xfrm>
                <a:off x="218" y="3364"/>
                <a:ext cx="1937" cy="558"/>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07" name="Group 16">
            <a:extLst>
              <a:ext uri="{FF2B5EF4-FFF2-40B4-BE49-F238E27FC236}">
                <a16:creationId xmlns:a16="http://schemas.microsoft.com/office/drawing/2014/main" id="{17BBEB73-4D20-4E49-B116-621BC3CAA3C6}"/>
              </a:ext>
            </a:extLst>
          </p:cNvPr>
          <p:cNvGrpSpPr>
            <a:grpSpLocks/>
          </p:cNvGrpSpPr>
          <p:nvPr/>
        </p:nvGrpSpPr>
        <p:grpSpPr bwMode="auto">
          <a:xfrm>
            <a:off x="8446406" y="5042355"/>
            <a:ext cx="3122613" cy="1520825"/>
            <a:chOff x="3071" y="2986"/>
            <a:chExt cx="1967" cy="958"/>
          </a:xfrm>
        </p:grpSpPr>
        <p:sp>
          <p:nvSpPr>
            <p:cNvPr id="208" name="Text Box 17">
              <a:extLst>
                <a:ext uri="{FF2B5EF4-FFF2-40B4-BE49-F238E27FC236}">
                  <a16:creationId xmlns:a16="http://schemas.microsoft.com/office/drawing/2014/main" id="{13F46785-7C2F-3743-9685-4279D33DE680}"/>
                </a:ext>
              </a:extLst>
            </p:cNvPr>
            <p:cNvSpPr txBox="1">
              <a:spLocks noChangeArrowheads="1"/>
            </p:cNvSpPr>
            <p:nvPr/>
          </p:nvSpPr>
          <p:spPr bwMode="auto">
            <a:xfrm>
              <a:off x="3101" y="3362"/>
              <a:ext cx="1937" cy="58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rdt_rcv():</a:t>
              </a:r>
              <a:r>
                <a:rPr kumimoji="0" lang="en-US" sz="1800" b="0"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called when packet arrives on receiver side of channel</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209" name="Group 18">
              <a:extLst>
                <a:ext uri="{FF2B5EF4-FFF2-40B4-BE49-F238E27FC236}">
                  <a16:creationId xmlns:a16="http://schemas.microsoft.com/office/drawing/2014/main" id="{6F4A03FB-C196-4245-A236-BAE0357475F2}"/>
                </a:ext>
              </a:extLst>
            </p:cNvPr>
            <p:cNvGrpSpPr>
              <a:grpSpLocks/>
            </p:cNvGrpSpPr>
            <p:nvPr/>
          </p:nvGrpSpPr>
          <p:grpSpPr bwMode="auto">
            <a:xfrm>
              <a:off x="3071" y="2986"/>
              <a:ext cx="1937" cy="943"/>
              <a:chOff x="3071" y="2986"/>
              <a:chExt cx="1937" cy="943"/>
            </a:xfrm>
          </p:grpSpPr>
          <p:sp>
            <p:nvSpPr>
              <p:cNvPr id="210" name="Line 19">
                <a:extLst>
                  <a:ext uri="{FF2B5EF4-FFF2-40B4-BE49-F238E27FC236}">
                    <a16:creationId xmlns:a16="http://schemas.microsoft.com/office/drawing/2014/main" id="{DFAB6866-5B35-6E41-8F29-0263EC44C604}"/>
                  </a:ext>
                </a:extLst>
              </p:cNvPr>
              <p:cNvSpPr>
                <a:spLocks noChangeShapeType="1"/>
              </p:cNvSpPr>
              <p:nvPr/>
            </p:nvSpPr>
            <p:spPr bwMode="auto">
              <a:xfrm flipH="1" flipV="1">
                <a:off x="3312" y="2986"/>
                <a:ext cx="398" cy="371"/>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11" name="Rectangle 20">
                <a:extLst>
                  <a:ext uri="{FF2B5EF4-FFF2-40B4-BE49-F238E27FC236}">
                    <a16:creationId xmlns:a16="http://schemas.microsoft.com/office/drawing/2014/main" id="{144EF218-DC19-974D-9D41-3796E5959FAA}"/>
                  </a:ext>
                </a:extLst>
              </p:cNvPr>
              <p:cNvSpPr>
                <a:spLocks noChangeArrowheads="1"/>
              </p:cNvSpPr>
              <p:nvPr/>
            </p:nvSpPr>
            <p:spPr bwMode="auto">
              <a:xfrm>
                <a:off x="3071" y="3348"/>
                <a:ext cx="1937" cy="581"/>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2" name="Group 21">
            <a:extLst>
              <a:ext uri="{FF2B5EF4-FFF2-40B4-BE49-F238E27FC236}">
                <a16:creationId xmlns:a16="http://schemas.microsoft.com/office/drawing/2014/main" id="{42650407-45AA-3C47-B59D-AAD89CBCEE9E}"/>
              </a:ext>
            </a:extLst>
          </p:cNvPr>
          <p:cNvGrpSpPr>
            <a:grpSpLocks/>
          </p:cNvGrpSpPr>
          <p:nvPr/>
        </p:nvGrpSpPr>
        <p:grpSpPr bwMode="auto">
          <a:xfrm>
            <a:off x="8824801" y="1555220"/>
            <a:ext cx="3063876" cy="1571625"/>
            <a:chOff x="3138" y="936"/>
            <a:chExt cx="1930" cy="990"/>
          </a:xfrm>
        </p:grpSpPr>
        <p:sp>
          <p:nvSpPr>
            <p:cNvPr id="213" name="Text Box 22">
              <a:extLst>
                <a:ext uri="{FF2B5EF4-FFF2-40B4-BE49-F238E27FC236}">
                  <a16:creationId xmlns:a16="http://schemas.microsoft.com/office/drawing/2014/main" id="{A91EF9B4-2F2C-834D-A9F0-AF5FF0012C06}"/>
                </a:ext>
              </a:extLst>
            </p:cNvPr>
            <p:cNvSpPr txBox="1">
              <a:spLocks noChangeArrowheads="1"/>
            </p:cNvSpPr>
            <p:nvPr/>
          </p:nvSpPr>
          <p:spPr bwMode="auto">
            <a:xfrm>
              <a:off x="3168" y="936"/>
              <a:ext cx="1900" cy="40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deliver_data():</a:t>
              </a:r>
              <a:r>
                <a:rPr kumimoji="0" lang="en-US" sz="1800" b="0" i="0" u="none" strike="noStrike" kern="1200" cap="none" spc="0" normalizeH="0" baseline="0" noProof="0">
                  <a:ln>
                    <a:noFill/>
                  </a:ln>
                  <a:solidFill>
                    <a:srgbClr val="C00000"/>
                  </a:solidFill>
                  <a:effectLst/>
                  <a:uLnTx/>
                  <a:uFillTx/>
                  <a:latin typeface="Calibri" panose="020F0502020204030204"/>
                  <a:ea typeface="ＭＳ Ｐゴシック" charset="0"/>
                  <a:cs typeface="+mn-cs"/>
                </a:rPr>
                <a:t> </a:t>
              </a: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called by </a:t>
              </a:r>
              <a:r>
                <a:rPr kumimoji="0" lang="en-US" sz="1800" b="0" i="0" u="none" strike="noStrike" kern="1200" cap="none" spc="0" normalizeH="0" baseline="0" noProof="0">
                  <a:ln>
                    <a:noFill/>
                  </a:ln>
                  <a:solidFill>
                    <a:prstClr val="black"/>
                  </a:solidFill>
                  <a:effectLst/>
                  <a:uLnTx/>
                  <a:uFillTx/>
                  <a:latin typeface="Courier" pitchFamily="2" charset="0"/>
                  <a:ea typeface="ＭＳ Ｐゴシック" charset="0"/>
                  <a:cs typeface="+mn-cs"/>
                </a:rPr>
                <a:t>rdt </a:t>
              </a:r>
              <a:r>
                <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to deliver data to upper layer</a:t>
              </a:r>
            </a:p>
          </p:txBody>
        </p:sp>
        <p:grpSp>
          <p:nvGrpSpPr>
            <p:cNvPr id="214" name="Group 23">
              <a:extLst>
                <a:ext uri="{FF2B5EF4-FFF2-40B4-BE49-F238E27FC236}">
                  <a16:creationId xmlns:a16="http://schemas.microsoft.com/office/drawing/2014/main" id="{2D175EAB-99E5-D446-9FA5-DA6520AC99E3}"/>
                </a:ext>
              </a:extLst>
            </p:cNvPr>
            <p:cNvGrpSpPr>
              <a:grpSpLocks/>
            </p:cNvGrpSpPr>
            <p:nvPr/>
          </p:nvGrpSpPr>
          <p:grpSpPr bwMode="auto">
            <a:xfrm>
              <a:off x="3138" y="942"/>
              <a:ext cx="1899" cy="984"/>
              <a:chOff x="3138" y="942"/>
              <a:chExt cx="1899" cy="984"/>
            </a:xfrm>
          </p:grpSpPr>
          <p:sp>
            <p:nvSpPr>
              <p:cNvPr id="215" name="Line 24">
                <a:extLst>
                  <a:ext uri="{FF2B5EF4-FFF2-40B4-BE49-F238E27FC236}">
                    <a16:creationId xmlns:a16="http://schemas.microsoft.com/office/drawing/2014/main" id="{B4F4A625-25A9-7C49-A577-9E5369A60459}"/>
                  </a:ext>
                </a:extLst>
              </p:cNvPr>
              <p:cNvSpPr>
                <a:spLocks noChangeShapeType="1"/>
              </p:cNvSpPr>
              <p:nvPr/>
            </p:nvSpPr>
            <p:spPr bwMode="auto">
              <a:xfrm flipH="1">
                <a:off x="3328" y="1334"/>
                <a:ext cx="325" cy="592"/>
              </a:xfrm>
              <a:prstGeom prst="line">
                <a:avLst/>
              </a:prstGeom>
              <a:noFill/>
              <a:ln w="19050">
                <a:solidFill>
                  <a:srgbClr val="C0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216" name="Rectangle 25">
                <a:extLst>
                  <a:ext uri="{FF2B5EF4-FFF2-40B4-BE49-F238E27FC236}">
                    <a16:creationId xmlns:a16="http://schemas.microsoft.com/office/drawing/2014/main" id="{EB9BAEEC-FC22-9041-B4A4-025004EA540A}"/>
                  </a:ext>
                </a:extLst>
              </p:cNvPr>
              <p:cNvSpPr>
                <a:spLocks noChangeArrowheads="1"/>
              </p:cNvSpPr>
              <p:nvPr/>
            </p:nvSpPr>
            <p:spPr bwMode="auto">
              <a:xfrm>
                <a:off x="3138" y="942"/>
                <a:ext cx="1899" cy="396"/>
              </a:xfrm>
              <a:prstGeom prst="rect">
                <a:avLst/>
              </a:prstGeom>
              <a:noFill/>
              <a:ln w="19050">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grpSp>
        <p:nvGrpSpPr>
          <p:cNvPr id="217" name="Group 216">
            <a:extLst>
              <a:ext uri="{FF2B5EF4-FFF2-40B4-BE49-F238E27FC236}">
                <a16:creationId xmlns:a16="http://schemas.microsoft.com/office/drawing/2014/main" id="{6F41A62F-3DD7-6346-9896-7AA8D52AFD01}"/>
              </a:ext>
            </a:extLst>
          </p:cNvPr>
          <p:cNvGrpSpPr/>
          <p:nvPr/>
        </p:nvGrpSpPr>
        <p:grpSpPr>
          <a:xfrm>
            <a:off x="4390890" y="5513755"/>
            <a:ext cx="3819165" cy="1313664"/>
            <a:chOff x="2631911" y="5334147"/>
            <a:chExt cx="3819165" cy="1313664"/>
          </a:xfrm>
        </p:grpSpPr>
        <p:sp>
          <p:nvSpPr>
            <p:cNvPr id="218" name="TextBox 217">
              <a:extLst>
                <a:ext uri="{FF2B5EF4-FFF2-40B4-BE49-F238E27FC236}">
                  <a16:creationId xmlns:a16="http://schemas.microsoft.com/office/drawing/2014/main" id="{81FE2BAE-2017-AB42-AD7C-774573E3F768}"/>
                </a:ext>
              </a:extLst>
            </p:cNvPr>
            <p:cNvSpPr txBox="1"/>
            <p:nvPr/>
          </p:nvSpPr>
          <p:spPr>
            <a:xfrm>
              <a:off x="2631911" y="5807581"/>
              <a:ext cx="3819165"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Bi-directional communication over unreliable channel </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(e.g., for reliable data transfer)</a:t>
              </a:r>
            </a:p>
          </p:txBody>
        </p:sp>
        <p:cxnSp>
          <p:nvCxnSpPr>
            <p:cNvPr id="219" name="Straight Connector 218">
              <a:extLst>
                <a:ext uri="{FF2B5EF4-FFF2-40B4-BE49-F238E27FC236}">
                  <a16:creationId xmlns:a16="http://schemas.microsoft.com/office/drawing/2014/main" id="{69CFE212-FAA9-9642-8915-72A4331BBDCC}"/>
                </a:ext>
              </a:extLst>
            </p:cNvPr>
            <p:cNvCxnSpPr>
              <a:cxnSpLocks/>
            </p:cNvCxnSpPr>
            <p:nvPr/>
          </p:nvCxnSpPr>
          <p:spPr>
            <a:xfrm>
              <a:off x="2905750" y="5334147"/>
              <a:ext cx="1431271" cy="47343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6648DDD5-23AA-D944-BD74-7186BAB3A91E}"/>
                </a:ext>
              </a:extLst>
            </p:cNvPr>
            <p:cNvCxnSpPr>
              <a:cxnSpLocks/>
            </p:cNvCxnSpPr>
            <p:nvPr/>
          </p:nvCxnSpPr>
          <p:spPr>
            <a:xfrm flipH="1">
              <a:off x="4339308" y="5338301"/>
              <a:ext cx="1358761" cy="4692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21" name="Group 220">
            <a:extLst>
              <a:ext uri="{FF2B5EF4-FFF2-40B4-BE49-F238E27FC236}">
                <a16:creationId xmlns:a16="http://schemas.microsoft.com/office/drawing/2014/main" id="{24DA57A5-E7F2-7A4B-9805-D1B62272D517}"/>
              </a:ext>
            </a:extLst>
          </p:cNvPr>
          <p:cNvGrpSpPr/>
          <p:nvPr/>
        </p:nvGrpSpPr>
        <p:grpSpPr>
          <a:xfrm>
            <a:off x="4175224" y="3049446"/>
            <a:ext cx="3819165" cy="734333"/>
            <a:chOff x="2418275" y="5378074"/>
            <a:chExt cx="3819165" cy="734333"/>
          </a:xfrm>
        </p:grpSpPr>
        <p:sp>
          <p:nvSpPr>
            <p:cNvPr id="222" name="TextBox 221">
              <a:extLst>
                <a:ext uri="{FF2B5EF4-FFF2-40B4-BE49-F238E27FC236}">
                  <a16:creationId xmlns:a16="http://schemas.microsoft.com/office/drawing/2014/main" id="{AA641F40-AD8C-4445-92AF-C75760D41DB5}"/>
                </a:ext>
              </a:extLst>
            </p:cNvPr>
            <p:cNvSpPr txBox="1"/>
            <p:nvPr/>
          </p:nvSpPr>
          <p:spPr>
            <a:xfrm>
              <a:off x="2418275" y="5770775"/>
              <a:ext cx="3819165" cy="341632"/>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data</a:t>
              </a:r>
            </a:p>
          </p:txBody>
        </p:sp>
        <p:cxnSp>
          <p:nvCxnSpPr>
            <p:cNvPr id="231" name="Straight Connector 230">
              <a:extLst>
                <a:ext uri="{FF2B5EF4-FFF2-40B4-BE49-F238E27FC236}">
                  <a16:creationId xmlns:a16="http://schemas.microsoft.com/office/drawing/2014/main" id="{5EC91614-D442-594E-977D-A7CD27559B86}"/>
                </a:ext>
              </a:extLst>
            </p:cNvPr>
            <p:cNvCxnSpPr>
              <a:cxnSpLocks/>
              <a:stCxn id="156" idx="2"/>
            </p:cNvCxnSpPr>
            <p:nvPr/>
          </p:nvCxnSpPr>
          <p:spPr>
            <a:xfrm>
              <a:off x="2882260" y="5405784"/>
              <a:ext cx="1454761" cy="40179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F28C5F11-037B-3141-81EB-95B8DB592151}"/>
                </a:ext>
              </a:extLst>
            </p:cNvPr>
            <p:cNvCxnSpPr>
              <a:cxnSpLocks/>
              <a:stCxn id="150" idx="2"/>
            </p:cNvCxnSpPr>
            <p:nvPr/>
          </p:nvCxnSpPr>
          <p:spPr>
            <a:xfrm flipH="1">
              <a:off x="4339309" y="5378074"/>
              <a:ext cx="1250688" cy="42950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50AC3C84-7598-504F-A405-3ABFEB5F658C}"/>
              </a:ext>
            </a:extLst>
          </p:cNvPr>
          <p:cNvGrpSpPr/>
          <p:nvPr/>
        </p:nvGrpSpPr>
        <p:grpSpPr>
          <a:xfrm>
            <a:off x="153620" y="3917055"/>
            <a:ext cx="6668781" cy="986188"/>
            <a:chOff x="153620" y="3917055"/>
            <a:chExt cx="6668781" cy="986188"/>
          </a:xfrm>
        </p:grpSpPr>
        <p:sp>
          <p:nvSpPr>
            <p:cNvPr id="241" name="TextBox 240">
              <a:extLst>
                <a:ext uri="{FF2B5EF4-FFF2-40B4-BE49-F238E27FC236}">
                  <a16:creationId xmlns:a16="http://schemas.microsoft.com/office/drawing/2014/main" id="{EDB0CBDE-E11E-4D44-A1B1-F46AB6BB5EE3}"/>
                </a:ext>
              </a:extLst>
            </p:cNvPr>
            <p:cNvSpPr txBox="1"/>
            <p:nvPr/>
          </p:nvSpPr>
          <p:spPr>
            <a:xfrm>
              <a:off x="153620" y="3917055"/>
              <a:ext cx="2577561"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One transport-layer segment (</a:t>
              </a:r>
              <a:r>
                <a:rPr kumimoji="0" lang="en-US" sz="1800" b="0" i="0" u="none" strike="noStrike" kern="1200" cap="none" spc="0" normalizeH="0" baseline="0" noProof="0" err="1">
                  <a:ln>
                    <a:noFill/>
                  </a:ln>
                  <a:solidFill>
                    <a:prstClr val="black"/>
                  </a:solidFill>
                  <a:effectLst/>
                  <a:uLnTx/>
                  <a:uFillTx/>
                  <a:latin typeface="Calibri" panose="020F0502020204030204"/>
                  <a:ea typeface="+mn-ea"/>
                  <a:cs typeface="+mn-cs"/>
                </a:rPr>
                <a:t>a.k.a</a:t>
              </a: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 a packet over the network)</a:t>
              </a:r>
            </a:p>
          </p:txBody>
        </p:sp>
        <p:grpSp>
          <p:nvGrpSpPr>
            <p:cNvPr id="27" name="Group 26">
              <a:extLst>
                <a:ext uri="{FF2B5EF4-FFF2-40B4-BE49-F238E27FC236}">
                  <a16:creationId xmlns:a16="http://schemas.microsoft.com/office/drawing/2014/main" id="{9D568B1D-51FF-AA46-90CF-7CFEE16AA233}"/>
                </a:ext>
              </a:extLst>
            </p:cNvPr>
            <p:cNvGrpSpPr/>
            <p:nvPr/>
          </p:nvGrpSpPr>
          <p:grpSpPr>
            <a:xfrm flipV="1">
              <a:off x="2731181" y="4337170"/>
              <a:ext cx="4091220" cy="566073"/>
              <a:chOff x="5317127" y="3680390"/>
              <a:chExt cx="6242547" cy="566073"/>
            </a:xfrm>
          </p:grpSpPr>
          <p:cxnSp>
            <p:nvCxnSpPr>
              <p:cNvPr id="242" name="Straight Connector 241">
                <a:extLst>
                  <a:ext uri="{FF2B5EF4-FFF2-40B4-BE49-F238E27FC236}">
                    <a16:creationId xmlns:a16="http://schemas.microsoft.com/office/drawing/2014/main" id="{E2B11327-3736-0944-A286-E629946AF6C2}"/>
                  </a:ext>
                </a:extLst>
              </p:cNvPr>
              <p:cNvCxnSpPr>
                <a:cxnSpLocks/>
                <a:endCxn id="241" idx="3"/>
              </p:cNvCxnSpPr>
              <p:nvPr/>
            </p:nvCxnSpPr>
            <p:spPr>
              <a:xfrm flipH="1">
                <a:off x="5317127" y="3680390"/>
                <a:ext cx="3063916" cy="5660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A509D373-1A9D-6F41-B2A3-89CFB48DFD95}"/>
                  </a:ext>
                </a:extLst>
              </p:cNvPr>
              <p:cNvCxnSpPr>
                <a:cxnSpLocks/>
                <a:stCxn id="174" idx="0"/>
                <a:endCxn id="241" idx="3"/>
              </p:cNvCxnSpPr>
              <p:nvPr/>
            </p:nvCxnSpPr>
            <p:spPr>
              <a:xfrm flipH="1">
                <a:off x="5317127" y="3787515"/>
                <a:ext cx="6242547" cy="45894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159" name="Oval 158">
            <a:extLst>
              <a:ext uri="{FF2B5EF4-FFF2-40B4-BE49-F238E27FC236}">
                <a16:creationId xmlns:a16="http://schemas.microsoft.com/office/drawing/2014/main" id="{C022FBDC-CC2E-5E47-9678-89FEA29CD830}"/>
              </a:ext>
            </a:extLst>
          </p:cNvPr>
          <p:cNvSpPr/>
          <p:nvPr/>
        </p:nvSpPr>
        <p:spPr>
          <a:xfrm>
            <a:off x="3233978" y="34819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6" name="Oval 165">
            <a:extLst>
              <a:ext uri="{FF2B5EF4-FFF2-40B4-BE49-F238E27FC236}">
                <a16:creationId xmlns:a16="http://schemas.microsoft.com/office/drawing/2014/main" id="{FF958383-DD7C-5640-BB35-D8FF6965A3B4}"/>
              </a:ext>
            </a:extLst>
          </p:cNvPr>
          <p:cNvSpPr/>
          <p:nvPr/>
        </p:nvSpPr>
        <p:spPr>
          <a:xfrm>
            <a:off x="6574078" y="3494652"/>
            <a:ext cx="2201622"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2649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fill="hold"/>
                                        <p:tgtEl>
                                          <p:spTgt spid="197"/>
                                        </p:tgtEl>
                                        <p:attrNameLst>
                                          <p:attrName>ppt_x</p:attrName>
                                        </p:attrNameLst>
                                      </p:cBhvr>
                                      <p:tavLst>
                                        <p:tav tm="0">
                                          <p:val>
                                            <p:strVal val="0-#ppt_w/2"/>
                                          </p:val>
                                        </p:tav>
                                        <p:tav tm="100000">
                                          <p:val>
                                            <p:strVal val="#ppt_x"/>
                                          </p:val>
                                        </p:tav>
                                      </p:tavLst>
                                    </p:anim>
                                    <p:anim calcmode="lin" valueType="num">
                                      <p:cBhvr additive="base">
                                        <p:cTn id="8" dur="500" fill="hold"/>
                                        <p:tgtEl>
                                          <p:spTgt spid="19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02"/>
                                        </p:tgtEl>
                                        <p:attrNameLst>
                                          <p:attrName>style.visibility</p:attrName>
                                        </p:attrNameLst>
                                      </p:cBhvr>
                                      <p:to>
                                        <p:strVal val="visible"/>
                                      </p:to>
                                    </p:set>
                                    <p:anim calcmode="lin" valueType="num">
                                      <p:cBhvr additive="base">
                                        <p:cTn id="13" dur="500" fill="hold"/>
                                        <p:tgtEl>
                                          <p:spTgt spid="202"/>
                                        </p:tgtEl>
                                        <p:attrNameLst>
                                          <p:attrName>ppt_x</p:attrName>
                                        </p:attrNameLst>
                                      </p:cBhvr>
                                      <p:tavLst>
                                        <p:tav tm="0">
                                          <p:val>
                                            <p:strVal val="0-#ppt_w/2"/>
                                          </p:val>
                                        </p:tav>
                                        <p:tav tm="100000">
                                          <p:val>
                                            <p:strVal val="#ppt_x"/>
                                          </p:val>
                                        </p:tav>
                                      </p:tavLst>
                                    </p:anim>
                                    <p:anim calcmode="lin" valueType="num">
                                      <p:cBhvr additive="base">
                                        <p:cTn id="14" dur="500" fill="hold"/>
                                        <p:tgtEl>
                                          <p:spTgt spid="2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207"/>
                                        </p:tgtEl>
                                        <p:attrNameLst>
                                          <p:attrName>style.visibility</p:attrName>
                                        </p:attrNameLst>
                                      </p:cBhvr>
                                      <p:to>
                                        <p:strVal val="visible"/>
                                      </p:to>
                                    </p:set>
                                    <p:anim calcmode="lin" valueType="num">
                                      <p:cBhvr additive="base">
                                        <p:cTn id="19" dur="500" fill="hold"/>
                                        <p:tgtEl>
                                          <p:spTgt spid="207"/>
                                        </p:tgtEl>
                                        <p:attrNameLst>
                                          <p:attrName>ppt_x</p:attrName>
                                        </p:attrNameLst>
                                      </p:cBhvr>
                                      <p:tavLst>
                                        <p:tav tm="0">
                                          <p:val>
                                            <p:strVal val="1+#ppt_w/2"/>
                                          </p:val>
                                        </p:tav>
                                        <p:tav tm="100000">
                                          <p:val>
                                            <p:strVal val="#ppt_x"/>
                                          </p:val>
                                        </p:tav>
                                      </p:tavLst>
                                    </p:anim>
                                    <p:anim calcmode="lin" valueType="num">
                                      <p:cBhvr additive="base">
                                        <p:cTn id="20" dur="500" fill="hold"/>
                                        <p:tgtEl>
                                          <p:spTgt spid="20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212"/>
                                        </p:tgtEl>
                                        <p:attrNameLst>
                                          <p:attrName>style.visibility</p:attrName>
                                        </p:attrNameLst>
                                      </p:cBhvr>
                                      <p:to>
                                        <p:strVal val="visible"/>
                                      </p:to>
                                    </p:set>
                                    <p:anim calcmode="lin" valueType="num">
                                      <p:cBhvr additive="base">
                                        <p:cTn id="25" dur="500" fill="hold"/>
                                        <p:tgtEl>
                                          <p:spTgt spid="212"/>
                                        </p:tgtEl>
                                        <p:attrNameLst>
                                          <p:attrName>ppt_x</p:attrName>
                                        </p:attrNameLst>
                                      </p:cBhvr>
                                      <p:tavLst>
                                        <p:tav tm="0">
                                          <p:val>
                                            <p:strVal val="1+#ppt_w/2"/>
                                          </p:val>
                                        </p:tav>
                                        <p:tav tm="100000">
                                          <p:val>
                                            <p:strVal val="#ppt_x"/>
                                          </p:val>
                                        </p:tav>
                                      </p:tavLst>
                                    </p:anim>
                                    <p:anim calcmode="lin" valueType="num">
                                      <p:cBhvr additive="base">
                                        <p:cTn id="26" dur="500" fill="hold"/>
                                        <p:tgtEl>
                                          <p:spTgt spid="21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7"/>
                                        </p:tgtEl>
                                        <p:attrNameLst>
                                          <p:attrName>style.visibility</p:attrName>
                                        </p:attrNameLst>
                                      </p:cBhvr>
                                      <p:to>
                                        <p:strVal val="visible"/>
                                      </p:to>
                                    </p:set>
                                    <p:animEffect transition="in" filter="dissolve">
                                      <p:cBhvr>
                                        <p:cTn id="31" dur="500"/>
                                        <p:tgtEl>
                                          <p:spTgt spid="2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221"/>
                                        </p:tgtEl>
                                        <p:attrNameLst>
                                          <p:attrName>style.visibility</p:attrName>
                                        </p:attrNameLst>
                                      </p:cBhvr>
                                      <p:to>
                                        <p:strVal val="visible"/>
                                      </p:to>
                                    </p:set>
                                    <p:animEffect transition="in" filter="dissolve">
                                      <p:cBhvr>
                                        <p:cTn id="36" dur="500"/>
                                        <p:tgtEl>
                                          <p:spTgt spid="221"/>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28"/>
                                        </p:tgtEl>
                                        <p:attrNameLst>
                                          <p:attrName>style.visibility</p:attrName>
                                        </p:attrNameLst>
                                      </p:cBhvr>
                                      <p:to>
                                        <p:strVal val="visible"/>
                                      </p:to>
                                    </p:set>
                                    <p:animEffect transition="in" filter="dissolve">
                                      <p:cBhvr>
                                        <p:cTn id="4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Reliable data transfer at a glance</a:t>
            </a:r>
            <a:endParaRPr lang="en-US" sz="4400" dirty="0"/>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3F910FC6-F569-2147-8E13-9C3CBF349C22}"/>
              </a:ext>
            </a:extLst>
          </p:cNvPr>
          <p:cNvGrpSpPr/>
          <p:nvPr/>
        </p:nvGrpSpPr>
        <p:grpSpPr>
          <a:xfrm>
            <a:off x="332537" y="1606447"/>
            <a:ext cx="9679902" cy="2739724"/>
            <a:chOff x="332537" y="2069909"/>
            <a:chExt cx="9679902" cy="2739724"/>
          </a:xfrm>
        </p:grpSpPr>
        <p:sp>
          <p:nvSpPr>
            <p:cNvPr id="254" name="TextBox 253">
              <a:extLst>
                <a:ext uri="{FF2B5EF4-FFF2-40B4-BE49-F238E27FC236}">
                  <a16:creationId xmlns:a16="http://schemas.microsoft.com/office/drawing/2014/main" id="{B694493B-88BF-134F-B1BA-C0BD341D486C}"/>
                </a:ext>
              </a:extLst>
            </p:cNvPr>
            <p:cNvSpPr txBox="1"/>
            <p:nvPr/>
          </p:nvSpPr>
          <p:spPr>
            <a:xfrm>
              <a:off x="332537" y="2069909"/>
              <a:ext cx="5112727" cy="2739724"/>
            </a:xfrm>
            <a:prstGeom prst="rect">
              <a:avLst/>
            </a:prstGeom>
            <a:noFill/>
          </p:spPr>
          <p:txBody>
            <a:bodyPr wrap="square" rtlCol="0">
              <a:spAutoFit/>
            </a:bodyPr>
            <a:lstStyle/>
            <a:p>
              <a:pPr marL="352425" marR="0" lvl="0" indent="-222250" fontAlgn="auto">
                <a:lnSpc>
                  <a:spcPct val="90000"/>
                </a:lnSpc>
                <a:spcBef>
                  <a:spcPts val="1000"/>
                </a:spcBef>
                <a:spcAft>
                  <a:spcPts val="0"/>
                </a:spcAft>
                <a:buClr>
                  <a:srgbClr val="0000A3"/>
                </a:buClr>
                <a:buSzTx/>
                <a:buFont typeface="Wingdings" pitchFamily="2" charset="2"/>
                <a:buChar char="§"/>
                <a:defRPr/>
              </a:pPr>
              <a:r>
                <a:rPr lang="en-US" sz="2400"/>
                <a:t>Complexity of reliable data transfer protocol will depend (strongly) on characteristics of unreliable channel</a:t>
              </a:r>
            </a:p>
            <a:p>
              <a:pPr marL="695325" lvl="1" indent="-231775">
                <a:lnSpc>
                  <a:spcPct val="90000"/>
                </a:lnSpc>
                <a:spcBef>
                  <a:spcPts val="500"/>
                </a:spcBef>
                <a:buClr>
                  <a:srgbClr val="0000A8"/>
                </a:buClr>
                <a:buFont typeface="Arial" panose="020B0604020202020204" pitchFamily="34" charset="0"/>
                <a:buChar char="•"/>
                <a:defRPr/>
              </a:pPr>
              <a:r>
                <a:rPr lang="en-US" sz="2400"/>
                <a:t>Bit-errors</a:t>
              </a:r>
            </a:p>
            <a:p>
              <a:pPr marL="695325" lvl="1" indent="-231775">
                <a:lnSpc>
                  <a:spcPct val="90000"/>
                </a:lnSpc>
                <a:spcBef>
                  <a:spcPts val="500"/>
                </a:spcBef>
                <a:buClr>
                  <a:srgbClr val="0000A8"/>
                </a:buClr>
                <a:buFont typeface="Arial" panose="020B0604020202020204" pitchFamily="34" charset="0"/>
                <a:buChar char="•"/>
                <a:defRPr/>
              </a:pPr>
              <a:r>
                <a:rPr lang="en-US" sz="2400"/>
                <a:t>Pkt loss</a:t>
              </a:r>
            </a:p>
            <a:p>
              <a:pPr marL="695325" lvl="1" indent="-231775">
                <a:lnSpc>
                  <a:spcPct val="90000"/>
                </a:lnSpc>
                <a:spcBef>
                  <a:spcPts val="500"/>
                </a:spcBef>
                <a:buClr>
                  <a:srgbClr val="0000A8"/>
                </a:buClr>
                <a:buFont typeface="Arial" panose="020B0604020202020204" pitchFamily="34" charset="0"/>
                <a:buChar char="•"/>
                <a:defRPr/>
              </a:pPr>
              <a:r>
                <a:rPr lang="en-US" sz="2400"/>
                <a:t>Out-of-order delivery</a:t>
              </a:r>
            </a:p>
            <a:p>
              <a:pPr marL="1044575" lvl="1" indent="-457200">
                <a:lnSpc>
                  <a:spcPct val="90000"/>
                </a:lnSpc>
                <a:spcBef>
                  <a:spcPts val="1000"/>
                </a:spcBef>
                <a:buClr>
                  <a:srgbClr val="0000A3"/>
                </a:buClr>
                <a:buFont typeface="Arial" panose="020B0604020202020204" pitchFamily="34" charset="0"/>
                <a:buChar char="•"/>
                <a:defRPr/>
              </a:pPr>
              <a:endParaRPr lang="en-US" sz="2400"/>
            </a:p>
          </p:txBody>
        </p:sp>
        <p:cxnSp>
          <p:nvCxnSpPr>
            <p:cNvPr id="10" name="Straight Connector 9">
              <a:extLst>
                <a:ext uri="{FF2B5EF4-FFF2-40B4-BE49-F238E27FC236}">
                  <a16:creationId xmlns:a16="http://schemas.microsoft.com/office/drawing/2014/main" id="{CF6FCEAF-463D-2648-AB33-C825C90C616E}"/>
                </a:ext>
              </a:extLst>
            </p:cNvPr>
            <p:cNvCxnSpPr>
              <a:cxnSpLocks/>
            </p:cNvCxnSpPr>
            <p:nvPr/>
          </p:nvCxnSpPr>
          <p:spPr>
            <a:xfrm flipH="1" flipV="1">
              <a:off x="5320985" y="3205310"/>
              <a:ext cx="1569976" cy="9619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E0B021F0-9489-874C-A482-48774A1F4135}"/>
                </a:ext>
              </a:extLst>
            </p:cNvPr>
            <p:cNvCxnSpPr>
              <a:cxnSpLocks/>
            </p:cNvCxnSpPr>
            <p:nvPr/>
          </p:nvCxnSpPr>
          <p:spPr>
            <a:xfrm flipH="1" flipV="1">
              <a:off x="5340516" y="3199379"/>
              <a:ext cx="4671923" cy="109200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31" name="Oval 230">
            <a:extLst>
              <a:ext uri="{FF2B5EF4-FFF2-40B4-BE49-F238E27FC236}">
                <a16:creationId xmlns:a16="http://schemas.microsoft.com/office/drawing/2014/main" id="{05A41E28-36B5-F84E-9E12-7529960E3C65}"/>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6" name="Oval 235">
            <a:extLst>
              <a:ext uri="{FF2B5EF4-FFF2-40B4-BE49-F238E27FC236}">
                <a16:creationId xmlns:a16="http://schemas.microsoft.com/office/drawing/2014/main" id="{1C1568F9-7215-6C43-8C2A-E0D8D4F2877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0F99B6E8-FC5F-BDD2-0700-6BC14E38C3D1}"/>
              </a:ext>
            </a:extLst>
          </p:cNvPr>
          <p:cNvSpPr>
            <a:spLocks noGrp="1"/>
          </p:cNvSpPr>
          <p:nvPr>
            <p:ph sz="half" idx="1"/>
          </p:nvPr>
        </p:nvSpPr>
        <p:spPr>
          <a:xfrm>
            <a:off x="486285" y="4329716"/>
            <a:ext cx="5199823" cy="2317663"/>
          </a:xfrm>
        </p:spPr>
        <p:txBody>
          <a:bodyPr>
            <a:normAutofit/>
          </a:bodyPr>
          <a:lstStyle/>
          <a:p>
            <a:r>
              <a:rPr lang="en-US" sz="2400" dirty="0"/>
              <a:t>Requirements of </a:t>
            </a:r>
            <a:r>
              <a:rPr lang="en-US" sz="2400" dirty="0" err="1">
                <a:latin typeface="Courier"/>
              </a:rPr>
              <a:t>rdt</a:t>
            </a:r>
            <a:endParaRPr lang="en-US" sz="2400" dirty="0">
              <a:latin typeface="Courier"/>
            </a:endParaRPr>
          </a:p>
          <a:p>
            <a:pPr lvl="1"/>
            <a:r>
              <a:rPr lang="en-US" dirty="0"/>
              <a:t>No corrupted bits</a:t>
            </a:r>
          </a:p>
          <a:p>
            <a:pPr lvl="1"/>
            <a:r>
              <a:rPr lang="en-US" dirty="0"/>
              <a:t>All bits are delivered</a:t>
            </a:r>
          </a:p>
          <a:p>
            <a:pPr lvl="1"/>
            <a:r>
              <a:rPr lang="en-US" dirty="0"/>
              <a:t>No duplicates</a:t>
            </a:r>
          </a:p>
          <a:p>
            <a:pPr lvl="1"/>
            <a:r>
              <a:rPr lang="en-US" dirty="0"/>
              <a:t>Data is received in the order sent</a:t>
            </a:r>
          </a:p>
        </p:txBody>
      </p:sp>
    </p:spTree>
    <p:extLst>
      <p:ext uri="{BB962C8B-B14F-4D97-AF65-F5344CB8AC3E}">
        <p14:creationId xmlns:p14="http://schemas.microsoft.com/office/powerpoint/2010/main" val="564278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a:bodyPr>
          <a:lstStyle/>
          <a:p>
            <a:r>
              <a:rPr lang="en-US" dirty="0"/>
              <a:t>Reliable data transfer at a glance</a:t>
            </a:r>
            <a:endParaRPr lang="en-US" sz="4400" dirty="0"/>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dirty="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88" name="Group 87">
            <a:extLst>
              <a:ext uri="{FF2B5EF4-FFF2-40B4-BE49-F238E27FC236}">
                <a16:creationId xmlns:a16="http://schemas.microsoft.com/office/drawing/2014/main" id="{CC1537B2-998E-7649-AE3E-ACB471EB73E8}"/>
              </a:ext>
            </a:extLst>
          </p:cNvPr>
          <p:cNvGrpSpPr/>
          <p:nvPr/>
        </p:nvGrpSpPr>
        <p:grpSpPr>
          <a:xfrm>
            <a:off x="1042183" y="3581463"/>
            <a:ext cx="8970256" cy="2246769"/>
            <a:chOff x="1042183" y="4044925"/>
            <a:chExt cx="8970256" cy="2246769"/>
          </a:xfrm>
        </p:grpSpPr>
        <p:sp>
          <p:nvSpPr>
            <p:cNvPr id="89" name="TextBox 88">
              <a:extLst>
                <a:ext uri="{FF2B5EF4-FFF2-40B4-BE49-F238E27FC236}">
                  <a16:creationId xmlns:a16="http://schemas.microsoft.com/office/drawing/2014/main" id="{910591A5-B3B8-B947-A7F1-BDBD4F667F70}"/>
                </a:ext>
              </a:extLst>
            </p:cNvPr>
            <p:cNvSpPr txBox="1"/>
            <p:nvPr/>
          </p:nvSpPr>
          <p:spPr>
            <a:xfrm>
              <a:off x="1042183" y="4044925"/>
              <a:ext cx="4815357" cy="2246769"/>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receiver do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know the “state” of each other, e.g., was a message received?</a:t>
              </a:r>
            </a:p>
            <a:p>
              <a:pPr marL="457200" marR="0" lvl="0" indent="-457200"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lang="en-US" sz="2800" dirty="0">
                  <a:solidFill>
                    <a:prstClr val="black"/>
                  </a:solidFill>
                  <a:latin typeface="Calibri" panose="020F0502020204030204"/>
                </a:rPr>
                <a:t>unless communicated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via a message</a:t>
              </a:r>
            </a:p>
          </p:txBody>
        </p:sp>
        <p:cxnSp>
          <p:nvCxnSpPr>
            <p:cNvPr id="90" name="Straight Connector 89">
              <a:extLst>
                <a:ext uri="{FF2B5EF4-FFF2-40B4-BE49-F238E27FC236}">
                  <a16:creationId xmlns:a16="http://schemas.microsoft.com/office/drawing/2014/main" id="{655271F5-62E0-BF47-BF60-FE01086FB678}"/>
                </a:ext>
              </a:extLst>
            </p:cNvPr>
            <p:cNvCxnSpPr>
              <a:cxnSpLocks/>
            </p:cNvCxnSpPr>
            <p:nvPr/>
          </p:nvCxnSpPr>
          <p:spPr>
            <a:xfrm flipH="1">
              <a:off x="5799610" y="4167212"/>
              <a:ext cx="1091351" cy="100112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33B8B2C-3583-1D4A-9253-C59A292E0DE2}"/>
                </a:ext>
              </a:extLst>
            </p:cNvPr>
            <p:cNvCxnSpPr>
              <a:cxnSpLocks/>
            </p:cNvCxnSpPr>
            <p:nvPr/>
          </p:nvCxnSpPr>
          <p:spPr>
            <a:xfrm flipH="1">
              <a:off x="5800941" y="4291381"/>
              <a:ext cx="4211498" cy="88635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93" name="Oval 92">
            <a:extLst>
              <a:ext uri="{FF2B5EF4-FFF2-40B4-BE49-F238E27FC236}">
                <a16:creationId xmlns:a16="http://schemas.microsoft.com/office/drawing/2014/main" id="{80A6EEAE-C014-954F-ADE6-66049A46FFBE}"/>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0FE70045-1128-264B-A4F3-CC9AAED801DA}"/>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hower curtain&#10;&#10;Description automatically generated">
            <a:extLst>
              <a:ext uri="{FF2B5EF4-FFF2-40B4-BE49-F238E27FC236}">
                <a16:creationId xmlns:a16="http://schemas.microsoft.com/office/drawing/2014/main" id="{916F2FD5-AF05-E24C-BB57-482FB6C40C8C}"/>
              </a:ext>
            </a:extLst>
          </p:cNvPr>
          <p:cNvPicPr>
            <a:picLocks noChangeAspect="1"/>
          </p:cNvPicPr>
          <p:nvPr/>
        </p:nvPicPr>
        <p:blipFill>
          <a:blip r:embed="rId4"/>
          <a:stretch>
            <a:fillRect/>
          </a:stretch>
        </p:blipFill>
        <p:spPr>
          <a:xfrm>
            <a:off x="8292476" y="1291955"/>
            <a:ext cx="1976012" cy="4393769"/>
          </a:xfrm>
          <a:prstGeom prst="rect">
            <a:avLst/>
          </a:prstGeom>
        </p:spPr>
      </p:pic>
      <p:pic>
        <p:nvPicPr>
          <p:cNvPr id="92" name="Picture 91" descr="A shower curtain&#10;&#10;Description automatically generated">
            <a:extLst>
              <a:ext uri="{FF2B5EF4-FFF2-40B4-BE49-F238E27FC236}">
                <a16:creationId xmlns:a16="http://schemas.microsoft.com/office/drawing/2014/main" id="{60AABE17-DADA-B14B-B0C4-01EC1B9C6813}"/>
              </a:ext>
            </a:extLst>
          </p:cNvPr>
          <p:cNvPicPr>
            <a:picLocks noChangeAspect="1"/>
          </p:cNvPicPr>
          <p:nvPr/>
        </p:nvPicPr>
        <p:blipFill>
          <a:blip r:embed="rId4"/>
          <a:stretch>
            <a:fillRect/>
          </a:stretch>
        </p:blipFill>
        <p:spPr>
          <a:xfrm>
            <a:off x="8219289" y="1165171"/>
            <a:ext cx="3972711" cy="4579749"/>
          </a:xfrm>
          <a:prstGeom prst="rect">
            <a:avLst/>
          </a:prstGeom>
        </p:spPr>
      </p:pic>
    </p:spTree>
    <p:extLst>
      <p:ext uri="{BB962C8B-B14F-4D97-AF65-F5344CB8AC3E}">
        <p14:creationId xmlns:p14="http://schemas.microsoft.com/office/powerpoint/2010/main" val="2424981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dissolve">
                                      <p:cBhvr>
                                        <p:cTn id="7" dur="1000"/>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2"/>
                                        </p:tgtEl>
                                        <p:attrNameLst>
                                          <p:attrName>style.visibility</p:attrName>
                                        </p:attrNameLst>
                                      </p:cBhvr>
                                      <p:to>
                                        <p:strVal val="visible"/>
                                      </p:to>
                                    </p:set>
                                    <p:animEffect transition="in" filter="wipe(left)">
                                      <p:cBhvr>
                                        <p:cTn id="17" dur="10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a:t>Reliable data transfer: getting started</a:t>
            </a:r>
          </a:p>
        </p:txBody>
      </p:sp>
      <p:sp>
        <p:nvSpPr>
          <p:cNvPr id="193" name="Rectangle 3">
            <a:extLst>
              <a:ext uri="{FF2B5EF4-FFF2-40B4-BE49-F238E27FC236}">
                <a16:creationId xmlns:a16="http://schemas.microsoft.com/office/drawing/2014/main" id="{5D93718A-0690-8C4E-A748-FD7FA291E0B5}"/>
              </a:ext>
            </a:extLst>
          </p:cNvPr>
          <p:cNvSpPr txBox="1">
            <a:spLocks noChangeArrowheads="1"/>
          </p:cNvSpPr>
          <p:nvPr/>
        </p:nvSpPr>
        <p:spPr bwMode="auto">
          <a:xfrm>
            <a:off x="918939" y="1581150"/>
            <a:ext cx="11056577" cy="4099213"/>
          </a:xfrm>
          <a:prstGeom prst="rect">
            <a:avLst/>
          </a:prstGeom>
          <a:noFill/>
          <a:ln>
            <a:noFill/>
          </a:ln>
          <a:effectLst/>
          <a:extLst>
            <a:ext uri="{91240B29-F687-4f45-9708-019B960494DF}">
              <a14:hiddenLine xmlns="" xmlns:a14="http://schemas.microsoft.com/office/drawing/2010/main" w="9525">
                <a:solidFill>
                  <a:srgbClr val="CC0000"/>
                </a:solidFill>
                <a:miter lim="800000"/>
                <a:headEnd/>
                <a:tailEnd/>
              </a14:hiddenLine>
            </a:ext>
          </a:extLst>
        </p:spPr>
        <p:txBody>
          <a:bodyPr vert="horz" wrap="square" lIns="91440" tIns="45720" rIns="91440" bIns="45720" numCol="1" anchor="t" anchorCtr="0" compatLnSpc="1">
            <a:prstTxWarp prst="textNoShape">
              <a:avLst/>
            </a:prstTxWarp>
          </a:bodyPr>
          <a:lstStyle>
            <a:lvl1pPr marL="284163" indent="-284163" algn="l" rtl="0" eaLnBrk="0" fontAlgn="base" hangingPunct="0">
              <a:lnSpc>
                <a:spcPct val="85000"/>
              </a:lnSpc>
              <a:spcBef>
                <a:spcPct val="20000"/>
              </a:spcBef>
              <a:spcAft>
                <a:spcPct val="0"/>
              </a:spcAft>
              <a:buClr>
                <a:srgbClr val="000099"/>
              </a:buClr>
              <a:buSzPct val="100000"/>
              <a:buFont typeface="Wingdings" pitchFamily="2" charset="2"/>
              <a:buChar char="§"/>
              <a:defRPr sz="2800">
                <a:solidFill>
                  <a:schemeClr val="tx1"/>
                </a:solidFill>
                <a:latin typeface="+mn-lt"/>
                <a:ea typeface="ＭＳ Ｐゴシック" charset="0"/>
                <a:cs typeface="ＭＳ Ｐゴシック" charset="0"/>
              </a:defRPr>
            </a:lvl1pPr>
            <a:lvl2pPr marL="687388" indent="-230188" algn="l" rtl="0" eaLnBrk="0" fontAlgn="base" hangingPunct="0">
              <a:lnSpc>
                <a:spcPct val="85000"/>
              </a:lnSpc>
              <a:spcBef>
                <a:spcPct val="20000"/>
              </a:spcBef>
              <a:spcAft>
                <a:spcPct val="0"/>
              </a:spcAft>
              <a:buClr>
                <a:srgbClr val="000099"/>
              </a:buClr>
              <a:buFont typeface="Arial" panose="020B0604020202020204" pitchFamily="34" charset="0"/>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None/>
              <a:tabLst/>
              <a:defRPr/>
            </a:pPr>
            <a:r>
              <a:rPr kumimoji="0" lang="en-US" altLang="ja-JP" sz="3200" b="0" i="0" u="none" strike="noStrike" kern="0" cap="none" spc="0" normalizeH="0" baseline="0" noProof="0" dirty="0">
                <a:ln>
                  <a:noFill/>
                </a:ln>
                <a:solidFill>
                  <a:srgbClr val="C00000"/>
                </a:solidFill>
                <a:effectLst/>
                <a:uLnTx/>
                <a:uFillTx/>
                <a:latin typeface="Calibri" panose="020F0502020204030204"/>
                <a:ea typeface="ＭＳ Ｐゴシック" panose="020B0600070205080204" pitchFamily="34" charset="-128"/>
              </a:rPr>
              <a:t>We will:</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incrementally develop sender, receiver sides of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r</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eliable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d</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ata </a:t>
            </a:r>
            <a:r>
              <a:rPr kumimoji="0" lang="en-US" altLang="en-US" sz="2800" b="0" i="0" u="sng"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rPr>
              <a:t>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ransfer protocol (</a:t>
            </a:r>
            <a:r>
              <a:rPr kumimoji="0" lang="en-US" altLang="en-US" sz="2800" b="0" i="0" u="none" strike="noStrike" kern="0" cap="none" spc="0" normalizeH="0" baseline="0" noProof="0" dirty="0" err="1">
                <a:ln>
                  <a:noFill/>
                </a:ln>
                <a:solidFill>
                  <a:prstClr val="black"/>
                </a:solidFill>
                <a:effectLst/>
                <a:uLnTx/>
                <a:uFillTx/>
                <a:latin typeface="Courier" pitchFamily="2" charset="0"/>
                <a:ea typeface="ＭＳ Ｐゴシック" panose="020B0600070205080204" pitchFamily="34" charset="-128"/>
              </a:rPr>
              <a:t>rdt</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a:t>
            </a:r>
          </a:p>
          <a:p>
            <a:pPr marL="284163" marR="0" lvl="0" indent="-284163" algn="l" defTabSz="914400" rtl="0" eaLnBrk="0" fontAlgn="base" latinLnBrk="0" hangingPunct="0">
              <a:lnSpc>
                <a:spcPct val="85000"/>
              </a:lnSpc>
              <a:spcBef>
                <a:spcPct val="20000"/>
              </a:spcBef>
              <a:spcAft>
                <a:spcPct val="0"/>
              </a:spcAft>
              <a:buClr>
                <a:srgbClr val="000099"/>
              </a:buClr>
              <a:buSzPct val="100000"/>
              <a:buFont typeface="Wingdings" pitchFamily="2" charset="2"/>
              <a:buChar char="§"/>
              <a:tabLst/>
              <a:defRPr/>
            </a:pPr>
            <a:r>
              <a:rPr lang="en-US" altLang="en-US" kern="0" dirty="0">
                <a:solidFill>
                  <a:prstClr val="black"/>
                </a:solidFill>
                <a:latin typeface="Calibri" panose="020F0502020204030204"/>
                <a:ea typeface="ＭＳ Ｐゴシック" panose="020B0600070205080204" pitchFamily="34" charset="-128"/>
              </a:rPr>
              <a:t>We will discuss</a:t>
            </a:r>
            <a:r>
              <a:rPr kumimoji="0" lang="en-US" altLang="en-US" sz="28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rPr>
              <a:t> a unidirectional data transfer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remember, each end of the communication can act both as a sender and a receiver</a:t>
            </a:r>
          </a:p>
          <a:p>
            <a:pPr marL="687388" marR="0" lvl="1" indent="-230188" algn="l" defTabSz="914400" rtl="0" eaLnBrk="0" fontAlgn="base" latinLnBrk="0" hangingPunct="0">
              <a:lnSpc>
                <a:spcPct val="85000"/>
              </a:lnSpc>
              <a:spcBef>
                <a:spcPct val="20000"/>
              </a:spcBef>
              <a:spcAft>
                <a:spcPct val="0"/>
              </a:spcAft>
              <a:buClr>
                <a:srgbClr val="000099"/>
              </a:buClr>
              <a:buSzTx/>
              <a:buFont typeface="Arial" panose="020B0604020202020204" pitchFamily="34" charset="0"/>
              <a:buChar char="•"/>
              <a:tabLst/>
              <a:defRPr/>
            </a:pPr>
            <a:r>
              <a:rPr kumimoji="0" lang="en-US" altLang="en-US" sz="2400" b="0" i="0" u="none" strike="noStrike" kern="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Data and control packets can flow in both directions</a:t>
            </a:r>
          </a:p>
          <a:p>
            <a:pPr>
              <a:defRPr/>
            </a:pPr>
            <a:r>
              <a:rPr lang="en-US" altLang="en-US" kern="0" dirty="0">
                <a:solidFill>
                  <a:prstClr val="black"/>
                </a:solidFill>
                <a:latin typeface="Calibri" panose="020F0502020204030204"/>
                <a:ea typeface="ＭＳ Ｐゴシック" panose="020B0600070205080204" pitchFamily="34" charset="-128"/>
              </a:rPr>
              <a:t>achieve </a:t>
            </a:r>
            <a:r>
              <a:rPr lang="en-US" altLang="en-US" kern="0" dirty="0" err="1">
                <a:solidFill>
                  <a:prstClr val="black"/>
                </a:solidFill>
                <a:latin typeface="Courier"/>
                <a:ea typeface="ＭＳ Ｐゴシック" panose="020B0600070205080204" pitchFamily="34" charset="-128"/>
              </a:rPr>
              <a:t>rdt</a:t>
            </a:r>
            <a:r>
              <a:rPr lang="en-US" altLang="en-US" kern="0" dirty="0">
                <a:solidFill>
                  <a:prstClr val="black"/>
                </a:solidFill>
                <a:latin typeface="Calibri" panose="020F0502020204030204"/>
                <a:ea typeface="ＭＳ Ｐゴシック" panose="020B0600070205080204" pitchFamily="34" charset="-128"/>
              </a:rPr>
              <a:t> based on </a:t>
            </a:r>
            <a:r>
              <a:rPr lang="en-US" altLang="en-US" kern="0" dirty="0">
                <a:solidFill>
                  <a:srgbClr val="C00000"/>
                </a:solidFill>
                <a:latin typeface="Calibri" panose="020F0502020204030204"/>
                <a:ea typeface="ＭＳ Ｐゴシック" panose="020B0600070205080204" pitchFamily="34" charset="-128"/>
              </a:rPr>
              <a:t>e</a:t>
            </a:r>
            <a:r>
              <a:rPr lang="en-US" kern="0" dirty="0">
                <a:solidFill>
                  <a:srgbClr val="C00000"/>
                </a:solidFill>
                <a:latin typeface="Calibri" panose="020F0502020204030204"/>
                <a:ea typeface="ＭＳ Ｐゴシック" panose="020B0600070205080204" pitchFamily="34" charset="-128"/>
              </a:rPr>
              <a:t>rror-detection + retransmission</a:t>
            </a:r>
            <a:r>
              <a:rPr lang="en-US" altLang="en-US" kern="0" dirty="0">
                <a:solidFill>
                  <a:srgbClr val="C00000"/>
                </a:solidFill>
                <a:latin typeface="Calibri" panose="020F0502020204030204"/>
                <a:ea typeface="ＭＳ Ｐゴシック" panose="020B0600070205080204" pitchFamily="34" charset="-128"/>
              </a:rPr>
              <a:t> </a:t>
            </a:r>
          </a:p>
          <a:p>
            <a:pPr lvl="1">
              <a:defRPr/>
            </a:pPr>
            <a:r>
              <a:rPr lang="en-US" altLang="en-US" kern="0" dirty="0">
                <a:latin typeface="Calibri" panose="020F0502020204030204"/>
                <a:ea typeface="ＭＳ Ｐゴシック" panose="020B0600070205080204" pitchFamily="34" charset="-128"/>
              </a:rPr>
              <a:t>General approach to reliable data transfer in different layers</a:t>
            </a:r>
          </a:p>
        </p:txBody>
      </p:sp>
    </p:spTree>
    <p:extLst>
      <p:ext uri="{BB962C8B-B14F-4D97-AF65-F5344CB8AC3E}">
        <p14:creationId xmlns:p14="http://schemas.microsoft.com/office/powerpoint/2010/main" val="1599882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F0D42-7C14-4B02-6924-AA42B13004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9B1D4-C499-C321-1211-7E695118DE8B}"/>
              </a:ext>
            </a:extLst>
          </p:cNvPr>
          <p:cNvSpPr>
            <a:spLocks noGrp="1"/>
          </p:cNvSpPr>
          <p:nvPr>
            <p:ph type="title"/>
          </p:nvPr>
        </p:nvSpPr>
        <p:spPr>
          <a:xfrm>
            <a:off x="838200" y="171874"/>
            <a:ext cx="10515600" cy="894622"/>
          </a:xfrm>
        </p:spPr>
        <p:txBody>
          <a:bodyPr>
            <a:normAutofit/>
          </a:bodyPr>
          <a:lstStyle/>
          <a:p>
            <a:r>
              <a:rPr lang="en-US" sz="4400"/>
              <a:t>Tools for reliable data transfer (</a:t>
            </a:r>
            <a:r>
              <a:rPr lang="en-US" sz="4400" err="1">
                <a:latin typeface="Courier"/>
              </a:rPr>
              <a:t>rdt</a:t>
            </a:r>
            <a:r>
              <a:rPr lang="en-US" sz="4400"/>
              <a:t>)</a:t>
            </a:r>
            <a:endParaRPr lang="en-US"/>
          </a:p>
        </p:txBody>
      </p:sp>
      <p:sp>
        <p:nvSpPr>
          <p:cNvPr id="3" name="Content Placeholder 2">
            <a:extLst>
              <a:ext uri="{FF2B5EF4-FFF2-40B4-BE49-F238E27FC236}">
                <a16:creationId xmlns:a16="http://schemas.microsoft.com/office/drawing/2014/main" id="{7838A1F6-91A6-9A46-E9FA-EE4CC9AD888E}"/>
              </a:ext>
            </a:extLst>
          </p:cNvPr>
          <p:cNvSpPr>
            <a:spLocks noGrp="1"/>
          </p:cNvSpPr>
          <p:nvPr>
            <p:ph sz="half" idx="1"/>
          </p:nvPr>
        </p:nvSpPr>
        <p:spPr>
          <a:xfrm>
            <a:off x="716715" y="1112566"/>
            <a:ext cx="10945868" cy="989310"/>
          </a:xfrm>
        </p:spPr>
        <p:txBody>
          <a:bodyPr>
            <a:normAutofit/>
          </a:bodyPr>
          <a:lstStyle/>
          <a:p>
            <a:pPr marL="130175" indent="0">
              <a:buNone/>
            </a:pPr>
            <a:r>
              <a:rPr lang="en-US" sz="3200" i="1">
                <a:solidFill>
                  <a:srgbClr val="C00000"/>
                </a:solidFill>
              </a:rPr>
              <a:t>Detecting “errors” – i.e., lost, out of order, or corrupt segments</a:t>
            </a:r>
          </a:p>
          <a:p>
            <a:pPr marL="463550" lvl="1" indent="0">
              <a:buNone/>
            </a:pPr>
            <a:endParaRPr lang="en-US" i="1"/>
          </a:p>
          <a:p>
            <a:pPr lvl="1"/>
            <a:endParaRPr lang="en-US" i="1"/>
          </a:p>
        </p:txBody>
      </p:sp>
      <p:sp>
        <p:nvSpPr>
          <p:cNvPr id="4" name="Content Placeholder 2">
            <a:extLst>
              <a:ext uri="{FF2B5EF4-FFF2-40B4-BE49-F238E27FC236}">
                <a16:creationId xmlns:a16="http://schemas.microsoft.com/office/drawing/2014/main" id="{84EC0820-59C2-D3EE-16FB-825D5F9E1A30}"/>
              </a:ext>
            </a:extLst>
          </p:cNvPr>
          <p:cNvSpPr txBox="1">
            <a:spLocks/>
          </p:cNvSpPr>
          <p:nvPr/>
        </p:nvSpPr>
        <p:spPr>
          <a:xfrm>
            <a:off x="716715" y="1970461"/>
            <a:ext cx="5293470" cy="1458539"/>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A3"/>
                </a:solidFill>
              </a:rPr>
              <a:t>Sequence number</a:t>
            </a:r>
          </a:p>
          <a:p>
            <a:pPr lvl="1"/>
            <a:r>
              <a:rPr lang="en-US"/>
              <a:t>Identify data segments and their order</a:t>
            </a:r>
          </a:p>
          <a:p>
            <a:pPr lvl="1"/>
            <a:r>
              <a:rPr lang="en-US"/>
              <a:t>Avoid duplicate delivery</a:t>
            </a:r>
          </a:p>
          <a:p>
            <a:pPr lvl="1"/>
            <a:r>
              <a:rPr lang="en-US"/>
              <a:t>Maintain in-order delivery</a:t>
            </a:r>
          </a:p>
          <a:p>
            <a:pPr marL="463550" lvl="1" indent="0">
              <a:buNone/>
            </a:pPr>
            <a:endParaRPr lang="en-US"/>
          </a:p>
          <a:p>
            <a:pPr lvl="1"/>
            <a:endParaRPr lang="en-US"/>
          </a:p>
        </p:txBody>
      </p:sp>
      <p:sp>
        <p:nvSpPr>
          <p:cNvPr id="6" name="Content Placeholder 2">
            <a:extLst>
              <a:ext uri="{FF2B5EF4-FFF2-40B4-BE49-F238E27FC236}">
                <a16:creationId xmlns:a16="http://schemas.microsoft.com/office/drawing/2014/main" id="{000D7F46-6853-BF19-7291-DF915E160942}"/>
              </a:ext>
            </a:extLst>
          </p:cNvPr>
          <p:cNvSpPr txBox="1">
            <a:spLocks/>
          </p:cNvSpPr>
          <p:nvPr/>
        </p:nvSpPr>
        <p:spPr>
          <a:xfrm>
            <a:off x="6369112" y="1956605"/>
            <a:ext cx="5293471" cy="148624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A3"/>
                </a:solidFill>
              </a:rPr>
              <a:t>Timer expiration</a:t>
            </a:r>
          </a:p>
          <a:p>
            <a:pPr lvl="1"/>
            <a:r>
              <a:rPr lang="en-US"/>
              <a:t>Detect pkt lost in the absence of feedback</a:t>
            </a:r>
          </a:p>
          <a:p>
            <a:pPr marL="463550" lvl="1" indent="0">
              <a:buNone/>
            </a:pPr>
            <a:endParaRPr lang="en-US"/>
          </a:p>
          <a:p>
            <a:pPr lvl="1"/>
            <a:endParaRPr lang="en-US"/>
          </a:p>
        </p:txBody>
      </p:sp>
      <p:sp>
        <p:nvSpPr>
          <p:cNvPr id="7" name="Content Placeholder 2">
            <a:extLst>
              <a:ext uri="{FF2B5EF4-FFF2-40B4-BE49-F238E27FC236}">
                <a16:creationId xmlns:a16="http://schemas.microsoft.com/office/drawing/2014/main" id="{D7511CEC-0951-D6F7-F117-FA39388B5D27}"/>
              </a:ext>
            </a:extLst>
          </p:cNvPr>
          <p:cNvSpPr txBox="1">
            <a:spLocks/>
          </p:cNvSpPr>
          <p:nvPr/>
        </p:nvSpPr>
        <p:spPr>
          <a:xfrm>
            <a:off x="716715" y="3857509"/>
            <a:ext cx="5195972" cy="18879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A3"/>
                </a:solidFill>
              </a:rPr>
              <a:t>Receiver feedback</a:t>
            </a:r>
          </a:p>
          <a:p>
            <a:pPr lvl="1"/>
            <a:r>
              <a:rPr lang="en-US"/>
              <a:t>Positive acknowledge (</a:t>
            </a:r>
            <a:r>
              <a:rPr lang="en-US">
                <a:solidFill>
                  <a:srgbClr val="0000A3"/>
                </a:solidFill>
              </a:rPr>
              <a:t>ACK</a:t>
            </a:r>
            <a:r>
              <a:rPr lang="en-US"/>
              <a:t>)</a:t>
            </a:r>
          </a:p>
          <a:p>
            <a:pPr lvl="2"/>
            <a:r>
              <a:rPr lang="en-US"/>
              <a:t>I have received these segments!</a:t>
            </a:r>
          </a:p>
          <a:p>
            <a:pPr lvl="1"/>
            <a:r>
              <a:rPr lang="en-US"/>
              <a:t>Negative acknowledge (</a:t>
            </a:r>
            <a:r>
              <a:rPr lang="en-US">
                <a:solidFill>
                  <a:srgbClr val="0000A3"/>
                </a:solidFill>
              </a:rPr>
              <a:t>NAK</a:t>
            </a:r>
            <a:r>
              <a:rPr lang="en-US"/>
              <a:t>)</a:t>
            </a:r>
          </a:p>
          <a:p>
            <a:pPr lvl="2"/>
            <a:r>
              <a:rPr lang="en-US"/>
              <a:t>I have not received these segments!</a:t>
            </a:r>
          </a:p>
        </p:txBody>
      </p:sp>
      <p:sp>
        <p:nvSpPr>
          <p:cNvPr id="9" name="Content Placeholder 2">
            <a:extLst>
              <a:ext uri="{FF2B5EF4-FFF2-40B4-BE49-F238E27FC236}">
                <a16:creationId xmlns:a16="http://schemas.microsoft.com/office/drawing/2014/main" id="{1F50C1B2-D745-F306-A589-C505F0B7D46D}"/>
              </a:ext>
            </a:extLst>
          </p:cNvPr>
          <p:cNvSpPr txBox="1">
            <a:spLocks/>
          </p:cNvSpPr>
          <p:nvPr/>
        </p:nvSpPr>
        <p:spPr>
          <a:xfrm>
            <a:off x="6369112" y="3429000"/>
            <a:ext cx="5293470" cy="131327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A3"/>
                </a:solidFill>
              </a:rPr>
              <a:t>Checksum</a:t>
            </a:r>
          </a:p>
          <a:p>
            <a:pPr lvl="1"/>
            <a:r>
              <a:rPr lang="en-US"/>
              <a:t>Detect bit errors</a:t>
            </a:r>
          </a:p>
          <a:p>
            <a:pPr lvl="1"/>
            <a:r>
              <a:rPr lang="en-US"/>
              <a:t>Used in many layers and protocols</a:t>
            </a:r>
          </a:p>
          <a:p>
            <a:pPr marL="463550" lvl="1" indent="0">
              <a:buNone/>
            </a:pPr>
            <a:endParaRPr lang="en-US"/>
          </a:p>
          <a:p>
            <a:pPr lvl="1"/>
            <a:endParaRPr lang="en-US"/>
          </a:p>
        </p:txBody>
      </p:sp>
      <p:sp>
        <p:nvSpPr>
          <p:cNvPr id="10" name="Content Placeholder 2">
            <a:extLst>
              <a:ext uri="{FF2B5EF4-FFF2-40B4-BE49-F238E27FC236}">
                <a16:creationId xmlns:a16="http://schemas.microsoft.com/office/drawing/2014/main" id="{3FEE57EF-35A4-22D2-3604-923AC900AC9A}"/>
              </a:ext>
            </a:extLst>
          </p:cNvPr>
          <p:cNvSpPr txBox="1">
            <a:spLocks/>
          </p:cNvSpPr>
          <p:nvPr/>
        </p:nvSpPr>
        <p:spPr>
          <a:xfrm>
            <a:off x="6590002" y="4933921"/>
            <a:ext cx="4479780" cy="146928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Font typeface="Wingdings" pitchFamily="2" charset="2"/>
              <a:buNone/>
            </a:pPr>
            <a:r>
              <a:rPr lang="en-US" sz="3200" i="1">
                <a:solidFill>
                  <a:srgbClr val="C00000"/>
                </a:solidFill>
              </a:rPr>
              <a:t>How do we recover?</a:t>
            </a:r>
          </a:p>
          <a:p>
            <a:pPr marL="130175" indent="0">
              <a:buNone/>
            </a:pPr>
            <a:r>
              <a:rPr lang="en-US">
                <a:solidFill>
                  <a:srgbClr val="0000A3"/>
                </a:solidFill>
              </a:rPr>
              <a:t>Sender retransmission</a:t>
            </a:r>
            <a:endParaRPr lang="en-US"/>
          </a:p>
          <a:p>
            <a:pPr marL="130175" indent="0">
              <a:buFont typeface="Wingdings" pitchFamily="2" charset="2"/>
              <a:buNone/>
            </a:pPr>
            <a:endParaRPr lang="en-US" sz="3200" i="1">
              <a:solidFill>
                <a:srgbClr val="C00000"/>
              </a:solidFill>
            </a:endParaRPr>
          </a:p>
          <a:p>
            <a:pPr marL="463550" lvl="1" indent="0">
              <a:buFont typeface="Arial" panose="020B0604020202020204" pitchFamily="34" charset="0"/>
              <a:buNone/>
            </a:pPr>
            <a:endParaRPr lang="en-US" i="1"/>
          </a:p>
          <a:p>
            <a:pPr lvl="1"/>
            <a:endParaRPr lang="en-US" i="1"/>
          </a:p>
        </p:txBody>
      </p:sp>
    </p:spTree>
    <p:extLst>
      <p:ext uri="{BB962C8B-B14F-4D97-AF65-F5344CB8AC3E}">
        <p14:creationId xmlns:p14="http://schemas.microsoft.com/office/powerpoint/2010/main" val="343146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sz="4400"/>
              <a:t>Principles of RDT - Agenda</a:t>
            </a:r>
            <a:endParaRPr lang="en-US"/>
          </a:p>
        </p:txBody>
      </p:sp>
      <p:sp>
        <p:nvSpPr>
          <p:cNvPr id="3" name="Content Placeholder 2">
            <a:extLst>
              <a:ext uri="{FF2B5EF4-FFF2-40B4-BE49-F238E27FC236}">
                <a16:creationId xmlns:a16="http://schemas.microsoft.com/office/drawing/2014/main" id="{FC096E37-E6C4-E510-82EE-6E4E9D4DF992}"/>
              </a:ext>
            </a:extLst>
          </p:cNvPr>
          <p:cNvSpPr>
            <a:spLocks noGrp="1"/>
          </p:cNvSpPr>
          <p:nvPr>
            <p:ph sz="half" idx="1"/>
          </p:nvPr>
        </p:nvSpPr>
        <p:spPr>
          <a:xfrm>
            <a:off x="838199" y="1784485"/>
            <a:ext cx="10515600" cy="4079602"/>
          </a:xfrm>
        </p:spPr>
        <p:txBody>
          <a:bodyPr>
            <a:normAutofit fontScale="92500" lnSpcReduction="10000"/>
          </a:bodyPr>
          <a:lstStyle/>
          <a:p>
            <a:r>
              <a:rPr lang="en-US" sz="4000" u="sng" err="1">
                <a:latin typeface="Courier"/>
              </a:rPr>
              <a:t>rdt</a:t>
            </a:r>
            <a:r>
              <a:rPr lang="en-US" sz="4000" u="sng"/>
              <a:t> at a glance</a:t>
            </a:r>
          </a:p>
          <a:p>
            <a:pPr lvl="1"/>
            <a:endParaRPr lang="en-US" sz="3600"/>
          </a:p>
          <a:p>
            <a:r>
              <a:rPr lang="en-US" sz="4000" u="sng"/>
              <a:t>Stop-and-wait approach</a:t>
            </a:r>
          </a:p>
          <a:p>
            <a:pPr lvl="1"/>
            <a:r>
              <a:rPr kumimoji="0" lang="en-US" sz="36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sender sends one pkt, then waits for receiver’s response</a:t>
            </a:r>
          </a:p>
          <a:p>
            <a:pPr marL="463550" lvl="1" indent="0">
              <a:buNone/>
            </a:pPr>
            <a:endParaRPr lang="en-US" sz="3600"/>
          </a:p>
          <a:p>
            <a:r>
              <a:rPr lang="en-US" sz="4000"/>
              <a:t>Sliding-window approach</a:t>
            </a:r>
          </a:p>
          <a:p>
            <a:pPr lvl="1"/>
            <a:r>
              <a:rPr lang="en-US" sz="3600"/>
              <a:t>Go-back-N (GBN)</a:t>
            </a:r>
          </a:p>
          <a:p>
            <a:pPr lvl="1"/>
            <a:r>
              <a:rPr lang="en-US" sz="3600"/>
              <a:t>Selective Repeat (SR)</a:t>
            </a:r>
          </a:p>
        </p:txBody>
      </p:sp>
    </p:spTree>
    <p:extLst>
      <p:ext uri="{BB962C8B-B14F-4D97-AF65-F5344CB8AC3E}">
        <p14:creationId xmlns:p14="http://schemas.microsoft.com/office/powerpoint/2010/main" val="105439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B4E88-C294-7C18-B104-7104E6023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38CFB2-8329-8EAC-E2C7-E68AA2035059}"/>
              </a:ext>
            </a:extLst>
          </p:cNvPr>
          <p:cNvSpPr>
            <a:spLocks noGrp="1"/>
          </p:cNvSpPr>
          <p:nvPr>
            <p:ph type="title"/>
          </p:nvPr>
        </p:nvSpPr>
        <p:spPr>
          <a:xfrm>
            <a:off x="798690" y="289325"/>
            <a:ext cx="11312246" cy="894622"/>
          </a:xfrm>
        </p:spPr>
        <p:txBody>
          <a:bodyPr>
            <a:normAutofit/>
          </a:bodyPr>
          <a:lstStyle/>
          <a:p>
            <a:r>
              <a:rPr lang="en-US" sz="4800"/>
              <a:t>Stop and wait approach</a:t>
            </a:r>
            <a:endParaRPr lang="en-US" sz="4400"/>
          </a:p>
        </p:txBody>
      </p:sp>
      <p:sp>
        <p:nvSpPr>
          <p:cNvPr id="23" name="Rectangle 3">
            <a:extLst>
              <a:ext uri="{FF2B5EF4-FFF2-40B4-BE49-F238E27FC236}">
                <a16:creationId xmlns:a16="http://schemas.microsoft.com/office/drawing/2014/main" id="{A8D54066-294B-A2AF-8911-471BD7C1BF3D}"/>
              </a:ext>
            </a:extLst>
          </p:cNvPr>
          <p:cNvSpPr txBox="1">
            <a:spLocks noChangeArrowheads="1"/>
          </p:cNvSpPr>
          <p:nvPr/>
        </p:nvSpPr>
        <p:spPr>
          <a:xfrm>
            <a:off x="673992" y="1793521"/>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lang="en-US" sz="3600" dirty="0">
                <a:solidFill>
                  <a:prstClr val="black"/>
                </a:solidFill>
                <a:latin typeface="Calibri" panose="020F0502020204030204"/>
              </a:rPr>
              <a:t>Send a segment </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Wait to make sure it is delivered properly</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lang="en-US" sz="3600" dirty="0">
                <a:solidFill>
                  <a:prstClr val="black"/>
                </a:solidFill>
                <a:latin typeface="Calibri" panose="020F0502020204030204"/>
              </a:rPr>
              <a:t>Then send the next one</a:t>
            </a:r>
          </a:p>
        </p:txBody>
      </p:sp>
    </p:spTree>
    <p:extLst>
      <p:ext uri="{BB962C8B-B14F-4D97-AF65-F5344CB8AC3E}">
        <p14:creationId xmlns:p14="http://schemas.microsoft.com/office/powerpoint/2010/main" val="3688341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B006-F1BE-CAD1-3A5F-34D37A0FD4E9}"/>
            </a:ext>
          </a:extLst>
        </p:cNvPr>
        <p:cNvGrpSpPr/>
        <p:nvPr/>
      </p:nvGrpSpPr>
      <p:grpSpPr>
        <a:xfrm>
          <a:off x="0" y="0"/>
          <a:ext cx="0" cy="0"/>
          <a:chOff x="0" y="0"/>
          <a:chExt cx="0" cy="0"/>
        </a:xfrm>
      </p:grpSpPr>
      <p:sp>
        <p:nvSpPr>
          <p:cNvPr id="45061" name="Rectangle 3">
            <a:extLst>
              <a:ext uri="{FF2B5EF4-FFF2-40B4-BE49-F238E27FC236}">
                <a16:creationId xmlns:a16="http://schemas.microsoft.com/office/drawing/2014/main" id="{7B9BC909-2D68-291B-B7A8-35E142113FAC}"/>
              </a:ext>
            </a:extLst>
          </p:cNvPr>
          <p:cNvSpPr>
            <a:spLocks noGrp="1" noChangeArrowheads="1"/>
          </p:cNvSpPr>
          <p:nvPr>
            <p:ph idx="1"/>
          </p:nvPr>
        </p:nvSpPr>
        <p:spPr>
          <a:noFill/>
        </p:spPr>
        <p:txBody>
          <a:bodyPr/>
          <a:lstStyle/>
          <a:p>
            <a:pPr>
              <a:buFont typeface="ZapfDingbats" pitchFamily="82" charset="2"/>
              <a:buNone/>
            </a:pPr>
            <a:r>
              <a:rPr lang="en-US" altLang="en-US" sz="2400" dirty="0">
                <a:solidFill>
                  <a:srgbClr val="C00000"/>
                </a:solidFill>
              </a:rPr>
              <a:t>We will:</a:t>
            </a:r>
          </a:p>
          <a:p>
            <a:r>
              <a:rPr lang="en-US" altLang="en-US" sz="2400" dirty="0"/>
              <a:t>use finite state machines (FSM)  to specify sender, receiver</a:t>
            </a:r>
          </a:p>
        </p:txBody>
      </p:sp>
      <p:sp>
        <p:nvSpPr>
          <p:cNvPr id="45060" name="Rectangle 2">
            <a:extLst>
              <a:ext uri="{FF2B5EF4-FFF2-40B4-BE49-F238E27FC236}">
                <a16:creationId xmlns:a16="http://schemas.microsoft.com/office/drawing/2014/main" id="{D695F749-D88F-9C57-D56E-7DD6936DFC43}"/>
              </a:ext>
            </a:extLst>
          </p:cNvPr>
          <p:cNvSpPr>
            <a:spLocks noGrp="1" noChangeArrowheads="1"/>
          </p:cNvSpPr>
          <p:nvPr>
            <p:ph type="title"/>
          </p:nvPr>
        </p:nvSpPr>
        <p:spPr>
          <a:noFill/>
        </p:spPr>
        <p:txBody>
          <a:bodyPr vert="horz" lIns="91440" tIns="45720" rIns="91440" bIns="45720" rtlCol="0" anchor="ctr">
            <a:normAutofit/>
          </a:bodyPr>
          <a:lstStyle/>
          <a:p>
            <a:r>
              <a:rPr lang="en-US" altLang="en-US" dirty="0"/>
              <a:t>Reliable data transfer using FSMs</a:t>
            </a:r>
          </a:p>
        </p:txBody>
      </p:sp>
      <p:grpSp>
        <p:nvGrpSpPr>
          <p:cNvPr id="2" name="Group 4">
            <a:extLst>
              <a:ext uri="{FF2B5EF4-FFF2-40B4-BE49-F238E27FC236}">
                <a16:creationId xmlns:a16="http://schemas.microsoft.com/office/drawing/2014/main" id="{2E899F75-BA97-6006-7149-449E562198AF}"/>
              </a:ext>
            </a:extLst>
          </p:cNvPr>
          <p:cNvGrpSpPr>
            <a:grpSpLocks/>
          </p:cNvGrpSpPr>
          <p:nvPr/>
        </p:nvGrpSpPr>
        <p:grpSpPr bwMode="auto">
          <a:xfrm>
            <a:off x="4587876" y="4619626"/>
            <a:ext cx="1041400" cy="942975"/>
            <a:chOff x="670" y="3294"/>
            <a:chExt cx="656" cy="594"/>
          </a:xfrm>
        </p:grpSpPr>
        <p:sp>
          <p:nvSpPr>
            <p:cNvPr id="45079" name="Oval 5">
              <a:extLst>
                <a:ext uri="{FF2B5EF4-FFF2-40B4-BE49-F238E27FC236}">
                  <a16:creationId xmlns:a16="http://schemas.microsoft.com/office/drawing/2014/main" id="{4FD7DB06-C116-7B3D-6326-50519C9FD6F9}"/>
                </a:ext>
              </a:extLst>
            </p:cNvPr>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sp>
          <p:nvSpPr>
            <p:cNvPr id="45080" name="Oval 6">
              <a:extLst>
                <a:ext uri="{FF2B5EF4-FFF2-40B4-BE49-F238E27FC236}">
                  <a16:creationId xmlns:a16="http://schemas.microsoft.com/office/drawing/2014/main" id="{F7E8A3BE-52F4-6C20-6274-3763A2A44D9C}"/>
                </a:ext>
              </a:extLst>
            </p:cNvPr>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sp>
          <p:nvSpPr>
            <p:cNvPr id="45081" name="Text Box 7">
              <a:extLst>
                <a:ext uri="{FF2B5EF4-FFF2-40B4-BE49-F238E27FC236}">
                  <a16:creationId xmlns:a16="http://schemas.microsoft.com/office/drawing/2014/main" id="{1854BFC9-C828-B571-5E69-7CCD6BE65EAC}"/>
                </a:ext>
              </a:extLst>
            </p:cNvPr>
            <p:cNvSpPr txBox="1">
              <a:spLocks noChangeArrowheads="1"/>
            </p:cNvSpPr>
            <p:nvPr/>
          </p:nvSpPr>
          <p:spPr bwMode="auto">
            <a:xfrm>
              <a:off x="670" y="3453"/>
              <a:ext cx="656"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000" dirty="0">
                  <a:latin typeface="Calibri" panose="020F0502020204030204" pitchFamily="34" charset="0"/>
                  <a:cs typeface="Calibri" panose="020F0502020204030204" pitchFamily="34" charset="0"/>
                </a:rPr>
                <a:t>State 1</a:t>
              </a:r>
            </a:p>
          </p:txBody>
        </p:sp>
      </p:grpSp>
      <p:sp>
        <p:nvSpPr>
          <p:cNvPr id="284680" name="Freeform 8">
            <a:extLst>
              <a:ext uri="{FF2B5EF4-FFF2-40B4-BE49-F238E27FC236}">
                <a16:creationId xmlns:a16="http://schemas.microsoft.com/office/drawing/2014/main" id="{E805899C-670A-3DA5-9C41-02B2C2F8BA44}"/>
              </a:ext>
            </a:extLst>
          </p:cNvPr>
          <p:cNvSpPr>
            <a:spLocks/>
          </p:cNvSpPr>
          <p:nvPr/>
        </p:nvSpPr>
        <p:spPr bwMode="auto">
          <a:xfrm>
            <a:off x="5505451" y="4638675"/>
            <a:ext cx="3952875" cy="285750"/>
          </a:xfrm>
          <a:custGeom>
            <a:avLst/>
            <a:gdLst>
              <a:gd name="T0" fmla="*/ 0 w 1446"/>
              <a:gd name="T1" fmla="*/ 2147483647 h 180"/>
              <a:gd name="T2" fmla="*/ 2147483647 w 1446"/>
              <a:gd name="T3" fmla="*/ 2147483647 h 180"/>
              <a:gd name="T4" fmla="*/ 0 60000 65536"/>
              <a:gd name="T5" fmla="*/ 0 60000 65536"/>
              <a:gd name="T6" fmla="*/ 0 w 1446"/>
              <a:gd name="T7" fmla="*/ 0 h 180"/>
              <a:gd name="T8" fmla="*/ 1446 w 1446"/>
              <a:gd name="T9" fmla="*/ 180 h 180"/>
            </a:gdLst>
            <a:ahLst/>
            <a:cxnLst>
              <a:cxn ang="T4">
                <a:pos x="T0" y="T1"/>
              </a:cxn>
              <a:cxn ang="T5">
                <a:pos x="T2" y="T3"/>
              </a:cxn>
            </a:cxnLst>
            <a:rect l="T6" t="T7" r="T8" b="T9"/>
            <a:pathLst>
              <a:path w="1446" h="180">
                <a:moveTo>
                  <a:pt x="0" y="180"/>
                </a:moveTo>
                <a:cubicBezTo>
                  <a:pt x="540" y="30"/>
                  <a:pt x="972" y="0"/>
                  <a:pt x="1446" y="168"/>
                </a:cubicBezTo>
              </a:path>
            </a:pathLst>
          </a:custGeom>
          <a:noFill/>
          <a:ln w="28575">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grpSp>
        <p:nvGrpSpPr>
          <p:cNvPr id="3" name="Group 9">
            <a:extLst>
              <a:ext uri="{FF2B5EF4-FFF2-40B4-BE49-F238E27FC236}">
                <a16:creationId xmlns:a16="http://schemas.microsoft.com/office/drawing/2014/main" id="{535056B1-1364-0C49-D0B1-0BE104ECB566}"/>
              </a:ext>
            </a:extLst>
          </p:cNvPr>
          <p:cNvGrpSpPr>
            <a:grpSpLocks/>
          </p:cNvGrpSpPr>
          <p:nvPr/>
        </p:nvGrpSpPr>
        <p:grpSpPr bwMode="auto">
          <a:xfrm>
            <a:off x="9340851" y="4724401"/>
            <a:ext cx="917575" cy="942975"/>
            <a:chOff x="670" y="3294"/>
            <a:chExt cx="578" cy="594"/>
          </a:xfrm>
        </p:grpSpPr>
        <p:sp>
          <p:nvSpPr>
            <p:cNvPr id="45076" name="Oval 10">
              <a:extLst>
                <a:ext uri="{FF2B5EF4-FFF2-40B4-BE49-F238E27FC236}">
                  <a16:creationId xmlns:a16="http://schemas.microsoft.com/office/drawing/2014/main" id="{14F3A4CD-2DDE-37B5-1582-DC26C09FD6DB}"/>
                </a:ext>
              </a:extLst>
            </p:cNvPr>
            <p:cNvSpPr>
              <a:spLocks noChangeArrowheads="1"/>
            </p:cNvSpPr>
            <p:nvPr/>
          </p:nvSpPr>
          <p:spPr bwMode="auto">
            <a:xfrm>
              <a:off x="738" y="3294"/>
              <a:ext cx="510" cy="552"/>
            </a:xfrm>
            <a:prstGeom prst="ellipse">
              <a:avLst/>
            </a:prstGeom>
            <a:solidFill>
              <a:schemeClr val="accent2"/>
            </a:solidFill>
            <a:ln>
              <a:noFill/>
            </a:ln>
            <a:extLst>
              <a:ext uri="{91240B29-F687-4F45-9708-019B960494DF}">
                <a14:hiddenLine xmlns:a14="http://schemas.microsoft.com/office/drawing/2010/main" w="19050">
                  <a:solidFill>
                    <a:srgbClr val="000000"/>
                  </a:solidFill>
                  <a:round/>
                  <a:headEnd/>
                  <a:tailEnd/>
                </a14:hiddenLine>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sp>
          <p:nvSpPr>
            <p:cNvPr id="45077" name="Oval 11">
              <a:extLst>
                <a:ext uri="{FF2B5EF4-FFF2-40B4-BE49-F238E27FC236}">
                  <a16:creationId xmlns:a16="http://schemas.microsoft.com/office/drawing/2014/main" id="{4519B038-E62F-2BBD-A809-B260837D5AD4}"/>
                </a:ext>
              </a:extLst>
            </p:cNvPr>
            <p:cNvSpPr>
              <a:spLocks noChangeArrowheads="1"/>
            </p:cNvSpPr>
            <p:nvPr/>
          </p:nvSpPr>
          <p:spPr bwMode="auto">
            <a:xfrm>
              <a:off x="690" y="3336"/>
              <a:ext cx="510" cy="552"/>
            </a:xfrm>
            <a:prstGeom prst="ellipse">
              <a:avLst/>
            </a:prstGeom>
            <a:solidFill>
              <a:schemeClr val="bg1"/>
            </a:solidFill>
            <a:ln w="19050">
              <a:solidFill>
                <a:schemeClr val="tx1"/>
              </a:solidFill>
              <a:round/>
              <a:headEnd/>
              <a:tailEnd/>
            </a:ln>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sp>
          <p:nvSpPr>
            <p:cNvPr id="45078" name="Text Box 12">
              <a:extLst>
                <a:ext uri="{FF2B5EF4-FFF2-40B4-BE49-F238E27FC236}">
                  <a16:creationId xmlns:a16="http://schemas.microsoft.com/office/drawing/2014/main" id="{EB082856-D983-DDF7-2BDC-A559B3313897}"/>
                </a:ext>
              </a:extLst>
            </p:cNvPr>
            <p:cNvSpPr txBox="1">
              <a:spLocks noChangeArrowheads="1"/>
            </p:cNvSpPr>
            <p:nvPr/>
          </p:nvSpPr>
          <p:spPr bwMode="auto">
            <a:xfrm>
              <a:off x="670" y="3481"/>
              <a:ext cx="57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000" dirty="0">
                  <a:latin typeface="Calibri" panose="020F0502020204030204" pitchFamily="34" charset="0"/>
                  <a:cs typeface="Calibri" panose="020F0502020204030204" pitchFamily="34" charset="0"/>
                </a:rPr>
                <a:t>State 2</a:t>
              </a:r>
            </a:p>
          </p:txBody>
        </p:sp>
      </p:grpSp>
      <p:sp>
        <p:nvSpPr>
          <p:cNvPr id="284685" name="Text Box 13">
            <a:extLst>
              <a:ext uri="{FF2B5EF4-FFF2-40B4-BE49-F238E27FC236}">
                <a16:creationId xmlns:a16="http://schemas.microsoft.com/office/drawing/2014/main" id="{0C4EB065-62A2-0837-46EE-B37FCB4E4F4E}"/>
              </a:ext>
            </a:extLst>
          </p:cNvPr>
          <p:cNvSpPr txBox="1">
            <a:spLocks noChangeArrowheads="1"/>
          </p:cNvSpPr>
          <p:nvPr/>
        </p:nvSpPr>
        <p:spPr bwMode="auto">
          <a:xfrm>
            <a:off x="5634039" y="4013201"/>
            <a:ext cx="293407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1800" dirty="0">
                <a:solidFill>
                  <a:srgbClr val="C00000"/>
                </a:solidFill>
                <a:latin typeface="Calibri" panose="020F0502020204030204" pitchFamily="34" charset="0"/>
                <a:cs typeface="Calibri" panose="020F0502020204030204" pitchFamily="34" charset="0"/>
              </a:rPr>
              <a:t>event causing state transition</a:t>
            </a:r>
            <a:endParaRPr lang="en-US" altLang="en-US" sz="2400" dirty="0">
              <a:solidFill>
                <a:srgbClr val="C00000"/>
              </a:solidFill>
              <a:latin typeface="Calibri" panose="020F0502020204030204" pitchFamily="34" charset="0"/>
              <a:cs typeface="Calibri" panose="020F0502020204030204" pitchFamily="34" charset="0"/>
            </a:endParaRPr>
          </a:p>
        </p:txBody>
      </p:sp>
      <p:sp>
        <p:nvSpPr>
          <p:cNvPr id="284686" name="Text Box 14">
            <a:extLst>
              <a:ext uri="{FF2B5EF4-FFF2-40B4-BE49-F238E27FC236}">
                <a16:creationId xmlns:a16="http://schemas.microsoft.com/office/drawing/2014/main" id="{03CE08F4-00C2-FDC5-E701-8FB6EFD33D14}"/>
              </a:ext>
            </a:extLst>
          </p:cNvPr>
          <p:cNvSpPr txBox="1">
            <a:spLocks noChangeArrowheads="1"/>
          </p:cNvSpPr>
          <p:nvPr/>
        </p:nvSpPr>
        <p:spPr bwMode="auto">
          <a:xfrm>
            <a:off x="5545138" y="4308476"/>
            <a:ext cx="319093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1800" dirty="0">
                <a:solidFill>
                  <a:srgbClr val="C00000"/>
                </a:solidFill>
                <a:latin typeface="Calibri" panose="020F0502020204030204" pitchFamily="34" charset="0"/>
                <a:cs typeface="Calibri" panose="020F0502020204030204" pitchFamily="34" charset="0"/>
              </a:rPr>
              <a:t>actions taken on state transition</a:t>
            </a:r>
            <a:endParaRPr lang="en-US" altLang="en-US" sz="2400" dirty="0">
              <a:solidFill>
                <a:srgbClr val="C00000"/>
              </a:solidFill>
              <a:latin typeface="Calibri" panose="020F0502020204030204" pitchFamily="34" charset="0"/>
              <a:cs typeface="Calibri" panose="020F0502020204030204" pitchFamily="34" charset="0"/>
            </a:endParaRPr>
          </a:p>
        </p:txBody>
      </p:sp>
      <p:sp>
        <p:nvSpPr>
          <p:cNvPr id="284687" name="Line 15">
            <a:extLst>
              <a:ext uri="{FF2B5EF4-FFF2-40B4-BE49-F238E27FC236}">
                <a16:creationId xmlns:a16="http://schemas.microsoft.com/office/drawing/2014/main" id="{F49E5669-5F75-E3AE-12F0-88055F795A31}"/>
              </a:ext>
            </a:extLst>
          </p:cNvPr>
          <p:cNvSpPr>
            <a:spLocks noChangeShapeType="1"/>
          </p:cNvSpPr>
          <p:nvPr/>
        </p:nvSpPr>
        <p:spPr bwMode="auto">
          <a:xfrm>
            <a:off x="5629276" y="4352925"/>
            <a:ext cx="3381375"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284688" name="Rectangle 16">
            <a:extLst>
              <a:ext uri="{FF2B5EF4-FFF2-40B4-BE49-F238E27FC236}">
                <a16:creationId xmlns:a16="http://schemas.microsoft.com/office/drawing/2014/main" id="{A9DD05CF-D385-502D-574F-A633CCFE98FE}"/>
              </a:ext>
            </a:extLst>
          </p:cNvPr>
          <p:cNvSpPr>
            <a:spLocks noChangeArrowheads="1"/>
          </p:cNvSpPr>
          <p:nvPr/>
        </p:nvSpPr>
        <p:spPr bwMode="auto">
          <a:xfrm>
            <a:off x="1647826" y="4686300"/>
            <a:ext cx="2771775" cy="123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r">
              <a:spcBef>
                <a:spcPct val="20000"/>
              </a:spcBef>
              <a:buClr>
                <a:schemeClr val="accent2"/>
              </a:buClr>
              <a:buSzPct val="85000"/>
              <a:buFont typeface="ZapfDingbats" pitchFamily="82" charset="2"/>
              <a:buNone/>
            </a:pPr>
            <a:r>
              <a:rPr lang="en-US" altLang="en-US" sz="1800" dirty="0">
                <a:solidFill>
                  <a:srgbClr val="C00000"/>
                </a:solidFill>
                <a:latin typeface="Calibri" panose="020F0502020204030204" pitchFamily="34" charset="0"/>
                <a:cs typeface="Calibri" panose="020F0502020204030204" pitchFamily="34" charset="0"/>
              </a:rPr>
              <a:t>state: </a:t>
            </a:r>
            <a:r>
              <a:rPr lang="en-US" altLang="en-US" sz="1800" dirty="0">
                <a:latin typeface="Calibri" panose="020F0502020204030204" pitchFamily="34" charset="0"/>
                <a:cs typeface="Calibri" panose="020F0502020204030204" pitchFamily="34" charset="0"/>
              </a:rPr>
              <a:t>when in this “state” next state uniquely determined by next event</a:t>
            </a:r>
          </a:p>
        </p:txBody>
      </p:sp>
      <p:sp>
        <p:nvSpPr>
          <p:cNvPr id="284689" name="Freeform 17">
            <a:extLst>
              <a:ext uri="{FF2B5EF4-FFF2-40B4-BE49-F238E27FC236}">
                <a16:creationId xmlns:a16="http://schemas.microsoft.com/office/drawing/2014/main" id="{C9E0EB38-0B0C-1440-931F-61C389BF83CD}"/>
              </a:ext>
            </a:extLst>
          </p:cNvPr>
          <p:cNvSpPr>
            <a:spLocks/>
          </p:cNvSpPr>
          <p:nvPr/>
        </p:nvSpPr>
        <p:spPr bwMode="auto">
          <a:xfrm>
            <a:off x="4905375" y="5562601"/>
            <a:ext cx="95250" cy="581025"/>
          </a:xfrm>
          <a:custGeom>
            <a:avLst/>
            <a:gdLst>
              <a:gd name="T0" fmla="*/ 2147483647 w 60"/>
              <a:gd name="T1" fmla="*/ 2147483647 h 366"/>
              <a:gd name="T2" fmla="*/ 2147483647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sp>
        <p:nvSpPr>
          <p:cNvPr id="284690" name="Freeform 18">
            <a:extLst>
              <a:ext uri="{FF2B5EF4-FFF2-40B4-BE49-F238E27FC236}">
                <a16:creationId xmlns:a16="http://schemas.microsoft.com/office/drawing/2014/main" id="{08637A87-78B1-335B-4646-849E04A32DC4}"/>
              </a:ext>
            </a:extLst>
          </p:cNvPr>
          <p:cNvSpPr>
            <a:spLocks/>
          </p:cNvSpPr>
          <p:nvPr/>
        </p:nvSpPr>
        <p:spPr bwMode="auto">
          <a:xfrm flipH="1" flipV="1">
            <a:off x="10048875" y="5600701"/>
            <a:ext cx="95250" cy="581025"/>
          </a:xfrm>
          <a:custGeom>
            <a:avLst/>
            <a:gdLst>
              <a:gd name="T0" fmla="*/ 2147483647 w 60"/>
              <a:gd name="T1" fmla="*/ 2147483647 h 366"/>
              <a:gd name="T2" fmla="*/ 2147483647 w 60"/>
              <a:gd name="T3" fmla="*/ 0 h 366"/>
              <a:gd name="T4" fmla="*/ 0 60000 65536"/>
              <a:gd name="T5" fmla="*/ 0 60000 65536"/>
              <a:gd name="T6" fmla="*/ 0 w 60"/>
              <a:gd name="T7" fmla="*/ 0 h 366"/>
              <a:gd name="T8" fmla="*/ 60 w 60"/>
              <a:gd name="T9" fmla="*/ 366 h 366"/>
            </a:gdLst>
            <a:ahLst/>
            <a:cxnLst>
              <a:cxn ang="T4">
                <a:pos x="T0" y="T1"/>
              </a:cxn>
              <a:cxn ang="T5">
                <a:pos x="T2" y="T3"/>
              </a:cxn>
            </a:cxnLst>
            <a:rect l="T6" t="T7" r="T8" b="T9"/>
            <a:pathLst>
              <a:path w="60" h="366">
                <a:moveTo>
                  <a:pt x="48" y="366"/>
                </a:moveTo>
                <a:cubicBezTo>
                  <a:pt x="0" y="204"/>
                  <a:pt x="60" y="55"/>
                  <a:pt x="60" y="0"/>
                </a:cubicBezTo>
              </a:path>
            </a:pathLst>
          </a:custGeom>
          <a:noFill/>
          <a:ln w="28575">
            <a:solidFill>
              <a:srgbClr val="C0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latin typeface="Calibri" panose="020F0502020204030204" pitchFamily="34" charset="0"/>
              <a:cs typeface="Calibri" panose="020F0502020204030204" pitchFamily="34" charset="0"/>
            </a:endParaRPr>
          </a:p>
        </p:txBody>
      </p:sp>
      <p:sp>
        <p:nvSpPr>
          <p:cNvPr id="284691" name="Line 19">
            <a:extLst>
              <a:ext uri="{FF2B5EF4-FFF2-40B4-BE49-F238E27FC236}">
                <a16:creationId xmlns:a16="http://schemas.microsoft.com/office/drawing/2014/main" id="{BB58BD2B-50E8-CBB7-7EB8-87802B356EA0}"/>
              </a:ext>
            </a:extLst>
          </p:cNvPr>
          <p:cNvSpPr>
            <a:spLocks noChangeShapeType="1"/>
          </p:cNvSpPr>
          <p:nvPr/>
        </p:nvSpPr>
        <p:spPr bwMode="auto">
          <a:xfrm>
            <a:off x="5429251" y="5305426"/>
            <a:ext cx="1571625" cy="752475"/>
          </a:xfrm>
          <a:prstGeom prst="line">
            <a:avLst/>
          </a:prstGeom>
          <a:noFill/>
          <a:ln w="28575">
            <a:solidFill>
              <a:srgbClr val="C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latin typeface="Calibri" panose="020F0502020204030204" pitchFamily="34" charset="0"/>
              <a:cs typeface="Calibri" panose="020F0502020204030204" pitchFamily="34" charset="0"/>
            </a:endParaRPr>
          </a:p>
        </p:txBody>
      </p:sp>
      <p:grpSp>
        <p:nvGrpSpPr>
          <p:cNvPr id="4" name="Group 20">
            <a:extLst>
              <a:ext uri="{FF2B5EF4-FFF2-40B4-BE49-F238E27FC236}">
                <a16:creationId xmlns:a16="http://schemas.microsoft.com/office/drawing/2014/main" id="{D0EA1413-5E53-1D7C-F26D-0763624E69CF}"/>
              </a:ext>
            </a:extLst>
          </p:cNvPr>
          <p:cNvGrpSpPr>
            <a:grpSpLocks/>
          </p:cNvGrpSpPr>
          <p:nvPr/>
        </p:nvGrpSpPr>
        <p:grpSpPr bwMode="auto">
          <a:xfrm>
            <a:off x="6105522" y="5108576"/>
            <a:ext cx="942975" cy="674688"/>
            <a:chOff x="3516" y="3260"/>
            <a:chExt cx="594" cy="425"/>
          </a:xfrm>
        </p:grpSpPr>
        <p:sp>
          <p:nvSpPr>
            <p:cNvPr id="45073" name="Text Box 21">
              <a:extLst>
                <a:ext uri="{FF2B5EF4-FFF2-40B4-BE49-F238E27FC236}">
                  <a16:creationId xmlns:a16="http://schemas.microsoft.com/office/drawing/2014/main" id="{89192E53-7157-3DCF-D0A0-57FDF31FB538}"/>
                </a:ext>
              </a:extLst>
            </p:cNvPr>
            <p:cNvSpPr txBox="1">
              <a:spLocks noChangeArrowheads="1"/>
            </p:cNvSpPr>
            <p:nvPr/>
          </p:nvSpPr>
          <p:spPr bwMode="auto">
            <a:xfrm>
              <a:off x="3564" y="3260"/>
              <a:ext cx="44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1800">
                  <a:solidFill>
                    <a:srgbClr val="C00000"/>
                  </a:solidFill>
                  <a:latin typeface="Calibri" panose="020F0502020204030204" pitchFamily="34" charset="0"/>
                  <a:cs typeface="Calibri" panose="020F0502020204030204" pitchFamily="34" charset="0"/>
                </a:rPr>
                <a:t>event</a:t>
              </a:r>
              <a:endParaRPr lang="en-US" altLang="en-US" sz="2400">
                <a:solidFill>
                  <a:srgbClr val="C00000"/>
                </a:solidFill>
                <a:latin typeface="Calibri" panose="020F0502020204030204" pitchFamily="34" charset="0"/>
                <a:cs typeface="Calibri" panose="020F0502020204030204" pitchFamily="34" charset="0"/>
              </a:endParaRPr>
            </a:p>
          </p:txBody>
        </p:sp>
        <p:sp>
          <p:nvSpPr>
            <p:cNvPr id="45074" name="Text Box 22">
              <a:extLst>
                <a:ext uri="{FF2B5EF4-FFF2-40B4-BE49-F238E27FC236}">
                  <a16:creationId xmlns:a16="http://schemas.microsoft.com/office/drawing/2014/main" id="{217868DE-9429-47CF-DFA5-B02915C01CE5}"/>
                </a:ext>
              </a:extLst>
            </p:cNvPr>
            <p:cNvSpPr txBox="1">
              <a:spLocks noChangeArrowheads="1"/>
            </p:cNvSpPr>
            <p:nvPr/>
          </p:nvSpPr>
          <p:spPr bwMode="auto">
            <a:xfrm>
              <a:off x="3532" y="3452"/>
              <a:ext cx="53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1800">
                  <a:solidFill>
                    <a:srgbClr val="C00000"/>
                  </a:solidFill>
                  <a:latin typeface="Calibri" panose="020F0502020204030204" pitchFamily="34" charset="0"/>
                  <a:cs typeface="Calibri" panose="020F0502020204030204" pitchFamily="34" charset="0"/>
                </a:rPr>
                <a:t>actions</a:t>
              </a:r>
              <a:endParaRPr lang="en-US" altLang="en-US" sz="2400">
                <a:solidFill>
                  <a:srgbClr val="C00000"/>
                </a:solidFill>
                <a:latin typeface="Calibri" panose="020F0502020204030204" pitchFamily="34" charset="0"/>
                <a:cs typeface="Calibri" panose="020F0502020204030204" pitchFamily="34" charset="0"/>
              </a:endParaRPr>
            </a:p>
          </p:txBody>
        </p:sp>
        <p:sp>
          <p:nvSpPr>
            <p:cNvPr id="45075" name="Line 23">
              <a:extLst>
                <a:ext uri="{FF2B5EF4-FFF2-40B4-BE49-F238E27FC236}">
                  <a16:creationId xmlns:a16="http://schemas.microsoft.com/office/drawing/2014/main" id="{24AE430B-F9A3-E664-4A89-00459D7A38D1}"/>
                </a:ext>
              </a:extLst>
            </p:cNvPr>
            <p:cNvSpPr>
              <a:spLocks noChangeShapeType="1"/>
            </p:cNvSpPr>
            <p:nvPr/>
          </p:nvSpPr>
          <p:spPr bwMode="auto">
            <a:xfrm>
              <a:off x="3516" y="3480"/>
              <a:ext cx="594" cy="0"/>
            </a:xfrm>
            <a:prstGeom prst="line">
              <a:avLst/>
            </a:prstGeom>
            <a:noFill/>
            <a:ln w="28575">
              <a:solidFill>
                <a:srgbClr val="C00000"/>
              </a:solidFill>
              <a:round/>
              <a:headEnd/>
              <a:tailEnd/>
            </a:ln>
            <a:extLst>
              <a:ext uri="{909E8E84-426E-40DD-AFC4-6F175D3DCCD1}">
                <a14:hiddenFill xmlns:a14="http://schemas.microsoft.com/office/drawing/2010/main">
                  <a:noFill/>
                </a14:hiddenFill>
              </a:ext>
            </a:extLst>
          </p:spPr>
          <p:txBody>
            <a:bodyPr wrap="none" anchor="ctr"/>
            <a:lstStyle/>
            <a:p>
              <a:endParaRPr lang="en-US">
                <a:solidFill>
                  <a:srgbClr val="C00000"/>
                </a:solidFill>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7067427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468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46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468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468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468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468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469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469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4680" grpId="0" animBg="1"/>
      <p:bldP spid="284685" grpId="0"/>
      <p:bldP spid="284686" grpId="0"/>
      <p:bldP spid="284688" grpId="0"/>
      <p:bldP spid="284689" grpId="0" animBg="1"/>
      <p:bldP spid="28469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3B3CA-783D-FD55-A597-C61C6690456D}"/>
              </a:ext>
            </a:extLst>
          </p:cNvPr>
          <p:cNvSpPr>
            <a:spLocks noGrp="1"/>
          </p:cNvSpPr>
          <p:nvPr>
            <p:ph type="title"/>
          </p:nvPr>
        </p:nvSpPr>
        <p:spPr>
          <a:xfrm>
            <a:off x="838200" y="272084"/>
            <a:ext cx="10515600" cy="894622"/>
          </a:xfrm>
          <a:noFill/>
        </p:spPr>
        <p:txBody>
          <a:bodyPr vert="horz" lIns="91440" tIns="45720" rIns="91440" bIns="45720" rtlCol="0" anchor="ctr">
            <a:normAutofit fontScale="90000"/>
          </a:bodyPr>
          <a:lstStyle/>
          <a:p>
            <a:r>
              <a:rPr lang="en-US" dirty="0"/>
              <a:t>Sidenote: Finite State Machine (FSM) Refresher</a:t>
            </a:r>
          </a:p>
        </p:txBody>
      </p:sp>
      <p:pic>
        <p:nvPicPr>
          <p:cNvPr id="6" name="Picture 5" descr="A close-up of a turnstile&#10;&#10;AI-generated content may be incorrect.">
            <a:extLst>
              <a:ext uri="{FF2B5EF4-FFF2-40B4-BE49-F238E27FC236}">
                <a16:creationId xmlns:a16="http://schemas.microsoft.com/office/drawing/2014/main" id="{A45EB265-D8D3-BD59-5F39-2DC000A717EB}"/>
              </a:ext>
            </a:extLst>
          </p:cNvPr>
          <p:cNvPicPr>
            <a:picLocks noChangeAspect="1"/>
          </p:cNvPicPr>
          <p:nvPr/>
        </p:nvPicPr>
        <p:blipFill>
          <a:blip r:embed="rId2"/>
          <a:stretch>
            <a:fillRect/>
          </a:stretch>
        </p:blipFill>
        <p:spPr>
          <a:xfrm>
            <a:off x="9121320" y="1778059"/>
            <a:ext cx="2927365" cy="4807857"/>
          </a:xfrm>
          <a:prstGeom prst="rect">
            <a:avLst/>
          </a:prstGeom>
        </p:spPr>
      </p:pic>
    </p:spTree>
    <p:extLst>
      <p:ext uri="{BB962C8B-B14F-4D97-AF65-F5344CB8AC3E}">
        <p14:creationId xmlns:p14="http://schemas.microsoft.com/office/powerpoint/2010/main" val="2665422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06165F-90FF-1CB5-2922-A4B0329DF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87BEAF-6748-6873-E19A-D94DFEBD0CE4}"/>
              </a:ext>
            </a:extLst>
          </p:cNvPr>
          <p:cNvSpPr>
            <a:spLocks noGrp="1"/>
          </p:cNvSpPr>
          <p:nvPr>
            <p:ph type="title"/>
          </p:nvPr>
        </p:nvSpPr>
        <p:spPr>
          <a:xfrm>
            <a:off x="838200" y="272084"/>
            <a:ext cx="10515600" cy="894622"/>
          </a:xfrm>
          <a:noFill/>
        </p:spPr>
        <p:txBody>
          <a:bodyPr vert="horz" lIns="91440" tIns="45720" rIns="91440" bIns="45720" rtlCol="0" anchor="ctr">
            <a:normAutofit fontScale="90000"/>
          </a:bodyPr>
          <a:lstStyle/>
          <a:p>
            <a:r>
              <a:rPr lang="en-US" dirty="0"/>
              <a:t>Sidenote: Finite State Machine (FSM) Refresher</a:t>
            </a:r>
          </a:p>
        </p:txBody>
      </p:sp>
      <p:pic>
        <p:nvPicPr>
          <p:cNvPr id="3074" name="Picture 2" descr="Finite-State Machine - Weld Docs">
            <a:extLst>
              <a:ext uri="{FF2B5EF4-FFF2-40B4-BE49-F238E27FC236}">
                <a16:creationId xmlns:a16="http://schemas.microsoft.com/office/drawing/2014/main" id="{6B769561-6043-D413-16DF-21B1752FBA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22" y="996889"/>
            <a:ext cx="7378338" cy="3407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up of a turnstile&#10;&#10;AI-generated content may be incorrect.">
            <a:extLst>
              <a:ext uri="{FF2B5EF4-FFF2-40B4-BE49-F238E27FC236}">
                <a16:creationId xmlns:a16="http://schemas.microsoft.com/office/drawing/2014/main" id="{D2812FF4-5931-E796-EF1E-F61EBB31D3D0}"/>
              </a:ext>
            </a:extLst>
          </p:cNvPr>
          <p:cNvPicPr>
            <a:picLocks noChangeAspect="1"/>
          </p:cNvPicPr>
          <p:nvPr/>
        </p:nvPicPr>
        <p:blipFill>
          <a:blip r:embed="rId3"/>
          <a:stretch>
            <a:fillRect/>
          </a:stretch>
        </p:blipFill>
        <p:spPr>
          <a:xfrm>
            <a:off x="9121320" y="1778059"/>
            <a:ext cx="2927365" cy="4807857"/>
          </a:xfrm>
          <a:prstGeom prst="rect">
            <a:avLst/>
          </a:prstGeom>
        </p:spPr>
      </p:pic>
      <p:graphicFrame>
        <p:nvGraphicFramePr>
          <p:cNvPr id="7" name="Table 6">
            <a:extLst>
              <a:ext uri="{FF2B5EF4-FFF2-40B4-BE49-F238E27FC236}">
                <a16:creationId xmlns:a16="http://schemas.microsoft.com/office/drawing/2014/main" id="{4833F485-7A21-D93D-8834-28C0F670507A}"/>
              </a:ext>
            </a:extLst>
          </p:cNvPr>
          <p:cNvGraphicFramePr>
            <a:graphicFrameLocks noGrp="1"/>
          </p:cNvGraphicFramePr>
          <p:nvPr/>
        </p:nvGraphicFramePr>
        <p:xfrm>
          <a:off x="1398814" y="4299916"/>
          <a:ext cx="6701246" cy="2286000"/>
        </p:xfrm>
        <a:graphic>
          <a:graphicData uri="http://schemas.openxmlformats.org/drawingml/2006/table">
            <a:tbl>
              <a:tblPr firstRow="1" bandRow="1">
                <a:tableStyleId>{7E9639D4-E3E2-4D34-9284-5A2195B3D0D7}</a:tableStyleId>
              </a:tblPr>
              <a:tblGrid>
                <a:gridCol w="1591492">
                  <a:extLst>
                    <a:ext uri="{9D8B030D-6E8A-4147-A177-3AD203B41FA5}">
                      <a16:colId xmlns:a16="http://schemas.microsoft.com/office/drawing/2014/main" val="3205735056"/>
                    </a:ext>
                  </a:extLst>
                </a:gridCol>
                <a:gridCol w="1502229">
                  <a:extLst>
                    <a:ext uri="{9D8B030D-6E8A-4147-A177-3AD203B41FA5}">
                      <a16:colId xmlns:a16="http://schemas.microsoft.com/office/drawing/2014/main" val="366179723"/>
                    </a:ext>
                  </a:extLst>
                </a:gridCol>
                <a:gridCol w="1685109">
                  <a:extLst>
                    <a:ext uri="{9D8B030D-6E8A-4147-A177-3AD203B41FA5}">
                      <a16:colId xmlns:a16="http://schemas.microsoft.com/office/drawing/2014/main" val="155640353"/>
                    </a:ext>
                  </a:extLst>
                </a:gridCol>
                <a:gridCol w="1922416">
                  <a:extLst>
                    <a:ext uri="{9D8B030D-6E8A-4147-A177-3AD203B41FA5}">
                      <a16:colId xmlns:a16="http://schemas.microsoft.com/office/drawing/2014/main" val="191136903"/>
                    </a:ext>
                  </a:extLst>
                </a:gridCol>
              </a:tblGrid>
              <a:tr h="334613">
                <a:tc>
                  <a:txBody>
                    <a:bodyPr/>
                    <a:lstStyle/>
                    <a:p>
                      <a:r>
                        <a:rPr lang="en-US" sz="2400" dirty="0"/>
                        <a:t>State</a:t>
                      </a:r>
                    </a:p>
                  </a:txBody>
                  <a:tcPr/>
                </a:tc>
                <a:tc>
                  <a:txBody>
                    <a:bodyPr/>
                    <a:lstStyle/>
                    <a:p>
                      <a:r>
                        <a:rPr lang="en-US" sz="2400" dirty="0"/>
                        <a:t>Event</a:t>
                      </a:r>
                    </a:p>
                  </a:txBody>
                  <a:tcPr/>
                </a:tc>
                <a:tc>
                  <a:txBody>
                    <a:bodyPr/>
                    <a:lstStyle/>
                    <a:p>
                      <a:r>
                        <a:rPr lang="en-US" sz="2400" dirty="0"/>
                        <a:t>Action</a:t>
                      </a:r>
                    </a:p>
                  </a:txBody>
                  <a:tcPr/>
                </a:tc>
                <a:tc>
                  <a:txBody>
                    <a:bodyPr/>
                    <a:lstStyle/>
                    <a:p>
                      <a:r>
                        <a:rPr lang="en-US" sz="2400" dirty="0"/>
                        <a:t>Next State</a:t>
                      </a:r>
                    </a:p>
                  </a:txBody>
                  <a:tcPr/>
                </a:tc>
                <a:extLst>
                  <a:ext uri="{0D108BD9-81ED-4DB2-BD59-A6C34878D82A}">
                    <a16:rowId xmlns:a16="http://schemas.microsoft.com/office/drawing/2014/main" val="815919459"/>
                  </a:ext>
                </a:extLst>
              </a:tr>
              <a:tr h="370840">
                <a:tc>
                  <a:txBody>
                    <a:bodyPr/>
                    <a:lstStyle/>
                    <a:p>
                      <a:r>
                        <a:rPr lang="en-US" sz="2400" dirty="0"/>
                        <a:t>Locked</a:t>
                      </a:r>
                    </a:p>
                  </a:txBody>
                  <a:tcPr/>
                </a:tc>
                <a:tc>
                  <a:txBody>
                    <a:bodyPr/>
                    <a:lstStyle/>
                    <a:p>
                      <a:r>
                        <a:rPr lang="en-US" sz="2400" dirty="0"/>
                        <a:t>Push</a:t>
                      </a:r>
                    </a:p>
                  </a:txBody>
                  <a:tcPr/>
                </a:tc>
                <a:tc>
                  <a:txBody>
                    <a:bodyPr/>
                    <a:lstStyle/>
                    <a:p>
                      <a:r>
                        <a:rPr lang="en-US" sz="2400" dirty="0"/>
                        <a:t>None</a:t>
                      </a:r>
                    </a:p>
                  </a:txBody>
                  <a:tcPr/>
                </a:tc>
                <a:tc>
                  <a:txBody>
                    <a:bodyPr/>
                    <a:lstStyle/>
                    <a:p>
                      <a:r>
                        <a:rPr lang="en-US" sz="2400" dirty="0"/>
                        <a:t>Locked</a:t>
                      </a:r>
                    </a:p>
                  </a:txBody>
                  <a:tcPr/>
                </a:tc>
                <a:extLst>
                  <a:ext uri="{0D108BD9-81ED-4DB2-BD59-A6C34878D82A}">
                    <a16:rowId xmlns:a16="http://schemas.microsoft.com/office/drawing/2014/main" val="2680278470"/>
                  </a:ext>
                </a:extLst>
              </a:tr>
              <a:tr h="370840">
                <a:tc>
                  <a:txBody>
                    <a:bodyPr/>
                    <a:lstStyle/>
                    <a:p>
                      <a:r>
                        <a:rPr lang="en-US" sz="2400" dirty="0"/>
                        <a:t>Locked</a:t>
                      </a:r>
                    </a:p>
                  </a:txBody>
                  <a:tcPr/>
                </a:tc>
                <a:tc>
                  <a:txBody>
                    <a:bodyPr/>
                    <a:lstStyle/>
                    <a:p>
                      <a:r>
                        <a:rPr lang="en-US" sz="2400" dirty="0"/>
                        <a:t>Ticket</a:t>
                      </a:r>
                    </a:p>
                  </a:txBody>
                  <a:tcPr/>
                </a:tc>
                <a:tc>
                  <a:txBody>
                    <a:bodyPr/>
                    <a:lstStyle/>
                    <a:p>
                      <a:r>
                        <a:rPr lang="en-US" sz="2400" dirty="0"/>
                        <a:t>Unlock</a:t>
                      </a:r>
                    </a:p>
                  </a:txBody>
                  <a:tcPr/>
                </a:tc>
                <a:tc>
                  <a:txBody>
                    <a:bodyPr/>
                    <a:lstStyle/>
                    <a:p>
                      <a:r>
                        <a:rPr lang="en-US" sz="2400" dirty="0"/>
                        <a:t>Open</a:t>
                      </a:r>
                    </a:p>
                  </a:txBody>
                  <a:tcPr/>
                </a:tc>
                <a:extLst>
                  <a:ext uri="{0D108BD9-81ED-4DB2-BD59-A6C34878D82A}">
                    <a16:rowId xmlns:a16="http://schemas.microsoft.com/office/drawing/2014/main" val="1923890085"/>
                  </a:ext>
                </a:extLst>
              </a:tr>
              <a:tr h="370840">
                <a:tc>
                  <a:txBody>
                    <a:bodyPr/>
                    <a:lstStyle/>
                    <a:p>
                      <a:r>
                        <a:rPr lang="en-US" sz="2400" dirty="0"/>
                        <a:t>Open</a:t>
                      </a:r>
                    </a:p>
                  </a:txBody>
                  <a:tcPr/>
                </a:tc>
                <a:tc>
                  <a:txBody>
                    <a:bodyPr/>
                    <a:lstStyle/>
                    <a:p>
                      <a:r>
                        <a:rPr lang="en-US" sz="2400" dirty="0"/>
                        <a:t>Push</a:t>
                      </a:r>
                    </a:p>
                  </a:txBody>
                  <a:tcPr/>
                </a:tc>
                <a:tc>
                  <a:txBody>
                    <a:bodyPr/>
                    <a:lstStyle/>
                    <a:p>
                      <a:r>
                        <a:rPr lang="en-US" sz="2400" dirty="0"/>
                        <a:t>Lock</a:t>
                      </a:r>
                    </a:p>
                  </a:txBody>
                  <a:tcPr/>
                </a:tc>
                <a:tc>
                  <a:txBody>
                    <a:bodyPr/>
                    <a:lstStyle/>
                    <a:p>
                      <a:r>
                        <a:rPr lang="en-US" sz="2400" dirty="0"/>
                        <a:t>Locked</a:t>
                      </a:r>
                    </a:p>
                  </a:txBody>
                  <a:tcPr/>
                </a:tc>
                <a:extLst>
                  <a:ext uri="{0D108BD9-81ED-4DB2-BD59-A6C34878D82A}">
                    <a16:rowId xmlns:a16="http://schemas.microsoft.com/office/drawing/2014/main" val="2187741516"/>
                  </a:ext>
                </a:extLst>
              </a:tr>
              <a:tr h="370840">
                <a:tc>
                  <a:txBody>
                    <a:bodyPr/>
                    <a:lstStyle/>
                    <a:p>
                      <a:r>
                        <a:rPr lang="en-US" sz="2400" dirty="0"/>
                        <a:t>Open</a:t>
                      </a:r>
                    </a:p>
                  </a:txBody>
                  <a:tcPr/>
                </a:tc>
                <a:tc>
                  <a:txBody>
                    <a:bodyPr/>
                    <a:lstStyle/>
                    <a:p>
                      <a:r>
                        <a:rPr lang="en-US" sz="2400" dirty="0"/>
                        <a:t>Ticket</a:t>
                      </a:r>
                    </a:p>
                  </a:txBody>
                  <a:tcPr/>
                </a:tc>
                <a:tc>
                  <a:txBody>
                    <a:bodyPr/>
                    <a:lstStyle/>
                    <a:p>
                      <a:r>
                        <a:rPr lang="en-US" sz="2400" dirty="0"/>
                        <a:t>None</a:t>
                      </a:r>
                    </a:p>
                  </a:txBody>
                  <a:tcPr/>
                </a:tc>
                <a:tc>
                  <a:txBody>
                    <a:bodyPr/>
                    <a:lstStyle/>
                    <a:p>
                      <a:r>
                        <a:rPr lang="en-US" sz="2400" dirty="0"/>
                        <a:t>Open</a:t>
                      </a:r>
                    </a:p>
                  </a:txBody>
                  <a:tcPr/>
                </a:tc>
                <a:extLst>
                  <a:ext uri="{0D108BD9-81ED-4DB2-BD59-A6C34878D82A}">
                    <a16:rowId xmlns:a16="http://schemas.microsoft.com/office/drawing/2014/main" val="346831687"/>
                  </a:ext>
                </a:extLst>
              </a:tr>
            </a:tbl>
          </a:graphicData>
        </a:graphic>
      </p:graphicFrame>
      <p:sp>
        <p:nvSpPr>
          <p:cNvPr id="3" name="Rectangle 2">
            <a:extLst>
              <a:ext uri="{FF2B5EF4-FFF2-40B4-BE49-F238E27FC236}">
                <a16:creationId xmlns:a16="http://schemas.microsoft.com/office/drawing/2014/main" id="{7DC58ED5-D7C4-EA6A-56BC-819361D66253}"/>
              </a:ext>
            </a:extLst>
          </p:cNvPr>
          <p:cNvSpPr/>
          <p:nvPr/>
        </p:nvSpPr>
        <p:spPr>
          <a:xfrm>
            <a:off x="1223158" y="1591294"/>
            <a:ext cx="1080655" cy="1579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1D09968A-1EDB-58D4-C7F7-F0A8DE549EF7}"/>
              </a:ext>
            </a:extLst>
          </p:cNvPr>
          <p:cNvSpPr/>
          <p:nvPr/>
        </p:nvSpPr>
        <p:spPr>
          <a:xfrm>
            <a:off x="2859974" y="4821382"/>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E1F4DDE-3CE1-48E0-51FF-79CB8956A15A}"/>
              </a:ext>
            </a:extLst>
          </p:cNvPr>
          <p:cNvSpPr/>
          <p:nvPr/>
        </p:nvSpPr>
        <p:spPr>
          <a:xfrm>
            <a:off x="4321134" y="4759214"/>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DFCFC1-2505-2774-BA0A-B0CA2DC9FDE0}"/>
              </a:ext>
            </a:extLst>
          </p:cNvPr>
          <p:cNvSpPr/>
          <p:nvPr/>
        </p:nvSpPr>
        <p:spPr>
          <a:xfrm>
            <a:off x="6249885" y="4759214"/>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4D6FCF7-ACEA-961E-3B04-C66212E32063}"/>
              </a:ext>
            </a:extLst>
          </p:cNvPr>
          <p:cNvSpPr/>
          <p:nvPr/>
        </p:nvSpPr>
        <p:spPr>
          <a:xfrm>
            <a:off x="3400301" y="1200041"/>
            <a:ext cx="2001488" cy="52223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ADF2C00-FF97-0323-52CE-D9B079D0B51E}"/>
              </a:ext>
            </a:extLst>
          </p:cNvPr>
          <p:cNvSpPr/>
          <p:nvPr/>
        </p:nvSpPr>
        <p:spPr>
          <a:xfrm>
            <a:off x="2982394" y="5243603"/>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85E2931-CDEF-BC4A-117B-249B2BA94D59}"/>
              </a:ext>
            </a:extLst>
          </p:cNvPr>
          <p:cNvSpPr/>
          <p:nvPr/>
        </p:nvSpPr>
        <p:spPr>
          <a:xfrm>
            <a:off x="4443554" y="5256385"/>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41124A-5402-D5E4-3006-114FFA8C5FEB}"/>
              </a:ext>
            </a:extLst>
          </p:cNvPr>
          <p:cNvSpPr/>
          <p:nvPr/>
        </p:nvSpPr>
        <p:spPr>
          <a:xfrm>
            <a:off x="6177435" y="5241395"/>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08E869-4648-37A9-21B8-27FA04CD19F3}"/>
              </a:ext>
            </a:extLst>
          </p:cNvPr>
          <p:cNvSpPr/>
          <p:nvPr/>
        </p:nvSpPr>
        <p:spPr>
          <a:xfrm>
            <a:off x="2697584" y="5723290"/>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64BA7AC-2FFD-15F0-70CA-6A4F62B7048D}"/>
              </a:ext>
            </a:extLst>
          </p:cNvPr>
          <p:cNvSpPr/>
          <p:nvPr/>
        </p:nvSpPr>
        <p:spPr>
          <a:xfrm>
            <a:off x="4158744" y="5706092"/>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A49F00E-9661-4609-037F-8A37EC1CA07D}"/>
              </a:ext>
            </a:extLst>
          </p:cNvPr>
          <p:cNvSpPr/>
          <p:nvPr/>
        </p:nvSpPr>
        <p:spPr>
          <a:xfrm>
            <a:off x="6087495" y="5706092"/>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5C4EDA0-B71C-9043-652A-CB592997CCB6}"/>
              </a:ext>
            </a:extLst>
          </p:cNvPr>
          <p:cNvSpPr/>
          <p:nvPr/>
        </p:nvSpPr>
        <p:spPr>
          <a:xfrm>
            <a:off x="2820004" y="6145511"/>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1FC60A5-869E-E503-4CED-18E5F4BA4FD4}"/>
              </a:ext>
            </a:extLst>
          </p:cNvPr>
          <p:cNvSpPr/>
          <p:nvPr/>
        </p:nvSpPr>
        <p:spPr>
          <a:xfrm>
            <a:off x="4281164" y="6173283"/>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022FC23-BD7A-68C4-E63B-204147943DD1}"/>
              </a:ext>
            </a:extLst>
          </p:cNvPr>
          <p:cNvSpPr/>
          <p:nvPr/>
        </p:nvSpPr>
        <p:spPr>
          <a:xfrm>
            <a:off x="6015045" y="6143303"/>
            <a:ext cx="1080655" cy="3728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A105D46-01E0-43BB-5311-F9C378BED518}"/>
              </a:ext>
            </a:extLst>
          </p:cNvPr>
          <p:cNvSpPr/>
          <p:nvPr/>
        </p:nvSpPr>
        <p:spPr>
          <a:xfrm>
            <a:off x="3522721" y="2931257"/>
            <a:ext cx="1879068" cy="7403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3E1E63-83C1-ADF8-519D-73040E6D318F}"/>
              </a:ext>
            </a:extLst>
          </p:cNvPr>
          <p:cNvSpPr/>
          <p:nvPr/>
        </p:nvSpPr>
        <p:spPr>
          <a:xfrm>
            <a:off x="6627822" y="1431681"/>
            <a:ext cx="1080655" cy="1579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1427D00-E483-73C4-CEB8-A9130B75EE63}"/>
              </a:ext>
            </a:extLst>
          </p:cNvPr>
          <p:cNvSpPr/>
          <p:nvPr/>
        </p:nvSpPr>
        <p:spPr>
          <a:xfrm>
            <a:off x="1471551" y="4789933"/>
            <a:ext cx="857618" cy="17262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5BC7FE0-6EA2-EEE1-9D63-ED4D9C9A3DF6}"/>
              </a:ext>
            </a:extLst>
          </p:cNvPr>
          <p:cNvSpPr/>
          <p:nvPr/>
        </p:nvSpPr>
        <p:spPr>
          <a:xfrm>
            <a:off x="2521977" y="2079439"/>
            <a:ext cx="1080655" cy="564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ABD88E5-317E-86A6-C06A-64FD910A919A}"/>
              </a:ext>
            </a:extLst>
          </p:cNvPr>
          <p:cNvSpPr/>
          <p:nvPr/>
        </p:nvSpPr>
        <p:spPr>
          <a:xfrm>
            <a:off x="5329003" y="2036870"/>
            <a:ext cx="1080655" cy="564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572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0" nodeType="clickEffect">
                                  <p:stCondLst>
                                    <p:cond delay="0"/>
                                  </p:stCondLst>
                                  <p:childTnLst>
                                    <p:set>
                                      <p:cBhvr>
                                        <p:cTn id="58" dur="1" fill="hold">
                                          <p:stCondLst>
                                            <p:cond delay="0"/>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0" nodeType="clickEffect">
                                  <p:stCondLst>
                                    <p:cond delay="0"/>
                                  </p:stCondLst>
                                  <p:childTnLst>
                                    <p:set>
                                      <p:cBhvr>
                                        <p:cTn id="74" dur="1" fill="hold">
                                          <p:stCondLst>
                                            <p:cond delay="0"/>
                                          </p:stCondLst>
                                        </p:cTn>
                                        <p:tgtEl>
                                          <p:spTgt spid="17"/>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0" nodeType="clickEffect">
                                  <p:stCondLst>
                                    <p:cond delay="0"/>
                                  </p:stCondLst>
                                  <p:childTnLst>
                                    <p:set>
                                      <p:cBhvr>
                                        <p:cTn id="78"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4CEA7-37C1-F427-084F-640DE3532975}"/>
              </a:ext>
            </a:extLst>
          </p:cNvPr>
          <p:cNvSpPr>
            <a:spLocks noGrp="1"/>
          </p:cNvSpPr>
          <p:nvPr>
            <p:ph type="title"/>
          </p:nvPr>
        </p:nvSpPr>
        <p:spPr/>
        <p:txBody>
          <a:bodyPr/>
          <a:lstStyle/>
          <a:p>
            <a:r>
              <a:rPr lang="en-US"/>
              <a:t>A note on the slides</a:t>
            </a:r>
          </a:p>
        </p:txBody>
      </p:sp>
      <p:sp>
        <p:nvSpPr>
          <p:cNvPr id="3" name="Content Placeholder 2">
            <a:extLst>
              <a:ext uri="{FF2B5EF4-FFF2-40B4-BE49-F238E27FC236}">
                <a16:creationId xmlns:a16="http://schemas.microsoft.com/office/drawing/2014/main" id="{65F98C03-0047-C923-1960-8CF20F761E5C}"/>
              </a:ext>
            </a:extLst>
          </p:cNvPr>
          <p:cNvSpPr>
            <a:spLocks noGrp="1"/>
          </p:cNvSpPr>
          <p:nvPr>
            <p:ph sz="half" idx="1"/>
          </p:nvPr>
        </p:nvSpPr>
        <p:spPr>
          <a:xfrm>
            <a:off x="838200" y="2370864"/>
            <a:ext cx="5181600" cy="894622"/>
          </a:xfrm>
        </p:spPr>
        <p:txBody>
          <a:bodyPr/>
          <a:lstStyle/>
          <a:p>
            <a:pPr marL="130175" indent="0">
              <a:buNone/>
            </a:pPr>
            <a:r>
              <a:rPr lang="en-US"/>
              <a:t>Adapted from the slides that accompany this book.</a:t>
            </a:r>
          </a:p>
          <a:p>
            <a:pPr lvl="1"/>
            <a:endParaRPr lang="en-US"/>
          </a:p>
          <a:p>
            <a:endParaRPr lang="en-US"/>
          </a:p>
        </p:txBody>
      </p:sp>
      <p:sp>
        <p:nvSpPr>
          <p:cNvPr id="6" name="Rectangle 5">
            <a:extLst>
              <a:ext uri="{FF2B5EF4-FFF2-40B4-BE49-F238E27FC236}">
                <a16:creationId xmlns:a16="http://schemas.microsoft.com/office/drawing/2014/main" id="{86238DD7-7231-CD30-6036-3E76182B3EE9}"/>
              </a:ext>
            </a:extLst>
          </p:cNvPr>
          <p:cNvSpPr>
            <a:spLocks noChangeArrowheads="1"/>
          </p:cNvSpPr>
          <p:nvPr/>
        </p:nvSpPr>
        <p:spPr bwMode="auto">
          <a:xfrm>
            <a:off x="7242719" y="4239526"/>
            <a:ext cx="3981504" cy="1923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a:solidFill>
                  <a:srgbClr val="0000A3"/>
                </a:solidFill>
                <a:latin typeface="+mn-lt"/>
              </a:rPr>
              <a:t>Computer Networking: A Top-Down Approach </a:t>
            </a:r>
            <a:br>
              <a:rPr lang="en-US" altLang="en-US" sz="2800">
                <a:solidFill>
                  <a:srgbClr val="008000"/>
                </a:solidFill>
                <a:latin typeface="+mn-lt"/>
              </a:rPr>
            </a:br>
            <a:r>
              <a:rPr lang="en-US" altLang="en-US" sz="1800">
                <a:latin typeface="+mn-lt"/>
              </a:rPr>
              <a:t>8</a:t>
            </a:r>
            <a:r>
              <a:rPr lang="en-US" altLang="en-US" sz="1800" baseline="30000">
                <a:latin typeface="+mn-lt"/>
              </a:rPr>
              <a:t>th</a:t>
            </a:r>
            <a:r>
              <a:rPr lang="en-US" altLang="en-US" sz="1800">
                <a:latin typeface="+mn-lt"/>
              </a:rPr>
              <a:t> edition </a:t>
            </a:r>
            <a:br>
              <a:rPr lang="en-US" altLang="en-US" sz="1800">
                <a:latin typeface="+mn-lt"/>
              </a:rPr>
            </a:br>
            <a:r>
              <a:rPr lang="en-US" altLang="en-US" sz="1800">
                <a:latin typeface="+mn-lt"/>
              </a:rPr>
              <a:t>Jim Kurose, Keith Ross</a:t>
            </a:r>
            <a:br>
              <a:rPr lang="en-US" altLang="en-US" sz="1800">
                <a:latin typeface="+mn-lt"/>
              </a:rPr>
            </a:br>
            <a:r>
              <a:rPr lang="en-US" altLang="en-US" sz="1800">
                <a:latin typeface="+mn-lt"/>
              </a:rPr>
              <a:t>Pearson, 2020</a:t>
            </a:r>
            <a:endParaRPr lang="en-US" altLang="en-US" sz="2000">
              <a:latin typeface="+mn-lt"/>
            </a:endParaRPr>
          </a:p>
        </p:txBody>
      </p:sp>
      <p:pic>
        <p:nvPicPr>
          <p:cNvPr id="7" name="Picture 6" descr="A picture containing outdoor, water, bridge, building&#10;&#10;Description automatically generated">
            <a:extLst>
              <a:ext uri="{FF2B5EF4-FFF2-40B4-BE49-F238E27FC236}">
                <a16:creationId xmlns:a16="http://schemas.microsoft.com/office/drawing/2014/main" id="{99FDFA5F-7FE6-BDE0-9734-5047AE07AD65}"/>
              </a:ext>
            </a:extLst>
          </p:cNvPr>
          <p:cNvPicPr>
            <a:picLocks noChangeAspect="1"/>
          </p:cNvPicPr>
          <p:nvPr/>
        </p:nvPicPr>
        <p:blipFill>
          <a:blip r:embed="rId2"/>
          <a:stretch>
            <a:fillRect/>
          </a:stretch>
        </p:blipFill>
        <p:spPr>
          <a:xfrm>
            <a:off x="7406348" y="899132"/>
            <a:ext cx="2722178" cy="3402723"/>
          </a:xfrm>
          <a:prstGeom prst="rect">
            <a:avLst/>
          </a:prstGeom>
        </p:spPr>
      </p:pic>
      <p:sp>
        <p:nvSpPr>
          <p:cNvPr id="9" name="TextBox 8">
            <a:extLst>
              <a:ext uri="{FF2B5EF4-FFF2-40B4-BE49-F238E27FC236}">
                <a16:creationId xmlns:a16="http://schemas.microsoft.com/office/drawing/2014/main" id="{17207271-C5F3-4986-FF3F-2038913E037D}"/>
              </a:ext>
            </a:extLst>
          </p:cNvPr>
          <p:cNvSpPr txBox="1"/>
          <p:nvPr/>
        </p:nvSpPr>
        <p:spPr>
          <a:xfrm>
            <a:off x="958580" y="3429000"/>
            <a:ext cx="5754494" cy="670376"/>
          </a:xfrm>
          <a:prstGeom prst="rect">
            <a:avLst/>
          </a:prstGeom>
          <a:noFill/>
        </p:spPr>
        <p:txBody>
          <a:bodyPr wrap="square">
            <a:spAutoFit/>
          </a:bodyPr>
          <a:lstStyle/>
          <a:p>
            <a:pPr>
              <a:lnSpc>
                <a:spcPct val="85000"/>
              </a:lnSpc>
            </a:pPr>
            <a:r>
              <a:rPr lang="en-US" altLang="en-US" sz="2200">
                <a:latin typeface="+mn-lt"/>
              </a:rPr>
              <a:t>All material copyright 1996-2023</a:t>
            </a:r>
          </a:p>
          <a:p>
            <a:pPr>
              <a:lnSpc>
                <a:spcPct val="85000"/>
              </a:lnSpc>
            </a:pPr>
            <a:r>
              <a:rPr lang="en-US" altLang="en-US" sz="2200">
                <a:latin typeface="+mn-lt"/>
              </a:rPr>
              <a:t>J.F Kurose and K.W. Ross, All Rights Reserved</a:t>
            </a:r>
            <a:endParaRPr lang="en-US" sz="2200"/>
          </a:p>
        </p:txBody>
      </p:sp>
      <p:cxnSp>
        <p:nvCxnSpPr>
          <p:cNvPr id="19" name="Elbow Connector 18">
            <a:extLst>
              <a:ext uri="{FF2B5EF4-FFF2-40B4-BE49-F238E27FC236}">
                <a16:creationId xmlns:a16="http://schemas.microsoft.com/office/drawing/2014/main" id="{FB51EAF9-AC71-AF3F-2442-6ABD5D772DDC}"/>
              </a:ext>
            </a:extLst>
          </p:cNvPr>
          <p:cNvCxnSpPr>
            <a:cxnSpLocks/>
          </p:cNvCxnSpPr>
          <p:nvPr/>
        </p:nvCxnSpPr>
        <p:spPr>
          <a:xfrm flipV="1">
            <a:off x="4488873" y="2050473"/>
            <a:ext cx="2753846" cy="969818"/>
          </a:xfrm>
          <a:prstGeom prst="bentConnector3">
            <a:avLst/>
          </a:prstGeom>
          <a:ln w="28575">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08569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AC15C5F-1AE8-ACB3-7AA7-13CDDBF806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B336C-9100-6544-D1B7-E09210FFDAD9}"/>
              </a:ext>
            </a:extLst>
          </p:cNvPr>
          <p:cNvSpPr>
            <a:spLocks noGrp="1"/>
          </p:cNvSpPr>
          <p:nvPr>
            <p:ph type="title"/>
          </p:nvPr>
        </p:nvSpPr>
        <p:spPr>
          <a:xfrm>
            <a:off x="838200" y="272084"/>
            <a:ext cx="10515600" cy="894622"/>
          </a:xfrm>
          <a:solidFill>
            <a:srgbClr val="FFB3D3"/>
          </a:solidFill>
        </p:spPr>
        <p:txBody>
          <a:bodyPr vert="horz" lIns="91440" tIns="45720" rIns="91440" bIns="45720" rtlCol="0" anchor="ctr">
            <a:normAutofit/>
          </a:bodyPr>
          <a:lstStyle/>
          <a:p>
            <a:r>
              <a:rPr lang="en-US" dirty="0"/>
              <a:t>Finite State Machine (FSM): Subway</a:t>
            </a:r>
          </a:p>
        </p:txBody>
      </p:sp>
      <p:pic>
        <p:nvPicPr>
          <p:cNvPr id="3074" name="Picture 2" descr="Finite-State Machine - Weld Docs">
            <a:extLst>
              <a:ext uri="{FF2B5EF4-FFF2-40B4-BE49-F238E27FC236}">
                <a16:creationId xmlns:a16="http://schemas.microsoft.com/office/drawing/2014/main" id="{895F52D0-8C01-A676-1361-C82C1C1D6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722" y="996889"/>
            <a:ext cx="7378338" cy="340767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close-up of a turnstile&#10;&#10;AI-generated content may be incorrect.">
            <a:extLst>
              <a:ext uri="{FF2B5EF4-FFF2-40B4-BE49-F238E27FC236}">
                <a16:creationId xmlns:a16="http://schemas.microsoft.com/office/drawing/2014/main" id="{41A60ED7-7C87-CDE5-B8C4-52142B38E357}"/>
              </a:ext>
            </a:extLst>
          </p:cNvPr>
          <p:cNvPicPr>
            <a:picLocks noChangeAspect="1"/>
          </p:cNvPicPr>
          <p:nvPr/>
        </p:nvPicPr>
        <p:blipFill>
          <a:blip r:embed="rId3"/>
          <a:stretch>
            <a:fillRect/>
          </a:stretch>
        </p:blipFill>
        <p:spPr>
          <a:xfrm>
            <a:off x="9121320" y="1778059"/>
            <a:ext cx="2927365" cy="4807857"/>
          </a:xfrm>
          <a:prstGeom prst="rect">
            <a:avLst/>
          </a:prstGeom>
        </p:spPr>
      </p:pic>
      <p:graphicFrame>
        <p:nvGraphicFramePr>
          <p:cNvPr id="7" name="Table 6">
            <a:extLst>
              <a:ext uri="{FF2B5EF4-FFF2-40B4-BE49-F238E27FC236}">
                <a16:creationId xmlns:a16="http://schemas.microsoft.com/office/drawing/2014/main" id="{16F91B00-BC32-4567-9B22-525BE50AAFAF}"/>
              </a:ext>
            </a:extLst>
          </p:cNvPr>
          <p:cNvGraphicFramePr>
            <a:graphicFrameLocks noGrp="1"/>
          </p:cNvGraphicFramePr>
          <p:nvPr/>
        </p:nvGraphicFramePr>
        <p:xfrm>
          <a:off x="1398814" y="4299916"/>
          <a:ext cx="6701246" cy="2286000"/>
        </p:xfrm>
        <a:graphic>
          <a:graphicData uri="http://schemas.openxmlformats.org/drawingml/2006/table">
            <a:tbl>
              <a:tblPr firstRow="1" bandRow="1">
                <a:tableStyleId>{7E9639D4-E3E2-4D34-9284-5A2195B3D0D7}</a:tableStyleId>
              </a:tblPr>
              <a:tblGrid>
                <a:gridCol w="1591492">
                  <a:extLst>
                    <a:ext uri="{9D8B030D-6E8A-4147-A177-3AD203B41FA5}">
                      <a16:colId xmlns:a16="http://schemas.microsoft.com/office/drawing/2014/main" val="3205735056"/>
                    </a:ext>
                  </a:extLst>
                </a:gridCol>
                <a:gridCol w="1502229">
                  <a:extLst>
                    <a:ext uri="{9D8B030D-6E8A-4147-A177-3AD203B41FA5}">
                      <a16:colId xmlns:a16="http://schemas.microsoft.com/office/drawing/2014/main" val="366179723"/>
                    </a:ext>
                  </a:extLst>
                </a:gridCol>
                <a:gridCol w="1685109">
                  <a:extLst>
                    <a:ext uri="{9D8B030D-6E8A-4147-A177-3AD203B41FA5}">
                      <a16:colId xmlns:a16="http://schemas.microsoft.com/office/drawing/2014/main" val="155640353"/>
                    </a:ext>
                  </a:extLst>
                </a:gridCol>
                <a:gridCol w="1922416">
                  <a:extLst>
                    <a:ext uri="{9D8B030D-6E8A-4147-A177-3AD203B41FA5}">
                      <a16:colId xmlns:a16="http://schemas.microsoft.com/office/drawing/2014/main" val="191136903"/>
                    </a:ext>
                  </a:extLst>
                </a:gridCol>
              </a:tblGrid>
              <a:tr h="334613">
                <a:tc>
                  <a:txBody>
                    <a:bodyPr/>
                    <a:lstStyle/>
                    <a:p>
                      <a:r>
                        <a:rPr lang="en-US" sz="2400" dirty="0"/>
                        <a:t>State</a:t>
                      </a:r>
                    </a:p>
                  </a:txBody>
                  <a:tcPr/>
                </a:tc>
                <a:tc>
                  <a:txBody>
                    <a:bodyPr/>
                    <a:lstStyle/>
                    <a:p>
                      <a:r>
                        <a:rPr lang="en-US" sz="2400" dirty="0"/>
                        <a:t>Event</a:t>
                      </a:r>
                    </a:p>
                  </a:txBody>
                  <a:tcPr/>
                </a:tc>
                <a:tc>
                  <a:txBody>
                    <a:bodyPr/>
                    <a:lstStyle/>
                    <a:p>
                      <a:r>
                        <a:rPr lang="en-US" sz="2400" dirty="0"/>
                        <a:t>Action</a:t>
                      </a:r>
                    </a:p>
                  </a:txBody>
                  <a:tcPr/>
                </a:tc>
                <a:tc>
                  <a:txBody>
                    <a:bodyPr/>
                    <a:lstStyle/>
                    <a:p>
                      <a:r>
                        <a:rPr lang="en-US" sz="2400" dirty="0"/>
                        <a:t>Next State</a:t>
                      </a:r>
                    </a:p>
                  </a:txBody>
                  <a:tcPr/>
                </a:tc>
                <a:extLst>
                  <a:ext uri="{0D108BD9-81ED-4DB2-BD59-A6C34878D82A}">
                    <a16:rowId xmlns:a16="http://schemas.microsoft.com/office/drawing/2014/main" val="815919459"/>
                  </a:ext>
                </a:extLst>
              </a:tr>
              <a:tr h="370840">
                <a:tc>
                  <a:txBody>
                    <a:bodyPr/>
                    <a:lstStyle/>
                    <a:p>
                      <a:r>
                        <a:rPr lang="en-US" sz="2400" dirty="0"/>
                        <a:t>Locked</a:t>
                      </a:r>
                    </a:p>
                  </a:txBody>
                  <a:tcPr/>
                </a:tc>
                <a:tc>
                  <a:txBody>
                    <a:bodyPr/>
                    <a:lstStyle/>
                    <a:p>
                      <a:r>
                        <a:rPr lang="en-US" sz="2400" dirty="0"/>
                        <a:t>Push</a:t>
                      </a:r>
                    </a:p>
                  </a:txBody>
                  <a:tcPr/>
                </a:tc>
                <a:tc>
                  <a:txBody>
                    <a:bodyPr/>
                    <a:lstStyle/>
                    <a:p>
                      <a:r>
                        <a:rPr lang="en-US" sz="2400" dirty="0"/>
                        <a:t>None</a:t>
                      </a:r>
                    </a:p>
                  </a:txBody>
                  <a:tcPr/>
                </a:tc>
                <a:tc>
                  <a:txBody>
                    <a:bodyPr/>
                    <a:lstStyle/>
                    <a:p>
                      <a:r>
                        <a:rPr lang="en-US" sz="2400" dirty="0"/>
                        <a:t>Locked</a:t>
                      </a:r>
                    </a:p>
                  </a:txBody>
                  <a:tcPr/>
                </a:tc>
                <a:extLst>
                  <a:ext uri="{0D108BD9-81ED-4DB2-BD59-A6C34878D82A}">
                    <a16:rowId xmlns:a16="http://schemas.microsoft.com/office/drawing/2014/main" val="2680278470"/>
                  </a:ext>
                </a:extLst>
              </a:tr>
              <a:tr h="370840">
                <a:tc>
                  <a:txBody>
                    <a:bodyPr/>
                    <a:lstStyle/>
                    <a:p>
                      <a:r>
                        <a:rPr lang="en-US" sz="2400" dirty="0"/>
                        <a:t>Locked</a:t>
                      </a:r>
                    </a:p>
                  </a:txBody>
                  <a:tcPr/>
                </a:tc>
                <a:tc>
                  <a:txBody>
                    <a:bodyPr/>
                    <a:lstStyle/>
                    <a:p>
                      <a:r>
                        <a:rPr lang="en-US" sz="2400" dirty="0"/>
                        <a:t>Ticket</a:t>
                      </a:r>
                    </a:p>
                  </a:txBody>
                  <a:tcPr/>
                </a:tc>
                <a:tc>
                  <a:txBody>
                    <a:bodyPr/>
                    <a:lstStyle/>
                    <a:p>
                      <a:r>
                        <a:rPr lang="en-US" sz="2400" dirty="0"/>
                        <a:t>Unlock</a:t>
                      </a:r>
                    </a:p>
                  </a:txBody>
                  <a:tcPr/>
                </a:tc>
                <a:tc>
                  <a:txBody>
                    <a:bodyPr/>
                    <a:lstStyle/>
                    <a:p>
                      <a:r>
                        <a:rPr lang="en-US" sz="2400" dirty="0"/>
                        <a:t>Open</a:t>
                      </a:r>
                    </a:p>
                  </a:txBody>
                  <a:tcPr/>
                </a:tc>
                <a:extLst>
                  <a:ext uri="{0D108BD9-81ED-4DB2-BD59-A6C34878D82A}">
                    <a16:rowId xmlns:a16="http://schemas.microsoft.com/office/drawing/2014/main" val="1923890085"/>
                  </a:ext>
                </a:extLst>
              </a:tr>
              <a:tr h="370840">
                <a:tc>
                  <a:txBody>
                    <a:bodyPr/>
                    <a:lstStyle/>
                    <a:p>
                      <a:r>
                        <a:rPr lang="en-US" sz="2400" dirty="0"/>
                        <a:t>Open</a:t>
                      </a:r>
                    </a:p>
                  </a:txBody>
                  <a:tcPr/>
                </a:tc>
                <a:tc>
                  <a:txBody>
                    <a:bodyPr/>
                    <a:lstStyle/>
                    <a:p>
                      <a:r>
                        <a:rPr lang="en-US" sz="2400" dirty="0"/>
                        <a:t>Push</a:t>
                      </a:r>
                    </a:p>
                  </a:txBody>
                  <a:tcPr/>
                </a:tc>
                <a:tc>
                  <a:txBody>
                    <a:bodyPr/>
                    <a:lstStyle/>
                    <a:p>
                      <a:r>
                        <a:rPr lang="en-US" sz="2400" dirty="0"/>
                        <a:t>Lock</a:t>
                      </a:r>
                    </a:p>
                  </a:txBody>
                  <a:tcPr/>
                </a:tc>
                <a:tc>
                  <a:txBody>
                    <a:bodyPr/>
                    <a:lstStyle/>
                    <a:p>
                      <a:r>
                        <a:rPr lang="en-US" sz="2400" dirty="0"/>
                        <a:t>Locked</a:t>
                      </a:r>
                    </a:p>
                  </a:txBody>
                  <a:tcPr/>
                </a:tc>
                <a:extLst>
                  <a:ext uri="{0D108BD9-81ED-4DB2-BD59-A6C34878D82A}">
                    <a16:rowId xmlns:a16="http://schemas.microsoft.com/office/drawing/2014/main" val="2187741516"/>
                  </a:ext>
                </a:extLst>
              </a:tr>
              <a:tr h="370840">
                <a:tc>
                  <a:txBody>
                    <a:bodyPr/>
                    <a:lstStyle/>
                    <a:p>
                      <a:r>
                        <a:rPr lang="en-US" sz="2400" dirty="0"/>
                        <a:t>Open</a:t>
                      </a:r>
                    </a:p>
                  </a:txBody>
                  <a:tcPr/>
                </a:tc>
                <a:tc>
                  <a:txBody>
                    <a:bodyPr/>
                    <a:lstStyle/>
                    <a:p>
                      <a:r>
                        <a:rPr lang="en-US" sz="2400" dirty="0"/>
                        <a:t>Ticket</a:t>
                      </a:r>
                    </a:p>
                  </a:txBody>
                  <a:tcPr/>
                </a:tc>
                <a:tc>
                  <a:txBody>
                    <a:bodyPr/>
                    <a:lstStyle/>
                    <a:p>
                      <a:r>
                        <a:rPr lang="en-US" sz="2400" dirty="0"/>
                        <a:t>None</a:t>
                      </a:r>
                    </a:p>
                  </a:txBody>
                  <a:tcPr/>
                </a:tc>
                <a:tc>
                  <a:txBody>
                    <a:bodyPr/>
                    <a:lstStyle/>
                    <a:p>
                      <a:r>
                        <a:rPr lang="en-US" sz="2400" dirty="0"/>
                        <a:t>Open</a:t>
                      </a:r>
                    </a:p>
                  </a:txBody>
                  <a:tcPr/>
                </a:tc>
                <a:extLst>
                  <a:ext uri="{0D108BD9-81ED-4DB2-BD59-A6C34878D82A}">
                    <a16:rowId xmlns:a16="http://schemas.microsoft.com/office/drawing/2014/main" val="346831687"/>
                  </a:ext>
                </a:extLst>
              </a:tr>
            </a:tbl>
          </a:graphicData>
        </a:graphic>
      </p:graphicFrame>
      <p:sp>
        <p:nvSpPr>
          <p:cNvPr id="3" name="Rectangle 2">
            <a:extLst>
              <a:ext uri="{FF2B5EF4-FFF2-40B4-BE49-F238E27FC236}">
                <a16:creationId xmlns:a16="http://schemas.microsoft.com/office/drawing/2014/main" id="{C7FB5942-F4C8-A5E9-152E-57FB9A5731FA}"/>
              </a:ext>
            </a:extLst>
          </p:cNvPr>
          <p:cNvSpPr/>
          <p:nvPr/>
        </p:nvSpPr>
        <p:spPr>
          <a:xfrm>
            <a:off x="1223158" y="1591294"/>
            <a:ext cx="1080655" cy="1579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26FFE8D-9A4C-51A1-6801-1880675C3692}"/>
              </a:ext>
            </a:extLst>
          </p:cNvPr>
          <p:cNvSpPr/>
          <p:nvPr/>
        </p:nvSpPr>
        <p:spPr>
          <a:xfrm>
            <a:off x="3522721" y="2931257"/>
            <a:ext cx="1879068" cy="74038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7F108F3-9543-4054-CD06-38AA0129D615}"/>
              </a:ext>
            </a:extLst>
          </p:cNvPr>
          <p:cNvSpPr/>
          <p:nvPr/>
        </p:nvSpPr>
        <p:spPr>
          <a:xfrm>
            <a:off x="6627822" y="1431681"/>
            <a:ext cx="1080655" cy="1579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2107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FCC48-3A17-9320-9C8C-5C715D3957B8}"/>
            </a:ext>
          </a:extLst>
        </p:cNvPr>
        <p:cNvGrpSpPr/>
        <p:nvPr/>
      </p:nvGrpSpPr>
      <p:grpSpPr>
        <a:xfrm>
          <a:off x="0" y="0"/>
          <a:ext cx="0" cy="0"/>
          <a:chOff x="0" y="0"/>
          <a:chExt cx="0" cy="0"/>
        </a:xfrm>
      </p:grpSpPr>
      <p:sp>
        <p:nvSpPr>
          <p:cNvPr id="46085" name="Rectangle 3">
            <a:extLst>
              <a:ext uri="{FF2B5EF4-FFF2-40B4-BE49-F238E27FC236}">
                <a16:creationId xmlns:a16="http://schemas.microsoft.com/office/drawing/2014/main" id="{5114DBCE-A3A4-E6DC-AFA9-C86D139ACA5C}"/>
              </a:ext>
            </a:extLst>
          </p:cNvPr>
          <p:cNvSpPr>
            <a:spLocks noGrp="1" noChangeArrowheads="1"/>
          </p:cNvSpPr>
          <p:nvPr>
            <p:ph idx="1"/>
          </p:nvPr>
        </p:nvSpPr>
        <p:spPr>
          <a:xfrm>
            <a:off x="838199" y="1613003"/>
            <a:ext cx="10739511" cy="4351338"/>
          </a:xfrm>
        </p:spPr>
        <p:txBody>
          <a:bodyPr/>
          <a:lstStyle/>
          <a:p>
            <a:r>
              <a:rPr lang="en-US" altLang="en-US" sz="2400" dirty="0"/>
              <a:t>underlying channel perfectly reliable</a:t>
            </a:r>
          </a:p>
          <a:p>
            <a:pPr lvl="1"/>
            <a:r>
              <a:rPr lang="en-US" altLang="en-US" sz="2000" dirty="0"/>
              <a:t>no bit errors</a:t>
            </a:r>
          </a:p>
          <a:p>
            <a:pPr lvl="1"/>
            <a:r>
              <a:rPr lang="en-US" altLang="en-US" sz="2000" dirty="0"/>
              <a:t>no loss of packets</a:t>
            </a:r>
          </a:p>
          <a:p>
            <a:r>
              <a:rPr lang="en-US" altLang="en-US" sz="2400" dirty="0"/>
              <a:t>We use separate FSMs to show the logic of the sender &amp; receiver side:</a:t>
            </a:r>
          </a:p>
          <a:p>
            <a:pPr lvl="1"/>
            <a:r>
              <a:rPr lang="en-US" altLang="en-US" sz="2000" dirty="0"/>
              <a:t>sender sends data into underlying channel</a:t>
            </a:r>
          </a:p>
          <a:p>
            <a:pPr lvl="1"/>
            <a:r>
              <a:rPr lang="en-US" altLang="en-US" sz="2000" dirty="0"/>
              <a:t>receiver read data from underlying channel</a:t>
            </a:r>
          </a:p>
          <a:p>
            <a:r>
              <a:rPr lang="en-US" altLang="en-US" sz="2400" dirty="0"/>
              <a:t>Remember that a host can act simultaneously as a sender and receiver</a:t>
            </a:r>
          </a:p>
        </p:txBody>
      </p:sp>
      <p:sp>
        <p:nvSpPr>
          <p:cNvPr id="46084" name="Rectangle 2">
            <a:extLst>
              <a:ext uri="{FF2B5EF4-FFF2-40B4-BE49-F238E27FC236}">
                <a16:creationId xmlns:a16="http://schemas.microsoft.com/office/drawing/2014/main" id="{EFABE02B-31C2-2DF2-3933-7118D430EE98}"/>
              </a:ext>
            </a:extLst>
          </p:cNvPr>
          <p:cNvSpPr>
            <a:spLocks noGrp="1" noChangeArrowheads="1"/>
          </p:cNvSpPr>
          <p:nvPr>
            <p:ph type="title"/>
          </p:nvPr>
        </p:nvSpPr>
        <p:spPr>
          <a:noFill/>
        </p:spPr>
        <p:txBody>
          <a:bodyPr>
            <a:normAutofit/>
          </a:bodyPr>
          <a:lstStyle/>
          <a:p>
            <a:r>
              <a:rPr lang="en-US" altLang="en-US" sz="3200" dirty="0"/>
              <a:t>Warm-up: What if the underlying channel is reliable?</a:t>
            </a:r>
          </a:p>
        </p:txBody>
      </p:sp>
    </p:spTree>
    <p:extLst>
      <p:ext uri="{BB962C8B-B14F-4D97-AF65-F5344CB8AC3E}">
        <p14:creationId xmlns:p14="http://schemas.microsoft.com/office/powerpoint/2010/main" val="4199707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B19CBD-86AC-BC1D-E755-31D42E7F570A}"/>
            </a:ext>
          </a:extLst>
        </p:cNvPr>
        <p:cNvGrpSpPr/>
        <p:nvPr/>
      </p:nvGrpSpPr>
      <p:grpSpPr>
        <a:xfrm>
          <a:off x="0" y="0"/>
          <a:ext cx="0" cy="0"/>
          <a:chOff x="0" y="0"/>
          <a:chExt cx="0" cy="0"/>
        </a:xfrm>
      </p:grpSpPr>
      <p:sp>
        <p:nvSpPr>
          <p:cNvPr id="46084" name="Rectangle 2">
            <a:extLst>
              <a:ext uri="{FF2B5EF4-FFF2-40B4-BE49-F238E27FC236}">
                <a16:creationId xmlns:a16="http://schemas.microsoft.com/office/drawing/2014/main" id="{B3EDFD28-53C3-0099-4509-3A08C667B6A0}"/>
              </a:ext>
            </a:extLst>
          </p:cNvPr>
          <p:cNvSpPr>
            <a:spLocks noGrp="1" noChangeArrowheads="1"/>
          </p:cNvSpPr>
          <p:nvPr>
            <p:ph type="title"/>
          </p:nvPr>
        </p:nvSpPr>
        <p:spPr>
          <a:noFill/>
        </p:spPr>
        <p:txBody>
          <a:bodyPr>
            <a:normAutofit/>
          </a:bodyPr>
          <a:lstStyle/>
          <a:p>
            <a:r>
              <a:rPr lang="en-US" altLang="en-US" sz="3200" dirty="0"/>
              <a:t>Warm-up: What if the underlying channel is reliable?</a:t>
            </a:r>
          </a:p>
        </p:txBody>
      </p:sp>
      <p:sp>
        <p:nvSpPr>
          <p:cNvPr id="285700" name="Oval 4">
            <a:extLst>
              <a:ext uri="{FF2B5EF4-FFF2-40B4-BE49-F238E27FC236}">
                <a16:creationId xmlns:a16="http://schemas.microsoft.com/office/drawing/2014/main" id="{B14C9013-0A7E-0D67-8768-2EB739E7AE57}"/>
              </a:ext>
            </a:extLst>
          </p:cNvPr>
          <p:cNvSpPr>
            <a:spLocks noChangeArrowheads="1"/>
          </p:cNvSpPr>
          <p:nvPr/>
        </p:nvSpPr>
        <p:spPr bwMode="auto">
          <a:xfrm>
            <a:off x="654432" y="1652307"/>
            <a:ext cx="955675" cy="1011237"/>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01" name="Text Box 5">
            <a:extLst>
              <a:ext uri="{FF2B5EF4-FFF2-40B4-BE49-F238E27FC236}">
                <a16:creationId xmlns:a16="http://schemas.microsoft.com/office/drawing/2014/main" id="{ADA5D123-438E-3F89-21F7-7B4B86EF4453}"/>
              </a:ext>
            </a:extLst>
          </p:cNvPr>
          <p:cNvSpPr txBox="1">
            <a:spLocks noChangeArrowheads="1"/>
          </p:cNvSpPr>
          <p:nvPr/>
        </p:nvSpPr>
        <p:spPr bwMode="auto">
          <a:xfrm>
            <a:off x="667931" y="1738031"/>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above</a:t>
            </a:r>
            <a:endParaRPr lang="en-US" altLang="en-US" dirty="0">
              <a:latin typeface="Times New Roman" panose="02020603050405020304" pitchFamily="18" charset="0"/>
            </a:endParaRPr>
          </a:p>
        </p:txBody>
      </p:sp>
      <p:sp>
        <p:nvSpPr>
          <p:cNvPr id="285702" name="Freeform 6">
            <a:extLst>
              <a:ext uri="{FF2B5EF4-FFF2-40B4-BE49-F238E27FC236}">
                <a16:creationId xmlns:a16="http://schemas.microsoft.com/office/drawing/2014/main" id="{F4356AFB-16E0-38FF-A472-880A5CCE2357}"/>
              </a:ext>
            </a:extLst>
          </p:cNvPr>
          <p:cNvSpPr>
            <a:spLocks/>
          </p:cNvSpPr>
          <p:nvPr/>
        </p:nvSpPr>
        <p:spPr bwMode="auto">
          <a:xfrm>
            <a:off x="1464057" y="1636431"/>
            <a:ext cx="611187" cy="1027112"/>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5">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03" name="Text Box 7">
            <a:extLst>
              <a:ext uri="{FF2B5EF4-FFF2-40B4-BE49-F238E27FC236}">
                <a16:creationId xmlns:a16="http://schemas.microsoft.com/office/drawing/2014/main" id="{35B1D644-FB78-DFA5-C7AF-2D692012DF4C}"/>
              </a:ext>
            </a:extLst>
          </p:cNvPr>
          <p:cNvSpPr txBox="1">
            <a:spLocks noChangeArrowheads="1"/>
          </p:cNvSpPr>
          <p:nvPr/>
        </p:nvSpPr>
        <p:spPr bwMode="auto">
          <a:xfrm>
            <a:off x="1916494" y="2160307"/>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packet = </a:t>
            </a:r>
            <a:r>
              <a:rPr lang="en-US" altLang="en-US" dirty="0" err="1">
                <a:latin typeface="Arial" panose="020B0604020202020204" pitchFamily="34" charset="0"/>
              </a:rPr>
              <a:t>make_pkt</a:t>
            </a:r>
            <a:r>
              <a:rPr lang="en-US" altLang="en-US" dirty="0">
                <a:latin typeface="Arial" panose="020B0604020202020204" pitchFamily="34" charset="0"/>
              </a:rPr>
              <a:t>(data)</a:t>
            </a:r>
          </a:p>
          <a:p>
            <a:pPr algn="l"/>
            <a:r>
              <a:rPr lang="en-US" altLang="en-US" dirty="0" err="1">
                <a:latin typeface="Arial" panose="020B0604020202020204" pitchFamily="34" charset="0"/>
              </a:rPr>
              <a:t>reliable_chn_send</a:t>
            </a:r>
            <a:r>
              <a:rPr lang="en-US" altLang="en-US" dirty="0">
                <a:latin typeface="Arial" panose="020B0604020202020204" pitchFamily="34" charset="0"/>
              </a:rPr>
              <a:t>(packet)</a:t>
            </a:r>
            <a:endParaRPr lang="en-US" altLang="en-US" dirty="0">
              <a:latin typeface="Times New Roman" panose="02020603050405020304" pitchFamily="18" charset="0"/>
            </a:endParaRPr>
          </a:p>
        </p:txBody>
      </p:sp>
      <p:sp>
        <p:nvSpPr>
          <p:cNvPr id="285704" name="Text Box 8">
            <a:extLst>
              <a:ext uri="{FF2B5EF4-FFF2-40B4-BE49-F238E27FC236}">
                <a16:creationId xmlns:a16="http://schemas.microsoft.com/office/drawing/2014/main" id="{AA34478E-F953-EF6F-5E72-0C9CBAEE305C}"/>
              </a:ext>
            </a:extLst>
          </p:cNvPr>
          <p:cNvSpPr txBox="1">
            <a:spLocks noChangeArrowheads="1"/>
          </p:cNvSpPr>
          <p:nvPr/>
        </p:nvSpPr>
        <p:spPr bwMode="auto">
          <a:xfrm>
            <a:off x="1875218" y="1693582"/>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a:latin typeface="Arial" panose="020B0604020202020204" pitchFamily="34" charset="0"/>
              </a:rPr>
              <a:t>rdt_send(data)</a:t>
            </a:r>
            <a:endParaRPr lang="en-US" altLang="en-US">
              <a:latin typeface="Times New Roman" panose="02020603050405020304" pitchFamily="18" charset="0"/>
            </a:endParaRPr>
          </a:p>
        </p:txBody>
      </p:sp>
      <p:sp>
        <p:nvSpPr>
          <p:cNvPr id="285705" name="Line 9">
            <a:extLst>
              <a:ext uri="{FF2B5EF4-FFF2-40B4-BE49-F238E27FC236}">
                <a16:creationId xmlns:a16="http://schemas.microsoft.com/office/drawing/2014/main" id="{B0B3141D-8D6A-AF46-21AB-FCABACB94C63}"/>
              </a:ext>
            </a:extLst>
          </p:cNvPr>
          <p:cNvSpPr>
            <a:spLocks noChangeShapeType="1"/>
          </p:cNvSpPr>
          <p:nvPr/>
        </p:nvSpPr>
        <p:spPr bwMode="auto">
          <a:xfrm>
            <a:off x="1975232" y="2036481"/>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706" name="Line 10">
            <a:extLst>
              <a:ext uri="{FF2B5EF4-FFF2-40B4-BE49-F238E27FC236}">
                <a16:creationId xmlns:a16="http://schemas.microsoft.com/office/drawing/2014/main" id="{390FAA96-2664-8510-26CA-F53F1A952869}"/>
              </a:ext>
            </a:extLst>
          </p:cNvPr>
          <p:cNvSpPr>
            <a:spLocks noChangeShapeType="1"/>
          </p:cNvSpPr>
          <p:nvPr/>
        </p:nvSpPr>
        <p:spPr bwMode="auto">
          <a:xfrm>
            <a:off x="330581" y="1636432"/>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5707" name="Text Box 11">
            <a:extLst>
              <a:ext uri="{FF2B5EF4-FFF2-40B4-BE49-F238E27FC236}">
                <a16:creationId xmlns:a16="http://schemas.microsoft.com/office/drawing/2014/main" id="{3508884F-9F48-0EA3-020F-263268C91E26}"/>
              </a:ext>
            </a:extLst>
          </p:cNvPr>
          <p:cNvSpPr txBox="1">
            <a:spLocks noChangeArrowheads="1"/>
          </p:cNvSpPr>
          <p:nvPr/>
        </p:nvSpPr>
        <p:spPr bwMode="auto">
          <a:xfrm>
            <a:off x="1822721" y="4885826"/>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extract (</a:t>
            </a:r>
            <a:r>
              <a:rPr lang="en-US" altLang="en-US" dirty="0" err="1">
                <a:latin typeface="Arial" panose="020B0604020202020204" pitchFamily="34" charset="0"/>
              </a:rPr>
              <a:t>packet,data</a:t>
            </a:r>
            <a:r>
              <a:rPr lang="en-US" altLang="en-US" dirty="0">
                <a:latin typeface="Arial" panose="020B0604020202020204" pitchFamily="34" charset="0"/>
              </a:rPr>
              <a:t>)</a:t>
            </a:r>
          </a:p>
          <a:p>
            <a:pPr algn="l"/>
            <a:r>
              <a:rPr lang="en-US" altLang="en-US" dirty="0" err="1">
                <a:latin typeface="Arial" panose="020B0604020202020204" pitchFamily="34" charset="0"/>
              </a:rPr>
              <a:t>deliver_data</a:t>
            </a:r>
            <a:r>
              <a:rPr lang="en-US" altLang="en-US" dirty="0">
                <a:latin typeface="Arial" panose="020B0604020202020204" pitchFamily="34" charset="0"/>
              </a:rPr>
              <a:t>(data)</a:t>
            </a:r>
            <a:endParaRPr lang="en-US" altLang="en-US" dirty="0">
              <a:latin typeface="Times New Roman" panose="02020603050405020304" pitchFamily="18" charset="0"/>
            </a:endParaRPr>
          </a:p>
        </p:txBody>
      </p:sp>
      <p:sp>
        <p:nvSpPr>
          <p:cNvPr id="285708" name="Oval 12">
            <a:extLst>
              <a:ext uri="{FF2B5EF4-FFF2-40B4-BE49-F238E27FC236}">
                <a16:creationId xmlns:a16="http://schemas.microsoft.com/office/drawing/2014/main" id="{B98C85B6-3F4B-5239-D12B-C725CDCEFBB1}"/>
              </a:ext>
            </a:extLst>
          </p:cNvPr>
          <p:cNvSpPr>
            <a:spLocks noChangeArrowheads="1"/>
          </p:cNvSpPr>
          <p:nvPr/>
        </p:nvSpPr>
        <p:spPr bwMode="auto">
          <a:xfrm>
            <a:off x="636718" y="4423069"/>
            <a:ext cx="955675" cy="1011238"/>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09" name="Text Box 13">
            <a:extLst>
              <a:ext uri="{FF2B5EF4-FFF2-40B4-BE49-F238E27FC236}">
                <a16:creationId xmlns:a16="http://schemas.microsoft.com/office/drawing/2014/main" id="{4F76D850-DDD8-D41D-3C85-35C19FE0CB40}"/>
              </a:ext>
            </a:extLst>
          </p:cNvPr>
          <p:cNvSpPr txBox="1">
            <a:spLocks noChangeArrowheads="1"/>
          </p:cNvSpPr>
          <p:nvPr/>
        </p:nvSpPr>
        <p:spPr bwMode="auto">
          <a:xfrm>
            <a:off x="659842" y="4508795"/>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sp>
        <p:nvSpPr>
          <p:cNvPr id="285710" name="Freeform 14">
            <a:extLst>
              <a:ext uri="{FF2B5EF4-FFF2-40B4-BE49-F238E27FC236}">
                <a16:creationId xmlns:a16="http://schemas.microsoft.com/office/drawing/2014/main" id="{220F39AF-687D-A22D-C8AD-D59A5A71E97B}"/>
              </a:ext>
            </a:extLst>
          </p:cNvPr>
          <p:cNvSpPr>
            <a:spLocks/>
          </p:cNvSpPr>
          <p:nvPr/>
        </p:nvSpPr>
        <p:spPr bwMode="auto">
          <a:xfrm>
            <a:off x="1446343" y="4407195"/>
            <a:ext cx="611187" cy="102711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5">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11" name="Text Box 15">
            <a:extLst>
              <a:ext uri="{FF2B5EF4-FFF2-40B4-BE49-F238E27FC236}">
                <a16:creationId xmlns:a16="http://schemas.microsoft.com/office/drawing/2014/main" id="{39613A25-AE7E-2311-3E3E-B7B4A0D009AB}"/>
              </a:ext>
            </a:extLst>
          </p:cNvPr>
          <p:cNvSpPr txBox="1">
            <a:spLocks noChangeArrowheads="1"/>
          </p:cNvSpPr>
          <p:nvPr/>
        </p:nvSpPr>
        <p:spPr bwMode="auto">
          <a:xfrm>
            <a:off x="1857504" y="4464345"/>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endParaRPr lang="en-US" altLang="en-US">
              <a:latin typeface="Times New Roman" panose="02020603050405020304" pitchFamily="18" charset="0"/>
            </a:endParaRPr>
          </a:p>
        </p:txBody>
      </p:sp>
      <p:sp>
        <p:nvSpPr>
          <p:cNvPr id="285712" name="Line 16">
            <a:extLst>
              <a:ext uri="{FF2B5EF4-FFF2-40B4-BE49-F238E27FC236}">
                <a16:creationId xmlns:a16="http://schemas.microsoft.com/office/drawing/2014/main" id="{390FA050-267B-0D5C-DC92-0C9D2744FA3A}"/>
              </a:ext>
            </a:extLst>
          </p:cNvPr>
          <p:cNvSpPr>
            <a:spLocks noChangeShapeType="1"/>
          </p:cNvSpPr>
          <p:nvPr/>
        </p:nvSpPr>
        <p:spPr bwMode="auto">
          <a:xfrm>
            <a:off x="1957518" y="480724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713" name="Line 17">
            <a:extLst>
              <a:ext uri="{FF2B5EF4-FFF2-40B4-BE49-F238E27FC236}">
                <a16:creationId xmlns:a16="http://schemas.microsoft.com/office/drawing/2014/main" id="{B65A53A1-F519-1991-F3EC-78EA78FFB0B3}"/>
              </a:ext>
            </a:extLst>
          </p:cNvPr>
          <p:cNvSpPr>
            <a:spLocks noChangeShapeType="1"/>
          </p:cNvSpPr>
          <p:nvPr/>
        </p:nvSpPr>
        <p:spPr bwMode="auto">
          <a:xfrm>
            <a:off x="312867" y="4407194"/>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5714" name="Rectangle 18">
            <a:extLst>
              <a:ext uri="{FF2B5EF4-FFF2-40B4-BE49-F238E27FC236}">
                <a16:creationId xmlns:a16="http://schemas.microsoft.com/office/drawing/2014/main" id="{F4B22C25-EE9D-1967-FA61-0E238D7ADDA9}"/>
              </a:ext>
            </a:extLst>
          </p:cNvPr>
          <p:cNvSpPr>
            <a:spLocks noChangeArrowheads="1"/>
          </p:cNvSpPr>
          <p:nvPr/>
        </p:nvSpPr>
        <p:spPr bwMode="auto">
          <a:xfrm>
            <a:off x="1871792" y="4483394"/>
            <a:ext cx="154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err="1">
                <a:latin typeface="Arial" panose="020B0604020202020204" pitchFamily="34" charset="0"/>
              </a:rPr>
              <a:t>rdt_rcv</a:t>
            </a:r>
            <a:r>
              <a:rPr lang="en-US" altLang="en-US" dirty="0">
                <a:latin typeface="Arial" panose="020B0604020202020204" pitchFamily="34" charset="0"/>
              </a:rPr>
              <a:t>(packet)</a:t>
            </a:r>
          </a:p>
        </p:txBody>
      </p:sp>
      <p:sp>
        <p:nvSpPr>
          <p:cNvPr id="285715" name="Text Box 19">
            <a:extLst>
              <a:ext uri="{FF2B5EF4-FFF2-40B4-BE49-F238E27FC236}">
                <a16:creationId xmlns:a16="http://schemas.microsoft.com/office/drawing/2014/main" id="{52E059BF-E4C3-12CD-FB27-1EC7CB1B2252}"/>
              </a:ext>
            </a:extLst>
          </p:cNvPr>
          <p:cNvSpPr txBox="1">
            <a:spLocks noChangeArrowheads="1"/>
          </p:cNvSpPr>
          <p:nvPr/>
        </p:nvSpPr>
        <p:spPr bwMode="auto">
          <a:xfrm>
            <a:off x="822654" y="2992200"/>
            <a:ext cx="20970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a. sending side</a:t>
            </a:r>
          </a:p>
        </p:txBody>
      </p:sp>
      <p:sp>
        <p:nvSpPr>
          <p:cNvPr id="285716" name="Text Box 20">
            <a:extLst>
              <a:ext uri="{FF2B5EF4-FFF2-40B4-BE49-F238E27FC236}">
                <a16:creationId xmlns:a16="http://schemas.microsoft.com/office/drawing/2014/main" id="{AE32B9CC-27F0-8763-1554-F4BAE72EB103}"/>
              </a:ext>
            </a:extLst>
          </p:cNvPr>
          <p:cNvSpPr txBox="1">
            <a:spLocks noChangeArrowheads="1"/>
          </p:cNvSpPr>
          <p:nvPr/>
        </p:nvSpPr>
        <p:spPr bwMode="auto">
          <a:xfrm>
            <a:off x="758153" y="5704167"/>
            <a:ext cx="2195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b. receiving side</a:t>
            </a:r>
          </a:p>
        </p:txBody>
      </p:sp>
      <p:graphicFrame>
        <p:nvGraphicFramePr>
          <p:cNvPr id="2" name="Table 1">
            <a:extLst>
              <a:ext uri="{FF2B5EF4-FFF2-40B4-BE49-F238E27FC236}">
                <a16:creationId xmlns:a16="http://schemas.microsoft.com/office/drawing/2014/main" id="{E161AF8A-A4B8-22E9-35E5-EC411115F1F3}"/>
              </a:ext>
            </a:extLst>
          </p:cNvPr>
          <p:cNvGraphicFramePr>
            <a:graphicFrameLocks noGrp="1"/>
          </p:cNvGraphicFramePr>
          <p:nvPr>
            <p:extLst>
              <p:ext uri="{D42A27DB-BD31-4B8C-83A1-F6EECF244321}">
                <p14:modId xmlns:p14="http://schemas.microsoft.com/office/powerpoint/2010/main" val="3967306095"/>
              </p:ext>
            </p:extLst>
          </p:nvPr>
        </p:nvGraphicFramePr>
        <p:xfrm>
          <a:off x="4777634" y="1828725"/>
          <a:ext cx="6701246" cy="1645920"/>
        </p:xfrm>
        <a:graphic>
          <a:graphicData uri="http://schemas.openxmlformats.org/drawingml/2006/table">
            <a:tbl>
              <a:tblPr firstRow="1" bandRow="1">
                <a:tableStyleId>{7E9639D4-E3E2-4D34-9284-5A2195B3D0D7}</a:tableStyleId>
              </a:tblPr>
              <a:tblGrid>
                <a:gridCol w="1591492">
                  <a:extLst>
                    <a:ext uri="{9D8B030D-6E8A-4147-A177-3AD203B41FA5}">
                      <a16:colId xmlns:a16="http://schemas.microsoft.com/office/drawing/2014/main" val="3205735056"/>
                    </a:ext>
                  </a:extLst>
                </a:gridCol>
                <a:gridCol w="1502229">
                  <a:extLst>
                    <a:ext uri="{9D8B030D-6E8A-4147-A177-3AD203B41FA5}">
                      <a16:colId xmlns:a16="http://schemas.microsoft.com/office/drawing/2014/main" val="366179723"/>
                    </a:ext>
                  </a:extLst>
                </a:gridCol>
                <a:gridCol w="1685109">
                  <a:extLst>
                    <a:ext uri="{9D8B030D-6E8A-4147-A177-3AD203B41FA5}">
                      <a16:colId xmlns:a16="http://schemas.microsoft.com/office/drawing/2014/main" val="155640353"/>
                    </a:ext>
                  </a:extLst>
                </a:gridCol>
                <a:gridCol w="1922416">
                  <a:extLst>
                    <a:ext uri="{9D8B030D-6E8A-4147-A177-3AD203B41FA5}">
                      <a16:colId xmlns:a16="http://schemas.microsoft.com/office/drawing/2014/main" val="191136903"/>
                    </a:ext>
                  </a:extLst>
                </a:gridCol>
              </a:tblGrid>
              <a:tr h="334613">
                <a:tc>
                  <a:txBody>
                    <a:bodyPr/>
                    <a:lstStyle/>
                    <a:p>
                      <a:r>
                        <a:rPr lang="en-US" sz="2400" dirty="0"/>
                        <a:t>State</a:t>
                      </a:r>
                    </a:p>
                  </a:txBody>
                  <a:tcPr/>
                </a:tc>
                <a:tc>
                  <a:txBody>
                    <a:bodyPr/>
                    <a:lstStyle/>
                    <a:p>
                      <a:r>
                        <a:rPr lang="en-US" sz="2400" dirty="0"/>
                        <a:t>Event</a:t>
                      </a:r>
                    </a:p>
                  </a:txBody>
                  <a:tcPr/>
                </a:tc>
                <a:tc>
                  <a:txBody>
                    <a:bodyPr/>
                    <a:lstStyle/>
                    <a:p>
                      <a:r>
                        <a:rPr lang="en-US" sz="2400" dirty="0"/>
                        <a:t>Action</a:t>
                      </a:r>
                    </a:p>
                  </a:txBody>
                  <a:tcPr/>
                </a:tc>
                <a:tc>
                  <a:txBody>
                    <a:bodyPr/>
                    <a:lstStyle/>
                    <a:p>
                      <a:r>
                        <a:rPr lang="en-US" sz="2400" dirty="0"/>
                        <a:t>Next State</a:t>
                      </a:r>
                    </a:p>
                  </a:txBody>
                  <a:tcPr/>
                </a:tc>
                <a:extLst>
                  <a:ext uri="{0D108BD9-81ED-4DB2-BD59-A6C34878D82A}">
                    <a16:rowId xmlns:a16="http://schemas.microsoft.com/office/drawing/2014/main" val="815919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Wait for call from above (data from application) </a:t>
                      </a:r>
                      <a:endParaRPr lang="en-CA" sz="2400" dirty="0">
                        <a:effectLst/>
                      </a:endParaRPr>
                    </a:p>
                  </a:txBody>
                  <a:tcPr/>
                </a:tc>
                <a:tc>
                  <a:txBody>
                    <a:bodyPr/>
                    <a:lstStyle/>
                    <a:p>
                      <a:r>
                        <a:rPr lang="en-CA" sz="1800" kern="1200" dirty="0">
                          <a:solidFill>
                            <a:schemeClr val="tx1"/>
                          </a:solidFill>
                          <a:effectLst/>
                          <a:latin typeface="+mn-lt"/>
                          <a:ea typeface="+mn-ea"/>
                          <a:cs typeface="+mn-cs"/>
                        </a:rPr>
                        <a:t>App-Layer says to send data </a:t>
                      </a:r>
                      <a:endParaRPr lang="en-CA" sz="24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Send to network layer</a:t>
                      </a:r>
                      <a:endParaRPr lang="en-CA" sz="24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Wait for call from above (data from application) </a:t>
                      </a:r>
                      <a:endParaRPr lang="en-CA" sz="2400" dirty="0">
                        <a:effectLst/>
                      </a:endParaRPr>
                    </a:p>
                  </a:txBody>
                  <a:tcPr/>
                </a:tc>
                <a:extLst>
                  <a:ext uri="{0D108BD9-81ED-4DB2-BD59-A6C34878D82A}">
                    <a16:rowId xmlns:a16="http://schemas.microsoft.com/office/drawing/2014/main" val="2680278470"/>
                  </a:ext>
                </a:extLst>
              </a:tr>
            </a:tbl>
          </a:graphicData>
        </a:graphic>
      </p:graphicFrame>
      <p:graphicFrame>
        <p:nvGraphicFramePr>
          <p:cNvPr id="6" name="Table 5">
            <a:extLst>
              <a:ext uri="{FF2B5EF4-FFF2-40B4-BE49-F238E27FC236}">
                <a16:creationId xmlns:a16="http://schemas.microsoft.com/office/drawing/2014/main" id="{B549B10C-7BD7-73DF-C918-C30C9D0CD666}"/>
              </a:ext>
            </a:extLst>
          </p:cNvPr>
          <p:cNvGraphicFramePr>
            <a:graphicFrameLocks noGrp="1"/>
          </p:cNvGraphicFramePr>
          <p:nvPr>
            <p:extLst>
              <p:ext uri="{D42A27DB-BD31-4B8C-83A1-F6EECF244321}">
                <p14:modId xmlns:p14="http://schemas.microsoft.com/office/powerpoint/2010/main" val="421807930"/>
              </p:ext>
            </p:extLst>
          </p:nvPr>
        </p:nvGraphicFramePr>
        <p:xfrm>
          <a:off x="4728037" y="4483394"/>
          <a:ext cx="6701246" cy="1645920"/>
        </p:xfrm>
        <a:graphic>
          <a:graphicData uri="http://schemas.openxmlformats.org/drawingml/2006/table">
            <a:tbl>
              <a:tblPr firstRow="1" bandRow="1">
                <a:tableStyleId>{7E9639D4-E3E2-4D34-9284-5A2195B3D0D7}</a:tableStyleId>
              </a:tblPr>
              <a:tblGrid>
                <a:gridCol w="1591492">
                  <a:extLst>
                    <a:ext uri="{9D8B030D-6E8A-4147-A177-3AD203B41FA5}">
                      <a16:colId xmlns:a16="http://schemas.microsoft.com/office/drawing/2014/main" val="3205735056"/>
                    </a:ext>
                  </a:extLst>
                </a:gridCol>
                <a:gridCol w="1502229">
                  <a:extLst>
                    <a:ext uri="{9D8B030D-6E8A-4147-A177-3AD203B41FA5}">
                      <a16:colId xmlns:a16="http://schemas.microsoft.com/office/drawing/2014/main" val="366179723"/>
                    </a:ext>
                  </a:extLst>
                </a:gridCol>
                <a:gridCol w="1685109">
                  <a:extLst>
                    <a:ext uri="{9D8B030D-6E8A-4147-A177-3AD203B41FA5}">
                      <a16:colId xmlns:a16="http://schemas.microsoft.com/office/drawing/2014/main" val="155640353"/>
                    </a:ext>
                  </a:extLst>
                </a:gridCol>
                <a:gridCol w="1922416">
                  <a:extLst>
                    <a:ext uri="{9D8B030D-6E8A-4147-A177-3AD203B41FA5}">
                      <a16:colId xmlns:a16="http://schemas.microsoft.com/office/drawing/2014/main" val="191136903"/>
                    </a:ext>
                  </a:extLst>
                </a:gridCol>
              </a:tblGrid>
              <a:tr h="334613">
                <a:tc>
                  <a:txBody>
                    <a:bodyPr/>
                    <a:lstStyle/>
                    <a:p>
                      <a:r>
                        <a:rPr lang="en-US" sz="2400" dirty="0"/>
                        <a:t>State</a:t>
                      </a:r>
                    </a:p>
                  </a:txBody>
                  <a:tcPr/>
                </a:tc>
                <a:tc>
                  <a:txBody>
                    <a:bodyPr/>
                    <a:lstStyle/>
                    <a:p>
                      <a:r>
                        <a:rPr lang="en-US" sz="2400" dirty="0"/>
                        <a:t>Event</a:t>
                      </a:r>
                    </a:p>
                  </a:txBody>
                  <a:tcPr/>
                </a:tc>
                <a:tc>
                  <a:txBody>
                    <a:bodyPr/>
                    <a:lstStyle/>
                    <a:p>
                      <a:r>
                        <a:rPr lang="en-US" sz="2400" dirty="0"/>
                        <a:t>Action</a:t>
                      </a:r>
                    </a:p>
                  </a:txBody>
                  <a:tcPr/>
                </a:tc>
                <a:tc>
                  <a:txBody>
                    <a:bodyPr/>
                    <a:lstStyle/>
                    <a:p>
                      <a:r>
                        <a:rPr lang="en-US" sz="2400" dirty="0"/>
                        <a:t>Next State</a:t>
                      </a:r>
                    </a:p>
                  </a:txBody>
                  <a:tcPr/>
                </a:tc>
                <a:extLst>
                  <a:ext uri="{0D108BD9-81ED-4DB2-BD59-A6C34878D82A}">
                    <a16:rowId xmlns:a16="http://schemas.microsoft.com/office/drawing/2014/main" val="815919459"/>
                  </a:ext>
                </a:extLst>
              </a:tr>
              <a:tr h="370840">
                <a:tc>
                  <a:txBody>
                    <a:bodyPr/>
                    <a:lstStyle/>
                    <a:p>
                      <a:r>
                        <a:rPr lang="en-CA" sz="1800" kern="1200" dirty="0">
                          <a:solidFill>
                            <a:schemeClr val="tx1"/>
                          </a:solidFill>
                          <a:effectLst/>
                          <a:latin typeface="+mn-lt"/>
                          <a:ea typeface="+mn-ea"/>
                          <a:cs typeface="+mn-cs"/>
                        </a:rPr>
                        <a:t>Wait for call from below (data from network) </a:t>
                      </a:r>
                      <a:endParaRPr lang="en-CA" dirty="0">
                        <a:effectLst/>
                      </a:endParaRPr>
                    </a:p>
                  </a:txBody>
                  <a:tcPr/>
                </a:tc>
                <a:tc>
                  <a:txBody>
                    <a:bodyPr/>
                    <a:lstStyle/>
                    <a:p>
                      <a:r>
                        <a:rPr lang="en-CA" sz="1800" kern="1200" dirty="0">
                          <a:solidFill>
                            <a:schemeClr val="tx1"/>
                          </a:solidFill>
                          <a:effectLst/>
                          <a:latin typeface="+mn-lt"/>
                          <a:ea typeface="+mn-ea"/>
                          <a:cs typeface="+mn-cs"/>
                        </a:rPr>
                        <a:t>Network layer pkt arrives </a:t>
                      </a:r>
                      <a:endParaRPr lang="en-CA" dirty="0">
                        <a:effectLst/>
                      </a:endParaRPr>
                    </a:p>
                  </a:txBody>
                  <a:tcPr/>
                </a:tc>
                <a:tc>
                  <a:txBody>
                    <a:bodyPr/>
                    <a:lstStyle/>
                    <a:p>
                      <a:r>
                        <a:rPr lang="en-CA" sz="1800" kern="1200" dirty="0">
                          <a:solidFill>
                            <a:schemeClr val="tx1"/>
                          </a:solidFill>
                          <a:effectLst/>
                          <a:latin typeface="+mn-lt"/>
                          <a:ea typeface="+mn-ea"/>
                          <a:cs typeface="+mn-cs"/>
                        </a:rPr>
                        <a:t>Send to app layer (program) </a:t>
                      </a:r>
                      <a:endParaRPr lang="en-CA" dirty="0">
                        <a:effectLst/>
                      </a:endParaRPr>
                    </a:p>
                  </a:txBody>
                  <a:tcPr/>
                </a:tc>
                <a:tc>
                  <a:txBody>
                    <a:bodyPr/>
                    <a:lstStyle/>
                    <a:p>
                      <a:r>
                        <a:rPr lang="en-CA" sz="1800" kern="1200" dirty="0">
                          <a:solidFill>
                            <a:schemeClr val="tx1"/>
                          </a:solidFill>
                          <a:effectLst/>
                          <a:latin typeface="+mn-lt"/>
                          <a:ea typeface="+mn-ea"/>
                          <a:cs typeface="+mn-cs"/>
                        </a:rPr>
                        <a:t>Wait for call from below (data from network) </a:t>
                      </a:r>
                      <a:endParaRPr lang="en-CA" dirty="0">
                        <a:effectLst/>
                      </a:endParaRPr>
                    </a:p>
                  </a:txBody>
                  <a:tcPr/>
                </a:tc>
                <a:extLst>
                  <a:ext uri="{0D108BD9-81ED-4DB2-BD59-A6C34878D82A}">
                    <a16:rowId xmlns:a16="http://schemas.microsoft.com/office/drawing/2014/main" val="2680278470"/>
                  </a:ext>
                </a:extLst>
              </a:tr>
            </a:tbl>
          </a:graphicData>
        </a:graphic>
      </p:graphicFrame>
      <p:sp>
        <p:nvSpPr>
          <p:cNvPr id="7" name="Rectangle 6">
            <a:extLst>
              <a:ext uri="{FF2B5EF4-FFF2-40B4-BE49-F238E27FC236}">
                <a16:creationId xmlns:a16="http://schemas.microsoft.com/office/drawing/2014/main" id="{C4291A07-1C85-905A-0987-4E8B91F2CCEB}"/>
              </a:ext>
            </a:extLst>
          </p:cNvPr>
          <p:cNvSpPr/>
          <p:nvPr/>
        </p:nvSpPr>
        <p:spPr>
          <a:xfrm>
            <a:off x="4827772" y="2317484"/>
            <a:ext cx="1194557"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518B428-30DD-74C2-3C4F-39403802425B}"/>
              </a:ext>
            </a:extLst>
          </p:cNvPr>
          <p:cNvSpPr/>
          <p:nvPr/>
        </p:nvSpPr>
        <p:spPr>
          <a:xfrm>
            <a:off x="6382301" y="2317484"/>
            <a:ext cx="1194557"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2792A4-7C2A-4F92-5BEA-DF61D9A6B3C5}"/>
              </a:ext>
            </a:extLst>
          </p:cNvPr>
          <p:cNvSpPr/>
          <p:nvPr/>
        </p:nvSpPr>
        <p:spPr>
          <a:xfrm>
            <a:off x="7887755" y="2342349"/>
            <a:ext cx="1362153"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FF758CC-C9F4-985E-D31D-554075306BF5}"/>
              </a:ext>
            </a:extLst>
          </p:cNvPr>
          <p:cNvSpPr/>
          <p:nvPr/>
        </p:nvSpPr>
        <p:spPr>
          <a:xfrm>
            <a:off x="9615637" y="2355192"/>
            <a:ext cx="1738163"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7CC9DC1-E419-DD25-A1CC-76B43BAD18C3}"/>
              </a:ext>
            </a:extLst>
          </p:cNvPr>
          <p:cNvSpPr/>
          <p:nvPr/>
        </p:nvSpPr>
        <p:spPr>
          <a:xfrm>
            <a:off x="4825191" y="4949618"/>
            <a:ext cx="1194557"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97FF03A-4897-A7E7-0652-3FFF1479B5EB}"/>
              </a:ext>
            </a:extLst>
          </p:cNvPr>
          <p:cNvSpPr/>
          <p:nvPr/>
        </p:nvSpPr>
        <p:spPr>
          <a:xfrm>
            <a:off x="6379720" y="4949618"/>
            <a:ext cx="1385938"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0A5E3D-7754-10C6-945E-C451066441CB}"/>
              </a:ext>
            </a:extLst>
          </p:cNvPr>
          <p:cNvSpPr/>
          <p:nvPr/>
        </p:nvSpPr>
        <p:spPr>
          <a:xfrm>
            <a:off x="7887755" y="4943880"/>
            <a:ext cx="1600743"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9A30298-A19B-D6C5-C6FB-62535F0B8982}"/>
              </a:ext>
            </a:extLst>
          </p:cNvPr>
          <p:cNvSpPr/>
          <p:nvPr/>
        </p:nvSpPr>
        <p:spPr>
          <a:xfrm>
            <a:off x="9613056" y="4987326"/>
            <a:ext cx="1738163" cy="111151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120DAF4-C592-D219-30A5-6AF063D80196}"/>
              </a:ext>
            </a:extLst>
          </p:cNvPr>
          <p:cNvSpPr>
            <a:spLocks noChangeArrowheads="1"/>
          </p:cNvSpPr>
          <p:nvPr/>
        </p:nvSpPr>
        <p:spPr bwMode="auto">
          <a:xfrm rot="871452">
            <a:off x="4402399" y="647522"/>
            <a:ext cx="4687052" cy="400110"/>
          </a:xfrm>
          <a:prstGeom prst="rect">
            <a:avLst/>
          </a:prstGeom>
          <a:solidFill>
            <a:srgbClr val="D6DCE0"/>
          </a:solidFill>
          <a:ln>
            <a:noFill/>
          </a:ln>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000" dirty="0">
                <a:solidFill>
                  <a:srgbClr val="C00000"/>
                </a:solidFill>
                <a:latin typeface="Calibri" panose="020F0502020204030204" pitchFamily="34" charset="0"/>
                <a:cs typeface="Calibri" panose="020F0502020204030204" pitchFamily="34" charset="0"/>
              </a:rPr>
              <a:t>When will sender come out of this state???</a:t>
            </a:r>
          </a:p>
        </p:txBody>
      </p:sp>
    </p:spTree>
    <p:extLst>
      <p:ext uri="{BB962C8B-B14F-4D97-AF65-F5344CB8AC3E}">
        <p14:creationId xmlns:p14="http://schemas.microsoft.com/office/powerpoint/2010/main" val="1230462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28570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57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570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57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570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57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57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5709"/>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57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8570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570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8570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8571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8570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85712"/>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28571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5711"/>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27" presetClass="entr" presetSubtype="0" fill="hold" nodeType="clickEffect">
                                  <p:stCondLst>
                                    <p:cond delay="0"/>
                                  </p:stCondLst>
                                  <p:iterate type="lt">
                                    <p:tmPct val="50000"/>
                                  </p:iterate>
                                  <p:childTnLst>
                                    <p:set>
                                      <p:cBhvr>
                                        <p:cTn id="82" dur="1" fill="hold">
                                          <p:stCondLst>
                                            <p:cond delay="0"/>
                                          </p:stCondLst>
                                        </p:cTn>
                                        <p:tgtEl>
                                          <p:spTgt spid="23"/>
                                        </p:tgtEl>
                                        <p:attrNameLst>
                                          <p:attrName>style.visibility</p:attrName>
                                        </p:attrNameLst>
                                      </p:cBhvr>
                                      <p:to>
                                        <p:strVal val="visible"/>
                                      </p:to>
                                    </p:set>
                                    <p:anim calcmode="discrete" valueType="clr">
                                      <p:cBhvr override="childStyle">
                                        <p:cTn id="83" dur="80"/>
                                        <p:tgtEl>
                                          <p:spTgt spid="23"/>
                                        </p:tgtEl>
                                        <p:attrNameLst>
                                          <p:attrName>style.color</p:attrName>
                                        </p:attrNameLst>
                                      </p:cBhvr>
                                      <p:tavLst>
                                        <p:tav tm="0">
                                          <p:val>
                                            <p:clrVal>
                                              <a:schemeClr val="accent2"/>
                                            </p:clrVal>
                                          </p:val>
                                        </p:tav>
                                        <p:tav tm="50000">
                                          <p:val>
                                            <p:clrVal>
                                              <a:schemeClr val="hlink"/>
                                            </p:clrVal>
                                          </p:val>
                                        </p:tav>
                                      </p:tavLst>
                                    </p:anim>
                                    <p:anim calcmode="discrete" valueType="clr">
                                      <p:cBhvr>
                                        <p:cTn id="84" dur="80"/>
                                        <p:tgtEl>
                                          <p:spTgt spid="23"/>
                                        </p:tgtEl>
                                        <p:attrNameLst>
                                          <p:attrName>fillcolor</p:attrName>
                                        </p:attrNameLst>
                                      </p:cBhvr>
                                      <p:tavLst>
                                        <p:tav tm="0">
                                          <p:val>
                                            <p:clrVal>
                                              <a:schemeClr val="accent2"/>
                                            </p:clrVal>
                                          </p:val>
                                        </p:tav>
                                        <p:tav tm="50000">
                                          <p:val>
                                            <p:clrVal>
                                              <a:schemeClr val="hlink"/>
                                            </p:clrVal>
                                          </p:val>
                                        </p:tav>
                                      </p:tavLst>
                                    </p:anim>
                                    <p:set>
                                      <p:cBhvr>
                                        <p:cTn id="85" dur="80"/>
                                        <p:tgtEl>
                                          <p:spTgt spid="23"/>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5700" grpId="0" animBg="1"/>
      <p:bldP spid="285701" grpId="0"/>
      <p:bldP spid="285702" grpId="0" animBg="1"/>
      <p:bldP spid="285703" grpId="0"/>
      <p:bldP spid="285704" grpId="0"/>
      <p:bldP spid="285707" grpId="0"/>
      <p:bldP spid="285708" grpId="0" animBg="1"/>
      <p:bldP spid="285709" grpId="0"/>
      <p:bldP spid="285710" grpId="0" animBg="1"/>
      <p:bldP spid="285711" grpId="0"/>
      <p:bldP spid="285714" grpId="0"/>
      <p:bldP spid="285715" grpId="0"/>
      <p:bldP spid="285716" grpId="0"/>
      <p:bldP spid="7" grpId="0" animBg="1"/>
      <p:bldP spid="8" grpId="0" animBg="1"/>
      <p:bldP spid="9" grpId="0" animBg="1"/>
      <p:bldP spid="10" grpId="0" animBg="1"/>
      <p:bldP spid="12" grpId="0" animBg="1"/>
      <p:bldP spid="13" grpId="0" animBg="1"/>
      <p:bldP spid="14" grpId="0" animBg="1"/>
      <p:bldP spid="15" grpId="0" animBg="1"/>
      <p:bldP spid="2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9D832-CF47-306A-1998-9CEF5FFBC60B}"/>
            </a:ext>
          </a:extLst>
        </p:cNvPr>
        <p:cNvGrpSpPr/>
        <p:nvPr/>
      </p:nvGrpSpPr>
      <p:grpSpPr>
        <a:xfrm>
          <a:off x="0" y="0"/>
          <a:ext cx="0" cy="0"/>
          <a:chOff x="0" y="0"/>
          <a:chExt cx="0" cy="0"/>
        </a:xfrm>
      </p:grpSpPr>
      <p:sp>
        <p:nvSpPr>
          <p:cNvPr id="46084" name="Rectangle 2">
            <a:extLst>
              <a:ext uri="{FF2B5EF4-FFF2-40B4-BE49-F238E27FC236}">
                <a16:creationId xmlns:a16="http://schemas.microsoft.com/office/drawing/2014/main" id="{B3AF876A-F7E7-BB57-EC9E-84380748BC5B}"/>
              </a:ext>
            </a:extLst>
          </p:cNvPr>
          <p:cNvSpPr>
            <a:spLocks noGrp="1" noChangeArrowheads="1"/>
          </p:cNvSpPr>
          <p:nvPr>
            <p:ph type="title"/>
          </p:nvPr>
        </p:nvSpPr>
        <p:spPr>
          <a:noFill/>
        </p:spPr>
        <p:txBody>
          <a:bodyPr>
            <a:normAutofit/>
          </a:bodyPr>
          <a:lstStyle/>
          <a:p>
            <a:r>
              <a:rPr lang="en-US" altLang="en-US" sz="3200" dirty="0"/>
              <a:t>Warm-up: What if the underlying channel is reliable?</a:t>
            </a:r>
          </a:p>
        </p:txBody>
      </p:sp>
      <p:sp>
        <p:nvSpPr>
          <p:cNvPr id="285700" name="Oval 4">
            <a:extLst>
              <a:ext uri="{FF2B5EF4-FFF2-40B4-BE49-F238E27FC236}">
                <a16:creationId xmlns:a16="http://schemas.microsoft.com/office/drawing/2014/main" id="{906B1B02-240D-28AC-AEB9-F74CF3B8BA51}"/>
              </a:ext>
            </a:extLst>
          </p:cNvPr>
          <p:cNvSpPr>
            <a:spLocks noChangeArrowheads="1"/>
          </p:cNvSpPr>
          <p:nvPr/>
        </p:nvSpPr>
        <p:spPr bwMode="auto">
          <a:xfrm>
            <a:off x="654432" y="1652307"/>
            <a:ext cx="955675" cy="1011237"/>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01" name="Text Box 5">
            <a:extLst>
              <a:ext uri="{FF2B5EF4-FFF2-40B4-BE49-F238E27FC236}">
                <a16:creationId xmlns:a16="http://schemas.microsoft.com/office/drawing/2014/main" id="{CDAB5FF1-0550-76A8-84F3-2234DC4A62D9}"/>
              </a:ext>
            </a:extLst>
          </p:cNvPr>
          <p:cNvSpPr txBox="1">
            <a:spLocks noChangeArrowheads="1"/>
          </p:cNvSpPr>
          <p:nvPr/>
        </p:nvSpPr>
        <p:spPr bwMode="auto">
          <a:xfrm>
            <a:off x="667931" y="1738031"/>
            <a:ext cx="1098550" cy="91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above</a:t>
            </a:r>
            <a:endParaRPr lang="en-US" altLang="en-US" dirty="0">
              <a:latin typeface="Times New Roman" panose="02020603050405020304" pitchFamily="18" charset="0"/>
            </a:endParaRPr>
          </a:p>
        </p:txBody>
      </p:sp>
      <p:sp>
        <p:nvSpPr>
          <p:cNvPr id="285702" name="Freeform 6">
            <a:extLst>
              <a:ext uri="{FF2B5EF4-FFF2-40B4-BE49-F238E27FC236}">
                <a16:creationId xmlns:a16="http://schemas.microsoft.com/office/drawing/2014/main" id="{782930BF-4EAE-8AD1-AEED-4A0751F23EE1}"/>
              </a:ext>
            </a:extLst>
          </p:cNvPr>
          <p:cNvSpPr>
            <a:spLocks/>
          </p:cNvSpPr>
          <p:nvPr/>
        </p:nvSpPr>
        <p:spPr bwMode="auto">
          <a:xfrm>
            <a:off x="1464057" y="1636431"/>
            <a:ext cx="611187" cy="1027112"/>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5">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03" name="Text Box 7">
            <a:extLst>
              <a:ext uri="{FF2B5EF4-FFF2-40B4-BE49-F238E27FC236}">
                <a16:creationId xmlns:a16="http://schemas.microsoft.com/office/drawing/2014/main" id="{C8EE330A-77AE-CB08-8791-37D7CA15F79E}"/>
              </a:ext>
            </a:extLst>
          </p:cNvPr>
          <p:cNvSpPr txBox="1">
            <a:spLocks noChangeArrowheads="1"/>
          </p:cNvSpPr>
          <p:nvPr/>
        </p:nvSpPr>
        <p:spPr bwMode="auto">
          <a:xfrm>
            <a:off x="1916494" y="2160307"/>
            <a:ext cx="2682875" cy="598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packet = </a:t>
            </a:r>
            <a:r>
              <a:rPr lang="en-US" altLang="en-US" dirty="0" err="1">
                <a:latin typeface="Arial" panose="020B0604020202020204" pitchFamily="34" charset="0"/>
              </a:rPr>
              <a:t>make_pkt</a:t>
            </a:r>
            <a:r>
              <a:rPr lang="en-US" altLang="en-US" dirty="0">
                <a:latin typeface="Arial" panose="020B0604020202020204" pitchFamily="34" charset="0"/>
              </a:rPr>
              <a:t>(data)</a:t>
            </a:r>
          </a:p>
          <a:p>
            <a:r>
              <a:rPr lang="en-US" altLang="en-US" dirty="0" err="1">
                <a:latin typeface="Arial" panose="020B0604020202020204" pitchFamily="34" charset="0"/>
              </a:rPr>
              <a:t>reliable_chn_send</a:t>
            </a:r>
            <a:r>
              <a:rPr lang="en-US" altLang="en-US" dirty="0">
                <a:latin typeface="Arial" panose="020B0604020202020204" pitchFamily="34" charset="0"/>
              </a:rPr>
              <a:t>(packet)</a:t>
            </a:r>
            <a:endParaRPr lang="en-US" altLang="en-US" dirty="0">
              <a:latin typeface="Times New Roman" panose="02020603050405020304" pitchFamily="18" charset="0"/>
            </a:endParaRPr>
          </a:p>
        </p:txBody>
      </p:sp>
      <p:sp>
        <p:nvSpPr>
          <p:cNvPr id="285704" name="Text Box 8">
            <a:extLst>
              <a:ext uri="{FF2B5EF4-FFF2-40B4-BE49-F238E27FC236}">
                <a16:creationId xmlns:a16="http://schemas.microsoft.com/office/drawing/2014/main" id="{F9B8D394-2430-130D-42E5-AB9ECFD2305E}"/>
              </a:ext>
            </a:extLst>
          </p:cNvPr>
          <p:cNvSpPr txBox="1">
            <a:spLocks noChangeArrowheads="1"/>
          </p:cNvSpPr>
          <p:nvPr/>
        </p:nvSpPr>
        <p:spPr bwMode="auto">
          <a:xfrm>
            <a:off x="1875218" y="1693582"/>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a:latin typeface="Arial" panose="020B0604020202020204" pitchFamily="34" charset="0"/>
              </a:rPr>
              <a:t>rdt_send(data)</a:t>
            </a:r>
            <a:endParaRPr lang="en-US" altLang="en-US">
              <a:latin typeface="Times New Roman" panose="02020603050405020304" pitchFamily="18" charset="0"/>
            </a:endParaRPr>
          </a:p>
        </p:txBody>
      </p:sp>
      <p:sp>
        <p:nvSpPr>
          <p:cNvPr id="285705" name="Line 9">
            <a:extLst>
              <a:ext uri="{FF2B5EF4-FFF2-40B4-BE49-F238E27FC236}">
                <a16:creationId xmlns:a16="http://schemas.microsoft.com/office/drawing/2014/main" id="{0F8850B8-7F47-EA09-6F55-741BA9CCAC40}"/>
              </a:ext>
            </a:extLst>
          </p:cNvPr>
          <p:cNvSpPr>
            <a:spLocks noChangeShapeType="1"/>
          </p:cNvSpPr>
          <p:nvPr/>
        </p:nvSpPr>
        <p:spPr bwMode="auto">
          <a:xfrm>
            <a:off x="1975232" y="2036481"/>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706" name="Line 10">
            <a:extLst>
              <a:ext uri="{FF2B5EF4-FFF2-40B4-BE49-F238E27FC236}">
                <a16:creationId xmlns:a16="http://schemas.microsoft.com/office/drawing/2014/main" id="{D0696B92-BDCA-865F-E6C6-D87E204989B8}"/>
              </a:ext>
            </a:extLst>
          </p:cNvPr>
          <p:cNvSpPr>
            <a:spLocks noChangeShapeType="1"/>
          </p:cNvSpPr>
          <p:nvPr/>
        </p:nvSpPr>
        <p:spPr bwMode="auto">
          <a:xfrm>
            <a:off x="330581" y="1636432"/>
            <a:ext cx="385762" cy="242887"/>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5707" name="Text Box 11">
            <a:extLst>
              <a:ext uri="{FF2B5EF4-FFF2-40B4-BE49-F238E27FC236}">
                <a16:creationId xmlns:a16="http://schemas.microsoft.com/office/drawing/2014/main" id="{E48D6F41-9C79-0266-5AE4-0FA0AC6F7525}"/>
              </a:ext>
            </a:extLst>
          </p:cNvPr>
          <p:cNvSpPr txBox="1">
            <a:spLocks noChangeArrowheads="1"/>
          </p:cNvSpPr>
          <p:nvPr/>
        </p:nvSpPr>
        <p:spPr bwMode="auto">
          <a:xfrm>
            <a:off x="1822721" y="4885826"/>
            <a:ext cx="2487612"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extract (</a:t>
            </a:r>
            <a:r>
              <a:rPr lang="en-US" altLang="en-US" dirty="0" err="1">
                <a:latin typeface="Arial" panose="020B0604020202020204" pitchFamily="34" charset="0"/>
              </a:rPr>
              <a:t>packet,data</a:t>
            </a:r>
            <a:r>
              <a:rPr lang="en-US" altLang="en-US" dirty="0">
                <a:latin typeface="Arial" panose="020B0604020202020204" pitchFamily="34" charset="0"/>
              </a:rPr>
              <a:t>)</a:t>
            </a:r>
          </a:p>
          <a:p>
            <a:pPr algn="l"/>
            <a:r>
              <a:rPr lang="en-US" altLang="en-US" dirty="0" err="1">
                <a:latin typeface="Arial" panose="020B0604020202020204" pitchFamily="34" charset="0"/>
              </a:rPr>
              <a:t>deliver_data</a:t>
            </a:r>
            <a:r>
              <a:rPr lang="en-US" altLang="en-US" dirty="0">
                <a:latin typeface="Arial" panose="020B0604020202020204" pitchFamily="34" charset="0"/>
              </a:rPr>
              <a:t>(data)</a:t>
            </a:r>
            <a:endParaRPr lang="en-US" altLang="en-US" dirty="0">
              <a:latin typeface="Times New Roman" panose="02020603050405020304" pitchFamily="18" charset="0"/>
            </a:endParaRPr>
          </a:p>
        </p:txBody>
      </p:sp>
      <p:sp>
        <p:nvSpPr>
          <p:cNvPr id="285708" name="Oval 12">
            <a:extLst>
              <a:ext uri="{FF2B5EF4-FFF2-40B4-BE49-F238E27FC236}">
                <a16:creationId xmlns:a16="http://schemas.microsoft.com/office/drawing/2014/main" id="{4D0A807A-B3C7-D752-15F9-6644E395D425}"/>
              </a:ext>
            </a:extLst>
          </p:cNvPr>
          <p:cNvSpPr>
            <a:spLocks noChangeArrowheads="1"/>
          </p:cNvSpPr>
          <p:nvPr/>
        </p:nvSpPr>
        <p:spPr bwMode="auto">
          <a:xfrm>
            <a:off x="636718" y="4423069"/>
            <a:ext cx="955675" cy="1011238"/>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09" name="Text Box 13">
            <a:extLst>
              <a:ext uri="{FF2B5EF4-FFF2-40B4-BE49-F238E27FC236}">
                <a16:creationId xmlns:a16="http://schemas.microsoft.com/office/drawing/2014/main" id="{0CBBFF4E-E792-626B-49CC-5CD271CDC169}"/>
              </a:ext>
            </a:extLst>
          </p:cNvPr>
          <p:cNvSpPr txBox="1">
            <a:spLocks noChangeArrowheads="1"/>
          </p:cNvSpPr>
          <p:nvPr/>
        </p:nvSpPr>
        <p:spPr bwMode="auto">
          <a:xfrm>
            <a:off x="659842" y="4508795"/>
            <a:ext cx="1098550"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sp>
        <p:nvSpPr>
          <p:cNvPr id="285710" name="Freeform 14">
            <a:extLst>
              <a:ext uri="{FF2B5EF4-FFF2-40B4-BE49-F238E27FC236}">
                <a16:creationId xmlns:a16="http://schemas.microsoft.com/office/drawing/2014/main" id="{854C65A0-9605-106E-1704-825B5B80CD35}"/>
              </a:ext>
            </a:extLst>
          </p:cNvPr>
          <p:cNvSpPr>
            <a:spLocks/>
          </p:cNvSpPr>
          <p:nvPr/>
        </p:nvSpPr>
        <p:spPr bwMode="auto">
          <a:xfrm>
            <a:off x="1446343" y="4407195"/>
            <a:ext cx="611187" cy="102711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5">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85711" name="Text Box 15">
            <a:extLst>
              <a:ext uri="{FF2B5EF4-FFF2-40B4-BE49-F238E27FC236}">
                <a16:creationId xmlns:a16="http://schemas.microsoft.com/office/drawing/2014/main" id="{73C1A56B-B73A-9BE0-DD61-20330DC35C7E}"/>
              </a:ext>
            </a:extLst>
          </p:cNvPr>
          <p:cNvSpPr txBox="1">
            <a:spLocks noChangeArrowheads="1"/>
          </p:cNvSpPr>
          <p:nvPr/>
        </p:nvSpPr>
        <p:spPr bwMode="auto">
          <a:xfrm>
            <a:off x="1857504" y="4464345"/>
            <a:ext cx="2255838"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endParaRPr lang="en-US" altLang="en-US">
              <a:latin typeface="Times New Roman" panose="02020603050405020304" pitchFamily="18" charset="0"/>
            </a:endParaRPr>
          </a:p>
        </p:txBody>
      </p:sp>
      <p:sp>
        <p:nvSpPr>
          <p:cNvPr id="285712" name="Line 16">
            <a:extLst>
              <a:ext uri="{FF2B5EF4-FFF2-40B4-BE49-F238E27FC236}">
                <a16:creationId xmlns:a16="http://schemas.microsoft.com/office/drawing/2014/main" id="{1E20278A-CE9D-F861-1556-5783907884C5}"/>
              </a:ext>
            </a:extLst>
          </p:cNvPr>
          <p:cNvSpPr>
            <a:spLocks noChangeShapeType="1"/>
          </p:cNvSpPr>
          <p:nvPr/>
        </p:nvSpPr>
        <p:spPr bwMode="auto">
          <a:xfrm>
            <a:off x="1957518" y="4807244"/>
            <a:ext cx="1296987"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5713" name="Line 17">
            <a:extLst>
              <a:ext uri="{FF2B5EF4-FFF2-40B4-BE49-F238E27FC236}">
                <a16:creationId xmlns:a16="http://schemas.microsoft.com/office/drawing/2014/main" id="{41D06614-5692-56F2-36C6-E22D932EC3AB}"/>
              </a:ext>
            </a:extLst>
          </p:cNvPr>
          <p:cNvSpPr>
            <a:spLocks noChangeShapeType="1"/>
          </p:cNvSpPr>
          <p:nvPr/>
        </p:nvSpPr>
        <p:spPr bwMode="auto">
          <a:xfrm>
            <a:off x="312867" y="4407194"/>
            <a:ext cx="385762" cy="242888"/>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5714" name="Rectangle 18">
            <a:extLst>
              <a:ext uri="{FF2B5EF4-FFF2-40B4-BE49-F238E27FC236}">
                <a16:creationId xmlns:a16="http://schemas.microsoft.com/office/drawing/2014/main" id="{2F008BA5-04D6-39AB-06B1-48B96B36EA02}"/>
              </a:ext>
            </a:extLst>
          </p:cNvPr>
          <p:cNvSpPr>
            <a:spLocks noChangeArrowheads="1"/>
          </p:cNvSpPr>
          <p:nvPr/>
        </p:nvSpPr>
        <p:spPr bwMode="auto">
          <a:xfrm>
            <a:off x="1871792" y="4483394"/>
            <a:ext cx="15414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err="1">
                <a:latin typeface="Arial" panose="020B0604020202020204" pitchFamily="34" charset="0"/>
              </a:rPr>
              <a:t>rdt_rcv</a:t>
            </a:r>
            <a:r>
              <a:rPr lang="en-US" altLang="en-US" dirty="0">
                <a:latin typeface="Arial" panose="020B0604020202020204" pitchFamily="34" charset="0"/>
              </a:rPr>
              <a:t>(packet)</a:t>
            </a:r>
          </a:p>
        </p:txBody>
      </p:sp>
      <p:sp>
        <p:nvSpPr>
          <p:cNvPr id="285715" name="Text Box 19">
            <a:extLst>
              <a:ext uri="{FF2B5EF4-FFF2-40B4-BE49-F238E27FC236}">
                <a16:creationId xmlns:a16="http://schemas.microsoft.com/office/drawing/2014/main" id="{7C36BE79-AE95-3262-DDA2-43C9AED8D9FD}"/>
              </a:ext>
            </a:extLst>
          </p:cNvPr>
          <p:cNvSpPr txBox="1">
            <a:spLocks noChangeArrowheads="1"/>
          </p:cNvSpPr>
          <p:nvPr/>
        </p:nvSpPr>
        <p:spPr bwMode="auto">
          <a:xfrm>
            <a:off x="822654" y="2992200"/>
            <a:ext cx="202811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a. sending side</a:t>
            </a:r>
          </a:p>
        </p:txBody>
      </p:sp>
      <p:sp>
        <p:nvSpPr>
          <p:cNvPr id="285716" name="Text Box 20">
            <a:extLst>
              <a:ext uri="{FF2B5EF4-FFF2-40B4-BE49-F238E27FC236}">
                <a16:creationId xmlns:a16="http://schemas.microsoft.com/office/drawing/2014/main" id="{78D337E9-0B27-57A1-0C3D-6658486F6907}"/>
              </a:ext>
            </a:extLst>
          </p:cNvPr>
          <p:cNvSpPr txBox="1">
            <a:spLocks noChangeArrowheads="1"/>
          </p:cNvSpPr>
          <p:nvPr/>
        </p:nvSpPr>
        <p:spPr bwMode="auto">
          <a:xfrm>
            <a:off x="758153" y="5704167"/>
            <a:ext cx="219560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b. receiving side</a:t>
            </a:r>
          </a:p>
        </p:txBody>
      </p:sp>
      <p:graphicFrame>
        <p:nvGraphicFramePr>
          <p:cNvPr id="2" name="Table 1">
            <a:extLst>
              <a:ext uri="{FF2B5EF4-FFF2-40B4-BE49-F238E27FC236}">
                <a16:creationId xmlns:a16="http://schemas.microsoft.com/office/drawing/2014/main" id="{B40D44EF-66AF-C420-80E3-8A1992C50398}"/>
              </a:ext>
            </a:extLst>
          </p:cNvPr>
          <p:cNvGraphicFramePr>
            <a:graphicFrameLocks noGrp="1"/>
          </p:cNvGraphicFramePr>
          <p:nvPr>
            <p:extLst>
              <p:ext uri="{D42A27DB-BD31-4B8C-83A1-F6EECF244321}">
                <p14:modId xmlns:p14="http://schemas.microsoft.com/office/powerpoint/2010/main" val="1880922317"/>
              </p:ext>
            </p:extLst>
          </p:nvPr>
        </p:nvGraphicFramePr>
        <p:xfrm>
          <a:off x="4777634" y="1828725"/>
          <a:ext cx="6701246" cy="1645920"/>
        </p:xfrm>
        <a:graphic>
          <a:graphicData uri="http://schemas.openxmlformats.org/drawingml/2006/table">
            <a:tbl>
              <a:tblPr firstRow="1" bandRow="1">
                <a:tableStyleId>{7E9639D4-E3E2-4D34-9284-5A2195B3D0D7}</a:tableStyleId>
              </a:tblPr>
              <a:tblGrid>
                <a:gridCol w="1591492">
                  <a:extLst>
                    <a:ext uri="{9D8B030D-6E8A-4147-A177-3AD203B41FA5}">
                      <a16:colId xmlns:a16="http://schemas.microsoft.com/office/drawing/2014/main" val="3205735056"/>
                    </a:ext>
                  </a:extLst>
                </a:gridCol>
                <a:gridCol w="1502229">
                  <a:extLst>
                    <a:ext uri="{9D8B030D-6E8A-4147-A177-3AD203B41FA5}">
                      <a16:colId xmlns:a16="http://schemas.microsoft.com/office/drawing/2014/main" val="366179723"/>
                    </a:ext>
                  </a:extLst>
                </a:gridCol>
                <a:gridCol w="1685109">
                  <a:extLst>
                    <a:ext uri="{9D8B030D-6E8A-4147-A177-3AD203B41FA5}">
                      <a16:colId xmlns:a16="http://schemas.microsoft.com/office/drawing/2014/main" val="155640353"/>
                    </a:ext>
                  </a:extLst>
                </a:gridCol>
                <a:gridCol w="1922416">
                  <a:extLst>
                    <a:ext uri="{9D8B030D-6E8A-4147-A177-3AD203B41FA5}">
                      <a16:colId xmlns:a16="http://schemas.microsoft.com/office/drawing/2014/main" val="191136903"/>
                    </a:ext>
                  </a:extLst>
                </a:gridCol>
              </a:tblGrid>
              <a:tr h="334613">
                <a:tc>
                  <a:txBody>
                    <a:bodyPr/>
                    <a:lstStyle/>
                    <a:p>
                      <a:r>
                        <a:rPr lang="en-US" sz="2400" dirty="0"/>
                        <a:t>State</a:t>
                      </a:r>
                    </a:p>
                  </a:txBody>
                  <a:tcPr/>
                </a:tc>
                <a:tc>
                  <a:txBody>
                    <a:bodyPr/>
                    <a:lstStyle/>
                    <a:p>
                      <a:r>
                        <a:rPr lang="en-US" sz="2400" dirty="0"/>
                        <a:t>Event</a:t>
                      </a:r>
                    </a:p>
                  </a:txBody>
                  <a:tcPr/>
                </a:tc>
                <a:tc>
                  <a:txBody>
                    <a:bodyPr/>
                    <a:lstStyle/>
                    <a:p>
                      <a:r>
                        <a:rPr lang="en-US" sz="2400" dirty="0"/>
                        <a:t>Action</a:t>
                      </a:r>
                    </a:p>
                  </a:txBody>
                  <a:tcPr/>
                </a:tc>
                <a:tc>
                  <a:txBody>
                    <a:bodyPr/>
                    <a:lstStyle/>
                    <a:p>
                      <a:r>
                        <a:rPr lang="en-US" sz="2400" dirty="0"/>
                        <a:t>Next State</a:t>
                      </a:r>
                    </a:p>
                  </a:txBody>
                  <a:tcPr/>
                </a:tc>
                <a:extLst>
                  <a:ext uri="{0D108BD9-81ED-4DB2-BD59-A6C34878D82A}">
                    <a16:rowId xmlns:a16="http://schemas.microsoft.com/office/drawing/2014/main" val="81591945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Wait for call from above (data from application) </a:t>
                      </a:r>
                      <a:endParaRPr lang="en-CA" sz="2400" dirty="0">
                        <a:effectLst/>
                      </a:endParaRPr>
                    </a:p>
                  </a:txBody>
                  <a:tcPr/>
                </a:tc>
                <a:tc>
                  <a:txBody>
                    <a:bodyPr/>
                    <a:lstStyle/>
                    <a:p>
                      <a:r>
                        <a:rPr lang="en-CA" sz="1800" kern="1200" dirty="0">
                          <a:solidFill>
                            <a:schemeClr val="tx1"/>
                          </a:solidFill>
                          <a:effectLst/>
                          <a:latin typeface="+mn-lt"/>
                          <a:ea typeface="+mn-ea"/>
                          <a:cs typeface="+mn-cs"/>
                        </a:rPr>
                        <a:t>App-Layer says to send data </a:t>
                      </a:r>
                      <a:endParaRPr lang="en-CA" sz="24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Send to network layer</a:t>
                      </a:r>
                      <a:endParaRPr lang="en-CA" sz="2400" dirty="0">
                        <a:effectLs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800" kern="1200" dirty="0">
                          <a:solidFill>
                            <a:schemeClr val="tx1"/>
                          </a:solidFill>
                          <a:effectLst/>
                          <a:latin typeface="+mn-lt"/>
                          <a:ea typeface="+mn-ea"/>
                          <a:cs typeface="+mn-cs"/>
                        </a:rPr>
                        <a:t>Wait for call from above (data from application) </a:t>
                      </a:r>
                      <a:endParaRPr lang="en-CA" sz="2400" dirty="0">
                        <a:effectLst/>
                      </a:endParaRPr>
                    </a:p>
                  </a:txBody>
                  <a:tcPr/>
                </a:tc>
                <a:extLst>
                  <a:ext uri="{0D108BD9-81ED-4DB2-BD59-A6C34878D82A}">
                    <a16:rowId xmlns:a16="http://schemas.microsoft.com/office/drawing/2014/main" val="2680278470"/>
                  </a:ext>
                </a:extLst>
              </a:tr>
            </a:tbl>
          </a:graphicData>
        </a:graphic>
      </p:graphicFrame>
      <p:graphicFrame>
        <p:nvGraphicFramePr>
          <p:cNvPr id="6" name="Table 5">
            <a:extLst>
              <a:ext uri="{FF2B5EF4-FFF2-40B4-BE49-F238E27FC236}">
                <a16:creationId xmlns:a16="http://schemas.microsoft.com/office/drawing/2014/main" id="{AA3037B7-BD84-3653-E3F5-B6D1CCEC4FAE}"/>
              </a:ext>
            </a:extLst>
          </p:cNvPr>
          <p:cNvGraphicFramePr>
            <a:graphicFrameLocks noGrp="1"/>
          </p:cNvGraphicFramePr>
          <p:nvPr/>
        </p:nvGraphicFramePr>
        <p:xfrm>
          <a:off x="4728037" y="4483394"/>
          <a:ext cx="6701246" cy="1645920"/>
        </p:xfrm>
        <a:graphic>
          <a:graphicData uri="http://schemas.openxmlformats.org/drawingml/2006/table">
            <a:tbl>
              <a:tblPr firstRow="1" bandRow="1">
                <a:tableStyleId>{7E9639D4-E3E2-4D34-9284-5A2195B3D0D7}</a:tableStyleId>
              </a:tblPr>
              <a:tblGrid>
                <a:gridCol w="1591492">
                  <a:extLst>
                    <a:ext uri="{9D8B030D-6E8A-4147-A177-3AD203B41FA5}">
                      <a16:colId xmlns:a16="http://schemas.microsoft.com/office/drawing/2014/main" val="3205735056"/>
                    </a:ext>
                  </a:extLst>
                </a:gridCol>
                <a:gridCol w="1502229">
                  <a:extLst>
                    <a:ext uri="{9D8B030D-6E8A-4147-A177-3AD203B41FA5}">
                      <a16:colId xmlns:a16="http://schemas.microsoft.com/office/drawing/2014/main" val="366179723"/>
                    </a:ext>
                  </a:extLst>
                </a:gridCol>
                <a:gridCol w="1685109">
                  <a:extLst>
                    <a:ext uri="{9D8B030D-6E8A-4147-A177-3AD203B41FA5}">
                      <a16:colId xmlns:a16="http://schemas.microsoft.com/office/drawing/2014/main" val="155640353"/>
                    </a:ext>
                  </a:extLst>
                </a:gridCol>
                <a:gridCol w="1922416">
                  <a:extLst>
                    <a:ext uri="{9D8B030D-6E8A-4147-A177-3AD203B41FA5}">
                      <a16:colId xmlns:a16="http://schemas.microsoft.com/office/drawing/2014/main" val="191136903"/>
                    </a:ext>
                  </a:extLst>
                </a:gridCol>
              </a:tblGrid>
              <a:tr h="334613">
                <a:tc>
                  <a:txBody>
                    <a:bodyPr/>
                    <a:lstStyle/>
                    <a:p>
                      <a:r>
                        <a:rPr lang="en-US" sz="2400" dirty="0"/>
                        <a:t>State</a:t>
                      </a:r>
                    </a:p>
                  </a:txBody>
                  <a:tcPr/>
                </a:tc>
                <a:tc>
                  <a:txBody>
                    <a:bodyPr/>
                    <a:lstStyle/>
                    <a:p>
                      <a:r>
                        <a:rPr lang="en-US" sz="2400" dirty="0"/>
                        <a:t>Event</a:t>
                      </a:r>
                    </a:p>
                  </a:txBody>
                  <a:tcPr/>
                </a:tc>
                <a:tc>
                  <a:txBody>
                    <a:bodyPr/>
                    <a:lstStyle/>
                    <a:p>
                      <a:r>
                        <a:rPr lang="en-US" sz="2400" dirty="0"/>
                        <a:t>Action</a:t>
                      </a:r>
                    </a:p>
                  </a:txBody>
                  <a:tcPr/>
                </a:tc>
                <a:tc>
                  <a:txBody>
                    <a:bodyPr/>
                    <a:lstStyle/>
                    <a:p>
                      <a:r>
                        <a:rPr lang="en-US" sz="2400" dirty="0"/>
                        <a:t>Next State</a:t>
                      </a:r>
                    </a:p>
                  </a:txBody>
                  <a:tcPr/>
                </a:tc>
                <a:extLst>
                  <a:ext uri="{0D108BD9-81ED-4DB2-BD59-A6C34878D82A}">
                    <a16:rowId xmlns:a16="http://schemas.microsoft.com/office/drawing/2014/main" val="815919459"/>
                  </a:ext>
                </a:extLst>
              </a:tr>
              <a:tr h="370840">
                <a:tc>
                  <a:txBody>
                    <a:bodyPr/>
                    <a:lstStyle/>
                    <a:p>
                      <a:r>
                        <a:rPr lang="en-CA" sz="1800" kern="1200" dirty="0">
                          <a:solidFill>
                            <a:schemeClr val="tx1"/>
                          </a:solidFill>
                          <a:effectLst/>
                          <a:latin typeface="+mn-lt"/>
                          <a:ea typeface="+mn-ea"/>
                          <a:cs typeface="+mn-cs"/>
                        </a:rPr>
                        <a:t>Wait for call from below (data from network) </a:t>
                      </a:r>
                      <a:endParaRPr lang="en-CA" dirty="0">
                        <a:effectLst/>
                      </a:endParaRPr>
                    </a:p>
                  </a:txBody>
                  <a:tcPr/>
                </a:tc>
                <a:tc>
                  <a:txBody>
                    <a:bodyPr/>
                    <a:lstStyle/>
                    <a:p>
                      <a:r>
                        <a:rPr lang="en-CA" sz="1800" kern="1200" dirty="0">
                          <a:solidFill>
                            <a:schemeClr val="tx1"/>
                          </a:solidFill>
                          <a:effectLst/>
                          <a:latin typeface="+mn-lt"/>
                          <a:ea typeface="+mn-ea"/>
                          <a:cs typeface="+mn-cs"/>
                        </a:rPr>
                        <a:t>Network layer pkt arrives </a:t>
                      </a:r>
                      <a:endParaRPr lang="en-CA" dirty="0">
                        <a:effectLst/>
                      </a:endParaRPr>
                    </a:p>
                  </a:txBody>
                  <a:tcPr/>
                </a:tc>
                <a:tc>
                  <a:txBody>
                    <a:bodyPr/>
                    <a:lstStyle/>
                    <a:p>
                      <a:r>
                        <a:rPr lang="en-CA" sz="1800" kern="1200" dirty="0">
                          <a:solidFill>
                            <a:schemeClr val="tx1"/>
                          </a:solidFill>
                          <a:effectLst/>
                          <a:latin typeface="+mn-lt"/>
                          <a:ea typeface="+mn-ea"/>
                          <a:cs typeface="+mn-cs"/>
                        </a:rPr>
                        <a:t>Send to app layer (program) </a:t>
                      </a:r>
                      <a:endParaRPr lang="en-CA" dirty="0">
                        <a:effectLst/>
                      </a:endParaRPr>
                    </a:p>
                  </a:txBody>
                  <a:tcPr/>
                </a:tc>
                <a:tc>
                  <a:txBody>
                    <a:bodyPr/>
                    <a:lstStyle/>
                    <a:p>
                      <a:r>
                        <a:rPr lang="en-CA" sz="1800" kern="1200" dirty="0">
                          <a:solidFill>
                            <a:schemeClr val="tx1"/>
                          </a:solidFill>
                          <a:effectLst/>
                          <a:latin typeface="+mn-lt"/>
                          <a:ea typeface="+mn-ea"/>
                          <a:cs typeface="+mn-cs"/>
                        </a:rPr>
                        <a:t>Wait for call from below (data from network) </a:t>
                      </a:r>
                      <a:endParaRPr lang="en-CA" dirty="0">
                        <a:effectLst/>
                      </a:endParaRPr>
                    </a:p>
                  </a:txBody>
                  <a:tcPr/>
                </a:tc>
                <a:extLst>
                  <a:ext uri="{0D108BD9-81ED-4DB2-BD59-A6C34878D82A}">
                    <a16:rowId xmlns:a16="http://schemas.microsoft.com/office/drawing/2014/main" val="2680278470"/>
                  </a:ext>
                </a:extLst>
              </a:tr>
            </a:tbl>
          </a:graphicData>
        </a:graphic>
      </p:graphicFrame>
      <p:sp>
        <p:nvSpPr>
          <p:cNvPr id="3" name="Rectangle 2">
            <a:extLst>
              <a:ext uri="{FF2B5EF4-FFF2-40B4-BE49-F238E27FC236}">
                <a16:creationId xmlns:a16="http://schemas.microsoft.com/office/drawing/2014/main" id="{285C58AC-83AF-C551-8666-AC0B11976A07}"/>
              </a:ext>
            </a:extLst>
          </p:cNvPr>
          <p:cNvSpPr>
            <a:spLocks noChangeArrowheads="1"/>
          </p:cNvSpPr>
          <p:nvPr/>
        </p:nvSpPr>
        <p:spPr bwMode="auto">
          <a:xfrm rot="871452">
            <a:off x="4402399" y="647522"/>
            <a:ext cx="4687052" cy="400110"/>
          </a:xfrm>
          <a:prstGeom prst="rect">
            <a:avLst/>
          </a:prstGeom>
          <a:solidFill>
            <a:srgbClr val="D6DCE0"/>
          </a:solidFill>
          <a:ln>
            <a:noFill/>
          </a:ln>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000" dirty="0">
                <a:solidFill>
                  <a:srgbClr val="C00000"/>
                </a:solidFill>
                <a:latin typeface="Calibri" panose="020F0502020204030204" pitchFamily="34" charset="0"/>
                <a:cs typeface="Calibri" panose="020F0502020204030204" pitchFamily="34" charset="0"/>
              </a:rPr>
              <a:t>When will sender come out of this state???</a:t>
            </a:r>
          </a:p>
        </p:txBody>
      </p:sp>
    </p:spTree>
    <p:extLst>
      <p:ext uri="{BB962C8B-B14F-4D97-AF65-F5344CB8AC3E}">
        <p14:creationId xmlns:p14="http://schemas.microsoft.com/office/powerpoint/2010/main" val="2669267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312246" cy="894622"/>
          </a:xfrm>
        </p:spPr>
        <p:txBody>
          <a:bodyPr>
            <a:normAutofit fontScale="90000"/>
          </a:bodyPr>
          <a:lstStyle/>
          <a:p>
            <a:r>
              <a:rPr lang="en-US" sz="4800" dirty="0"/>
              <a:t>Unreliable channel v1: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2" y="1778023"/>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292100">
              <a:lnSpc>
                <a:spcPct val="75000"/>
              </a:lnSpc>
              <a:buFont typeface="Wingdings" charset="2"/>
              <a:buChar char="§"/>
              <a:defRPr/>
            </a:pPr>
            <a:r>
              <a:rPr lang="en-US" sz="3600" dirty="0"/>
              <a:t>Remember: complexity of reliable data transfer protocol will depend (strongly) on characteristics of unreliable channel</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endPar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600" b="0" i="0" u="none" strike="noStrike" kern="1200" cap="none" spc="0" normalizeH="0" baseline="0" noProof="0" dirty="0">
                <a:ln>
                  <a:noFill/>
                </a:ln>
                <a:solidFill>
                  <a:prstClr val="black"/>
                </a:solidFill>
                <a:effectLst/>
                <a:uLnTx/>
                <a:uFillTx/>
                <a:latin typeface="Calibri" panose="020F0502020204030204"/>
                <a:ea typeface="+mn-ea"/>
                <a:cs typeface="+mn-cs"/>
              </a:rPr>
              <a:t>For the example stop-and-wait protocol v1, we start with an underlying channel </a:t>
            </a:r>
            <a:r>
              <a:rPr kumimoji="0" lang="en-US" sz="3600" b="0" i="0" u="sng" strike="noStrike" kern="1200" cap="none" spc="0" normalizeH="0" baseline="0" noProof="0" dirty="0">
                <a:ln>
                  <a:noFill/>
                </a:ln>
                <a:solidFill>
                  <a:prstClr val="black"/>
                </a:solidFill>
                <a:effectLst/>
                <a:uLnTx/>
                <a:uFillTx/>
                <a:latin typeface="Calibri" panose="020F0502020204030204"/>
                <a:ea typeface="+mn-ea"/>
                <a:cs typeface="+mn-cs"/>
              </a:rPr>
              <a:t>that may flip bits in packet</a:t>
            </a:r>
          </a:p>
        </p:txBody>
      </p:sp>
    </p:spTree>
    <p:extLst>
      <p:ext uri="{BB962C8B-B14F-4D97-AF65-F5344CB8AC3E}">
        <p14:creationId xmlns:p14="http://schemas.microsoft.com/office/powerpoint/2010/main" val="33273720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dirty="0"/>
              <a:t>Simple s</a:t>
            </a:r>
            <a:r>
              <a:rPr lang="en-US" sz="4400" dirty="0"/>
              <a:t>top-and-wait protocol (v1)</a:t>
            </a:r>
            <a:endParaRPr lang="en-US" dirty="0"/>
          </a:p>
        </p:txBody>
      </p:sp>
      <p:sp>
        <p:nvSpPr>
          <p:cNvPr id="15" name="Content Placeholder 2">
            <a:extLst>
              <a:ext uri="{FF2B5EF4-FFF2-40B4-BE49-F238E27FC236}">
                <a16:creationId xmlns:a16="http://schemas.microsoft.com/office/drawing/2014/main" id="{3CFAE118-49A7-A0C3-BCBA-38650E3C7FE2}"/>
              </a:ext>
            </a:extLst>
          </p:cNvPr>
          <p:cNvSpPr txBox="1">
            <a:spLocks/>
          </p:cNvSpPr>
          <p:nvPr/>
        </p:nvSpPr>
        <p:spPr>
          <a:xfrm>
            <a:off x="5235298" y="2589046"/>
            <a:ext cx="4036979" cy="6124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Channel with bit errors</a:t>
            </a:r>
          </a:p>
          <a:p>
            <a:pPr lvl="1"/>
            <a:endParaRPr lang="en-US" sz="2000"/>
          </a:p>
        </p:txBody>
      </p:sp>
      <p:sp>
        <p:nvSpPr>
          <p:cNvPr id="16" name="TextBox 15">
            <a:extLst>
              <a:ext uri="{FF2B5EF4-FFF2-40B4-BE49-F238E27FC236}">
                <a16:creationId xmlns:a16="http://schemas.microsoft.com/office/drawing/2014/main" id="{3DFB98E9-9600-BCB2-64D4-84B39AEC07FF}"/>
              </a:ext>
            </a:extLst>
          </p:cNvPr>
          <p:cNvSpPr txBox="1"/>
          <p:nvPr/>
        </p:nvSpPr>
        <p:spPr>
          <a:xfrm>
            <a:off x="5427733" y="1846882"/>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7" name="TextBox 16">
            <a:extLst>
              <a:ext uri="{FF2B5EF4-FFF2-40B4-BE49-F238E27FC236}">
                <a16:creationId xmlns:a16="http://schemas.microsoft.com/office/drawing/2014/main" id="{2C4D6D9E-5487-9C14-F438-E379BDFAD535}"/>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22" name="Straight Connector 21">
            <a:extLst>
              <a:ext uri="{FF2B5EF4-FFF2-40B4-BE49-F238E27FC236}">
                <a16:creationId xmlns:a16="http://schemas.microsoft.com/office/drawing/2014/main" id="{3669BCB6-885D-0443-3056-2B7771D8FEAA}"/>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A051B63-8C99-8AB5-42E5-DEBD90431CFD}"/>
              </a:ext>
            </a:extLst>
          </p:cNvPr>
          <p:cNvSpPr txBox="1">
            <a:spLocks/>
          </p:cNvSpPr>
          <p:nvPr/>
        </p:nvSpPr>
        <p:spPr>
          <a:xfrm>
            <a:off x="9052566" y="2571079"/>
            <a:ext cx="4380689" cy="94181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solidFill>
                  <a:srgbClr val="0000A3"/>
                </a:solidFill>
              </a:rPr>
              <a:t>?</a:t>
            </a:r>
          </a:p>
          <a:p>
            <a:pPr lvl="1"/>
            <a:endParaRPr lang="en-US"/>
          </a:p>
        </p:txBody>
      </p:sp>
      <p:sp>
        <p:nvSpPr>
          <p:cNvPr id="12" name="Text Box 5">
            <a:extLst>
              <a:ext uri="{FF2B5EF4-FFF2-40B4-BE49-F238E27FC236}">
                <a16:creationId xmlns:a16="http://schemas.microsoft.com/office/drawing/2014/main" id="{39832659-A1AB-19C6-E60B-8B4AF85F03F0}"/>
              </a:ext>
            </a:extLst>
          </p:cNvPr>
          <p:cNvSpPr txBox="1">
            <a:spLocks noChangeArrowheads="1"/>
          </p:cNvSpPr>
          <p:nvPr/>
        </p:nvSpPr>
        <p:spPr bwMode="auto">
          <a:xfrm>
            <a:off x="1249647" y="2059248"/>
            <a:ext cx="944489"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3" name="Text Box 6">
            <a:extLst>
              <a:ext uri="{FF2B5EF4-FFF2-40B4-BE49-F238E27FC236}">
                <a16:creationId xmlns:a16="http://schemas.microsoft.com/office/drawing/2014/main" id="{F3B38CD1-E079-6A27-A172-D23BBBA2175F}"/>
              </a:ext>
            </a:extLst>
          </p:cNvPr>
          <p:cNvSpPr txBox="1">
            <a:spLocks noChangeArrowheads="1"/>
          </p:cNvSpPr>
          <p:nvPr/>
        </p:nvSpPr>
        <p:spPr bwMode="auto">
          <a:xfrm>
            <a:off x="3451678" y="2052545"/>
            <a:ext cx="1080743" cy="40010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29" name="Text Box 7">
            <a:extLst>
              <a:ext uri="{FF2B5EF4-FFF2-40B4-BE49-F238E27FC236}">
                <a16:creationId xmlns:a16="http://schemas.microsoft.com/office/drawing/2014/main" id="{FDB887DB-AEDE-BB7A-1A0A-0A3C96A9C456}"/>
              </a:ext>
            </a:extLst>
          </p:cNvPr>
          <p:cNvSpPr txBox="1">
            <a:spLocks noChangeArrowheads="1"/>
          </p:cNvSpPr>
          <p:nvPr/>
        </p:nvSpPr>
        <p:spPr bwMode="auto">
          <a:xfrm>
            <a:off x="1084946" y="2678242"/>
            <a:ext cx="1058302" cy="369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a:t>
            </a:r>
          </a:p>
        </p:txBody>
      </p:sp>
      <p:sp>
        <p:nvSpPr>
          <p:cNvPr id="30" name="Text Box 9">
            <a:extLst>
              <a:ext uri="{FF2B5EF4-FFF2-40B4-BE49-F238E27FC236}">
                <a16:creationId xmlns:a16="http://schemas.microsoft.com/office/drawing/2014/main" id="{5340999C-7131-32DD-7084-DB9C539F3659}"/>
              </a:ext>
            </a:extLst>
          </p:cNvPr>
          <p:cNvSpPr txBox="1">
            <a:spLocks noChangeArrowheads="1"/>
          </p:cNvSpPr>
          <p:nvPr/>
        </p:nvSpPr>
        <p:spPr bwMode="auto">
          <a:xfrm>
            <a:off x="3517287" y="3076006"/>
            <a:ext cx="881972" cy="369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a:t>
            </a:r>
          </a:p>
        </p:txBody>
      </p:sp>
      <p:sp>
        <p:nvSpPr>
          <p:cNvPr id="32" name="Line 19">
            <a:extLst>
              <a:ext uri="{FF2B5EF4-FFF2-40B4-BE49-F238E27FC236}">
                <a16:creationId xmlns:a16="http://schemas.microsoft.com/office/drawing/2014/main" id="{117BE982-BCFC-2589-3574-BF2385937880}"/>
              </a:ext>
            </a:extLst>
          </p:cNvPr>
          <p:cNvSpPr>
            <a:spLocks noChangeShapeType="1"/>
          </p:cNvSpPr>
          <p:nvPr/>
        </p:nvSpPr>
        <p:spPr bwMode="auto">
          <a:xfrm>
            <a:off x="2183252" y="2995559"/>
            <a:ext cx="1332345" cy="502791"/>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pic>
        <p:nvPicPr>
          <p:cNvPr id="38" name="Graphic 37" descr="Close with solid fill">
            <a:extLst>
              <a:ext uri="{FF2B5EF4-FFF2-40B4-BE49-F238E27FC236}">
                <a16:creationId xmlns:a16="http://schemas.microsoft.com/office/drawing/2014/main" id="{980239DA-6F15-AADE-6989-683690F5852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02517" y="2924987"/>
            <a:ext cx="323386" cy="502794"/>
          </a:xfrm>
          <a:prstGeom prst="rect">
            <a:avLst/>
          </a:prstGeom>
        </p:spPr>
      </p:pic>
      <p:sp>
        <p:nvSpPr>
          <p:cNvPr id="39" name="Text Box 80">
            <a:extLst>
              <a:ext uri="{FF2B5EF4-FFF2-40B4-BE49-F238E27FC236}">
                <a16:creationId xmlns:a16="http://schemas.microsoft.com/office/drawing/2014/main" id="{78A22D14-9A4C-BFB9-203F-1F34601A9607}"/>
              </a:ext>
            </a:extLst>
          </p:cNvPr>
          <p:cNvSpPr txBox="1">
            <a:spLocks noChangeArrowheads="1"/>
          </p:cNvSpPr>
          <p:nvPr/>
        </p:nvSpPr>
        <p:spPr bwMode="auto">
          <a:xfrm>
            <a:off x="2397553" y="2556693"/>
            <a:ext cx="1056699" cy="3385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spTree>
    <p:extLst>
      <p:ext uri="{BB962C8B-B14F-4D97-AF65-F5344CB8AC3E}">
        <p14:creationId xmlns:p14="http://schemas.microsoft.com/office/powerpoint/2010/main" val="3318116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fontScale="90000"/>
          </a:bodyPr>
          <a:lstStyle/>
          <a:p>
            <a:r>
              <a:rPr lang="en-US" sz="4800" dirty="0"/>
              <a:t>Unreliable channel v1: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8274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800100" marR="0" lvl="1" indent="-228600" algn="l" defTabSz="914400" rtl="0" eaLnBrk="1" fontAlgn="auto" latinLnBrk="0" hangingPunct="1">
              <a:lnSpc>
                <a:spcPct val="75000"/>
              </a:lnSpc>
              <a:spcBef>
                <a:spcPts val="500"/>
              </a:spcBef>
              <a:spcAft>
                <a:spcPts val="0"/>
              </a:spcAft>
              <a:buClr>
                <a:srgbClr val="0000A8"/>
              </a:buClr>
              <a:buSzTx/>
              <a:buFont typeface="Arial"/>
              <a:buChar char="•"/>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(e.g., Internet checksum) to detect bit errors</a:t>
            </a:r>
          </a:p>
          <a:p>
            <a:pPr marL="457200" marR="0" lvl="0" indent="-292100" algn="l" defTabSz="914400" rtl="0" eaLnBrk="1" fontAlgn="auto" latinLnBrk="0" hangingPunct="1">
              <a:lnSpc>
                <a:spcPct val="75000"/>
              </a:lnSpc>
              <a:spcBef>
                <a:spcPts val="1000"/>
              </a:spcBef>
              <a:spcAft>
                <a:spcPts val="0"/>
              </a:spcAft>
              <a:buClr>
                <a:srgbClr val="0000A3"/>
              </a:buClr>
              <a:buSzTx/>
              <a:buFont typeface="Wingdings" charset="2"/>
              <a:buChar char="§"/>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 Box 10">
            <a:extLst>
              <a:ext uri="{FF2B5EF4-FFF2-40B4-BE49-F238E27FC236}">
                <a16:creationId xmlns:a16="http://schemas.microsoft.com/office/drawing/2014/main" id="{516FBF7D-8665-B2E8-C6BC-912030656681}"/>
              </a:ext>
            </a:extLst>
          </p:cNvPr>
          <p:cNvSpPr txBox="1">
            <a:spLocks noChangeArrowheads="1"/>
          </p:cNvSpPr>
          <p:nvPr/>
        </p:nvSpPr>
        <p:spPr bwMode="auto">
          <a:xfrm>
            <a:off x="825655" y="4160085"/>
            <a:ext cx="10692351" cy="5847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Q: </a:t>
            </a:r>
            <a:r>
              <a:rPr kumimoji="0" lang="en-US" altLang="en-US" sz="3200" b="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How do humans recover from “</a:t>
            </a:r>
            <a:r>
              <a:rPr kumimoji="0" lang="en-US" altLang="ja-JP" sz="3200" b="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errors” </a:t>
            </a:r>
            <a:r>
              <a:rPr kumimoji="0" lang="en-US" altLang="en-US" sz="3200" b="0" u="none" strike="noStrike" kern="1200" cap="none" spc="0" normalizeH="0" baseline="0" noProof="0" dirty="0">
                <a:ln>
                  <a:noFill/>
                </a:ln>
                <a:effectLst/>
                <a:uLnTx/>
                <a:uFillTx/>
                <a:latin typeface="Calibri" panose="020F0502020204030204"/>
                <a:ea typeface="ＭＳ Ｐゴシック" panose="020B0600070205080204" pitchFamily="34" charset="-128"/>
                <a:cs typeface="+mn-cs"/>
              </a:rPr>
              <a:t>during conversation?</a:t>
            </a:r>
          </a:p>
        </p:txBody>
      </p:sp>
    </p:spTree>
    <p:extLst>
      <p:ext uri="{BB962C8B-B14F-4D97-AF65-F5344CB8AC3E}">
        <p14:creationId xmlns:p14="http://schemas.microsoft.com/office/powerpoint/2010/main" val="533618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fontScale="90000"/>
          </a:bodyPr>
          <a:lstStyle/>
          <a:p>
            <a:r>
              <a:rPr lang="en-US" sz="4800" dirty="0"/>
              <a:t>Unreliable channel v1: Channel with bit errors</a:t>
            </a:r>
            <a:endParaRPr lang="en-US" sz="4400" dirty="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274398"/>
            <a:ext cx="11100625" cy="444817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underlying channel may flip bits in packet</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checksum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662419" y="2680738"/>
            <a:ext cx="11004862" cy="215700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acknowledgements (ACKs):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negative acknowledgements (NAKs):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dirty="0">
                <a:ln>
                  <a:noFill/>
                </a:ln>
                <a:solidFill>
                  <a:srgbClr val="C00000"/>
                </a:solidFill>
                <a:effectLst/>
                <a:uLnTx/>
                <a:uFillTx/>
                <a:latin typeface="Calibri" panose="020F0502020204030204"/>
                <a:ea typeface="+mn-ea"/>
                <a:cs typeface="+mn-cs"/>
              </a:rPr>
              <a:t>retransmits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pkt on receipt of NAK</a:t>
            </a:r>
          </a:p>
        </p:txBody>
      </p:sp>
    </p:spTree>
    <p:extLst>
      <p:ext uri="{BB962C8B-B14F-4D97-AF65-F5344CB8AC3E}">
        <p14:creationId xmlns:p14="http://schemas.microsoft.com/office/powerpoint/2010/main" val="49763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animEffect transition="in" filter="dissolve">
                                      <p:cBhvr>
                                        <p:cTn id="7" dur="500"/>
                                        <p:tgtEl>
                                          <p:spTgt spid="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1" end="1"/>
                                            </p:txEl>
                                          </p:spTgt>
                                        </p:tgtEl>
                                        <p:attrNameLst>
                                          <p:attrName>style.visibility</p:attrName>
                                        </p:attrNameLst>
                                      </p:cBhvr>
                                      <p:to>
                                        <p:strVal val="visible"/>
                                      </p:to>
                                    </p:set>
                                    <p:animEffect transition="in" filter="dissolve">
                                      <p:cBhvr>
                                        <p:cTn id="12" dur="500"/>
                                        <p:tgtEl>
                                          <p:spTgt spid="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2" end="2"/>
                                            </p:txEl>
                                          </p:spTgt>
                                        </p:tgtEl>
                                        <p:attrNameLst>
                                          <p:attrName>style.visibility</p:attrName>
                                        </p:attrNameLst>
                                      </p:cBhvr>
                                      <p:to>
                                        <p:strVal val="visible"/>
                                      </p:to>
                                    </p:set>
                                    <p:animEffect transition="in" filter="dissolve">
                                      <p:cBhvr>
                                        <p:cTn id="17"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a:bodyPr>
          <a:lstStyle/>
          <a:p>
            <a:r>
              <a:rPr lang="en-US" sz="4800" dirty="0"/>
              <a:t>Example stop-and-wait protocol (v1)</a:t>
            </a:r>
            <a:endParaRPr lang="en-US" sz="4400" dirty="0"/>
          </a:p>
        </p:txBody>
      </p:sp>
      <p:sp>
        <p:nvSpPr>
          <p:cNvPr id="5" name="Content Placeholder 2">
            <a:extLst>
              <a:ext uri="{FF2B5EF4-FFF2-40B4-BE49-F238E27FC236}">
                <a16:creationId xmlns:a16="http://schemas.microsoft.com/office/drawing/2014/main" id="{3BFC8895-D203-9532-610D-19A4AE57BF27}"/>
              </a:ext>
            </a:extLst>
          </p:cNvPr>
          <p:cNvSpPr txBox="1">
            <a:spLocks/>
          </p:cNvSpPr>
          <p:nvPr/>
        </p:nvSpPr>
        <p:spPr>
          <a:xfrm>
            <a:off x="946121" y="1945045"/>
            <a:ext cx="4394364" cy="263171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Send a pkt</a:t>
            </a:r>
          </a:p>
          <a:p>
            <a:r>
              <a:rPr lang="en-US"/>
              <a:t>Wait to get an </a:t>
            </a:r>
            <a:r>
              <a:rPr lang="en-US">
                <a:solidFill>
                  <a:srgbClr val="0000A3"/>
                </a:solidFill>
              </a:rPr>
              <a:t>ACK/NAK</a:t>
            </a:r>
          </a:p>
          <a:p>
            <a:pPr lvl="1"/>
            <a:r>
              <a:rPr lang="en-US"/>
              <a:t>If NAK, </a:t>
            </a:r>
            <a:r>
              <a:rPr lang="en-US">
                <a:solidFill>
                  <a:srgbClr val="0000A3"/>
                </a:solidFill>
              </a:rPr>
              <a:t>resend</a:t>
            </a:r>
            <a:r>
              <a:rPr lang="en-US"/>
              <a:t> the pkt</a:t>
            </a:r>
          </a:p>
          <a:p>
            <a:pPr lvl="2"/>
            <a:r>
              <a:rPr lang="en-US" sz="2400"/>
              <a:t>go back to waiting</a:t>
            </a:r>
          </a:p>
          <a:p>
            <a:pPr lvl="1"/>
            <a:r>
              <a:rPr lang="en-US"/>
              <a:t>If ACK, proceed with sending next pkt </a:t>
            </a:r>
          </a:p>
          <a:p>
            <a:pPr lvl="1"/>
            <a:endParaRPr lang="en-US"/>
          </a:p>
        </p:txBody>
      </p:sp>
      <p:sp>
        <p:nvSpPr>
          <p:cNvPr id="6" name="Content Placeholder 2">
            <a:extLst>
              <a:ext uri="{FF2B5EF4-FFF2-40B4-BE49-F238E27FC236}">
                <a16:creationId xmlns:a16="http://schemas.microsoft.com/office/drawing/2014/main" id="{92D4A865-587D-249C-2361-8B91CC9BAD29}"/>
              </a:ext>
            </a:extLst>
          </p:cNvPr>
          <p:cNvSpPr txBox="1">
            <a:spLocks/>
          </p:cNvSpPr>
          <p:nvPr/>
        </p:nvSpPr>
        <p:spPr>
          <a:xfrm>
            <a:off x="5933168" y="2030771"/>
            <a:ext cx="4644346" cy="24032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When pkt is received</a:t>
            </a:r>
          </a:p>
          <a:p>
            <a:pPr lvl="1"/>
            <a:r>
              <a:rPr lang="en-US"/>
              <a:t>examine </a:t>
            </a:r>
            <a:r>
              <a:rPr lang="en-US">
                <a:solidFill>
                  <a:srgbClr val="0000A3"/>
                </a:solidFill>
              </a:rPr>
              <a:t>checksum</a:t>
            </a:r>
          </a:p>
          <a:p>
            <a:pPr lvl="1"/>
            <a:r>
              <a:rPr lang="en-US"/>
              <a:t>If correct pkt, send </a:t>
            </a:r>
            <a:r>
              <a:rPr lang="en-US">
                <a:solidFill>
                  <a:srgbClr val="0000A3"/>
                </a:solidFill>
              </a:rPr>
              <a:t>ACK</a:t>
            </a:r>
          </a:p>
          <a:p>
            <a:pPr lvl="2"/>
            <a:r>
              <a:rPr lang="en-US" sz="2400"/>
              <a:t>deliver data to app layer</a:t>
            </a:r>
          </a:p>
          <a:p>
            <a:pPr lvl="1"/>
            <a:r>
              <a:rPr lang="en-US"/>
              <a:t>If corrupted pkt, send </a:t>
            </a:r>
            <a:r>
              <a:rPr lang="en-US">
                <a:solidFill>
                  <a:srgbClr val="0000A3"/>
                </a:solidFill>
              </a:rPr>
              <a:t>NAK</a:t>
            </a:r>
          </a:p>
          <a:p>
            <a:pPr lvl="1"/>
            <a:endParaRPr lang="en-US"/>
          </a:p>
        </p:txBody>
      </p:sp>
      <p:sp>
        <p:nvSpPr>
          <p:cNvPr id="11" name="Content Placeholder 2">
            <a:extLst>
              <a:ext uri="{FF2B5EF4-FFF2-40B4-BE49-F238E27FC236}">
                <a16:creationId xmlns:a16="http://schemas.microsoft.com/office/drawing/2014/main" id="{C746AFBA-618C-6750-9C3E-23167CA9C0EC}"/>
              </a:ext>
            </a:extLst>
          </p:cNvPr>
          <p:cNvSpPr txBox="1">
            <a:spLocks/>
          </p:cNvSpPr>
          <p:nvPr/>
        </p:nvSpPr>
        <p:spPr>
          <a:xfrm>
            <a:off x="898188" y="4954556"/>
            <a:ext cx="7993598" cy="70039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Tools used: Checksum, ACK/NAK, retransmission</a:t>
            </a:r>
          </a:p>
        </p:txBody>
      </p:sp>
      <p:grpSp>
        <p:nvGrpSpPr>
          <p:cNvPr id="14" name="Group 13">
            <a:extLst>
              <a:ext uri="{FF2B5EF4-FFF2-40B4-BE49-F238E27FC236}">
                <a16:creationId xmlns:a16="http://schemas.microsoft.com/office/drawing/2014/main" id="{805CAAED-33D1-7203-CFA1-4C9B25E73C99}"/>
              </a:ext>
            </a:extLst>
          </p:cNvPr>
          <p:cNvGrpSpPr/>
          <p:nvPr/>
        </p:nvGrpSpPr>
        <p:grpSpPr>
          <a:xfrm>
            <a:off x="898188" y="1101075"/>
            <a:ext cx="4607667" cy="3475689"/>
            <a:chOff x="798690" y="1144222"/>
            <a:chExt cx="4607667" cy="4471782"/>
          </a:xfrm>
        </p:grpSpPr>
        <p:sp>
          <p:nvSpPr>
            <p:cNvPr id="9" name="Rectangle 4">
              <a:extLst>
                <a:ext uri="{FF2B5EF4-FFF2-40B4-BE49-F238E27FC236}">
                  <a16:creationId xmlns:a16="http://schemas.microsoft.com/office/drawing/2014/main" id="{70942DD6-89A7-F9B8-ED4C-75159EDDCCF2}"/>
                </a:ext>
              </a:extLst>
            </p:cNvPr>
            <p:cNvSpPr>
              <a:spLocks noChangeArrowheads="1"/>
            </p:cNvSpPr>
            <p:nvPr/>
          </p:nvSpPr>
          <p:spPr bwMode="auto">
            <a:xfrm>
              <a:off x="798690" y="1946198"/>
              <a:ext cx="4607667" cy="3669806"/>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 name="Group 5">
              <a:extLst>
                <a:ext uri="{FF2B5EF4-FFF2-40B4-BE49-F238E27FC236}">
                  <a16:creationId xmlns:a16="http://schemas.microsoft.com/office/drawing/2014/main" id="{37F17C95-7396-2A40-4C4F-131EDB3EC223}"/>
                </a:ext>
              </a:extLst>
            </p:cNvPr>
            <p:cNvGrpSpPr>
              <a:grpSpLocks/>
            </p:cNvGrpSpPr>
            <p:nvPr/>
          </p:nvGrpSpPr>
          <p:grpSpPr bwMode="auto">
            <a:xfrm>
              <a:off x="945418" y="1144222"/>
              <a:ext cx="1291808" cy="839789"/>
              <a:chOff x="1068" y="3984"/>
              <a:chExt cx="732" cy="529"/>
            </a:xfrm>
          </p:grpSpPr>
          <p:sp>
            <p:nvSpPr>
              <p:cNvPr id="12" name="Rectangle 6">
                <a:extLst>
                  <a:ext uri="{FF2B5EF4-FFF2-40B4-BE49-F238E27FC236}">
                    <a16:creationId xmlns:a16="http://schemas.microsoft.com/office/drawing/2014/main" id="{910F6D1F-AEFF-8444-E8E7-90092AC9154D}"/>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3" name="Text Box 7">
                <a:extLst>
                  <a:ext uri="{FF2B5EF4-FFF2-40B4-BE49-F238E27FC236}">
                    <a16:creationId xmlns:a16="http://schemas.microsoft.com/office/drawing/2014/main" id="{0C2C84C9-1C85-439E-A97D-5E7AE5D70BE7}"/>
                  </a:ext>
                </a:extLst>
              </p:cNvPr>
              <p:cNvSpPr txBox="1">
                <a:spLocks noChangeArrowheads="1"/>
              </p:cNvSpPr>
              <p:nvPr/>
            </p:nvSpPr>
            <p:spPr bwMode="auto">
              <a:xfrm>
                <a:off x="1068" y="4183"/>
                <a:ext cx="732"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0099"/>
                    </a:solidFill>
                  </a:rPr>
                  <a:t>Sender</a:t>
                </a:r>
              </a:p>
            </p:txBody>
          </p:sp>
        </p:grpSp>
      </p:grpSp>
      <p:grpSp>
        <p:nvGrpSpPr>
          <p:cNvPr id="15" name="Group 14">
            <a:extLst>
              <a:ext uri="{FF2B5EF4-FFF2-40B4-BE49-F238E27FC236}">
                <a16:creationId xmlns:a16="http://schemas.microsoft.com/office/drawing/2014/main" id="{37604DA0-7265-3F16-676F-DBDF924F261C}"/>
              </a:ext>
            </a:extLst>
          </p:cNvPr>
          <p:cNvGrpSpPr/>
          <p:nvPr/>
        </p:nvGrpSpPr>
        <p:grpSpPr>
          <a:xfrm>
            <a:off x="6011694" y="1203429"/>
            <a:ext cx="4737370" cy="3254036"/>
            <a:chOff x="798690" y="1144219"/>
            <a:chExt cx="4737370" cy="4772023"/>
          </a:xfrm>
        </p:grpSpPr>
        <p:sp>
          <p:nvSpPr>
            <p:cNvPr id="16" name="Rectangle 4">
              <a:extLst>
                <a:ext uri="{FF2B5EF4-FFF2-40B4-BE49-F238E27FC236}">
                  <a16:creationId xmlns:a16="http://schemas.microsoft.com/office/drawing/2014/main" id="{C1D47C47-251B-C5F1-75DA-F41A2FF0BDBF}"/>
                </a:ext>
              </a:extLst>
            </p:cNvPr>
            <p:cNvSpPr>
              <a:spLocks noChangeArrowheads="1"/>
            </p:cNvSpPr>
            <p:nvPr/>
          </p:nvSpPr>
          <p:spPr bwMode="auto">
            <a:xfrm>
              <a:off x="798690" y="1946197"/>
              <a:ext cx="4737370" cy="397004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7" name="Group 5">
              <a:extLst>
                <a:ext uri="{FF2B5EF4-FFF2-40B4-BE49-F238E27FC236}">
                  <a16:creationId xmlns:a16="http://schemas.microsoft.com/office/drawing/2014/main" id="{883C8E96-0E76-C856-9B5B-5A11AF6CB88E}"/>
                </a:ext>
              </a:extLst>
            </p:cNvPr>
            <p:cNvGrpSpPr>
              <a:grpSpLocks/>
            </p:cNvGrpSpPr>
            <p:nvPr/>
          </p:nvGrpSpPr>
          <p:grpSpPr bwMode="auto">
            <a:xfrm>
              <a:off x="926007" y="1144219"/>
              <a:ext cx="1531817" cy="1081089"/>
              <a:chOff x="1057" y="3984"/>
              <a:chExt cx="868" cy="681"/>
            </a:xfrm>
          </p:grpSpPr>
          <p:sp>
            <p:nvSpPr>
              <p:cNvPr id="18" name="Rectangle 6">
                <a:extLst>
                  <a:ext uri="{FF2B5EF4-FFF2-40B4-BE49-F238E27FC236}">
                    <a16:creationId xmlns:a16="http://schemas.microsoft.com/office/drawing/2014/main" id="{599B59FE-EFAD-5537-74E4-5CABCFC12F0C}"/>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9" name="Text Box 7">
                <a:extLst>
                  <a:ext uri="{FF2B5EF4-FFF2-40B4-BE49-F238E27FC236}">
                    <a16:creationId xmlns:a16="http://schemas.microsoft.com/office/drawing/2014/main" id="{3A0FFBF1-5E05-40B0-5727-224FC815A418}"/>
                  </a:ext>
                </a:extLst>
              </p:cNvPr>
              <p:cNvSpPr txBox="1">
                <a:spLocks noChangeArrowheads="1"/>
              </p:cNvSpPr>
              <p:nvPr/>
            </p:nvSpPr>
            <p:spPr bwMode="auto">
              <a:xfrm>
                <a:off x="1057" y="4182"/>
                <a:ext cx="868" cy="4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8000"/>
                    </a:solidFill>
                  </a:rPr>
                  <a:t>Receiver</a:t>
                </a:r>
              </a:p>
            </p:txBody>
          </p:sp>
        </p:grpSp>
      </p:grpSp>
    </p:spTree>
    <p:extLst>
      <p:ext uri="{BB962C8B-B14F-4D97-AF65-F5344CB8AC3E}">
        <p14:creationId xmlns:p14="http://schemas.microsoft.com/office/powerpoint/2010/main" val="1462971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Channel with bit errors</a:t>
            </a:r>
            <a:endParaRPr lang="en-US" sz="4400"/>
          </a:p>
        </p:txBody>
      </p:sp>
      <p:sp>
        <p:nvSpPr>
          <p:cNvPr id="23" name="Rectangle 3">
            <a:extLst>
              <a:ext uri="{FF2B5EF4-FFF2-40B4-BE49-F238E27FC236}">
                <a16:creationId xmlns:a16="http://schemas.microsoft.com/office/drawing/2014/main" id="{3E368E9F-FC61-C94B-B4CE-5CA7B0FEB788}"/>
              </a:ext>
            </a:extLst>
          </p:cNvPr>
          <p:cNvSpPr txBox="1">
            <a:spLocks noChangeArrowheads="1"/>
          </p:cNvSpPr>
          <p:nvPr/>
        </p:nvSpPr>
        <p:spPr>
          <a:xfrm>
            <a:off x="673994" y="1498134"/>
            <a:ext cx="11100625" cy="299604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95275"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underlying channel may flip bits in pkts</a:t>
            </a:r>
          </a:p>
          <a:p>
            <a:pPr marL="695325" marR="0" lvl="1" indent="-231775" algn="l" defTabSz="914400" rtl="0" eaLnBrk="1" fontAlgn="auto" latinLnBrk="0" hangingPunct="1">
              <a:lnSpc>
                <a:spcPct val="80000"/>
              </a:lnSpc>
              <a:spcBef>
                <a:spcPts val="800"/>
              </a:spcBef>
              <a:spcAft>
                <a:spcPts val="0"/>
              </a:spcAft>
              <a:buClr>
                <a:srgbClr val="0000A8"/>
              </a:buClr>
              <a:buSzTx/>
              <a:buFont typeface="Arial"/>
              <a:buChar char="•"/>
              <a:tabLst/>
              <a:defRPr/>
            </a:pPr>
            <a:r>
              <a:rPr kumimoji="0" lang="en-US" sz="2800" b="0" i="0" u="none" strike="noStrike" kern="1200" cap="none" spc="0" normalizeH="0" baseline="0" noProof="0" dirty="0">
                <a:ln>
                  <a:noFill/>
                </a:ln>
                <a:solidFill>
                  <a:srgbClr val="0000A3"/>
                </a:solidFill>
                <a:effectLst/>
                <a:uLnTx/>
                <a:uFillTx/>
                <a:latin typeface="Calibri" panose="020F0502020204030204"/>
                <a:ea typeface="+mn-ea"/>
                <a:cs typeface="+mn-cs"/>
              </a:rPr>
              <a:t>checksum</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to detect bit errors</a:t>
            </a:r>
          </a:p>
          <a:p>
            <a:pPr marL="409575" marR="0" lvl="0" indent="-279400" algn="l" defTabSz="914400" rtl="0" eaLnBrk="1" fontAlgn="auto" latinLnBrk="0" hangingPunct="1">
              <a:lnSpc>
                <a:spcPct val="75000"/>
              </a:lnSpc>
              <a:spcBef>
                <a:spcPts val="1000"/>
              </a:spcBef>
              <a:spcAft>
                <a:spcPts val="0"/>
              </a:spcAft>
              <a:buClr>
                <a:srgbClr val="0000A3"/>
              </a:buClr>
              <a:buSzTx/>
              <a:buFont typeface="Wingdings" charset="2"/>
              <a:buChar char="§"/>
              <a:tabLst/>
              <a:defRPr/>
            </a:pPr>
            <a:r>
              <a:rPr kumimoji="0" lang="en-US" sz="3200" b="0" i="1" u="none" strike="noStrike" kern="1200" cap="none" spc="0" normalizeH="0" baseline="0" noProof="0" dirty="0">
                <a:ln>
                  <a:noFill/>
                </a:ln>
                <a:solidFill>
                  <a:prstClr val="black"/>
                </a:solidFill>
                <a:effectLst/>
                <a:uLnTx/>
                <a:uFillTx/>
                <a:latin typeface="Calibri" panose="020F0502020204030204"/>
                <a:ea typeface="+mn-ea"/>
                <a:cs typeface="+mn-cs"/>
              </a:rPr>
              <a:t>the</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question: how to recover from errors?</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 name="Rectangle 2">
            <a:extLst>
              <a:ext uri="{FF2B5EF4-FFF2-40B4-BE49-F238E27FC236}">
                <a16:creationId xmlns:a16="http://schemas.microsoft.com/office/drawing/2014/main" id="{6EBA4373-2F4E-9C40-8D34-CD4CD038CE07}"/>
              </a:ext>
            </a:extLst>
          </p:cNvPr>
          <p:cNvSpPr txBox="1">
            <a:spLocks noChangeArrowheads="1"/>
          </p:cNvSpPr>
          <p:nvPr/>
        </p:nvSpPr>
        <p:spPr>
          <a:xfrm>
            <a:off x="721875" y="2996156"/>
            <a:ext cx="11004862" cy="161475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31775" algn="l" defTabSz="914400" rtl="0" eaLnBrk="1" fontAlgn="auto" latinLnBrk="0" hangingPunct="1">
              <a:lnSpc>
                <a:spcPct val="90000"/>
              </a:lnSpc>
              <a:spcBef>
                <a:spcPct val="45000"/>
              </a:spcBef>
              <a:spcAft>
                <a:spcPts val="0"/>
              </a:spcAft>
              <a:buClr>
                <a:srgbClr val="0000A8"/>
              </a:buClr>
              <a:buSzTx/>
              <a:buFont typeface="Arial"/>
              <a:buChar char="•"/>
              <a:tabLst/>
              <a:defRPr/>
            </a:pPr>
            <a:r>
              <a:rPr kumimoji="0" lang="en-US" sz="2800" b="0" i="1" u="none" strike="noStrike" kern="1200" cap="none" spc="0" normalizeH="0" baseline="0" noProof="0">
                <a:ln>
                  <a:noFill/>
                </a:ln>
                <a:solidFill>
                  <a:srgbClr val="0000A3"/>
                </a:solidFill>
                <a:effectLst/>
                <a:uLnTx/>
                <a:uFillTx/>
                <a:latin typeface="Calibri" panose="020F0502020204030204"/>
                <a:ea typeface="+mn-ea"/>
                <a:cs typeface="+mn-cs"/>
              </a:rPr>
              <a:t>ACKs: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receiver explicitly tells sender that pkt received OK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1" u="none" strike="noStrike" kern="1200" cap="none" spc="0" normalizeH="0" baseline="0" noProof="0">
                <a:ln>
                  <a:noFill/>
                </a:ln>
                <a:solidFill>
                  <a:srgbClr val="0000A3"/>
                </a:solidFill>
                <a:effectLst/>
                <a:uLnTx/>
                <a:uFillTx/>
                <a:latin typeface="Calibri" panose="020F0502020204030204"/>
                <a:ea typeface="+mn-ea"/>
                <a:cs typeface="+mn-cs"/>
              </a:rPr>
              <a:t>NAKs: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receiver explicitly tells sender that pkt had errors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sender </a:t>
            </a:r>
            <a:r>
              <a:rPr kumimoji="0" lang="en-US" sz="2800" b="0" i="1" u="none" strike="noStrike" kern="1200" cap="none" spc="0" normalizeH="0" baseline="0" noProof="0">
                <a:ln>
                  <a:noFill/>
                </a:ln>
                <a:solidFill>
                  <a:srgbClr val="0000A3"/>
                </a:solidFill>
                <a:effectLst/>
                <a:uLnTx/>
                <a:uFillTx/>
                <a:latin typeface="Calibri" panose="020F0502020204030204"/>
                <a:ea typeface="+mn-ea"/>
                <a:cs typeface="+mn-cs"/>
              </a:rPr>
              <a:t>retransmits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pkt on receipt of NAK</a:t>
            </a:r>
          </a:p>
        </p:txBody>
      </p:sp>
    </p:spTree>
    <p:extLst>
      <p:ext uri="{BB962C8B-B14F-4D97-AF65-F5344CB8AC3E}">
        <p14:creationId xmlns:p14="http://schemas.microsoft.com/office/powerpoint/2010/main" val="13173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dissolv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dissolve">
                                      <p:cBhvr>
                                        <p:cTn id="12" dur="500"/>
                                        <p:tgtEl>
                                          <p:spTgt spid="2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5">
                                            <p:txEl>
                                              <p:pRg st="1" end="1"/>
                                            </p:txEl>
                                          </p:spTgt>
                                        </p:tgtEl>
                                        <p:attrNameLst>
                                          <p:attrName>style.visibility</p:attrName>
                                        </p:attrNameLst>
                                      </p:cBhvr>
                                      <p:to>
                                        <p:strVal val="visible"/>
                                      </p:to>
                                    </p:set>
                                    <p:animEffect transition="in" filter="dissolve">
                                      <p:cBhvr>
                                        <p:cTn id="17" dur="500"/>
                                        <p:tgtEl>
                                          <p:spTgt spid="2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5">
                                            <p:txEl>
                                              <p:pRg st="2" end="2"/>
                                            </p:txEl>
                                          </p:spTgt>
                                        </p:tgtEl>
                                        <p:attrNameLst>
                                          <p:attrName>style.visibility</p:attrName>
                                        </p:attrNameLst>
                                      </p:cBhvr>
                                      <p:to>
                                        <p:strVal val="visible"/>
                                      </p:to>
                                    </p:set>
                                    <p:animEffect transition="in" filter="dissolve">
                                      <p:cBhvr>
                                        <p:cTn id="22" dur="500"/>
                                        <p:tgtEl>
                                          <p:spTgt spid="2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sz="4400">
                <a:cs typeface="Calibri" panose="020F0502020204030204" pitchFamily="34" charset="0"/>
              </a:rPr>
              <a:t>Transport layer: roadmap</a:t>
            </a:r>
            <a:endParaRPr lang="en-US" sz="4400"/>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pPr>
            <a:r>
              <a:rPr lang="en-US" altLang="en-US" sz="3200">
                <a:cs typeface="Calibri" panose="020F0502020204030204" pitchFamily="34" charset="0"/>
              </a:rPr>
              <a:t>Transport-layer overview</a:t>
            </a:r>
          </a:p>
          <a:p>
            <a:pPr marL="403225" indent="-285750">
              <a:spcBef>
                <a:spcPts val="800"/>
              </a:spcBef>
            </a:pPr>
            <a:r>
              <a:rPr lang="en-US" altLang="en-US" sz="3200">
                <a:cs typeface="Calibri" panose="020F0502020204030204" pitchFamily="34" charset="0"/>
              </a:rPr>
              <a:t>Multiplexing and demultiplexing</a:t>
            </a:r>
          </a:p>
          <a:p>
            <a:pPr marL="403225" indent="-285750">
              <a:spcBef>
                <a:spcPts val="800"/>
              </a:spcBef>
            </a:pPr>
            <a:r>
              <a:rPr lang="en-US" altLang="en-US" sz="3200">
                <a:cs typeface="Calibri" panose="020F0502020204030204" pitchFamily="34" charset="0"/>
              </a:rPr>
              <a:t>Connectionless transport: UDP</a:t>
            </a:r>
          </a:p>
          <a:p>
            <a:pPr marL="403225" indent="-285750">
              <a:spcBef>
                <a:spcPts val="800"/>
              </a:spcBef>
            </a:pPr>
            <a:r>
              <a:rPr lang="en-US" altLang="en-US" sz="3200">
                <a:cs typeface="Calibri" panose="020F0502020204030204" pitchFamily="34" charset="0"/>
              </a:rPr>
              <a:t>Principles of reliable data transfer </a:t>
            </a:r>
          </a:p>
          <a:p>
            <a:pPr marL="403225" indent="-285750">
              <a:spcBef>
                <a:spcPts val="800"/>
              </a:spcBef>
            </a:pPr>
            <a:r>
              <a:rPr lang="en-US" sz="3200"/>
              <a:t>Connection-oriented transport: TCP</a:t>
            </a:r>
          </a:p>
          <a:p>
            <a:pPr marL="403225" indent="-285750">
              <a:spcBef>
                <a:spcPts val="800"/>
              </a:spcBef>
            </a:pPr>
            <a:r>
              <a:rPr lang="en-US" sz="3200"/>
              <a:t>Principles of congestion control</a:t>
            </a:r>
          </a:p>
          <a:p>
            <a:pPr marL="403225" indent="-285750">
              <a:spcBef>
                <a:spcPts val="800"/>
              </a:spcBef>
            </a:pPr>
            <a:r>
              <a:rPr lang="en-US" sz="3200"/>
              <a:t>TCP congestion control</a:t>
            </a:r>
          </a:p>
          <a:p>
            <a:pPr marL="403225" indent="-285750">
              <a:spcBef>
                <a:spcPts val="800"/>
              </a:spcBef>
            </a:pPr>
            <a:r>
              <a:rPr lang="en-US" sz="3200"/>
              <a:t>Evolution of transport-layer functionality</a:t>
            </a:r>
          </a:p>
          <a:p>
            <a:pPr eaLnBrk="1" hangingPunct="1">
              <a:buFont typeface="Wingdings" panose="05000000000000000000" pitchFamily="2" charset="2"/>
              <a:buNone/>
            </a:pPr>
            <a:endParaRPr lang="en-US" altLang="en-US" sz="240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29334421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dirty="0"/>
              <a:t>Example s</a:t>
            </a:r>
            <a:r>
              <a:rPr lang="en-US" sz="4400" dirty="0"/>
              <a:t>top-and-wait protocol (v1)</a:t>
            </a:r>
            <a:endParaRPr lang="en-US" dirty="0"/>
          </a:p>
        </p:txBody>
      </p:sp>
      <p:sp>
        <p:nvSpPr>
          <p:cNvPr id="15" name="Content Placeholder 2">
            <a:extLst>
              <a:ext uri="{FF2B5EF4-FFF2-40B4-BE49-F238E27FC236}">
                <a16:creationId xmlns:a16="http://schemas.microsoft.com/office/drawing/2014/main" id="{3CFAE118-49A7-A0C3-BCBA-38650E3C7FE2}"/>
              </a:ext>
            </a:extLst>
          </p:cNvPr>
          <p:cNvSpPr txBox="1">
            <a:spLocks/>
          </p:cNvSpPr>
          <p:nvPr/>
        </p:nvSpPr>
        <p:spPr>
          <a:xfrm>
            <a:off x="5235298" y="2589045"/>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Channel with bit errors</a:t>
            </a:r>
          </a:p>
          <a:p>
            <a:pPr lvl="1"/>
            <a:r>
              <a:rPr lang="en-US" sz="2000" dirty="0"/>
              <a:t>Corrupted data pkts</a:t>
            </a:r>
          </a:p>
        </p:txBody>
      </p:sp>
      <p:sp>
        <p:nvSpPr>
          <p:cNvPr id="16" name="TextBox 15">
            <a:extLst>
              <a:ext uri="{FF2B5EF4-FFF2-40B4-BE49-F238E27FC236}">
                <a16:creationId xmlns:a16="http://schemas.microsoft.com/office/drawing/2014/main" id="{3DFB98E9-9600-BCB2-64D4-84B39AEC07FF}"/>
              </a:ext>
            </a:extLst>
          </p:cNvPr>
          <p:cNvSpPr txBox="1"/>
          <p:nvPr/>
        </p:nvSpPr>
        <p:spPr>
          <a:xfrm>
            <a:off x="5427733" y="1846882"/>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7" name="TextBox 16">
            <a:extLst>
              <a:ext uri="{FF2B5EF4-FFF2-40B4-BE49-F238E27FC236}">
                <a16:creationId xmlns:a16="http://schemas.microsoft.com/office/drawing/2014/main" id="{2C4D6D9E-5487-9C14-F438-E379BDFAD535}"/>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22" name="Straight Connector 21">
            <a:extLst>
              <a:ext uri="{FF2B5EF4-FFF2-40B4-BE49-F238E27FC236}">
                <a16:creationId xmlns:a16="http://schemas.microsoft.com/office/drawing/2014/main" id="{3669BCB6-885D-0443-3056-2B7771D8FEAA}"/>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9A051B63-8C99-8AB5-42E5-DEBD90431CFD}"/>
              </a:ext>
            </a:extLst>
          </p:cNvPr>
          <p:cNvSpPr txBox="1">
            <a:spLocks/>
          </p:cNvSpPr>
          <p:nvPr/>
        </p:nvSpPr>
        <p:spPr>
          <a:xfrm>
            <a:off x="8737750" y="2589045"/>
            <a:ext cx="3454250" cy="94181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Checksum, ACK/NAK, retransmission</a:t>
            </a:r>
            <a:endParaRPr lang="en-US" sz="2400" b="1" dirty="0">
              <a:solidFill>
                <a:srgbClr val="0000A3"/>
              </a:solidFill>
            </a:endParaRPr>
          </a:p>
        </p:txBody>
      </p:sp>
      <p:grpSp>
        <p:nvGrpSpPr>
          <p:cNvPr id="3" name="Group 2">
            <a:extLst>
              <a:ext uri="{FF2B5EF4-FFF2-40B4-BE49-F238E27FC236}">
                <a16:creationId xmlns:a16="http://schemas.microsoft.com/office/drawing/2014/main" id="{53F9C4BB-222D-4882-D98A-3A9D443E6689}"/>
              </a:ext>
            </a:extLst>
          </p:cNvPr>
          <p:cNvGrpSpPr/>
          <p:nvPr/>
        </p:nvGrpSpPr>
        <p:grpSpPr>
          <a:xfrm>
            <a:off x="1057425" y="1879765"/>
            <a:ext cx="3525974" cy="3687253"/>
            <a:chOff x="6024641" y="1955197"/>
            <a:chExt cx="3976359" cy="2738437"/>
          </a:xfrm>
        </p:grpSpPr>
        <p:sp>
          <p:nvSpPr>
            <p:cNvPr id="4" name="Text Box 5">
              <a:extLst>
                <a:ext uri="{FF2B5EF4-FFF2-40B4-BE49-F238E27FC236}">
                  <a16:creationId xmlns:a16="http://schemas.microsoft.com/office/drawing/2014/main" id="{3B11F06F-C862-230A-C5C2-54D08B1EE843}"/>
                </a:ext>
              </a:extLst>
            </p:cNvPr>
            <p:cNvSpPr txBox="1">
              <a:spLocks noChangeArrowheads="1"/>
            </p:cNvSpPr>
            <p:nvPr/>
          </p:nvSpPr>
          <p:spPr bwMode="auto">
            <a:xfrm>
              <a:off x="6416261" y="1959959"/>
              <a:ext cx="772353" cy="28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5" name="Text Box 6">
              <a:extLst>
                <a:ext uri="{FF2B5EF4-FFF2-40B4-BE49-F238E27FC236}">
                  <a16:creationId xmlns:a16="http://schemas.microsoft.com/office/drawing/2014/main" id="{43CB07C7-4B41-B869-C57A-D0AB05C3B2EA}"/>
                </a:ext>
              </a:extLst>
            </p:cNvPr>
            <p:cNvSpPr txBox="1">
              <a:spLocks noChangeArrowheads="1"/>
            </p:cNvSpPr>
            <p:nvPr/>
          </p:nvSpPr>
          <p:spPr bwMode="auto">
            <a:xfrm>
              <a:off x="8868005" y="1955197"/>
              <a:ext cx="883775" cy="28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6" name="Text Box 8">
              <a:extLst>
                <a:ext uri="{FF2B5EF4-FFF2-40B4-BE49-F238E27FC236}">
                  <a16:creationId xmlns:a16="http://schemas.microsoft.com/office/drawing/2014/main" id="{724C30E1-395F-D70E-0C62-4B57DBECE303}"/>
                </a:ext>
              </a:extLst>
            </p:cNvPr>
            <p:cNvSpPr txBox="1">
              <a:spLocks noChangeArrowheads="1"/>
            </p:cNvSpPr>
            <p:nvPr/>
          </p:nvSpPr>
          <p:spPr bwMode="auto">
            <a:xfrm>
              <a:off x="8916735" y="3579209"/>
              <a:ext cx="721230"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a:t>
              </a:r>
            </a:p>
          </p:txBody>
        </p:sp>
        <p:sp>
          <p:nvSpPr>
            <p:cNvPr id="8" name="Text Box 11">
              <a:extLst>
                <a:ext uri="{FF2B5EF4-FFF2-40B4-BE49-F238E27FC236}">
                  <a16:creationId xmlns:a16="http://schemas.microsoft.com/office/drawing/2014/main" id="{C5C897A2-4726-5BE3-EE6C-4375A0B74A2C}"/>
                </a:ext>
              </a:extLst>
            </p:cNvPr>
            <p:cNvSpPr txBox="1">
              <a:spLocks noChangeArrowheads="1"/>
            </p:cNvSpPr>
            <p:nvPr/>
          </p:nvSpPr>
          <p:spPr bwMode="auto">
            <a:xfrm>
              <a:off x="8756899" y="2893409"/>
              <a:ext cx="1244101" cy="274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nak</a:t>
              </a:r>
            </a:p>
          </p:txBody>
        </p:sp>
        <p:sp>
          <p:nvSpPr>
            <p:cNvPr id="9" name="Text Box 12">
              <a:extLst>
                <a:ext uri="{FF2B5EF4-FFF2-40B4-BE49-F238E27FC236}">
                  <a16:creationId xmlns:a16="http://schemas.microsoft.com/office/drawing/2014/main" id="{BB11412D-AFAE-83DD-DCB2-29D41EB6B949}"/>
                </a:ext>
              </a:extLst>
            </p:cNvPr>
            <p:cNvSpPr txBox="1">
              <a:spLocks noChangeArrowheads="1"/>
            </p:cNvSpPr>
            <p:nvPr/>
          </p:nvSpPr>
          <p:spPr bwMode="auto">
            <a:xfrm>
              <a:off x="8933886" y="3804634"/>
              <a:ext cx="883776"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a:t>
              </a:r>
            </a:p>
          </p:txBody>
        </p:sp>
        <p:sp>
          <p:nvSpPr>
            <p:cNvPr id="10" name="Text Box 14">
              <a:extLst>
                <a:ext uri="{FF2B5EF4-FFF2-40B4-BE49-F238E27FC236}">
                  <a16:creationId xmlns:a16="http://schemas.microsoft.com/office/drawing/2014/main" id="{4534B664-C6CD-88CF-5063-3968AF1B82D6}"/>
                </a:ext>
              </a:extLst>
            </p:cNvPr>
            <p:cNvSpPr txBox="1">
              <a:spLocks noChangeArrowheads="1"/>
            </p:cNvSpPr>
            <p:nvPr/>
          </p:nvSpPr>
          <p:spPr bwMode="auto">
            <a:xfrm>
              <a:off x="6251236" y="3142647"/>
              <a:ext cx="1045248" cy="274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t>
              </a:r>
              <a:r>
                <a:rPr lang="en-US" sz="1800" kern="0">
                  <a:solidFill>
                    <a:srgbClr val="000000"/>
                  </a:solidFill>
                </a:rPr>
                <a:t>nak</a:t>
              </a: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 name="Text Box 15">
              <a:extLst>
                <a:ext uri="{FF2B5EF4-FFF2-40B4-BE49-F238E27FC236}">
                  <a16:creationId xmlns:a16="http://schemas.microsoft.com/office/drawing/2014/main" id="{D86C0CF6-7BD1-050B-DFC4-F7842E39D95B}"/>
                </a:ext>
              </a:extLst>
            </p:cNvPr>
            <p:cNvSpPr txBox="1">
              <a:spLocks noChangeArrowheads="1"/>
            </p:cNvSpPr>
            <p:nvPr/>
          </p:nvSpPr>
          <p:spPr bwMode="auto">
            <a:xfrm>
              <a:off x="6024641" y="4288861"/>
              <a:ext cx="1284896"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t>
              </a:r>
              <a:r>
                <a:rPr lang="en-US" sz="1800" kern="0" noProof="0">
                  <a:solidFill>
                    <a:srgbClr val="000000"/>
                  </a:solidFill>
                </a:rPr>
                <a:t>next </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pkt</a:t>
              </a:r>
            </a:p>
          </p:txBody>
        </p:sp>
        <p:sp>
          <p:nvSpPr>
            <p:cNvPr id="14" name="Text Box 17">
              <a:extLst>
                <a:ext uri="{FF2B5EF4-FFF2-40B4-BE49-F238E27FC236}">
                  <a16:creationId xmlns:a16="http://schemas.microsoft.com/office/drawing/2014/main" id="{CE414FE1-C3E1-B9E5-FC1C-B2B4635AF57C}"/>
                </a:ext>
              </a:extLst>
            </p:cNvPr>
            <p:cNvSpPr txBox="1">
              <a:spLocks noChangeArrowheads="1"/>
            </p:cNvSpPr>
            <p:nvPr/>
          </p:nvSpPr>
          <p:spPr bwMode="auto">
            <a:xfrm>
              <a:off x="6177883" y="3361722"/>
              <a:ext cx="1033212"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a:t>
              </a:r>
            </a:p>
          </p:txBody>
        </p:sp>
        <p:sp>
          <p:nvSpPr>
            <p:cNvPr id="18" name="Text Box 18">
              <a:extLst>
                <a:ext uri="{FF2B5EF4-FFF2-40B4-BE49-F238E27FC236}">
                  <a16:creationId xmlns:a16="http://schemas.microsoft.com/office/drawing/2014/main" id="{F880FA53-6E18-CAA2-5847-3607A6D8E210}"/>
                </a:ext>
              </a:extLst>
            </p:cNvPr>
            <p:cNvSpPr txBox="1">
              <a:spLocks noChangeArrowheads="1"/>
            </p:cNvSpPr>
            <p:nvPr/>
          </p:nvSpPr>
          <p:spPr bwMode="auto">
            <a:xfrm>
              <a:off x="6392960" y="3996722"/>
              <a:ext cx="739582"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a:t>
              </a:r>
            </a:p>
          </p:txBody>
        </p:sp>
        <p:sp>
          <p:nvSpPr>
            <p:cNvPr id="19" name="Text Box 7">
              <a:extLst>
                <a:ext uri="{FF2B5EF4-FFF2-40B4-BE49-F238E27FC236}">
                  <a16:creationId xmlns:a16="http://schemas.microsoft.com/office/drawing/2014/main" id="{248801C1-4203-09CF-918C-F2ABDC176680}"/>
                </a:ext>
              </a:extLst>
            </p:cNvPr>
            <p:cNvSpPr txBox="1">
              <a:spLocks noChangeArrowheads="1"/>
            </p:cNvSpPr>
            <p:nvPr/>
          </p:nvSpPr>
          <p:spPr bwMode="auto">
            <a:xfrm>
              <a:off x="6250665" y="2399697"/>
              <a:ext cx="865423"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a:t>
              </a:r>
            </a:p>
          </p:txBody>
        </p:sp>
        <p:sp>
          <p:nvSpPr>
            <p:cNvPr id="20" name="Text Box 9">
              <a:extLst>
                <a:ext uri="{FF2B5EF4-FFF2-40B4-BE49-F238E27FC236}">
                  <a16:creationId xmlns:a16="http://schemas.microsoft.com/office/drawing/2014/main" id="{18E884A0-322E-5ABA-CCDA-B43DD4C7941B}"/>
                </a:ext>
              </a:extLst>
            </p:cNvPr>
            <p:cNvSpPr txBox="1">
              <a:spLocks noChangeArrowheads="1"/>
            </p:cNvSpPr>
            <p:nvPr/>
          </p:nvSpPr>
          <p:spPr bwMode="auto">
            <a:xfrm>
              <a:off x="8911971" y="2682272"/>
              <a:ext cx="721230"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a:t>
              </a:r>
            </a:p>
          </p:txBody>
        </p:sp>
        <p:sp>
          <p:nvSpPr>
            <p:cNvPr id="21" name="Line 19">
              <a:extLst>
                <a:ext uri="{FF2B5EF4-FFF2-40B4-BE49-F238E27FC236}">
                  <a16:creationId xmlns:a16="http://schemas.microsoft.com/office/drawing/2014/main" id="{03F1449A-086B-5117-6894-43281A263F4D}"/>
                </a:ext>
              </a:extLst>
            </p:cNvPr>
            <p:cNvSpPr>
              <a:spLocks noChangeShapeType="1"/>
            </p:cNvSpPr>
            <p:nvPr/>
          </p:nvSpPr>
          <p:spPr bwMode="auto">
            <a:xfrm>
              <a:off x="7312025" y="2625122"/>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Line 24">
              <a:extLst>
                <a:ext uri="{FF2B5EF4-FFF2-40B4-BE49-F238E27FC236}">
                  <a16:creationId xmlns:a16="http://schemas.microsoft.com/office/drawing/2014/main" id="{E6CC9EBE-636F-4626-0EB0-280683BEF8A2}"/>
                </a:ext>
              </a:extLst>
            </p:cNvPr>
            <p:cNvSpPr>
              <a:spLocks noChangeShapeType="1"/>
            </p:cNvSpPr>
            <p:nvPr/>
          </p:nvSpPr>
          <p:spPr bwMode="auto">
            <a:xfrm>
              <a:off x="7305675" y="4336447"/>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 name="Line 23">
              <a:extLst>
                <a:ext uri="{FF2B5EF4-FFF2-40B4-BE49-F238E27FC236}">
                  <a16:creationId xmlns:a16="http://schemas.microsoft.com/office/drawing/2014/main" id="{DDC73F61-7541-AEC3-BB8B-9B7258BE8094}"/>
                </a:ext>
              </a:extLst>
            </p:cNvPr>
            <p:cNvSpPr>
              <a:spLocks noChangeShapeType="1"/>
            </p:cNvSpPr>
            <p:nvPr/>
          </p:nvSpPr>
          <p:spPr bwMode="auto">
            <a:xfrm>
              <a:off x="7319963" y="3491897"/>
              <a:ext cx="1471612" cy="35718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 name="Line 26">
              <a:extLst>
                <a:ext uri="{FF2B5EF4-FFF2-40B4-BE49-F238E27FC236}">
                  <a16:creationId xmlns:a16="http://schemas.microsoft.com/office/drawing/2014/main" id="{9C24E8B8-688B-C8EF-29EA-D3E80D1FDA68}"/>
                </a:ext>
              </a:extLst>
            </p:cNvPr>
            <p:cNvSpPr>
              <a:spLocks noChangeShapeType="1"/>
            </p:cNvSpPr>
            <p:nvPr/>
          </p:nvSpPr>
          <p:spPr bwMode="auto">
            <a:xfrm flipH="1">
              <a:off x="7305675" y="3923697"/>
              <a:ext cx="1471613" cy="357187"/>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 name="Line 25">
              <a:extLst>
                <a:ext uri="{FF2B5EF4-FFF2-40B4-BE49-F238E27FC236}">
                  <a16:creationId xmlns:a16="http://schemas.microsoft.com/office/drawing/2014/main" id="{958E2D32-35EF-1DBE-A19A-29EF9C5C9863}"/>
                </a:ext>
              </a:extLst>
            </p:cNvPr>
            <p:cNvSpPr>
              <a:spLocks noChangeShapeType="1"/>
            </p:cNvSpPr>
            <p:nvPr/>
          </p:nvSpPr>
          <p:spPr bwMode="auto">
            <a:xfrm flipH="1">
              <a:off x="7297738" y="3068034"/>
              <a:ext cx="1471612" cy="35718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pic>
          <p:nvPicPr>
            <p:cNvPr id="27" name="Graphic 26" descr="Close with solid fill">
              <a:extLst>
                <a:ext uri="{FF2B5EF4-FFF2-40B4-BE49-F238E27FC236}">
                  <a16:creationId xmlns:a16="http://schemas.microsoft.com/office/drawing/2014/main" id="{77220F57-E8F8-6156-A008-6B6DAB168B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5114" y="2574987"/>
              <a:ext cx="545558" cy="357189"/>
            </a:xfrm>
            <a:prstGeom prst="rect">
              <a:avLst/>
            </a:prstGeom>
          </p:spPr>
        </p:pic>
        <p:sp>
          <p:nvSpPr>
            <p:cNvPr id="28" name="Text Box 80">
              <a:extLst>
                <a:ext uri="{FF2B5EF4-FFF2-40B4-BE49-F238E27FC236}">
                  <a16:creationId xmlns:a16="http://schemas.microsoft.com/office/drawing/2014/main" id="{DDCDAFC8-5D03-A1FE-61FA-C32EF4DA14FA}"/>
                </a:ext>
              </a:extLst>
            </p:cNvPr>
            <p:cNvSpPr txBox="1">
              <a:spLocks noChangeArrowheads="1"/>
            </p:cNvSpPr>
            <p:nvPr/>
          </p:nvSpPr>
          <p:spPr bwMode="auto">
            <a:xfrm>
              <a:off x="7700247" y="2313348"/>
              <a:ext cx="864113" cy="240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grpSp>
    </p:spTree>
    <p:extLst>
      <p:ext uri="{BB962C8B-B14F-4D97-AF65-F5344CB8AC3E}">
        <p14:creationId xmlns:p14="http://schemas.microsoft.com/office/powerpoint/2010/main" val="34881993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D4489-CA73-CBA5-4A20-D11D575CE91D}"/>
            </a:ext>
          </a:extLst>
        </p:cNvPr>
        <p:cNvGrpSpPr/>
        <p:nvPr/>
      </p:nvGrpSpPr>
      <p:grpSpPr>
        <a:xfrm>
          <a:off x="0" y="0"/>
          <a:ext cx="0" cy="0"/>
          <a:chOff x="0" y="0"/>
          <a:chExt cx="0" cy="0"/>
        </a:xfrm>
      </p:grpSpPr>
      <p:sp>
        <p:nvSpPr>
          <p:cNvPr id="48132" name="Rectangle 2">
            <a:extLst>
              <a:ext uri="{FF2B5EF4-FFF2-40B4-BE49-F238E27FC236}">
                <a16:creationId xmlns:a16="http://schemas.microsoft.com/office/drawing/2014/main" id="{603F5019-3A76-409E-B5E5-8A769392C16C}"/>
              </a:ext>
            </a:extLst>
          </p:cNvPr>
          <p:cNvSpPr>
            <a:spLocks noGrp="1" noChangeArrowheads="1"/>
          </p:cNvSpPr>
          <p:nvPr>
            <p:ph type="title"/>
          </p:nvPr>
        </p:nvSpPr>
        <p:spPr>
          <a:noFill/>
        </p:spPr>
        <p:txBody>
          <a:bodyPr/>
          <a:lstStyle/>
          <a:p>
            <a:r>
              <a:rPr lang="en-US" sz="3600" dirty="0"/>
              <a:t>Example stop-and-wait protocol (v1) - FSM</a:t>
            </a:r>
            <a:endParaRPr lang="en-US" altLang="en-US" dirty="0"/>
          </a:p>
        </p:txBody>
      </p:sp>
      <p:sp>
        <p:nvSpPr>
          <p:cNvPr id="48145" name="Text Box 15">
            <a:extLst>
              <a:ext uri="{FF2B5EF4-FFF2-40B4-BE49-F238E27FC236}">
                <a16:creationId xmlns:a16="http://schemas.microsoft.com/office/drawing/2014/main" id="{654B6E9F-9F59-3071-8507-929611A6C3DA}"/>
              </a:ext>
            </a:extLst>
          </p:cNvPr>
          <p:cNvSpPr txBox="1">
            <a:spLocks noChangeArrowheads="1"/>
          </p:cNvSpPr>
          <p:nvPr/>
        </p:nvSpPr>
        <p:spPr bwMode="auto">
          <a:xfrm>
            <a:off x="5086351" y="2600325"/>
            <a:ext cx="1763713" cy="400050"/>
          </a:xfrm>
          <a:prstGeom prst="rect">
            <a:avLst/>
          </a:prstGeom>
          <a:solidFill>
            <a:schemeClr val="accent5">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udt_send</a:t>
            </a:r>
            <a:r>
              <a:rPr lang="en-US" altLang="en-US" dirty="0">
                <a:latin typeface="Arial" panose="020B0604020202020204" pitchFamily="34" charset="0"/>
              </a:rPr>
              <a:t>(</a:t>
            </a:r>
            <a:r>
              <a:rPr lang="en-US" altLang="en-US" dirty="0" err="1">
                <a:latin typeface="Arial" panose="020B0604020202020204" pitchFamily="34" charset="0"/>
              </a:rPr>
              <a:t>sndpkt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57" name="Text Box 34">
            <a:extLst>
              <a:ext uri="{FF2B5EF4-FFF2-40B4-BE49-F238E27FC236}">
                <a16:creationId xmlns:a16="http://schemas.microsoft.com/office/drawing/2014/main" id="{D4E8B1EA-8940-ECDD-F300-EB837292A3C9}"/>
              </a:ext>
            </a:extLst>
          </p:cNvPr>
          <p:cNvSpPr txBox="1">
            <a:spLocks noChangeArrowheads="1"/>
          </p:cNvSpPr>
          <p:nvPr/>
        </p:nvSpPr>
        <p:spPr bwMode="auto">
          <a:xfrm>
            <a:off x="2555874" y="1123643"/>
            <a:ext cx="3539137" cy="428625"/>
          </a:xfrm>
          <a:prstGeom prst="rect">
            <a:avLst/>
          </a:prstGeom>
          <a:solidFill>
            <a:schemeClr val="accent6">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rdt_send</a:t>
            </a:r>
            <a:r>
              <a:rPr lang="en-US" altLang="en-US" dirty="0">
                <a:latin typeface="Arial" panose="020B0604020202020204" pitchFamily="34" charset="0"/>
              </a:rPr>
              <a:t>(data)</a:t>
            </a:r>
            <a:endParaRPr lang="en-US" altLang="en-US" dirty="0">
              <a:latin typeface="Times New Roman" panose="02020603050405020304" pitchFamily="18" charset="0"/>
            </a:endParaRPr>
          </a:p>
        </p:txBody>
      </p:sp>
      <p:sp>
        <p:nvSpPr>
          <p:cNvPr id="48135" name="Text Box 5">
            <a:extLst>
              <a:ext uri="{FF2B5EF4-FFF2-40B4-BE49-F238E27FC236}">
                <a16:creationId xmlns:a16="http://schemas.microsoft.com/office/drawing/2014/main" id="{49020C73-2CCB-62F8-7D7E-775B5A2E828B}"/>
              </a:ext>
            </a:extLst>
          </p:cNvPr>
          <p:cNvSpPr txBox="1">
            <a:spLocks noChangeArrowheads="1"/>
          </p:cNvSpPr>
          <p:nvPr/>
        </p:nvSpPr>
        <p:spPr bwMode="auto">
          <a:xfrm>
            <a:off x="2528888" y="1401455"/>
            <a:ext cx="3567112" cy="570220"/>
          </a:xfrm>
          <a:prstGeom prst="rect">
            <a:avLst/>
          </a:prstGeom>
          <a:solidFill>
            <a:schemeClr val="accent6">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sndpkt</a:t>
            </a:r>
            <a:r>
              <a:rPr lang="en-US" altLang="en-US" dirty="0">
                <a:latin typeface="Arial" panose="020B0604020202020204" pitchFamily="34" charset="0"/>
              </a:rPr>
              <a:t> = </a:t>
            </a:r>
            <a:r>
              <a:rPr lang="en-US" altLang="en-US" dirty="0" err="1">
                <a:latin typeface="Arial" panose="020B0604020202020204" pitchFamily="34" charset="0"/>
              </a:rPr>
              <a:t>make_pkt</a:t>
            </a:r>
            <a:r>
              <a:rPr lang="en-US" altLang="en-US" dirty="0">
                <a:latin typeface="Arial" panose="020B0604020202020204" pitchFamily="34" charset="0"/>
              </a:rPr>
              <a:t>(data, checksum)</a:t>
            </a:r>
          </a:p>
          <a:p>
            <a:pPr algn="l"/>
            <a:r>
              <a:rPr lang="en-US" altLang="en-US" dirty="0" err="1">
                <a:latin typeface="Arial" panose="020B0604020202020204" pitchFamily="34" charset="0"/>
              </a:rPr>
              <a:t>udt_send</a:t>
            </a:r>
            <a:r>
              <a:rPr lang="en-US" altLang="en-US" dirty="0">
                <a:latin typeface="Arial" panose="020B0604020202020204" pitchFamily="34" charset="0"/>
              </a:rPr>
              <a:t>(</a:t>
            </a:r>
            <a:r>
              <a:rPr lang="en-US" altLang="en-US" dirty="0" err="1">
                <a:latin typeface="Arial" panose="020B0604020202020204" pitchFamily="34" charset="0"/>
              </a:rPr>
              <a:t>sndpkt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33" name="Oval 3">
            <a:extLst>
              <a:ext uri="{FF2B5EF4-FFF2-40B4-BE49-F238E27FC236}">
                <a16:creationId xmlns:a16="http://schemas.microsoft.com/office/drawing/2014/main" id="{6F705D0D-C0B5-7C6D-721D-586D7B1AC3EF}"/>
              </a:ext>
            </a:extLst>
          </p:cNvPr>
          <p:cNvSpPr>
            <a:spLocks noChangeArrowheads="1"/>
          </p:cNvSpPr>
          <p:nvPr/>
        </p:nvSpPr>
        <p:spPr bwMode="auto">
          <a:xfrm>
            <a:off x="2220914" y="2209801"/>
            <a:ext cx="985837" cy="962025"/>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34" name="Text Box 4">
            <a:extLst>
              <a:ext uri="{FF2B5EF4-FFF2-40B4-BE49-F238E27FC236}">
                <a16:creationId xmlns:a16="http://schemas.microsoft.com/office/drawing/2014/main" id="{07E28C4C-D820-47DF-238F-07ABFD89BCB7}"/>
              </a:ext>
            </a:extLst>
          </p:cNvPr>
          <p:cNvSpPr txBox="1">
            <a:spLocks noChangeArrowheads="1"/>
          </p:cNvSpPr>
          <p:nvPr/>
        </p:nvSpPr>
        <p:spPr bwMode="auto">
          <a:xfrm>
            <a:off x="2273318"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above</a:t>
            </a:r>
            <a:endParaRPr lang="en-US" altLang="en-US" dirty="0">
              <a:latin typeface="Times New Roman" panose="02020603050405020304" pitchFamily="18" charset="0"/>
            </a:endParaRPr>
          </a:p>
        </p:txBody>
      </p:sp>
      <p:sp>
        <p:nvSpPr>
          <p:cNvPr id="48136" name="Line 6">
            <a:extLst>
              <a:ext uri="{FF2B5EF4-FFF2-40B4-BE49-F238E27FC236}">
                <a16:creationId xmlns:a16="http://schemas.microsoft.com/office/drawing/2014/main" id="{66BF4A0D-EE2C-E78D-1738-F4F48DCC20FC}"/>
              </a:ext>
            </a:extLst>
          </p:cNvPr>
          <p:cNvSpPr>
            <a:spLocks noChangeShapeType="1"/>
          </p:cNvSpPr>
          <p:nvPr/>
        </p:nvSpPr>
        <p:spPr bwMode="auto">
          <a:xfrm>
            <a:off x="2633663" y="144590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7" name="Text Box 7">
            <a:extLst>
              <a:ext uri="{FF2B5EF4-FFF2-40B4-BE49-F238E27FC236}">
                <a16:creationId xmlns:a16="http://schemas.microsoft.com/office/drawing/2014/main" id="{CB864DF0-3FAD-1F62-0D7F-E51497E94B2F}"/>
              </a:ext>
            </a:extLst>
          </p:cNvPr>
          <p:cNvSpPr txBox="1">
            <a:spLocks noChangeArrowheads="1"/>
          </p:cNvSpPr>
          <p:nvPr/>
        </p:nvSpPr>
        <p:spPr bwMode="auto">
          <a:xfrm>
            <a:off x="7843839" y="5314951"/>
            <a:ext cx="2526795" cy="894622"/>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extract(</a:t>
            </a:r>
            <a:r>
              <a:rPr lang="en-US" altLang="en-US" dirty="0" err="1">
                <a:latin typeface="Arial" panose="020B0604020202020204" pitchFamily="34" charset="0"/>
              </a:rPr>
              <a:t>rcvpkt,data</a:t>
            </a:r>
            <a:r>
              <a:rPr lang="en-US" altLang="en-US" dirty="0">
                <a:latin typeface="Arial" panose="020B0604020202020204" pitchFamily="34" charset="0"/>
              </a:rPr>
              <a:t>)</a:t>
            </a:r>
          </a:p>
          <a:p>
            <a:pPr algn="l"/>
            <a:r>
              <a:rPr lang="en-US" altLang="en-US" dirty="0" err="1">
                <a:latin typeface="Arial" panose="020B0604020202020204" pitchFamily="34" charset="0"/>
              </a:rPr>
              <a:t>deliver_data</a:t>
            </a:r>
            <a:r>
              <a:rPr lang="en-US" altLang="en-US" dirty="0">
                <a:latin typeface="Arial" panose="020B0604020202020204" pitchFamily="34" charset="0"/>
              </a:rPr>
              <a:t>(data)</a:t>
            </a:r>
          </a:p>
          <a:p>
            <a:pPr algn="l"/>
            <a:r>
              <a:rPr lang="en-US" altLang="en-US" dirty="0" err="1">
                <a:latin typeface="Arial" panose="020B0604020202020204" pitchFamily="34" charset="0"/>
              </a:rPr>
              <a:t>udt_send</a:t>
            </a:r>
            <a:r>
              <a:rPr lang="en-US" altLang="en-US" dirty="0">
                <a:latin typeface="Arial" panose="020B0604020202020204" pitchFamily="34" charset="0"/>
              </a:rPr>
              <a:t>(ACK)</a:t>
            </a:r>
            <a:endParaRPr lang="en-US" altLang="en-US" dirty="0">
              <a:latin typeface="Times New Roman" panose="02020603050405020304" pitchFamily="18" charset="0"/>
            </a:endParaRPr>
          </a:p>
        </p:txBody>
      </p:sp>
      <p:sp>
        <p:nvSpPr>
          <p:cNvPr id="48138" name="Text Box 8">
            <a:extLst>
              <a:ext uri="{FF2B5EF4-FFF2-40B4-BE49-F238E27FC236}">
                <a16:creationId xmlns:a16="http://schemas.microsoft.com/office/drawing/2014/main" id="{594524FE-FA51-D489-73A7-9229A9417981}"/>
              </a:ext>
            </a:extLst>
          </p:cNvPr>
          <p:cNvSpPr txBox="1">
            <a:spLocks noChangeArrowheads="1"/>
          </p:cNvSpPr>
          <p:nvPr/>
        </p:nvSpPr>
        <p:spPr bwMode="auto">
          <a:xfrm>
            <a:off x="7821613" y="4781552"/>
            <a:ext cx="2543640" cy="609600"/>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p>
          <a:p>
            <a:pPr algn="l"/>
            <a:r>
              <a:rPr lang="en-US" altLang="en-US" dirty="0">
                <a:latin typeface="Arial" panose="020B0604020202020204" pitchFamily="34" charset="0"/>
              </a:rPr>
              <a:t>   </a:t>
            </a:r>
            <a:r>
              <a:rPr lang="en-US" altLang="en-US" dirty="0" err="1">
                <a:latin typeface="Arial" panose="020B0604020202020204" pitchFamily="34" charset="0"/>
              </a:rPr>
              <a:t>notcorrupt</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39" name="Line 9">
            <a:extLst>
              <a:ext uri="{FF2B5EF4-FFF2-40B4-BE49-F238E27FC236}">
                <a16:creationId xmlns:a16="http://schemas.microsoft.com/office/drawing/2014/main" id="{854145CB-6876-D273-45DC-E7BC4810F4ED}"/>
              </a:ext>
            </a:extLst>
          </p:cNvPr>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Freeform 10">
            <a:extLst>
              <a:ext uri="{FF2B5EF4-FFF2-40B4-BE49-F238E27FC236}">
                <a16:creationId xmlns:a16="http://schemas.microsoft.com/office/drawing/2014/main" id="{5D33B322-19E2-5D2D-6E18-6C411488E028}"/>
              </a:ext>
            </a:extLst>
          </p:cNvPr>
          <p:cNvSpPr>
            <a:spLocks/>
          </p:cNvSpPr>
          <p:nvPr/>
        </p:nvSpPr>
        <p:spPr bwMode="auto">
          <a:xfrm flipV="1">
            <a:off x="2581276" y="1979613"/>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1" name="Freeform 11">
            <a:extLst>
              <a:ext uri="{FF2B5EF4-FFF2-40B4-BE49-F238E27FC236}">
                <a16:creationId xmlns:a16="http://schemas.microsoft.com/office/drawing/2014/main" id="{26BE96A5-38F2-6880-DFF4-51989D233902}"/>
              </a:ext>
            </a:extLst>
          </p:cNvPr>
          <p:cNvSpPr>
            <a:spLocks/>
          </p:cNvSpPr>
          <p:nvPr/>
        </p:nvSpPr>
        <p:spPr bwMode="auto">
          <a:xfrm>
            <a:off x="2628901" y="3140075"/>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2" name="Text Box 12">
            <a:extLst>
              <a:ext uri="{FF2B5EF4-FFF2-40B4-BE49-F238E27FC236}">
                <a16:creationId xmlns:a16="http://schemas.microsoft.com/office/drawing/2014/main" id="{096177C6-0B90-FD4B-1BAE-E1E600FA3A7D}"/>
              </a:ext>
            </a:extLst>
          </p:cNvPr>
          <p:cNvSpPr txBox="1">
            <a:spLocks noChangeArrowheads="1"/>
          </p:cNvSpPr>
          <p:nvPr/>
        </p:nvSpPr>
        <p:spPr bwMode="auto">
          <a:xfrm>
            <a:off x="2595563" y="3492500"/>
            <a:ext cx="3548062" cy="285750"/>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r>
              <a:rPr lang="en-US" altLang="en-US" dirty="0" err="1">
                <a:latin typeface="Arial" panose="020B0604020202020204" pitchFamily="34" charset="0"/>
              </a:rPr>
              <a:t>isACK</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44" name="Freeform 14">
            <a:extLst>
              <a:ext uri="{FF2B5EF4-FFF2-40B4-BE49-F238E27FC236}">
                <a16:creationId xmlns:a16="http://schemas.microsoft.com/office/drawing/2014/main" id="{D9A9C58F-9E89-80B3-82F6-D5722FD36036}"/>
              </a:ext>
            </a:extLst>
          </p:cNvPr>
          <p:cNvSpPr>
            <a:spLocks/>
          </p:cNvSpPr>
          <p:nvPr/>
        </p:nvSpPr>
        <p:spPr bwMode="auto">
          <a:xfrm>
            <a:off x="4776789" y="2286001"/>
            <a:ext cx="466725" cy="89376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6" name="Text Box 16">
            <a:extLst>
              <a:ext uri="{FF2B5EF4-FFF2-40B4-BE49-F238E27FC236}">
                <a16:creationId xmlns:a16="http://schemas.microsoft.com/office/drawing/2014/main" id="{D43E0BD7-04A6-F821-4BAB-FA656A7CFBF5}"/>
              </a:ext>
            </a:extLst>
          </p:cNvPr>
          <p:cNvSpPr txBox="1">
            <a:spLocks noChangeArrowheads="1"/>
          </p:cNvSpPr>
          <p:nvPr/>
        </p:nvSpPr>
        <p:spPr bwMode="auto">
          <a:xfrm>
            <a:off x="5060951" y="1925639"/>
            <a:ext cx="2085975" cy="631825"/>
          </a:xfrm>
          <a:prstGeom prst="rect">
            <a:avLst/>
          </a:prstGeom>
          <a:solidFill>
            <a:schemeClr val="accent5">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a:t>
            </a:r>
          </a:p>
          <a:p>
            <a:pPr algn="l"/>
            <a:r>
              <a:rPr lang="en-US" altLang="en-US" dirty="0">
                <a:latin typeface="Arial" panose="020B0604020202020204" pitchFamily="34" charset="0"/>
              </a:rPr>
              <a:t>   </a:t>
            </a:r>
            <a:r>
              <a:rPr lang="en-US" altLang="en-US" dirty="0" err="1">
                <a:latin typeface="Arial" panose="020B0604020202020204" pitchFamily="34" charset="0"/>
              </a:rPr>
              <a:t>isNAK</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47" name="Line 17">
            <a:extLst>
              <a:ext uri="{FF2B5EF4-FFF2-40B4-BE49-F238E27FC236}">
                <a16:creationId xmlns:a16="http://schemas.microsoft.com/office/drawing/2014/main" id="{BBAB2B68-4B30-A4D2-ECBC-F92EC2AFF916}"/>
              </a:ext>
            </a:extLst>
          </p:cNvPr>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48" name="Group 18">
            <a:extLst>
              <a:ext uri="{FF2B5EF4-FFF2-40B4-BE49-F238E27FC236}">
                <a16:creationId xmlns:a16="http://schemas.microsoft.com/office/drawing/2014/main" id="{8BAA9A41-7729-A301-632D-0107F4F16CCB}"/>
              </a:ext>
            </a:extLst>
          </p:cNvPr>
          <p:cNvGrpSpPr>
            <a:grpSpLocks/>
          </p:cNvGrpSpPr>
          <p:nvPr/>
        </p:nvGrpSpPr>
        <p:grpSpPr bwMode="auto">
          <a:xfrm>
            <a:off x="8097838" y="2352675"/>
            <a:ext cx="1993900" cy="858838"/>
            <a:chOff x="2222" y="2660"/>
            <a:chExt cx="1256" cy="541"/>
          </a:xfrm>
          <a:solidFill>
            <a:schemeClr val="accent5">
              <a:lumMod val="20000"/>
              <a:lumOff val="80000"/>
            </a:schemeClr>
          </a:solidFill>
        </p:grpSpPr>
        <p:sp>
          <p:nvSpPr>
            <p:cNvPr id="48163" name="Text Box 19">
              <a:extLst>
                <a:ext uri="{FF2B5EF4-FFF2-40B4-BE49-F238E27FC236}">
                  <a16:creationId xmlns:a16="http://schemas.microsoft.com/office/drawing/2014/main" id="{6890285C-72E2-3F82-7804-78CECC70496D}"/>
                </a:ext>
              </a:extLst>
            </p:cNvPr>
            <p:cNvSpPr txBox="1">
              <a:spLocks noChangeArrowheads="1"/>
            </p:cNvSpPr>
            <p:nvPr/>
          </p:nvSpPr>
          <p:spPr bwMode="auto">
            <a:xfrm>
              <a:off x="2222" y="3039"/>
              <a:ext cx="1152" cy="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a:latin typeface="Arial" panose="020B0604020202020204" pitchFamily="34" charset="0"/>
                </a:rPr>
                <a:t>udt_send(NAK)</a:t>
              </a:r>
              <a:endParaRPr lang="en-US" altLang="en-US">
                <a:latin typeface="Times New Roman" panose="02020603050405020304" pitchFamily="18" charset="0"/>
              </a:endParaRPr>
            </a:p>
          </p:txBody>
        </p:sp>
        <p:sp>
          <p:nvSpPr>
            <p:cNvPr id="48164" name="Text Box 20">
              <a:extLst>
                <a:ext uri="{FF2B5EF4-FFF2-40B4-BE49-F238E27FC236}">
                  <a16:creationId xmlns:a16="http://schemas.microsoft.com/office/drawing/2014/main" id="{1B0A2704-0998-C302-F832-66BC0BE6F7C7}"/>
                </a:ext>
              </a:extLst>
            </p:cNvPr>
            <p:cNvSpPr txBox="1">
              <a:spLocks noChangeArrowheads="1"/>
            </p:cNvSpPr>
            <p:nvPr/>
          </p:nvSpPr>
          <p:spPr bwMode="auto">
            <a:xfrm>
              <a:off x="2225" y="2660"/>
              <a:ext cx="1253" cy="3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p>
            <a:p>
              <a:pPr algn="l"/>
              <a:r>
                <a:rPr lang="en-US" altLang="en-US" dirty="0">
                  <a:latin typeface="Arial" panose="020B0604020202020204" pitchFamily="34" charset="0"/>
                </a:rPr>
                <a:t>  corrupt(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65" name="Line 21">
              <a:extLst>
                <a:ext uri="{FF2B5EF4-FFF2-40B4-BE49-F238E27FC236}">
                  <a16:creationId xmlns:a16="http://schemas.microsoft.com/office/drawing/2014/main" id="{BE00642A-68D9-9145-2AF8-F748F2016AD0}"/>
                </a:ext>
              </a:extLst>
            </p:cNvPr>
            <p:cNvSpPr>
              <a:spLocks noChangeShapeType="1"/>
            </p:cNvSpPr>
            <p:nvPr/>
          </p:nvSpPr>
          <p:spPr bwMode="auto">
            <a:xfrm>
              <a:off x="2285" y="3040"/>
              <a:ext cx="624" cy="0"/>
            </a:xfrm>
            <a:prstGeom prst="line">
              <a:avLst/>
            </a:prstGeom>
            <a:grpFill/>
            <a:ln w="28575">
              <a:solidFill>
                <a:srgbClr val="000000"/>
              </a:solidFill>
              <a:round/>
              <a:headEnd/>
              <a:tailEnd/>
            </a:ln>
          </p:spPr>
          <p:txBody>
            <a:bodyPr/>
            <a:lstStyle/>
            <a:p>
              <a:endParaRPr lang="en-US"/>
            </a:p>
          </p:txBody>
        </p:sp>
      </p:grpSp>
      <p:grpSp>
        <p:nvGrpSpPr>
          <p:cNvPr id="48149" name="Group 22">
            <a:extLst>
              <a:ext uri="{FF2B5EF4-FFF2-40B4-BE49-F238E27FC236}">
                <a16:creationId xmlns:a16="http://schemas.microsoft.com/office/drawing/2014/main" id="{D3A7FE41-8E00-FFBC-968E-FEB6A0BCDB48}"/>
              </a:ext>
            </a:extLst>
          </p:cNvPr>
          <p:cNvGrpSpPr>
            <a:grpSpLocks/>
          </p:cNvGrpSpPr>
          <p:nvPr/>
        </p:nvGrpSpPr>
        <p:grpSpPr bwMode="auto">
          <a:xfrm>
            <a:off x="3856039" y="2222501"/>
            <a:ext cx="1130301" cy="962025"/>
            <a:chOff x="1565" y="2116"/>
            <a:chExt cx="712" cy="606"/>
          </a:xfrm>
        </p:grpSpPr>
        <p:sp>
          <p:nvSpPr>
            <p:cNvPr id="48161" name="Oval 23">
              <a:extLst>
                <a:ext uri="{FF2B5EF4-FFF2-40B4-BE49-F238E27FC236}">
                  <a16:creationId xmlns:a16="http://schemas.microsoft.com/office/drawing/2014/main" id="{88B3279B-E1D5-2574-F878-4CD872CA48E9}"/>
                </a:ext>
              </a:extLst>
            </p:cNvPr>
            <p:cNvSpPr>
              <a:spLocks noChangeArrowheads="1"/>
            </p:cNvSpPr>
            <p:nvPr/>
          </p:nvSpPr>
          <p:spPr bwMode="auto">
            <a:xfrm>
              <a:off x="1565" y="2116"/>
              <a:ext cx="621" cy="606"/>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62" name="Text Box 24">
              <a:extLst>
                <a:ext uri="{FF2B5EF4-FFF2-40B4-BE49-F238E27FC236}">
                  <a16:creationId xmlns:a16="http://schemas.microsoft.com/office/drawing/2014/main" id="{DF18CB89-F52F-866F-0851-100B26139FAF}"/>
                </a:ext>
              </a:extLst>
            </p:cNvPr>
            <p:cNvSpPr txBox="1">
              <a:spLocks noChangeArrowheads="1"/>
            </p:cNvSpPr>
            <p:nvPr/>
          </p:nvSpPr>
          <p:spPr bwMode="auto">
            <a:xfrm>
              <a:off x="160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ACK or NAK</a:t>
              </a:r>
              <a:endParaRPr lang="en-US" altLang="en-US" dirty="0">
                <a:latin typeface="Times New Roman" panose="02020603050405020304" pitchFamily="18" charset="0"/>
              </a:endParaRPr>
            </a:p>
          </p:txBody>
        </p:sp>
      </p:grpSp>
      <p:sp>
        <p:nvSpPr>
          <p:cNvPr id="48150" name="Line 25">
            <a:extLst>
              <a:ext uri="{FF2B5EF4-FFF2-40B4-BE49-F238E27FC236}">
                <a16:creationId xmlns:a16="http://schemas.microsoft.com/office/drawing/2014/main" id="{91C7A11A-2612-464D-9895-6BD9C69F420D}"/>
              </a:ext>
            </a:extLst>
          </p:cNvPr>
          <p:cNvSpPr>
            <a:spLocks noChangeShapeType="1"/>
          </p:cNvSpPr>
          <p:nvPr/>
        </p:nvSpPr>
        <p:spPr bwMode="auto">
          <a:xfrm>
            <a:off x="7858125" y="3497264"/>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1" name="Freeform 26">
            <a:extLst>
              <a:ext uri="{FF2B5EF4-FFF2-40B4-BE49-F238E27FC236}">
                <a16:creationId xmlns:a16="http://schemas.microsoft.com/office/drawing/2014/main" id="{5341B5CC-1C7D-8535-DF83-B54685C829FA}"/>
              </a:ext>
            </a:extLst>
          </p:cNvPr>
          <p:cNvSpPr>
            <a:spLocks/>
          </p:cNvSpPr>
          <p:nvPr/>
        </p:nvSpPr>
        <p:spPr bwMode="auto">
          <a:xfrm>
            <a:off x="8196263" y="3148013"/>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nvGrpSpPr>
          <p:cNvPr id="48152" name="Group 27">
            <a:extLst>
              <a:ext uri="{FF2B5EF4-FFF2-40B4-BE49-F238E27FC236}">
                <a16:creationId xmlns:a16="http://schemas.microsoft.com/office/drawing/2014/main" id="{2EE2891C-F609-FFE7-F355-B80D4ADB9CDD}"/>
              </a:ext>
            </a:extLst>
          </p:cNvPr>
          <p:cNvGrpSpPr>
            <a:grpSpLocks/>
          </p:cNvGrpSpPr>
          <p:nvPr/>
        </p:nvGrpSpPr>
        <p:grpSpPr bwMode="auto">
          <a:xfrm>
            <a:off x="8288338" y="3568701"/>
            <a:ext cx="1236663" cy="962025"/>
            <a:chOff x="1390" y="3347"/>
            <a:chExt cx="779" cy="606"/>
          </a:xfrm>
        </p:grpSpPr>
        <p:sp>
          <p:nvSpPr>
            <p:cNvPr id="48159" name="Oval 28">
              <a:extLst>
                <a:ext uri="{FF2B5EF4-FFF2-40B4-BE49-F238E27FC236}">
                  <a16:creationId xmlns:a16="http://schemas.microsoft.com/office/drawing/2014/main" id="{9D8940BE-AB66-AAE6-1907-164B9D6774C0}"/>
                </a:ext>
              </a:extLst>
            </p:cNvPr>
            <p:cNvSpPr>
              <a:spLocks noChangeArrowheads="1"/>
            </p:cNvSpPr>
            <p:nvPr/>
          </p:nvSpPr>
          <p:spPr bwMode="auto">
            <a:xfrm>
              <a:off x="1390" y="3347"/>
              <a:ext cx="621" cy="606"/>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60" name="Text Box 29">
              <a:extLst>
                <a:ext uri="{FF2B5EF4-FFF2-40B4-BE49-F238E27FC236}">
                  <a16:creationId xmlns:a16="http://schemas.microsoft.com/office/drawing/2014/main" id="{B83C105A-A413-6122-E533-E9E60476A45E}"/>
                </a:ext>
              </a:extLst>
            </p:cNvPr>
            <p:cNvSpPr txBox="1">
              <a:spLocks noChangeArrowheads="1"/>
            </p:cNvSpPr>
            <p:nvPr/>
          </p:nvSpPr>
          <p:spPr bwMode="auto">
            <a:xfrm>
              <a:off x="1413" y="3400"/>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grpSp>
      <p:sp>
        <p:nvSpPr>
          <p:cNvPr id="48153" name="Freeform 30">
            <a:extLst>
              <a:ext uri="{FF2B5EF4-FFF2-40B4-BE49-F238E27FC236}">
                <a16:creationId xmlns:a16="http://schemas.microsoft.com/office/drawing/2014/main" id="{E0E2BF30-0977-2E7C-5283-8E184FB6374E}"/>
              </a:ext>
            </a:extLst>
          </p:cNvPr>
          <p:cNvSpPr>
            <a:spLocks/>
          </p:cNvSpPr>
          <p:nvPr/>
        </p:nvSpPr>
        <p:spPr bwMode="auto">
          <a:xfrm flipV="1">
            <a:off x="8208963" y="4464050"/>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54" name="Text Box 31">
            <a:extLst>
              <a:ext uri="{FF2B5EF4-FFF2-40B4-BE49-F238E27FC236}">
                <a16:creationId xmlns:a16="http://schemas.microsoft.com/office/drawing/2014/main" id="{6BE72D02-B352-6128-6A03-6D45F78B1233}"/>
              </a:ext>
            </a:extLst>
          </p:cNvPr>
          <p:cNvSpPr txBox="1">
            <a:spLocks noChangeArrowheads="1"/>
          </p:cNvSpPr>
          <p:nvPr/>
        </p:nvSpPr>
        <p:spPr bwMode="auto">
          <a:xfrm>
            <a:off x="823567" y="1506797"/>
            <a:ext cx="1043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sender</a:t>
            </a:r>
          </a:p>
        </p:txBody>
      </p:sp>
      <p:sp>
        <p:nvSpPr>
          <p:cNvPr id="48155" name="Text Box 32">
            <a:extLst>
              <a:ext uri="{FF2B5EF4-FFF2-40B4-BE49-F238E27FC236}">
                <a16:creationId xmlns:a16="http://schemas.microsoft.com/office/drawing/2014/main" id="{68BF656C-031B-CCA4-7A04-A6351EE9EBF6}"/>
              </a:ext>
            </a:extLst>
          </p:cNvPr>
          <p:cNvSpPr txBox="1">
            <a:spLocks noChangeArrowheads="1"/>
          </p:cNvSpPr>
          <p:nvPr/>
        </p:nvSpPr>
        <p:spPr bwMode="auto">
          <a:xfrm>
            <a:off x="8437564" y="1479550"/>
            <a:ext cx="11939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a:latin typeface="Calibri" panose="020F0502020204030204" pitchFamily="34" charset="0"/>
                <a:cs typeface="Calibri" panose="020F0502020204030204" pitchFamily="34" charset="0"/>
              </a:rPr>
              <a:t>receiver</a:t>
            </a:r>
          </a:p>
        </p:txBody>
      </p:sp>
      <p:sp>
        <p:nvSpPr>
          <p:cNvPr id="48156" name="Line 33">
            <a:extLst>
              <a:ext uri="{FF2B5EF4-FFF2-40B4-BE49-F238E27FC236}">
                <a16:creationId xmlns:a16="http://schemas.microsoft.com/office/drawing/2014/main" id="{35DDB55D-04D4-0B33-514D-A106ADDE45C7}"/>
              </a:ext>
            </a:extLst>
          </p:cNvPr>
          <p:cNvSpPr>
            <a:spLocks noChangeShapeType="1"/>
          </p:cNvSpPr>
          <p:nvPr/>
        </p:nvSpPr>
        <p:spPr bwMode="auto">
          <a:xfrm>
            <a:off x="1873250" y="2166939"/>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8" name="Text Box 35">
            <a:extLst>
              <a:ext uri="{FF2B5EF4-FFF2-40B4-BE49-F238E27FC236}">
                <a16:creationId xmlns:a16="http://schemas.microsoft.com/office/drawing/2014/main" id="{A34FEA20-2818-71D4-8195-E346BF6C63FD}"/>
              </a:ext>
            </a:extLst>
          </p:cNvPr>
          <p:cNvSpPr txBox="1">
            <a:spLocks noChangeArrowheads="1"/>
          </p:cNvSpPr>
          <p:nvPr/>
        </p:nvSpPr>
        <p:spPr bwMode="auto">
          <a:xfrm>
            <a:off x="2986088" y="3786188"/>
            <a:ext cx="323850" cy="336550"/>
          </a:xfrm>
          <a:prstGeom prst="rect">
            <a:avLst/>
          </a:prstGeom>
          <a:solidFill>
            <a:schemeClr val="accent4">
              <a:lumMod val="20000"/>
              <a:lumOff val="80000"/>
            </a:schemeClr>
          </a:solidFill>
          <a:ln>
            <a:noFill/>
          </a:ln>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Symbol" pitchFamily="2" charset="2"/>
              </a:rPr>
              <a:t>L</a:t>
            </a:r>
          </a:p>
        </p:txBody>
      </p:sp>
      <p:sp>
        <p:nvSpPr>
          <p:cNvPr id="48143" name="Line 13">
            <a:extLst>
              <a:ext uri="{FF2B5EF4-FFF2-40B4-BE49-F238E27FC236}">
                <a16:creationId xmlns:a16="http://schemas.microsoft.com/office/drawing/2014/main" id="{CFD9504D-686A-8540-1F29-F8FF0FDC43D4}"/>
              </a:ext>
            </a:extLst>
          </p:cNvPr>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1336030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39B90-76E5-5ACC-8401-AA90C91ACA16}"/>
            </a:ext>
          </a:extLst>
        </p:cNvPr>
        <p:cNvGrpSpPr/>
        <p:nvPr/>
      </p:nvGrpSpPr>
      <p:grpSpPr>
        <a:xfrm>
          <a:off x="0" y="0"/>
          <a:ext cx="0" cy="0"/>
          <a:chOff x="0" y="0"/>
          <a:chExt cx="0" cy="0"/>
        </a:xfrm>
      </p:grpSpPr>
      <p:sp>
        <p:nvSpPr>
          <p:cNvPr id="48132" name="Rectangle 2">
            <a:extLst>
              <a:ext uri="{FF2B5EF4-FFF2-40B4-BE49-F238E27FC236}">
                <a16:creationId xmlns:a16="http://schemas.microsoft.com/office/drawing/2014/main" id="{31E2913F-E21E-2F53-B811-F0267856EC13}"/>
              </a:ext>
            </a:extLst>
          </p:cNvPr>
          <p:cNvSpPr>
            <a:spLocks noGrp="1" noChangeArrowheads="1"/>
          </p:cNvSpPr>
          <p:nvPr>
            <p:ph type="title"/>
          </p:nvPr>
        </p:nvSpPr>
        <p:spPr>
          <a:xfrm>
            <a:off x="838200" y="142331"/>
            <a:ext cx="10515600" cy="894622"/>
          </a:xfrm>
          <a:noFill/>
        </p:spPr>
        <p:txBody>
          <a:bodyPr/>
          <a:lstStyle/>
          <a:p>
            <a:r>
              <a:rPr lang="en-US" altLang="en-US" sz="3600" dirty="0"/>
              <a:t>No corruptions</a:t>
            </a:r>
            <a:endParaRPr lang="en-US" altLang="en-US" dirty="0"/>
          </a:p>
        </p:txBody>
      </p:sp>
      <p:sp>
        <p:nvSpPr>
          <p:cNvPr id="48145" name="Text Box 15">
            <a:extLst>
              <a:ext uri="{FF2B5EF4-FFF2-40B4-BE49-F238E27FC236}">
                <a16:creationId xmlns:a16="http://schemas.microsoft.com/office/drawing/2014/main" id="{B3CCB914-0BD8-3ACA-86DA-756D33028D37}"/>
              </a:ext>
            </a:extLst>
          </p:cNvPr>
          <p:cNvSpPr txBox="1">
            <a:spLocks noChangeArrowheads="1"/>
          </p:cNvSpPr>
          <p:nvPr/>
        </p:nvSpPr>
        <p:spPr bwMode="auto">
          <a:xfrm>
            <a:off x="5086351" y="2600325"/>
            <a:ext cx="1763713" cy="400050"/>
          </a:xfrm>
          <a:prstGeom prst="rect">
            <a:avLst/>
          </a:prstGeom>
          <a:solidFill>
            <a:schemeClr val="accent5">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udt_send</a:t>
            </a:r>
            <a:r>
              <a:rPr lang="en-US" altLang="en-US" dirty="0">
                <a:latin typeface="Arial" panose="020B0604020202020204" pitchFamily="34" charset="0"/>
              </a:rPr>
              <a:t>(</a:t>
            </a:r>
            <a:r>
              <a:rPr lang="en-US" altLang="en-US" dirty="0" err="1">
                <a:latin typeface="Arial" panose="020B0604020202020204" pitchFamily="34" charset="0"/>
              </a:rPr>
              <a:t>sndpkt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57" name="Text Box 34">
            <a:extLst>
              <a:ext uri="{FF2B5EF4-FFF2-40B4-BE49-F238E27FC236}">
                <a16:creationId xmlns:a16="http://schemas.microsoft.com/office/drawing/2014/main" id="{C1F464F0-D78E-7643-4636-DE4C0495AE72}"/>
              </a:ext>
            </a:extLst>
          </p:cNvPr>
          <p:cNvSpPr txBox="1">
            <a:spLocks noChangeArrowheads="1"/>
          </p:cNvSpPr>
          <p:nvPr/>
        </p:nvSpPr>
        <p:spPr bwMode="auto">
          <a:xfrm>
            <a:off x="2555874" y="1123643"/>
            <a:ext cx="3539137" cy="428625"/>
          </a:xfrm>
          <a:prstGeom prst="rect">
            <a:avLst/>
          </a:prstGeom>
          <a:solidFill>
            <a:schemeClr val="accent6">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rdt_send</a:t>
            </a:r>
            <a:r>
              <a:rPr lang="en-US" altLang="en-US" dirty="0">
                <a:latin typeface="Arial" panose="020B0604020202020204" pitchFamily="34" charset="0"/>
              </a:rPr>
              <a:t>(data)</a:t>
            </a:r>
            <a:endParaRPr lang="en-US" altLang="en-US" dirty="0">
              <a:latin typeface="Times New Roman" panose="02020603050405020304" pitchFamily="18" charset="0"/>
            </a:endParaRPr>
          </a:p>
        </p:txBody>
      </p:sp>
      <p:sp>
        <p:nvSpPr>
          <p:cNvPr id="48135" name="Text Box 5">
            <a:extLst>
              <a:ext uri="{FF2B5EF4-FFF2-40B4-BE49-F238E27FC236}">
                <a16:creationId xmlns:a16="http://schemas.microsoft.com/office/drawing/2014/main" id="{5B2DCE78-E98B-E7DD-49A0-AE82339AEDB5}"/>
              </a:ext>
            </a:extLst>
          </p:cNvPr>
          <p:cNvSpPr txBox="1">
            <a:spLocks noChangeArrowheads="1"/>
          </p:cNvSpPr>
          <p:nvPr/>
        </p:nvSpPr>
        <p:spPr bwMode="auto">
          <a:xfrm>
            <a:off x="2528888" y="1401455"/>
            <a:ext cx="3567112" cy="570220"/>
          </a:xfrm>
          <a:prstGeom prst="rect">
            <a:avLst/>
          </a:prstGeom>
          <a:solidFill>
            <a:schemeClr val="accent6">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sndpkt</a:t>
            </a:r>
            <a:r>
              <a:rPr lang="en-US" altLang="en-US" dirty="0">
                <a:latin typeface="Arial" panose="020B0604020202020204" pitchFamily="34" charset="0"/>
              </a:rPr>
              <a:t> = </a:t>
            </a:r>
            <a:r>
              <a:rPr lang="en-US" altLang="en-US" dirty="0" err="1">
                <a:latin typeface="Arial" panose="020B0604020202020204" pitchFamily="34" charset="0"/>
              </a:rPr>
              <a:t>make_pkt</a:t>
            </a:r>
            <a:r>
              <a:rPr lang="en-US" altLang="en-US" dirty="0">
                <a:latin typeface="Arial" panose="020B0604020202020204" pitchFamily="34" charset="0"/>
              </a:rPr>
              <a:t>(data, checksum)</a:t>
            </a:r>
          </a:p>
          <a:p>
            <a:pPr algn="l"/>
            <a:r>
              <a:rPr lang="en-US" altLang="en-US" dirty="0" err="1">
                <a:latin typeface="Arial" panose="020B0604020202020204" pitchFamily="34" charset="0"/>
              </a:rPr>
              <a:t>udt_send</a:t>
            </a:r>
            <a:r>
              <a:rPr lang="en-US" altLang="en-US" dirty="0">
                <a:latin typeface="Arial" panose="020B0604020202020204" pitchFamily="34" charset="0"/>
              </a:rPr>
              <a:t>(</a:t>
            </a:r>
            <a:r>
              <a:rPr lang="en-US" altLang="en-US" dirty="0" err="1">
                <a:latin typeface="Arial" panose="020B0604020202020204" pitchFamily="34" charset="0"/>
              </a:rPr>
              <a:t>sndpkt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33" name="Oval 3">
            <a:extLst>
              <a:ext uri="{FF2B5EF4-FFF2-40B4-BE49-F238E27FC236}">
                <a16:creationId xmlns:a16="http://schemas.microsoft.com/office/drawing/2014/main" id="{BF20B655-5E7C-8C79-A8FE-805E0032173C}"/>
              </a:ext>
            </a:extLst>
          </p:cNvPr>
          <p:cNvSpPr>
            <a:spLocks noChangeArrowheads="1"/>
          </p:cNvSpPr>
          <p:nvPr/>
        </p:nvSpPr>
        <p:spPr bwMode="auto">
          <a:xfrm>
            <a:off x="2220914" y="2209801"/>
            <a:ext cx="985837" cy="962025"/>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34" name="Text Box 4">
            <a:extLst>
              <a:ext uri="{FF2B5EF4-FFF2-40B4-BE49-F238E27FC236}">
                <a16:creationId xmlns:a16="http://schemas.microsoft.com/office/drawing/2014/main" id="{FE82A372-BE21-1688-35EF-739D4B163AAF}"/>
              </a:ext>
            </a:extLst>
          </p:cNvPr>
          <p:cNvSpPr txBox="1">
            <a:spLocks noChangeArrowheads="1"/>
          </p:cNvSpPr>
          <p:nvPr/>
        </p:nvSpPr>
        <p:spPr bwMode="auto">
          <a:xfrm>
            <a:off x="2273318"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above</a:t>
            </a:r>
            <a:endParaRPr lang="en-US" altLang="en-US" dirty="0">
              <a:latin typeface="Times New Roman" panose="02020603050405020304" pitchFamily="18" charset="0"/>
            </a:endParaRPr>
          </a:p>
        </p:txBody>
      </p:sp>
      <p:sp>
        <p:nvSpPr>
          <p:cNvPr id="48136" name="Line 6">
            <a:extLst>
              <a:ext uri="{FF2B5EF4-FFF2-40B4-BE49-F238E27FC236}">
                <a16:creationId xmlns:a16="http://schemas.microsoft.com/office/drawing/2014/main" id="{BC50CBE3-91D6-5063-E911-2796A87680A3}"/>
              </a:ext>
            </a:extLst>
          </p:cNvPr>
          <p:cNvSpPr>
            <a:spLocks noChangeShapeType="1"/>
          </p:cNvSpPr>
          <p:nvPr/>
        </p:nvSpPr>
        <p:spPr bwMode="auto">
          <a:xfrm>
            <a:off x="2633663" y="144590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7" name="Text Box 7">
            <a:extLst>
              <a:ext uri="{FF2B5EF4-FFF2-40B4-BE49-F238E27FC236}">
                <a16:creationId xmlns:a16="http://schemas.microsoft.com/office/drawing/2014/main" id="{B3A4BBF0-25C3-EA29-0750-41D8CAB6860E}"/>
              </a:ext>
            </a:extLst>
          </p:cNvPr>
          <p:cNvSpPr txBox="1">
            <a:spLocks noChangeArrowheads="1"/>
          </p:cNvSpPr>
          <p:nvPr/>
        </p:nvSpPr>
        <p:spPr bwMode="auto">
          <a:xfrm>
            <a:off x="7843839" y="5314951"/>
            <a:ext cx="2526795" cy="894622"/>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extract(</a:t>
            </a:r>
            <a:r>
              <a:rPr lang="en-US" altLang="en-US" dirty="0" err="1">
                <a:latin typeface="Arial" panose="020B0604020202020204" pitchFamily="34" charset="0"/>
              </a:rPr>
              <a:t>rcvpkt,data</a:t>
            </a:r>
            <a:r>
              <a:rPr lang="en-US" altLang="en-US" dirty="0">
                <a:latin typeface="Arial" panose="020B0604020202020204" pitchFamily="34" charset="0"/>
              </a:rPr>
              <a:t>)</a:t>
            </a:r>
          </a:p>
          <a:p>
            <a:pPr algn="l"/>
            <a:r>
              <a:rPr lang="en-US" altLang="en-US" dirty="0" err="1">
                <a:latin typeface="Arial" panose="020B0604020202020204" pitchFamily="34" charset="0"/>
              </a:rPr>
              <a:t>deliver_data</a:t>
            </a:r>
            <a:r>
              <a:rPr lang="en-US" altLang="en-US" dirty="0">
                <a:latin typeface="Arial" panose="020B0604020202020204" pitchFamily="34" charset="0"/>
              </a:rPr>
              <a:t>(data)</a:t>
            </a:r>
          </a:p>
          <a:p>
            <a:pPr algn="l"/>
            <a:r>
              <a:rPr lang="en-US" altLang="en-US" dirty="0" err="1">
                <a:latin typeface="Arial" panose="020B0604020202020204" pitchFamily="34" charset="0"/>
              </a:rPr>
              <a:t>udt_send</a:t>
            </a:r>
            <a:r>
              <a:rPr lang="en-US" altLang="en-US" dirty="0">
                <a:latin typeface="Arial" panose="020B0604020202020204" pitchFamily="34" charset="0"/>
              </a:rPr>
              <a:t>(ACK)</a:t>
            </a:r>
            <a:endParaRPr lang="en-US" altLang="en-US" dirty="0">
              <a:latin typeface="Times New Roman" panose="02020603050405020304" pitchFamily="18" charset="0"/>
            </a:endParaRPr>
          </a:p>
        </p:txBody>
      </p:sp>
      <p:sp>
        <p:nvSpPr>
          <p:cNvPr id="48138" name="Text Box 8">
            <a:extLst>
              <a:ext uri="{FF2B5EF4-FFF2-40B4-BE49-F238E27FC236}">
                <a16:creationId xmlns:a16="http://schemas.microsoft.com/office/drawing/2014/main" id="{6D745615-DCB2-B5FA-182F-A905F41F58A8}"/>
              </a:ext>
            </a:extLst>
          </p:cNvPr>
          <p:cNvSpPr txBox="1">
            <a:spLocks noChangeArrowheads="1"/>
          </p:cNvSpPr>
          <p:nvPr/>
        </p:nvSpPr>
        <p:spPr bwMode="auto">
          <a:xfrm>
            <a:off x="7821613" y="4781552"/>
            <a:ext cx="2543640" cy="609600"/>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p>
          <a:p>
            <a:pPr algn="l"/>
            <a:r>
              <a:rPr lang="en-US" altLang="en-US" dirty="0">
                <a:latin typeface="Arial" panose="020B0604020202020204" pitchFamily="34" charset="0"/>
              </a:rPr>
              <a:t>   </a:t>
            </a:r>
            <a:r>
              <a:rPr lang="en-US" altLang="en-US" dirty="0" err="1">
                <a:latin typeface="Arial" panose="020B0604020202020204" pitchFamily="34" charset="0"/>
              </a:rPr>
              <a:t>notcorrupt</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39" name="Line 9">
            <a:extLst>
              <a:ext uri="{FF2B5EF4-FFF2-40B4-BE49-F238E27FC236}">
                <a16:creationId xmlns:a16="http://schemas.microsoft.com/office/drawing/2014/main" id="{40ACEEA9-370F-AEBA-5736-CD41D3F3C688}"/>
              </a:ext>
            </a:extLst>
          </p:cNvPr>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Freeform 10">
            <a:extLst>
              <a:ext uri="{FF2B5EF4-FFF2-40B4-BE49-F238E27FC236}">
                <a16:creationId xmlns:a16="http://schemas.microsoft.com/office/drawing/2014/main" id="{6ABB23D2-7C1B-1D74-4A64-F8BD0957615D}"/>
              </a:ext>
            </a:extLst>
          </p:cNvPr>
          <p:cNvSpPr>
            <a:spLocks/>
          </p:cNvSpPr>
          <p:nvPr/>
        </p:nvSpPr>
        <p:spPr bwMode="auto">
          <a:xfrm flipV="1">
            <a:off x="2581276" y="1979613"/>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1" name="Freeform 11">
            <a:extLst>
              <a:ext uri="{FF2B5EF4-FFF2-40B4-BE49-F238E27FC236}">
                <a16:creationId xmlns:a16="http://schemas.microsoft.com/office/drawing/2014/main" id="{B694EBDC-F270-B830-2E04-88908819A37C}"/>
              </a:ext>
            </a:extLst>
          </p:cNvPr>
          <p:cNvSpPr>
            <a:spLocks/>
          </p:cNvSpPr>
          <p:nvPr/>
        </p:nvSpPr>
        <p:spPr bwMode="auto">
          <a:xfrm>
            <a:off x="2628901" y="3140075"/>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2" name="Text Box 12">
            <a:extLst>
              <a:ext uri="{FF2B5EF4-FFF2-40B4-BE49-F238E27FC236}">
                <a16:creationId xmlns:a16="http://schemas.microsoft.com/office/drawing/2014/main" id="{6CEF5B83-8854-5B28-AA0A-FFC9F430C976}"/>
              </a:ext>
            </a:extLst>
          </p:cNvPr>
          <p:cNvSpPr txBox="1">
            <a:spLocks noChangeArrowheads="1"/>
          </p:cNvSpPr>
          <p:nvPr/>
        </p:nvSpPr>
        <p:spPr bwMode="auto">
          <a:xfrm>
            <a:off x="2595563" y="3492500"/>
            <a:ext cx="3548062" cy="285750"/>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r>
              <a:rPr lang="en-US" altLang="en-US" dirty="0" err="1">
                <a:latin typeface="Arial" panose="020B0604020202020204" pitchFamily="34" charset="0"/>
              </a:rPr>
              <a:t>isACK</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44" name="Freeform 14">
            <a:extLst>
              <a:ext uri="{FF2B5EF4-FFF2-40B4-BE49-F238E27FC236}">
                <a16:creationId xmlns:a16="http://schemas.microsoft.com/office/drawing/2014/main" id="{1515ED40-6A72-3026-912E-9862E0BE8240}"/>
              </a:ext>
            </a:extLst>
          </p:cNvPr>
          <p:cNvSpPr>
            <a:spLocks/>
          </p:cNvSpPr>
          <p:nvPr/>
        </p:nvSpPr>
        <p:spPr bwMode="auto">
          <a:xfrm>
            <a:off x="4776789" y="2286001"/>
            <a:ext cx="466725" cy="89376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6" name="Text Box 16">
            <a:extLst>
              <a:ext uri="{FF2B5EF4-FFF2-40B4-BE49-F238E27FC236}">
                <a16:creationId xmlns:a16="http://schemas.microsoft.com/office/drawing/2014/main" id="{914C3905-B4A3-2531-8847-8EE284940455}"/>
              </a:ext>
            </a:extLst>
          </p:cNvPr>
          <p:cNvSpPr txBox="1">
            <a:spLocks noChangeArrowheads="1"/>
          </p:cNvSpPr>
          <p:nvPr/>
        </p:nvSpPr>
        <p:spPr bwMode="auto">
          <a:xfrm>
            <a:off x="5060951" y="1925639"/>
            <a:ext cx="2085975" cy="631825"/>
          </a:xfrm>
          <a:prstGeom prst="rect">
            <a:avLst/>
          </a:prstGeom>
          <a:solidFill>
            <a:schemeClr val="accent5">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a:t>
            </a:r>
          </a:p>
          <a:p>
            <a:pPr algn="l"/>
            <a:r>
              <a:rPr lang="en-US" altLang="en-US" dirty="0">
                <a:latin typeface="Arial" panose="020B0604020202020204" pitchFamily="34" charset="0"/>
              </a:rPr>
              <a:t>   </a:t>
            </a:r>
            <a:r>
              <a:rPr lang="en-US" altLang="en-US" dirty="0" err="1">
                <a:latin typeface="Arial" panose="020B0604020202020204" pitchFamily="34" charset="0"/>
              </a:rPr>
              <a:t>isNAK</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47" name="Line 17">
            <a:extLst>
              <a:ext uri="{FF2B5EF4-FFF2-40B4-BE49-F238E27FC236}">
                <a16:creationId xmlns:a16="http://schemas.microsoft.com/office/drawing/2014/main" id="{F3B53E52-0CA0-0E13-36B9-6596743BBC38}"/>
              </a:ext>
            </a:extLst>
          </p:cNvPr>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48" name="Group 18">
            <a:extLst>
              <a:ext uri="{FF2B5EF4-FFF2-40B4-BE49-F238E27FC236}">
                <a16:creationId xmlns:a16="http://schemas.microsoft.com/office/drawing/2014/main" id="{7C379BB5-757A-2498-EC97-052BBF7C2A6A}"/>
              </a:ext>
            </a:extLst>
          </p:cNvPr>
          <p:cNvGrpSpPr>
            <a:grpSpLocks/>
          </p:cNvGrpSpPr>
          <p:nvPr/>
        </p:nvGrpSpPr>
        <p:grpSpPr bwMode="auto">
          <a:xfrm>
            <a:off x="8097838" y="2352675"/>
            <a:ext cx="1993900" cy="858838"/>
            <a:chOff x="2222" y="2660"/>
            <a:chExt cx="1256" cy="541"/>
          </a:xfrm>
          <a:solidFill>
            <a:schemeClr val="accent5">
              <a:lumMod val="20000"/>
              <a:lumOff val="80000"/>
            </a:schemeClr>
          </a:solidFill>
        </p:grpSpPr>
        <p:sp>
          <p:nvSpPr>
            <p:cNvPr id="48163" name="Text Box 19">
              <a:extLst>
                <a:ext uri="{FF2B5EF4-FFF2-40B4-BE49-F238E27FC236}">
                  <a16:creationId xmlns:a16="http://schemas.microsoft.com/office/drawing/2014/main" id="{8AE35617-28A9-23D1-D282-67AEC6C35BA9}"/>
                </a:ext>
              </a:extLst>
            </p:cNvPr>
            <p:cNvSpPr txBox="1">
              <a:spLocks noChangeArrowheads="1"/>
            </p:cNvSpPr>
            <p:nvPr/>
          </p:nvSpPr>
          <p:spPr bwMode="auto">
            <a:xfrm>
              <a:off x="2222" y="3039"/>
              <a:ext cx="1152" cy="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a:latin typeface="Arial" panose="020B0604020202020204" pitchFamily="34" charset="0"/>
                </a:rPr>
                <a:t>udt_send(NAK)</a:t>
              </a:r>
              <a:endParaRPr lang="en-US" altLang="en-US">
                <a:latin typeface="Times New Roman" panose="02020603050405020304" pitchFamily="18" charset="0"/>
              </a:endParaRPr>
            </a:p>
          </p:txBody>
        </p:sp>
        <p:sp>
          <p:nvSpPr>
            <p:cNvPr id="48164" name="Text Box 20">
              <a:extLst>
                <a:ext uri="{FF2B5EF4-FFF2-40B4-BE49-F238E27FC236}">
                  <a16:creationId xmlns:a16="http://schemas.microsoft.com/office/drawing/2014/main" id="{FAEC1612-CD22-6642-DCEF-734644A4338D}"/>
                </a:ext>
              </a:extLst>
            </p:cNvPr>
            <p:cNvSpPr txBox="1">
              <a:spLocks noChangeArrowheads="1"/>
            </p:cNvSpPr>
            <p:nvPr/>
          </p:nvSpPr>
          <p:spPr bwMode="auto">
            <a:xfrm>
              <a:off x="2225" y="2660"/>
              <a:ext cx="1253" cy="3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p>
            <a:p>
              <a:pPr algn="l"/>
              <a:r>
                <a:rPr lang="en-US" altLang="en-US" dirty="0">
                  <a:latin typeface="Arial" panose="020B0604020202020204" pitchFamily="34" charset="0"/>
                </a:rPr>
                <a:t>  corrupt(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65" name="Line 21">
              <a:extLst>
                <a:ext uri="{FF2B5EF4-FFF2-40B4-BE49-F238E27FC236}">
                  <a16:creationId xmlns:a16="http://schemas.microsoft.com/office/drawing/2014/main" id="{4A6111DC-DABC-04C5-4837-5EBC520FA15E}"/>
                </a:ext>
              </a:extLst>
            </p:cNvPr>
            <p:cNvSpPr>
              <a:spLocks noChangeShapeType="1"/>
            </p:cNvSpPr>
            <p:nvPr/>
          </p:nvSpPr>
          <p:spPr bwMode="auto">
            <a:xfrm>
              <a:off x="2285" y="3040"/>
              <a:ext cx="624" cy="0"/>
            </a:xfrm>
            <a:prstGeom prst="line">
              <a:avLst/>
            </a:prstGeom>
            <a:grpFill/>
            <a:ln w="28575">
              <a:solidFill>
                <a:srgbClr val="000000"/>
              </a:solidFill>
              <a:round/>
              <a:headEnd/>
              <a:tailEnd/>
            </a:ln>
          </p:spPr>
          <p:txBody>
            <a:bodyPr/>
            <a:lstStyle/>
            <a:p>
              <a:endParaRPr lang="en-US"/>
            </a:p>
          </p:txBody>
        </p:sp>
      </p:grpSp>
      <p:grpSp>
        <p:nvGrpSpPr>
          <p:cNvPr id="48149" name="Group 22">
            <a:extLst>
              <a:ext uri="{FF2B5EF4-FFF2-40B4-BE49-F238E27FC236}">
                <a16:creationId xmlns:a16="http://schemas.microsoft.com/office/drawing/2014/main" id="{C9C3430D-67C8-FFBB-0BBF-E5BC5C3424AF}"/>
              </a:ext>
            </a:extLst>
          </p:cNvPr>
          <p:cNvGrpSpPr>
            <a:grpSpLocks/>
          </p:cNvGrpSpPr>
          <p:nvPr/>
        </p:nvGrpSpPr>
        <p:grpSpPr bwMode="auto">
          <a:xfrm>
            <a:off x="3856039" y="2222501"/>
            <a:ext cx="1130301" cy="962025"/>
            <a:chOff x="1565" y="2116"/>
            <a:chExt cx="712" cy="606"/>
          </a:xfrm>
        </p:grpSpPr>
        <p:sp>
          <p:nvSpPr>
            <p:cNvPr id="48161" name="Oval 23">
              <a:extLst>
                <a:ext uri="{FF2B5EF4-FFF2-40B4-BE49-F238E27FC236}">
                  <a16:creationId xmlns:a16="http://schemas.microsoft.com/office/drawing/2014/main" id="{F4A985A8-E722-EAE0-9DFE-57A428688B9B}"/>
                </a:ext>
              </a:extLst>
            </p:cNvPr>
            <p:cNvSpPr>
              <a:spLocks noChangeArrowheads="1"/>
            </p:cNvSpPr>
            <p:nvPr/>
          </p:nvSpPr>
          <p:spPr bwMode="auto">
            <a:xfrm>
              <a:off x="1565" y="2116"/>
              <a:ext cx="621" cy="606"/>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62" name="Text Box 24">
              <a:extLst>
                <a:ext uri="{FF2B5EF4-FFF2-40B4-BE49-F238E27FC236}">
                  <a16:creationId xmlns:a16="http://schemas.microsoft.com/office/drawing/2014/main" id="{2AE5457F-6737-68B6-8ADB-1A7023737A15}"/>
                </a:ext>
              </a:extLst>
            </p:cNvPr>
            <p:cNvSpPr txBox="1">
              <a:spLocks noChangeArrowheads="1"/>
            </p:cNvSpPr>
            <p:nvPr/>
          </p:nvSpPr>
          <p:spPr bwMode="auto">
            <a:xfrm>
              <a:off x="160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ACK or NAK</a:t>
              </a:r>
              <a:endParaRPr lang="en-US" altLang="en-US" dirty="0">
                <a:latin typeface="Times New Roman" panose="02020603050405020304" pitchFamily="18" charset="0"/>
              </a:endParaRPr>
            </a:p>
          </p:txBody>
        </p:sp>
      </p:grpSp>
      <p:sp>
        <p:nvSpPr>
          <p:cNvPr id="48150" name="Line 25">
            <a:extLst>
              <a:ext uri="{FF2B5EF4-FFF2-40B4-BE49-F238E27FC236}">
                <a16:creationId xmlns:a16="http://schemas.microsoft.com/office/drawing/2014/main" id="{3F6629BE-82C3-774C-32CB-537B6DD0F828}"/>
              </a:ext>
            </a:extLst>
          </p:cNvPr>
          <p:cNvSpPr>
            <a:spLocks noChangeShapeType="1"/>
          </p:cNvSpPr>
          <p:nvPr/>
        </p:nvSpPr>
        <p:spPr bwMode="auto">
          <a:xfrm>
            <a:off x="7858125" y="3497264"/>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1" name="Freeform 26">
            <a:extLst>
              <a:ext uri="{FF2B5EF4-FFF2-40B4-BE49-F238E27FC236}">
                <a16:creationId xmlns:a16="http://schemas.microsoft.com/office/drawing/2014/main" id="{A3DBBDE8-0326-8557-749E-4FEF55182AC4}"/>
              </a:ext>
            </a:extLst>
          </p:cNvPr>
          <p:cNvSpPr>
            <a:spLocks/>
          </p:cNvSpPr>
          <p:nvPr/>
        </p:nvSpPr>
        <p:spPr bwMode="auto">
          <a:xfrm>
            <a:off x="8196263" y="3148013"/>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nvGrpSpPr>
          <p:cNvPr id="48152" name="Group 27">
            <a:extLst>
              <a:ext uri="{FF2B5EF4-FFF2-40B4-BE49-F238E27FC236}">
                <a16:creationId xmlns:a16="http://schemas.microsoft.com/office/drawing/2014/main" id="{113A29E1-C853-FE63-2CFB-5DE30A0A17A9}"/>
              </a:ext>
            </a:extLst>
          </p:cNvPr>
          <p:cNvGrpSpPr>
            <a:grpSpLocks/>
          </p:cNvGrpSpPr>
          <p:nvPr/>
        </p:nvGrpSpPr>
        <p:grpSpPr bwMode="auto">
          <a:xfrm>
            <a:off x="8288338" y="3568701"/>
            <a:ext cx="1236663" cy="962025"/>
            <a:chOff x="1390" y="3347"/>
            <a:chExt cx="779" cy="606"/>
          </a:xfrm>
        </p:grpSpPr>
        <p:sp>
          <p:nvSpPr>
            <p:cNvPr id="48159" name="Oval 28">
              <a:extLst>
                <a:ext uri="{FF2B5EF4-FFF2-40B4-BE49-F238E27FC236}">
                  <a16:creationId xmlns:a16="http://schemas.microsoft.com/office/drawing/2014/main" id="{D2E0F9CC-0856-2C40-7EFA-853AC5A44C77}"/>
                </a:ext>
              </a:extLst>
            </p:cNvPr>
            <p:cNvSpPr>
              <a:spLocks noChangeArrowheads="1"/>
            </p:cNvSpPr>
            <p:nvPr/>
          </p:nvSpPr>
          <p:spPr bwMode="auto">
            <a:xfrm>
              <a:off x="1390" y="3347"/>
              <a:ext cx="621" cy="606"/>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60" name="Text Box 29">
              <a:extLst>
                <a:ext uri="{FF2B5EF4-FFF2-40B4-BE49-F238E27FC236}">
                  <a16:creationId xmlns:a16="http://schemas.microsoft.com/office/drawing/2014/main" id="{493CDD0F-6CA8-D804-5AA9-997253FC9199}"/>
                </a:ext>
              </a:extLst>
            </p:cNvPr>
            <p:cNvSpPr txBox="1">
              <a:spLocks noChangeArrowheads="1"/>
            </p:cNvSpPr>
            <p:nvPr/>
          </p:nvSpPr>
          <p:spPr bwMode="auto">
            <a:xfrm>
              <a:off x="1413" y="3400"/>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grpSp>
      <p:sp>
        <p:nvSpPr>
          <p:cNvPr id="48153" name="Freeform 30">
            <a:extLst>
              <a:ext uri="{FF2B5EF4-FFF2-40B4-BE49-F238E27FC236}">
                <a16:creationId xmlns:a16="http://schemas.microsoft.com/office/drawing/2014/main" id="{77C85E75-79FB-4F5A-37CA-91E9CB46A8A8}"/>
              </a:ext>
            </a:extLst>
          </p:cNvPr>
          <p:cNvSpPr>
            <a:spLocks/>
          </p:cNvSpPr>
          <p:nvPr/>
        </p:nvSpPr>
        <p:spPr bwMode="auto">
          <a:xfrm flipV="1">
            <a:off x="8208963" y="4464050"/>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54" name="Text Box 31">
            <a:extLst>
              <a:ext uri="{FF2B5EF4-FFF2-40B4-BE49-F238E27FC236}">
                <a16:creationId xmlns:a16="http://schemas.microsoft.com/office/drawing/2014/main" id="{9C080598-9A1B-E98C-32FD-AA630A84CDDC}"/>
              </a:ext>
            </a:extLst>
          </p:cNvPr>
          <p:cNvSpPr txBox="1">
            <a:spLocks noChangeArrowheads="1"/>
          </p:cNvSpPr>
          <p:nvPr/>
        </p:nvSpPr>
        <p:spPr bwMode="auto">
          <a:xfrm>
            <a:off x="823567" y="1506797"/>
            <a:ext cx="1043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sender</a:t>
            </a:r>
          </a:p>
        </p:txBody>
      </p:sp>
      <p:sp>
        <p:nvSpPr>
          <p:cNvPr id="48155" name="Text Box 32">
            <a:extLst>
              <a:ext uri="{FF2B5EF4-FFF2-40B4-BE49-F238E27FC236}">
                <a16:creationId xmlns:a16="http://schemas.microsoft.com/office/drawing/2014/main" id="{07A5958C-C6B7-B981-6FF7-8E4A67649F35}"/>
              </a:ext>
            </a:extLst>
          </p:cNvPr>
          <p:cNvSpPr txBox="1">
            <a:spLocks noChangeArrowheads="1"/>
          </p:cNvSpPr>
          <p:nvPr/>
        </p:nvSpPr>
        <p:spPr bwMode="auto">
          <a:xfrm>
            <a:off x="8437564" y="1479550"/>
            <a:ext cx="11939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a:latin typeface="Calibri" panose="020F0502020204030204" pitchFamily="34" charset="0"/>
                <a:cs typeface="Calibri" panose="020F0502020204030204" pitchFamily="34" charset="0"/>
              </a:rPr>
              <a:t>receiver</a:t>
            </a:r>
          </a:p>
        </p:txBody>
      </p:sp>
      <p:sp>
        <p:nvSpPr>
          <p:cNvPr id="48156" name="Line 33">
            <a:extLst>
              <a:ext uri="{FF2B5EF4-FFF2-40B4-BE49-F238E27FC236}">
                <a16:creationId xmlns:a16="http://schemas.microsoft.com/office/drawing/2014/main" id="{2F017BB7-4120-CC08-BA71-374C67205A5C}"/>
              </a:ext>
            </a:extLst>
          </p:cNvPr>
          <p:cNvSpPr>
            <a:spLocks noChangeShapeType="1"/>
          </p:cNvSpPr>
          <p:nvPr/>
        </p:nvSpPr>
        <p:spPr bwMode="auto">
          <a:xfrm>
            <a:off x="1873250" y="2166939"/>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8" name="Text Box 35">
            <a:extLst>
              <a:ext uri="{FF2B5EF4-FFF2-40B4-BE49-F238E27FC236}">
                <a16:creationId xmlns:a16="http://schemas.microsoft.com/office/drawing/2014/main" id="{C2428318-2338-C915-8643-94392A1EDEB5}"/>
              </a:ext>
            </a:extLst>
          </p:cNvPr>
          <p:cNvSpPr txBox="1">
            <a:spLocks noChangeArrowheads="1"/>
          </p:cNvSpPr>
          <p:nvPr/>
        </p:nvSpPr>
        <p:spPr bwMode="auto">
          <a:xfrm>
            <a:off x="2986088" y="3786188"/>
            <a:ext cx="323850" cy="336550"/>
          </a:xfrm>
          <a:prstGeom prst="rect">
            <a:avLst/>
          </a:prstGeom>
          <a:solidFill>
            <a:schemeClr val="accent4">
              <a:lumMod val="20000"/>
              <a:lumOff val="80000"/>
            </a:schemeClr>
          </a:solidFill>
          <a:ln>
            <a:noFill/>
          </a:ln>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Symbol" pitchFamily="2" charset="2"/>
              </a:rPr>
              <a:t>L</a:t>
            </a:r>
          </a:p>
        </p:txBody>
      </p:sp>
      <p:sp>
        <p:nvSpPr>
          <p:cNvPr id="48143" name="Line 13">
            <a:extLst>
              <a:ext uri="{FF2B5EF4-FFF2-40B4-BE49-F238E27FC236}">
                <a16:creationId xmlns:a16="http://schemas.microsoft.com/office/drawing/2014/main" id="{AC49D548-1178-7725-0F92-6AEE88BCA251}"/>
              </a:ext>
            </a:extLst>
          </p:cNvPr>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Oval 26">
            <a:extLst>
              <a:ext uri="{FF2B5EF4-FFF2-40B4-BE49-F238E27FC236}">
                <a16:creationId xmlns:a16="http://schemas.microsoft.com/office/drawing/2014/main" id="{FD23CC39-664B-FB91-31C5-0C373B704715}"/>
              </a:ext>
            </a:extLst>
          </p:cNvPr>
          <p:cNvSpPr>
            <a:spLocks noChangeArrowheads="1"/>
          </p:cNvSpPr>
          <p:nvPr/>
        </p:nvSpPr>
        <p:spPr bwMode="auto">
          <a:xfrm>
            <a:off x="8288339" y="3568701"/>
            <a:ext cx="985837" cy="962025"/>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nvGrpSpPr>
          <p:cNvPr id="3" name="Group 32">
            <a:extLst>
              <a:ext uri="{FF2B5EF4-FFF2-40B4-BE49-F238E27FC236}">
                <a16:creationId xmlns:a16="http://schemas.microsoft.com/office/drawing/2014/main" id="{85A898EA-1FA5-9845-0134-98725729E53A}"/>
              </a:ext>
            </a:extLst>
          </p:cNvPr>
          <p:cNvGrpSpPr>
            <a:grpSpLocks/>
          </p:cNvGrpSpPr>
          <p:nvPr/>
        </p:nvGrpSpPr>
        <p:grpSpPr bwMode="auto">
          <a:xfrm>
            <a:off x="7858126" y="3497263"/>
            <a:ext cx="1414463" cy="1033462"/>
            <a:chOff x="3990" y="2203"/>
            <a:chExt cx="891" cy="651"/>
          </a:xfrm>
        </p:grpSpPr>
        <p:sp>
          <p:nvSpPr>
            <p:cNvPr id="4" name="Line 33">
              <a:extLst>
                <a:ext uri="{FF2B5EF4-FFF2-40B4-BE49-F238E27FC236}">
                  <a16:creationId xmlns:a16="http://schemas.microsoft.com/office/drawing/2014/main" id="{E929210B-3E9E-1E39-FE57-F1E8F6B17A11}"/>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 name="Oval 34">
              <a:extLst>
                <a:ext uri="{FF2B5EF4-FFF2-40B4-BE49-F238E27FC236}">
                  <a16:creationId xmlns:a16="http://schemas.microsoft.com/office/drawing/2014/main" id="{C0452A68-DF4E-DDEC-68F9-A07166F9EF0E}"/>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sp>
        <p:nvSpPr>
          <p:cNvPr id="6" name="Line 36">
            <a:extLst>
              <a:ext uri="{FF2B5EF4-FFF2-40B4-BE49-F238E27FC236}">
                <a16:creationId xmlns:a16="http://schemas.microsoft.com/office/drawing/2014/main" id="{7354BDDB-3957-7F43-0E94-6B764872F3EE}"/>
              </a:ext>
            </a:extLst>
          </p:cNvPr>
          <p:cNvSpPr>
            <a:spLocks noChangeShapeType="1"/>
          </p:cNvSpPr>
          <p:nvPr/>
        </p:nvSpPr>
        <p:spPr bwMode="auto">
          <a:xfrm>
            <a:off x="2535238" y="1289051"/>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 name="Freeform 37">
            <a:extLst>
              <a:ext uri="{FF2B5EF4-FFF2-40B4-BE49-F238E27FC236}">
                <a16:creationId xmlns:a16="http://schemas.microsoft.com/office/drawing/2014/main" id="{61BB5E44-3066-0CDE-B9D0-2ED10A2BC420}"/>
              </a:ext>
            </a:extLst>
          </p:cNvPr>
          <p:cNvSpPr>
            <a:spLocks/>
          </p:cNvSpPr>
          <p:nvPr/>
        </p:nvSpPr>
        <p:spPr bwMode="auto">
          <a:xfrm>
            <a:off x="2535238" y="2006600"/>
            <a:ext cx="6697662" cy="3060700"/>
          </a:xfrm>
          <a:custGeom>
            <a:avLst/>
            <a:gdLst>
              <a:gd name="T0" fmla="*/ 0 w 4219"/>
              <a:gd name="T1" fmla="*/ 2147483647 h 1928"/>
              <a:gd name="T2" fmla="*/ 2147483647 w 4219"/>
              <a:gd name="T3" fmla="*/ 0 h 1928"/>
              <a:gd name="T4" fmla="*/ 2147483647 w 4219"/>
              <a:gd name="T5" fmla="*/ 2147483647 h 1928"/>
              <a:gd name="T6" fmla="*/ 2147483647 w 4219"/>
              <a:gd name="T7" fmla="*/ 2147483647 h 1928"/>
              <a:gd name="T8" fmla="*/ 0 60000 65536"/>
              <a:gd name="T9" fmla="*/ 0 60000 65536"/>
              <a:gd name="T10" fmla="*/ 0 60000 65536"/>
              <a:gd name="T11" fmla="*/ 0 60000 65536"/>
              <a:gd name="T12" fmla="*/ 0 w 4219"/>
              <a:gd name="T13" fmla="*/ 0 h 1928"/>
              <a:gd name="T14" fmla="*/ 4219 w 4219"/>
              <a:gd name="T15" fmla="*/ 1928 h 1928"/>
            </a:gdLst>
            <a:ahLst/>
            <a:cxnLst>
              <a:cxn ang="T8">
                <a:pos x="T0" y="T1"/>
              </a:cxn>
              <a:cxn ang="T9">
                <a:pos x="T2" y="T3"/>
              </a:cxn>
              <a:cxn ang="T10">
                <a:pos x="T4" y="T5"/>
              </a:cxn>
              <a:cxn ang="T11">
                <a:pos x="T6" y="T7"/>
              </a:cxn>
            </a:cxnLst>
            <a:rect l="T12" t="T13" r="T14" b="T15"/>
            <a:pathLst>
              <a:path w="4219" h="1928">
                <a:moveTo>
                  <a:pt x="0" y="10"/>
                </a:moveTo>
                <a:lnTo>
                  <a:pt x="1003" y="0"/>
                </a:lnTo>
                <a:lnTo>
                  <a:pt x="3387" y="1928"/>
                </a:lnTo>
                <a:lnTo>
                  <a:pt x="4219" y="1928"/>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8" name="Line 42">
            <a:extLst>
              <a:ext uri="{FF2B5EF4-FFF2-40B4-BE49-F238E27FC236}">
                <a16:creationId xmlns:a16="http://schemas.microsoft.com/office/drawing/2014/main" id="{44D59813-BCD1-0651-5A23-A3B66A5ABE78}"/>
              </a:ext>
            </a:extLst>
          </p:cNvPr>
          <p:cNvSpPr>
            <a:spLocks noChangeShapeType="1"/>
          </p:cNvSpPr>
          <p:nvPr/>
        </p:nvSpPr>
        <p:spPr bwMode="auto">
          <a:xfrm flipH="1">
            <a:off x="7785100" y="4902200"/>
            <a:ext cx="12700" cy="1193800"/>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Freeform 43">
            <a:extLst>
              <a:ext uri="{FF2B5EF4-FFF2-40B4-BE49-F238E27FC236}">
                <a16:creationId xmlns:a16="http://schemas.microsoft.com/office/drawing/2014/main" id="{2AC41E7A-D4C2-6941-361F-62079C917166}"/>
              </a:ext>
            </a:extLst>
          </p:cNvPr>
          <p:cNvSpPr>
            <a:spLocks/>
          </p:cNvSpPr>
          <p:nvPr/>
        </p:nvSpPr>
        <p:spPr bwMode="auto">
          <a:xfrm>
            <a:off x="2679700" y="3886200"/>
            <a:ext cx="6667500" cy="2260600"/>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nvGrpSpPr>
          <p:cNvPr id="10" name="Group 44">
            <a:extLst>
              <a:ext uri="{FF2B5EF4-FFF2-40B4-BE49-F238E27FC236}">
                <a16:creationId xmlns:a16="http://schemas.microsoft.com/office/drawing/2014/main" id="{6E7D8B03-DBC8-9405-F1AA-9C65AE07C1CD}"/>
              </a:ext>
            </a:extLst>
          </p:cNvPr>
          <p:cNvGrpSpPr>
            <a:grpSpLocks/>
          </p:cNvGrpSpPr>
          <p:nvPr/>
        </p:nvGrpSpPr>
        <p:grpSpPr bwMode="auto">
          <a:xfrm>
            <a:off x="1871663" y="2166939"/>
            <a:ext cx="1333500" cy="1004887"/>
            <a:chOff x="220" y="1365"/>
            <a:chExt cx="840" cy="633"/>
          </a:xfrm>
        </p:grpSpPr>
        <p:sp>
          <p:nvSpPr>
            <p:cNvPr id="11" name="Line 45">
              <a:extLst>
                <a:ext uri="{FF2B5EF4-FFF2-40B4-BE49-F238E27FC236}">
                  <a16:creationId xmlns:a16="http://schemas.microsoft.com/office/drawing/2014/main" id="{96EB2DE4-66A7-0B2A-8F5E-F3DEB3EA9396}"/>
                </a:ext>
              </a:extLst>
            </p:cNvPr>
            <p:cNvSpPr>
              <a:spLocks noChangeShapeType="1"/>
            </p:cNvSpPr>
            <p:nvPr/>
          </p:nvSpPr>
          <p:spPr bwMode="auto">
            <a:xfrm>
              <a:off x="220" y="1365"/>
              <a:ext cx="273" cy="154"/>
            </a:xfrm>
            <a:prstGeom prst="line">
              <a:avLst/>
            </a:prstGeom>
            <a:noFill/>
            <a:ln w="28575">
              <a:solidFill>
                <a:schemeClr val="tx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 name="Oval 46">
              <a:extLst>
                <a:ext uri="{FF2B5EF4-FFF2-40B4-BE49-F238E27FC236}">
                  <a16:creationId xmlns:a16="http://schemas.microsoft.com/office/drawing/2014/main" id="{FCBA986C-22FA-78D2-A58A-F9C5F40FAD83}"/>
                </a:ext>
              </a:extLst>
            </p:cNvPr>
            <p:cNvSpPr>
              <a:spLocks noChangeArrowheads="1"/>
            </p:cNvSpPr>
            <p:nvPr/>
          </p:nvSpPr>
          <p:spPr bwMode="auto">
            <a:xfrm>
              <a:off x="439" y="1392"/>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sp>
        <p:nvSpPr>
          <p:cNvPr id="13" name="Text Box 29">
            <a:extLst>
              <a:ext uri="{FF2B5EF4-FFF2-40B4-BE49-F238E27FC236}">
                <a16:creationId xmlns:a16="http://schemas.microsoft.com/office/drawing/2014/main" id="{7DFC75B1-DA17-088A-1327-83C01E2F95DA}"/>
              </a:ext>
            </a:extLst>
          </p:cNvPr>
          <p:cNvSpPr txBox="1">
            <a:spLocks noChangeArrowheads="1"/>
          </p:cNvSpPr>
          <p:nvPr/>
        </p:nvSpPr>
        <p:spPr bwMode="auto">
          <a:xfrm>
            <a:off x="8412163" y="37163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7576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10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10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22" presetClass="entr" presetSubtype="2"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right)">
                                      <p:cBhvr>
                                        <p:cTn id="38" dur="1000"/>
                                        <p:tgtEl>
                                          <p:spTgt spid="9"/>
                                        </p:tgtEl>
                                      </p:cBhvr>
                                    </p:animEffect>
                                  </p:childTnLst>
                                  <p:subTnLst>
                                    <p:set>
                                      <p:cBhvr override="childStyle">
                                        <p:cTn dur="1" fill="hold" display="0" masterRel="sameClick" afterEffect="1">
                                          <p:stCondLst>
                                            <p:cond evt="end" delay="0">
                                              <p:tn val="36"/>
                                            </p:cond>
                                          </p:stCondLst>
                                        </p:cTn>
                                        <p:tgtEl>
                                          <p:spTgt spid="9"/>
                                        </p:tgtEl>
                                        <p:attrNameLst>
                                          <p:attrName>style.visibility</p:attrName>
                                        </p:attrNameLst>
                                      </p:cBhvr>
                                      <p:to>
                                        <p:strVal val="hidden"/>
                                      </p:to>
                                    </p:set>
                                  </p:subTnLst>
                                </p:cTn>
                              </p:par>
                            </p:childTnLst>
                          </p:cTn>
                        </p:par>
                        <p:par>
                          <p:cTn id="39" fill="hold">
                            <p:stCondLst>
                              <p:cond delay="1000"/>
                            </p:stCondLst>
                            <p:childTnLst>
                              <p:par>
                                <p:cTn id="40" presetID="1" presetClass="entr" presetSubtype="0" fill="hold" nodeType="after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2B6FF-7FE1-9BA2-B24B-58B454060072}"/>
            </a:ext>
          </a:extLst>
        </p:cNvPr>
        <p:cNvGrpSpPr/>
        <p:nvPr/>
      </p:nvGrpSpPr>
      <p:grpSpPr>
        <a:xfrm>
          <a:off x="0" y="0"/>
          <a:ext cx="0" cy="0"/>
          <a:chOff x="0" y="0"/>
          <a:chExt cx="0" cy="0"/>
        </a:xfrm>
      </p:grpSpPr>
      <p:sp>
        <p:nvSpPr>
          <p:cNvPr id="48132" name="Rectangle 2">
            <a:extLst>
              <a:ext uri="{FF2B5EF4-FFF2-40B4-BE49-F238E27FC236}">
                <a16:creationId xmlns:a16="http://schemas.microsoft.com/office/drawing/2014/main" id="{E1F33BC0-8AB3-83AC-F548-1DD5C333C654}"/>
              </a:ext>
            </a:extLst>
          </p:cNvPr>
          <p:cNvSpPr>
            <a:spLocks noGrp="1" noChangeArrowheads="1"/>
          </p:cNvSpPr>
          <p:nvPr>
            <p:ph type="title"/>
          </p:nvPr>
        </p:nvSpPr>
        <p:spPr>
          <a:xfrm>
            <a:off x="838200" y="226738"/>
            <a:ext cx="10515600" cy="894622"/>
          </a:xfrm>
          <a:noFill/>
        </p:spPr>
        <p:txBody>
          <a:bodyPr/>
          <a:lstStyle/>
          <a:p>
            <a:r>
              <a:rPr lang="en-US" altLang="en-US" sz="3600" dirty="0"/>
              <a:t>Corruption scenario</a:t>
            </a:r>
            <a:endParaRPr lang="en-US" altLang="en-US" dirty="0"/>
          </a:p>
        </p:txBody>
      </p:sp>
      <p:sp>
        <p:nvSpPr>
          <p:cNvPr id="14" name="Oval 3">
            <a:extLst>
              <a:ext uri="{FF2B5EF4-FFF2-40B4-BE49-F238E27FC236}">
                <a16:creationId xmlns:a16="http://schemas.microsoft.com/office/drawing/2014/main" id="{630B6A2F-AAE0-569A-AF0B-A6DC911391D5}"/>
              </a:ext>
            </a:extLst>
          </p:cNvPr>
          <p:cNvSpPr>
            <a:spLocks noChangeArrowheads="1"/>
          </p:cNvSpPr>
          <p:nvPr/>
        </p:nvSpPr>
        <p:spPr bwMode="auto">
          <a:xfrm>
            <a:off x="2220914" y="2209801"/>
            <a:ext cx="985837" cy="962025"/>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5" name="Text Box 15">
            <a:extLst>
              <a:ext uri="{FF2B5EF4-FFF2-40B4-BE49-F238E27FC236}">
                <a16:creationId xmlns:a16="http://schemas.microsoft.com/office/drawing/2014/main" id="{AA33C2C4-D61F-9999-A616-7B76F6DE4E37}"/>
              </a:ext>
            </a:extLst>
          </p:cNvPr>
          <p:cNvSpPr txBox="1">
            <a:spLocks noChangeArrowheads="1"/>
          </p:cNvSpPr>
          <p:nvPr/>
        </p:nvSpPr>
        <p:spPr bwMode="auto">
          <a:xfrm>
            <a:off x="5086351" y="2600325"/>
            <a:ext cx="1763713" cy="400050"/>
          </a:xfrm>
          <a:prstGeom prst="rect">
            <a:avLst/>
          </a:prstGeom>
          <a:solidFill>
            <a:schemeClr val="accent5">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udt_send</a:t>
            </a:r>
            <a:r>
              <a:rPr lang="en-US" altLang="en-US" dirty="0">
                <a:latin typeface="Arial" panose="020B0604020202020204" pitchFamily="34" charset="0"/>
              </a:rPr>
              <a:t>(</a:t>
            </a:r>
            <a:r>
              <a:rPr lang="en-US" altLang="en-US" dirty="0" err="1">
                <a:latin typeface="Arial" panose="020B0604020202020204" pitchFamily="34" charset="0"/>
              </a:rPr>
              <a:t>sndpkt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57" name="Text Box 34">
            <a:extLst>
              <a:ext uri="{FF2B5EF4-FFF2-40B4-BE49-F238E27FC236}">
                <a16:creationId xmlns:a16="http://schemas.microsoft.com/office/drawing/2014/main" id="{75FF9F0E-E886-9064-1E9A-A1E329330C5C}"/>
              </a:ext>
            </a:extLst>
          </p:cNvPr>
          <p:cNvSpPr txBox="1">
            <a:spLocks noChangeArrowheads="1"/>
          </p:cNvSpPr>
          <p:nvPr/>
        </p:nvSpPr>
        <p:spPr bwMode="auto">
          <a:xfrm>
            <a:off x="2555874" y="1123643"/>
            <a:ext cx="3539137" cy="428625"/>
          </a:xfrm>
          <a:prstGeom prst="rect">
            <a:avLst/>
          </a:prstGeom>
          <a:solidFill>
            <a:schemeClr val="accent6">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rdt_send</a:t>
            </a:r>
            <a:r>
              <a:rPr lang="en-US" altLang="en-US" dirty="0">
                <a:latin typeface="Arial" panose="020B0604020202020204" pitchFamily="34" charset="0"/>
              </a:rPr>
              <a:t>(data)</a:t>
            </a:r>
            <a:endParaRPr lang="en-US" altLang="en-US" dirty="0">
              <a:latin typeface="Times New Roman" panose="02020603050405020304" pitchFamily="18" charset="0"/>
            </a:endParaRPr>
          </a:p>
        </p:txBody>
      </p:sp>
      <p:sp>
        <p:nvSpPr>
          <p:cNvPr id="48135" name="Text Box 5">
            <a:extLst>
              <a:ext uri="{FF2B5EF4-FFF2-40B4-BE49-F238E27FC236}">
                <a16:creationId xmlns:a16="http://schemas.microsoft.com/office/drawing/2014/main" id="{1972CB02-E894-2801-5663-76E58F090179}"/>
              </a:ext>
            </a:extLst>
          </p:cNvPr>
          <p:cNvSpPr txBox="1">
            <a:spLocks noChangeArrowheads="1"/>
          </p:cNvSpPr>
          <p:nvPr/>
        </p:nvSpPr>
        <p:spPr bwMode="auto">
          <a:xfrm>
            <a:off x="2528888" y="1401455"/>
            <a:ext cx="3567112" cy="570220"/>
          </a:xfrm>
          <a:prstGeom prst="rect">
            <a:avLst/>
          </a:prstGeom>
          <a:solidFill>
            <a:schemeClr val="accent6">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sndpkt</a:t>
            </a:r>
            <a:r>
              <a:rPr lang="en-US" altLang="en-US" dirty="0">
                <a:latin typeface="Arial" panose="020B0604020202020204" pitchFamily="34" charset="0"/>
              </a:rPr>
              <a:t> = </a:t>
            </a:r>
            <a:r>
              <a:rPr lang="en-US" altLang="en-US" dirty="0" err="1">
                <a:latin typeface="Arial" panose="020B0604020202020204" pitchFamily="34" charset="0"/>
              </a:rPr>
              <a:t>make_pkt</a:t>
            </a:r>
            <a:r>
              <a:rPr lang="en-US" altLang="en-US" dirty="0">
                <a:latin typeface="Arial" panose="020B0604020202020204" pitchFamily="34" charset="0"/>
              </a:rPr>
              <a:t>(data, checksum)</a:t>
            </a:r>
          </a:p>
          <a:p>
            <a:pPr algn="l"/>
            <a:r>
              <a:rPr lang="en-US" altLang="en-US" dirty="0" err="1">
                <a:latin typeface="Arial" panose="020B0604020202020204" pitchFamily="34" charset="0"/>
              </a:rPr>
              <a:t>udt_send</a:t>
            </a:r>
            <a:r>
              <a:rPr lang="en-US" altLang="en-US" dirty="0">
                <a:latin typeface="Arial" panose="020B0604020202020204" pitchFamily="34" charset="0"/>
              </a:rPr>
              <a:t>(</a:t>
            </a:r>
            <a:r>
              <a:rPr lang="en-US" altLang="en-US" dirty="0" err="1">
                <a:latin typeface="Arial" panose="020B0604020202020204" pitchFamily="34" charset="0"/>
              </a:rPr>
              <a:t>sndpkt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33" name="Oval 3">
            <a:extLst>
              <a:ext uri="{FF2B5EF4-FFF2-40B4-BE49-F238E27FC236}">
                <a16:creationId xmlns:a16="http://schemas.microsoft.com/office/drawing/2014/main" id="{DD682A20-AE22-CC16-E1DD-7142C94D0D9F}"/>
              </a:ext>
            </a:extLst>
          </p:cNvPr>
          <p:cNvSpPr>
            <a:spLocks noChangeArrowheads="1"/>
          </p:cNvSpPr>
          <p:nvPr/>
        </p:nvSpPr>
        <p:spPr bwMode="auto">
          <a:xfrm>
            <a:off x="2220914" y="2209801"/>
            <a:ext cx="985837" cy="962025"/>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34" name="Text Box 4">
            <a:extLst>
              <a:ext uri="{FF2B5EF4-FFF2-40B4-BE49-F238E27FC236}">
                <a16:creationId xmlns:a16="http://schemas.microsoft.com/office/drawing/2014/main" id="{069BDEDC-79C9-CF47-47E1-025E7E3A4C83}"/>
              </a:ext>
            </a:extLst>
          </p:cNvPr>
          <p:cNvSpPr txBox="1">
            <a:spLocks noChangeArrowheads="1"/>
          </p:cNvSpPr>
          <p:nvPr/>
        </p:nvSpPr>
        <p:spPr bwMode="auto">
          <a:xfrm>
            <a:off x="2273318" y="22939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above</a:t>
            </a:r>
            <a:endParaRPr lang="en-US" altLang="en-US" dirty="0">
              <a:latin typeface="Times New Roman" panose="02020603050405020304" pitchFamily="18" charset="0"/>
            </a:endParaRPr>
          </a:p>
        </p:txBody>
      </p:sp>
      <p:sp>
        <p:nvSpPr>
          <p:cNvPr id="48136" name="Line 6">
            <a:extLst>
              <a:ext uri="{FF2B5EF4-FFF2-40B4-BE49-F238E27FC236}">
                <a16:creationId xmlns:a16="http://schemas.microsoft.com/office/drawing/2014/main" id="{C85D69E7-837E-5AAF-F58B-D1DE4BFB98FC}"/>
              </a:ext>
            </a:extLst>
          </p:cNvPr>
          <p:cNvSpPr>
            <a:spLocks noChangeShapeType="1"/>
          </p:cNvSpPr>
          <p:nvPr/>
        </p:nvSpPr>
        <p:spPr bwMode="auto">
          <a:xfrm>
            <a:off x="2633663" y="144590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37" name="Text Box 7">
            <a:extLst>
              <a:ext uri="{FF2B5EF4-FFF2-40B4-BE49-F238E27FC236}">
                <a16:creationId xmlns:a16="http://schemas.microsoft.com/office/drawing/2014/main" id="{DCB3FD8B-EDAF-E4B8-88A7-F8D0744A3A91}"/>
              </a:ext>
            </a:extLst>
          </p:cNvPr>
          <p:cNvSpPr txBox="1">
            <a:spLocks noChangeArrowheads="1"/>
          </p:cNvSpPr>
          <p:nvPr/>
        </p:nvSpPr>
        <p:spPr bwMode="auto">
          <a:xfrm>
            <a:off x="7843839" y="5314951"/>
            <a:ext cx="2526795" cy="894622"/>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a:latin typeface="Arial" panose="020B0604020202020204" pitchFamily="34" charset="0"/>
              </a:rPr>
              <a:t>extract(</a:t>
            </a:r>
            <a:r>
              <a:rPr lang="en-US" altLang="en-US" dirty="0" err="1">
                <a:latin typeface="Arial" panose="020B0604020202020204" pitchFamily="34" charset="0"/>
              </a:rPr>
              <a:t>rcvpkt,data</a:t>
            </a:r>
            <a:r>
              <a:rPr lang="en-US" altLang="en-US" dirty="0">
                <a:latin typeface="Arial" panose="020B0604020202020204" pitchFamily="34" charset="0"/>
              </a:rPr>
              <a:t>)</a:t>
            </a:r>
          </a:p>
          <a:p>
            <a:pPr algn="l"/>
            <a:r>
              <a:rPr lang="en-US" altLang="en-US" dirty="0" err="1">
                <a:latin typeface="Arial" panose="020B0604020202020204" pitchFamily="34" charset="0"/>
              </a:rPr>
              <a:t>deliver_data</a:t>
            </a:r>
            <a:r>
              <a:rPr lang="en-US" altLang="en-US" dirty="0">
                <a:latin typeface="Arial" panose="020B0604020202020204" pitchFamily="34" charset="0"/>
              </a:rPr>
              <a:t>(data)</a:t>
            </a:r>
          </a:p>
          <a:p>
            <a:pPr algn="l"/>
            <a:r>
              <a:rPr lang="en-US" altLang="en-US" dirty="0" err="1">
                <a:latin typeface="Arial" panose="020B0604020202020204" pitchFamily="34" charset="0"/>
              </a:rPr>
              <a:t>udt_send</a:t>
            </a:r>
            <a:r>
              <a:rPr lang="en-US" altLang="en-US" dirty="0">
                <a:latin typeface="Arial" panose="020B0604020202020204" pitchFamily="34" charset="0"/>
              </a:rPr>
              <a:t>(ACK)</a:t>
            </a:r>
            <a:endParaRPr lang="en-US" altLang="en-US" dirty="0">
              <a:latin typeface="Times New Roman" panose="02020603050405020304" pitchFamily="18" charset="0"/>
            </a:endParaRPr>
          </a:p>
        </p:txBody>
      </p:sp>
      <p:sp>
        <p:nvSpPr>
          <p:cNvPr id="48138" name="Text Box 8">
            <a:extLst>
              <a:ext uri="{FF2B5EF4-FFF2-40B4-BE49-F238E27FC236}">
                <a16:creationId xmlns:a16="http://schemas.microsoft.com/office/drawing/2014/main" id="{B527283B-FCA5-E2BF-26CB-B936F1F7E014}"/>
              </a:ext>
            </a:extLst>
          </p:cNvPr>
          <p:cNvSpPr txBox="1">
            <a:spLocks noChangeArrowheads="1"/>
          </p:cNvSpPr>
          <p:nvPr/>
        </p:nvSpPr>
        <p:spPr bwMode="auto">
          <a:xfrm>
            <a:off x="7821613" y="4781552"/>
            <a:ext cx="2543640" cy="609600"/>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p>
          <a:p>
            <a:pPr algn="l"/>
            <a:r>
              <a:rPr lang="en-US" altLang="en-US" dirty="0">
                <a:latin typeface="Arial" panose="020B0604020202020204" pitchFamily="34" charset="0"/>
              </a:rPr>
              <a:t>   </a:t>
            </a:r>
            <a:r>
              <a:rPr lang="en-US" altLang="en-US" dirty="0" err="1">
                <a:latin typeface="Arial" panose="020B0604020202020204" pitchFamily="34" charset="0"/>
              </a:rPr>
              <a:t>notcorrupt</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39" name="Line 9">
            <a:extLst>
              <a:ext uri="{FF2B5EF4-FFF2-40B4-BE49-F238E27FC236}">
                <a16:creationId xmlns:a16="http://schemas.microsoft.com/office/drawing/2014/main" id="{2C200EBC-0AF7-B5F3-9EDF-C7D2F05B0E3A}"/>
              </a:ext>
            </a:extLst>
          </p:cNvPr>
          <p:cNvSpPr>
            <a:spLocks noChangeShapeType="1"/>
          </p:cNvSpPr>
          <p:nvPr/>
        </p:nvSpPr>
        <p:spPr bwMode="auto">
          <a:xfrm>
            <a:off x="7943851" y="5370513"/>
            <a:ext cx="14890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8140" name="Freeform 10">
            <a:extLst>
              <a:ext uri="{FF2B5EF4-FFF2-40B4-BE49-F238E27FC236}">
                <a16:creationId xmlns:a16="http://schemas.microsoft.com/office/drawing/2014/main" id="{D07D560A-705B-33B3-06DF-57E02D308585}"/>
              </a:ext>
            </a:extLst>
          </p:cNvPr>
          <p:cNvSpPr>
            <a:spLocks/>
          </p:cNvSpPr>
          <p:nvPr/>
        </p:nvSpPr>
        <p:spPr bwMode="auto">
          <a:xfrm flipV="1">
            <a:off x="2581276" y="1979613"/>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1" name="Freeform 11">
            <a:extLst>
              <a:ext uri="{FF2B5EF4-FFF2-40B4-BE49-F238E27FC236}">
                <a16:creationId xmlns:a16="http://schemas.microsoft.com/office/drawing/2014/main" id="{D51F4641-D6C2-7ADA-3C01-86DFE5FA9C97}"/>
              </a:ext>
            </a:extLst>
          </p:cNvPr>
          <p:cNvSpPr>
            <a:spLocks/>
          </p:cNvSpPr>
          <p:nvPr/>
        </p:nvSpPr>
        <p:spPr bwMode="auto">
          <a:xfrm>
            <a:off x="2628901" y="3140075"/>
            <a:ext cx="1800225" cy="247650"/>
          </a:xfrm>
          <a:custGeom>
            <a:avLst/>
            <a:gdLst>
              <a:gd name="T0" fmla="*/ 0 w 2835"/>
              <a:gd name="T1" fmla="*/ 0 h 525"/>
              <a:gd name="T2" fmla="*/ 2147483647 w 2835"/>
              <a:gd name="T3" fmla="*/ 0 h 525"/>
              <a:gd name="T4" fmla="*/ 0 60000 65536"/>
              <a:gd name="T5" fmla="*/ 0 60000 65536"/>
              <a:gd name="T6" fmla="*/ 0 w 2835"/>
              <a:gd name="T7" fmla="*/ 0 h 525"/>
              <a:gd name="T8" fmla="*/ 2835 w 2835"/>
              <a:gd name="T9" fmla="*/ 525 h 525"/>
            </a:gdLst>
            <a:ahLst/>
            <a:cxnLst>
              <a:cxn ang="T4">
                <a:pos x="T0" y="T1"/>
              </a:cxn>
              <a:cxn ang="T5">
                <a:pos x="T2" y="T3"/>
              </a:cxn>
            </a:cxnLst>
            <a:rect l="T6" t="T7" r="T8" b="T9"/>
            <a:pathLst>
              <a:path w="2835" h="525">
                <a:moveTo>
                  <a:pt x="0" y="0"/>
                </a:moveTo>
                <a:cubicBezTo>
                  <a:pt x="60" y="525"/>
                  <a:pt x="2835" y="495"/>
                  <a:pt x="2835" y="0"/>
                </a:cubicBezTo>
              </a:path>
            </a:pathLst>
          </a:custGeom>
          <a:noFill/>
          <a:ln w="28575">
            <a:solidFill>
              <a:schemeClr val="accent1"/>
            </a:solidFill>
            <a:round/>
            <a:headEnd type="triangle" w="med" len="me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2" name="Text Box 12">
            <a:extLst>
              <a:ext uri="{FF2B5EF4-FFF2-40B4-BE49-F238E27FC236}">
                <a16:creationId xmlns:a16="http://schemas.microsoft.com/office/drawing/2014/main" id="{60634CE3-E0F7-8A65-FB7D-FF1D345DC352}"/>
              </a:ext>
            </a:extLst>
          </p:cNvPr>
          <p:cNvSpPr txBox="1">
            <a:spLocks noChangeArrowheads="1"/>
          </p:cNvSpPr>
          <p:nvPr/>
        </p:nvSpPr>
        <p:spPr bwMode="auto">
          <a:xfrm>
            <a:off x="2595563" y="3492500"/>
            <a:ext cx="3548062" cy="285750"/>
          </a:xfrm>
          <a:prstGeom prst="rect">
            <a:avLst/>
          </a:prstGeom>
          <a:solidFill>
            <a:schemeClr val="accent4">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r>
              <a:rPr lang="en-US" altLang="en-US" dirty="0" err="1">
                <a:latin typeface="Arial" panose="020B0604020202020204" pitchFamily="34" charset="0"/>
              </a:rPr>
              <a:t>isACK</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44" name="Freeform 14">
            <a:extLst>
              <a:ext uri="{FF2B5EF4-FFF2-40B4-BE49-F238E27FC236}">
                <a16:creationId xmlns:a16="http://schemas.microsoft.com/office/drawing/2014/main" id="{2E1A620C-FAE9-6681-798A-0163029BCCAC}"/>
              </a:ext>
            </a:extLst>
          </p:cNvPr>
          <p:cNvSpPr>
            <a:spLocks/>
          </p:cNvSpPr>
          <p:nvPr/>
        </p:nvSpPr>
        <p:spPr bwMode="auto">
          <a:xfrm>
            <a:off x="4776789" y="2286001"/>
            <a:ext cx="466725" cy="893763"/>
          </a:xfrm>
          <a:custGeom>
            <a:avLst/>
            <a:gdLst>
              <a:gd name="T0" fmla="*/ 0 w 735"/>
              <a:gd name="T1" fmla="*/ 2147483647 h 1080"/>
              <a:gd name="T2" fmla="*/ 0 w 735"/>
              <a:gd name="T3" fmla="*/ 2147483647 h 1080"/>
              <a:gd name="T4" fmla="*/ 0 60000 65536"/>
              <a:gd name="T5" fmla="*/ 0 60000 65536"/>
              <a:gd name="T6" fmla="*/ 0 w 735"/>
              <a:gd name="T7" fmla="*/ 0 h 1080"/>
              <a:gd name="T8" fmla="*/ 735 w 735"/>
              <a:gd name="T9" fmla="*/ 1080 h 1080"/>
            </a:gdLst>
            <a:ahLst/>
            <a:cxnLst>
              <a:cxn ang="T4">
                <a:pos x="T0" y="T1"/>
              </a:cxn>
              <a:cxn ang="T5">
                <a:pos x="T2" y="T3"/>
              </a:cxn>
            </a:cxnLst>
            <a:rect l="T6" t="T7" r="T8" b="T9"/>
            <a:pathLst>
              <a:path w="735" h="1080">
                <a:moveTo>
                  <a:pt x="0" y="195"/>
                </a:moveTo>
                <a:cubicBezTo>
                  <a:pt x="690" y="0"/>
                  <a:pt x="735" y="1080"/>
                  <a:pt x="0" y="855"/>
                </a:cubicBezTo>
              </a:path>
            </a:pathLst>
          </a:custGeom>
          <a:noFill/>
          <a:ln w="19050">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46" name="Text Box 16">
            <a:extLst>
              <a:ext uri="{FF2B5EF4-FFF2-40B4-BE49-F238E27FC236}">
                <a16:creationId xmlns:a16="http://schemas.microsoft.com/office/drawing/2014/main" id="{6E33015B-4804-5C47-08A9-CB3FC2BED5AB}"/>
              </a:ext>
            </a:extLst>
          </p:cNvPr>
          <p:cNvSpPr txBox="1">
            <a:spLocks noChangeArrowheads="1"/>
          </p:cNvSpPr>
          <p:nvPr/>
        </p:nvSpPr>
        <p:spPr bwMode="auto">
          <a:xfrm>
            <a:off x="5060951" y="1925639"/>
            <a:ext cx="2085975" cy="631825"/>
          </a:xfrm>
          <a:prstGeom prst="rect">
            <a:avLst/>
          </a:prstGeom>
          <a:solidFill>
            <a:schemeClr val="accent5">
              <a:lumMod val="20000"/>
              <a:lumOff val="80000"/>
            </a:schemeClr>
          </a:solidFill>
          <a:ln>
            <a:noFill/>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a:t>
            </a:r>
          </a:p>
          <a:p>
            <a:pPr algn="l"/>
            <a:r>
              <a:rPr lang="en-US" altLang="en-US" dirty="0">
                <a:latin typeface="Arial" panose="020B0604020202020204" pitchFamily="34" charset="0"/>
              </a:rPr>
              <a:t>   </a:t>
            </a:r>
            <a:r>
              <a:rPr lang="en-US" altLang="en-US" dirty="0" err="1">
                <a:latin typeface="Arial" panose="020B0604020202020204" pitchFamily="34" charset="0"/>
              </a:rPr>
              <a:t>isNAK</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47" name="Line 17">
            <a:extLst>
              <a:ext uri="{FF2B5EF4-FFF2-40B4-BE49-F238E27FC236}">
                <a16:creationId xmlns:a16="http://schemas.microsoft.com/office/drawing/2014/main" id="{5F9CC531-420D-B803-11F1-ED08B1085E79}"/>
              </a:ext>
            </a:extLst>
          </p:cNvPr>
          <p:cNvSpPr>
            <a:spLocks noChangeShapeType="1"/>
          </p:cNvSpPr>
          <p:nvPr/>
        </p:nvSpPr>
        <p:spPr bwMode="auto">
          <a:xfrm>
            <a:off x="5180013" y="2600325"/>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48148" name="Group 18">
            <a:extLst>
              <a:ext uri="{FF2B5EF4-FFF2-40B4-BE49-F238E27FC236}">
                <a16:creationId xmlns:a16="http://schemas.microsoft.com/office/drawing/2014/main" id="{CB1BC2D3-E4F3-49F6-A74C-EEA547B628F9}"/>
              </a:ext>
            </a:extLst>
          </p:cNvPr>
          <p:cNvGrpSpPr>
            <a:grpSpLocks/>
          </p:cNvGrpSpPr>
          <p:nvPr/>
        </p:nvGrpSpPr>
        <p:grpSpPr bwMode="auto">
          <a:xfrm>
            <a:off x="8097838" y="2352675"/>
            <a:ext cx="1993900" cy="858838"/>
            <a:chOff x="2222" y="2660"/>
            <a:chExt cx="1256" cy="541"/>
          </a:xfrm>
          <a:solidFill>
            <a:schemeClr val="accent5">
              <a:lumMod val="20000"/>
              <a:lumOff val="80000"/>
            </a:schemeClr>
          </a:solidFill>
        </p:grpSpPr>
        <p:sp>
          <p:nvSpPr>
            <p:cNvPr id="48163" name="Text Box 19">
              <a:extLst>
                <a:ext uri="{FF2B5EF4-FFF2-40B4-BE49-F238E27FC236}">
                  <a16:creationId xmlns:a16="http://schemas.microsoft.com/office/drawing/2014/main" id="{5D7F27C3-CD5B-0D2A-6F3B-D787E5CCF7A5}"/>
                </a:ext>
              </a:extLst>
            </p:cNvPr>
            <p:cNvSpPr txBox="1">
              <a:spLocks noChangeArrowheads="1"/>
            </p:cNvSpPr>
            <p:nvPr/>
          </p:nvSpPr>
          <p:spPr bwMode="auto">
            <a:xfrm>
              <a:off x="2222" y="3039"/>
              <a:ext cx="1152" cy="16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a:latin typeface="Arial" panose="020B0604020202020204" pitchFamily="34" charset="0"/>
                </a:rPr>
                <a:t>udt_send(NAK)</a:t>
              </a:r>
              <a:endParaRPr lang="en-US" altLang="en-US">
                <a:latin typeface="Times New Roman" panose="02020603050405020304" pitchFamily="18" charset="0"/>
              </a:endParaRPr>
            </a:p>
          </p:txBody>
        </p:sp>
        <p:sp>
          <p:nvSpPr>
            <p:cNvPr id="48164" name="Text Box 20">
              <a:extLst>
                <a:ext uri="{FF2B5EF4-FFF2-40B4-BE49-F238E27FC236}">
                  <a16:creationId xmlns:a16="http://schemas.microsoft.com/office/drawing/2014/main" id="{C5E79FA6-69DB-AC5B-455E-9D2B3997C452}"/>
                </a:ext>
              </a:extLst>
            </p:cNvPr>
            <p:cNvSpPr txBox="1">
              <a:spLocks noChangeArrowheads="1"/>
            </p:cNvSpPr>
            <p:nvPr/>
          </p:nvSpPr>
          <p:spPr bwMode="auto">
            <a:xfrm>
              <a:off x="2225" y="2660"/>
              <a:ext cx="1253" cy="35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dirty="0" err="1">
                  <a:latin typeface="Arial" panose="020B0604020202020204" pitchFamily="34" charset="0"/>
                </a:rPr>
                <a:t>rdt_rcv</a:t>
              </a:r>
              <a:r>
                <a:rPr lang="en-US" altLang="en-US" dirty="0">
                  <a:latin typeface="Arial" panose="020B0604020202020204" pitchFamily="34" charset="0"/>
                </a:rPr>
                <a:t>(</a:t>
              </a:r>
              <a:r>
                <a:rPr lang="en-US" altLang="en-US" dirty="0" err="1">
                  <a:latin typeface="Arial" panose="020B0604020202020204" pitchFamily="34" charset="0"/>
                </a:rPr>
                <a:t>rcvpkt</a:t>
              </a:r>
              <a:r>
                <a:rPr lang="en-US" altLang="en-US" dirty="0">
                  <a:latin typeface="Arial" panose="020B0604020202020204" pitchFamily="34" charset="0"/>
                </a:rPr>
                <a:t>) &amp;&amp; </a:t>
              </a:r>
            </a:p>
            <a:p>
              <a:pPr algn="l"/>
              <a:r>
                <a:rPr lang="en-US" altLang="en-US" dirty="0">
                  <a:latin typeface="Arial" panose="020B0604020202020204" pitchFamily="34" charset="0"/>
                </a:rPr>
                <a:t>  corrupt(</a:t>
              </a:r>
              <a:r>
                <a:rPr lang="en-US" altLang="en-US" dirty="0" err="1">
                  <a:latin typeface="Arial" panose="020B0604020202020204" pitchFamily="34" charset="0"/>
                </a:rPr>
                <a:t>rcvpkt</a:t>
              </a:r>
              <a:r>
                <a:rPr lang="en-US" altLang="en-US" dirty="0">
                  <a:latin typeface="Arial" panose="020B0604020202020204" pitchFamily="34" charset="0"/>
                </a:rPr>
                <a:t>)</a:t>
              </a:r>
              <a:endParaRPr lang="en-US" altLang="en-US" dirty="0">
                <a:latin typeface="Times New Roman" panose="02020603050405020304" pitchFamily="18" charset="0"/>
              </a:endParaRPr>
            </a:p>
          </p:txBody>
        </p:sp>
        <p:sp>
          <p:nvSpPr>
            <p:cNvPr id="48165" name="Line 21">
              <a:extLst>
                <a:ext uri="{FF2B5EF4-FFF2-40B4-BE49-F238E27FC236}">
                  <a16:creationId xmlns:a16="http://schemas.microsoft.com/office/drawing/2014/main" id="{E345A1EB-5692-98CE-4D12-ABF021E0B155}"/>
                </a:ext>
              </a:extLst>
            </p:cNvPr>
            <p:cNvSpPr>
              <a:spLocks noChangeShapeType="1"/>
            </p:cNvSpPr>
            <p:nvPr/>
          </p:nvSpPr>
          <p:spPr bwMode="auto">
            <a:xfrm>
              <a:off x="2285" y="3040"/>
              <a:ext cx="624" cy="0"/>
            </a:xfrm>
            <a:prstGeom prst="line">
              <a:avLst/>
            </a:prstGeom>
            <a:grpFill/>
            <a:ln w="28575">
              <a:solidFill>
                <a:srgbClr val="000000"/>
              </a:solidFill>
              <a:round/>
              <a:headEnd/>
              <a:tailEnd/>
            </a:ln>
          </p:spPr>
          <p:txBody>
            <a:bodyPr/>
            <a:lstStyle/>
            <a:p>
              <a:endParaRPr lang="en-US"/>
            </a:p>
          </p:txBody>
        </p:sp>
      </p:grpSp>
      <p:grpSp>
        <p:nvGrpSpPr>
          <p:cNvPr id="48149" name="Group 22">
            <a:extLst>
              <a:ext uri="{FF2B5EF4-FFF2-40B4-BE49-F238E27FC236}">
                <a16:creationId xmlns:a16="http://schemas.microsoft.com/office/drawing/2014/main" id="{15AE61E0-1AE9-0EB7-CCB1-51AE9F44609A}"/>
              </a:ext>
            </a:extLst>
          </p:cNvPr>
          <p:cNvGrpSpPr>
            <a:grpSpLocks/>
          </p:cNvGrpSpPr>
          <p:nvPr/>
        </p:nvGrpSpPr>
        <p:grpSpPr bwMode="auto">
          <a:xfrm>
            <a:off x="3856039" y="2222501"/>
            <a:ext cx="1130301" cy="962025"/>
            <a:chOff x="1565" y="2116"/>
            <a:chExt cx="712" cy="606"/>
          </a:xfrm>
        </p:grpSpPr>
        <p:sp>
          <p:nvSpPr>
            <p:cNvPr id="48161" name="Oval 23">
              <a:extLst>
                <a:ext uri="{FF2B5EF4-FFF2-40B4-BE49-F238E27FC236}">
                  <a16:creationId xmlns:a16="http://schemas.microsoft.com/office/drawing/2014/main" id="{77086164-E200-C4D8-FDE2-123FAE9732D2}"/>
                </a:ext>
              </a:extLst>
            </p:cNvPr>
            <p:cNvSpPr>
              <a:spLocks noChangeArrowheads="1"/>
            </p:cNvSpPr>
            <p:nvPr/>
          </p:nvSpPr>
          <p:spPr bwMode="auto">
            <a:xfrm>
              <a:off x="1565" y="2116"/>
              <a:ext cx="621" cy="606"/>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62" name="Text Box 24">
              <a:extLst>
                <a:ext uri="{FF2B5EF4-FFF2-40B4-BE49-F238E27FC236}">
                  <a16:creationId xmlns:a16="http://schemas.microsoft.com/office/drawing/2014/main" id="{A5DD4C92-D02B-C46F-C15E-3731E0FAEE6B}"/>
                </a:ext>
              </a:extLst>
            </p:cNvPr>
            <p:cNvSpPr txBox="1">
              <a:spLocks noChangeArrowheads="1"/>
            </p:cNvSpPr>
            <p:nvPr/>
          </p:nvSpPr>
          <p:spPr bwMode="auto">
            <a:xfrm>
              <a:off x="1600" y="2163"/>
              <a:ext cx="677"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ACK or NAK</a:t>
              </a:r>
              <a:endParaRPr lang="en-US" altLang="en-US" dirty="0">
                <a:latin typeface="Times New Roman" panose="02020603050405020304" pitchFamily="18" charset="0"/>
              </a:endParaRPr>
            </a:p>
          </p:txBody>
        </p:sp>
      </p:grpSp>
      <p:sp>
        <p:nvSpPr>
          <p:cNvPr id="48150" name="Line 25">
            <a:extLst>
              <a:ext uri="{FF2B5EF4-FFF2-40B4-BE49-F238E27FC236}">
                <a16:creationId xmlns:a16="http://schemas.microsoft.com/office/drawing/2014/main" id="{48AF801F-55CA-DFEA-FFA1-0A76C94E19A8}"/>
              </a:ext>
            </a:extLst>
          </p:cNvPr>
          <p:cNvSpPr>
            <a:spLocks noChangeShapeType="1"/>
          </p:cNvSpPr>
          <p:nvPr/>
        </p:nvSpPr>
        <p:spPr bwMode="auto">
          <a:xfrm>
            <a:off x="7858125" y="3497264"/>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1" name="Freeform 26">
            <a:extLst>
              <a:ext uri="{FF2B5EF4-FFF2-40B4-BE49-F238E27FC236}">
                <a16:creationId xmlns:a16="http://schemas.microsoft.com/office/drawing/2014/main" id="{24B1F297-C77C-2622-1A1E-E032D5ED182F}"/>
              </a:ext>
            </a:extLst>
          </p:cNvPr>
          <p:cNvSpPr>
            <a:spLocks/>
          </p:cNvSpPr>
          <p:nvPr/>
        </p:nvSpPr>
        <p:spPr bwMode="auto">
          <a:xfrm>
            <a:off x="8196263" y="3148013"/>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nvGrpSpPr>
          <p:cNvPr id="48152" name="Group 27">
            <a:extLst>
              <a:ext uri="{FF2B5EF4-FFF2-40B4-BE49-F238E27FC236}">
                <a16:creationId xmlns:a16="http://schemas.microsoft.com/office/drawing/2014/main" id="{30C32431-BD1D-C255-2107-700C6713D0E0}"/>
              </a:ext>
            </a:extLst>
          </p:cNvPr>
          <p:cNvGrpSpPr>
            <a:grpSpLocks/>
          </p:cNvGrpSpPr>
          <p:nvPr/>
        </p:nvGrpSpPr>
        <p:grpSpPr bwMode="auto">
          <a:xfrm>
            <a:off x="8288338" y="3568701"/>
            <a:ext cx="1236663" cy="962025"/>
            <a:chOff x="1390" y="3347"/>
            <a:chExt cx="779" cy="606"/>
          </a:xfrm>
        </p:grpSpPr>
        <p:sp>
          <p:nvSpPr>
            <p:cNvPr id="48159" name="Oval 28">
              <a:extLst>
                <a:ext uri="{FF2B5EF4-FFF2-40B4-BE49-F238E27FC236}">
                  <a16:creationId xmlns:a16="http://schemas.microsoft.com/office/drawing/2014/main" id="{C6032762-CF24-2913-5F42-2F84DAD780FA}"/>
                </a:ext>
              </a:extLst>
            </p:cNvPr>
            <p:cNvSpPr>
              <a:spLocks noChangeArrowheads="1"/>
            </p:cNvSpPr>
            <p:nvPr/>
          </p:nvSpPr>
          <p:spPr bwMode="auto">
            <a:xfrm>
              <a:off x="1390" y="3347"/>
              <a:ext cx="621" cy="606"/>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60" name="Text Box 29">
              <a:extLst>
                <a:ext uri="{FF2B5EF4-FFF2-40B4-BE49-F238E27FC236}">
                  <a16:creationId xmlns:a16="http://schemas.microsoft.com/office/drawing/2014/main" id="{C0DFD7A6-1E47-4A61-B4FD-D595EA22B640}"/>
                </a:ext>
              </a:extLst>
            </p:cNvPr>
            <p:cNvSpPr txBox="1">
              <a:spLocks noChangeArrowheads="1"/>
            </p:cNvSpPr>
            <p:nvPr/>
          </p:nvSpPr>
          <p:spPr bwMode="auto">
            <a:xfrm>
              <a:off x="1413" y="3400"/>
              <a:ext cx="75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grpSp>
      <p:sp>
        <p:nvSpPr>
          <p:cNvPr id="48153" name="Freeform 30">
            <a:extLst>
              <a:ext uri="{FF2B5EF4-FFF2-40B4-BE49-F238E27FC236}">
                <a16:creationId xmlns:a16="http://schemas.microsoft.com/office/drawing/2014/main" id="{54C8DC54-E571-4C71-F22B-5831D020CEFB}"/>
              </a:ext>
            </a:extLst>
          </p:cNvPr>
          <p:cNvSpPr>
            <a:spLocks/>
          </p:cNvSpPr>
          <p:nvPr/>
        </p:nvSpPr>
        <p:spPr bwMode="auto">
          <a:xfrm flipV="1">
            <a:off x="8208963" y="4464050"/>
            <a:ext cx="1257300" cy="469900"/>
          </a:xfrm>
          <a:custGeom>
            <a:avLst/>
            <a:gdLst>
              <a:gd name="T0" fmla="*/ 2147483647 w 1500"/>
              <a:gd name="T1" fmla="*/ 2147483647 h 740"/>
              <a:gd name="T2" fmla="*/ 2147483647 w 1500"/>
              <a:gd name="T3" fmla="*/ 2147483647 h 740"/>
              <a:gd name="T4" fmla="*/ 0 60000 65536"/>
              <a:gd name="T5" fmla="*/ 0 60000 65536"/>
              <a:gd name="T6" fmla="*/ 0 w 1500"/>
              <a:gd name="T7" fmla="*/ 0 h 740"/>
              <a:gd name="T8" fmla="*/ 1500 w 1500"/>
              <a:gd name="T9" fmla="*/ 740 h 740"/>
            </a:gdLst>
            <a:ahLst/>
            <a:cxnLst>
              <a:cxn ang="T4">
                <a:pos x="T0" y="T1"/>
              </a:cxn>
              <a:cxn ang="T5">
                <a:pos x="T2" y="T3"/>
              </a:cxn>
            </a:cxnLst>
            <a:rect l="T6" t="T7" r="T8" b="T9"/>
            <a:pathLst>
              <a:path w="1500" h="740">
                <a:moveTo>
                  <a:pt x="361" y="671"/>
                </a:moveTo>
                <a:cubicBezTo>
                  <a:pt x="0" y="0"/>
                  <a:pt x="1500" y="90"/>
                  <a:pt x="1017" y="740"/>
                </a:cubicBezTo>
              </a:path>
            </a:pathLst>
          </a:custGeom>
          <a:noFill/>
          <a:ln w="28575">
            <a:solidFill>
              <a:schemeClr val="accent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48154" name="Text Box 31">
            <a:extLst>
              <a:ext uri="{FF2B5EF4-FFF2-40B4-BE49-F238E27FC236}">
                <a16:creationId xmlns:a16="http://schemas.microsoft.com/office/drawing/2014/main" id="{98B223D7-212E-B633-E061-B04B0B4A245E}"/>
              </a:ext>
            </a:extLst>
          </p:cNvPr>
          <p:cNvSpPr txBox="1">
            <a:spLocks noChangeArrowheads="1"/>
          </p:cNvSpPr>
          <p:nvPr/>
        </p:nvSpPr>
        <p:spPr bwMode="auto">
          <a:xfrm>
            <a:off x="823567" y="1506797"/>
            <a:ext cx="10438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latin typeface="Calibri" panose="020F0502020204030204" pitchFamily="34" charset="0"/>
                <a:cs typeface="Calibri" panose="020F0502020204030204" pitchFamily="34" charset="0"/>
              </a:rPr>
              <a:t>sender</a:t>
            </a:r>
          </a:p>
        </p:txBody>
      </p:sp>
      <p:sp>
        <p:nvSpPr>
          <p:cNvPr id="48155" name="Text Box 32">
            <a:extLst>
              <a:ext uri="{FF2B5EF4-FFF2-40B4-BE49-F238E27FC236}">
                <a16:creationId xmlns:a16="http://schemas.microsoft.com/office/drawing/2014/main" id="{47B08F0A-2160-40BF-DEF8-7942E9614BE5}"/>
              </a:ext>
            </a:extLst>
          </p:cNvPr>
          <p:cNvSpPr txBox="1">
            <a:spLocks noChangeArrowheads="1"/>
          </p:cNvSpPr>
          <p:nvPr/>
        </p:nvSpPr>
        <p:spPr bwMode="auto">
          <a:xfrm>
            <a:off x="8437564" y="1479550"/>
            <a:ext cx="119391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a:latin typeface="Calibri" panose="020F0502020204030204" pitchFamily="34" charset="0"/>
                <a:cs typeface="Calibri" panose="020F0502020204030204" pitchFamily="34" charset="0"/>
              </a:rPr>
              <a:t>receiver</a:t>
            </a:r>
          </a:p>
        </p:txBody>
      </p:sp>
      <p:sp>
        <p:nvSpPr>
          <p:cNvPr id="48156" name="Line 33">
            <a:extLst>
              <a:ext uri="{FF2B5EF4-FFF2-40B4-BE49-F238E27FC236}">
                <a16:creationId xmlns:a16="http://schemas.microsoft.com/office/drawing/2014/main" id="{5AB163C5-A9CB-8DB9-6BA2-437E4DA1A8E6}"/>
              </a:ext>
            </a:extLst>
          </p:cNvPr>
          <p:cNvSpPr>
            <a:spLocks noChangeShapeType="1"/>
          </p:cNvSpPr>
          <p:nvPr/>
        </p:nvSpPr>
        <p:spPr bwMode="auto">
          <a:xfrm>
            <a:off x="1873250" y="2166939"/>
            <a:ext cx="433388" cy="244475"/>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158" name="Text Box 35">
            <a:extLst>
              <a:ext uri="{FF2B5EF4-FFF2-40B4-BE49-F238E27FC236}">
                <a16:creationId xmlns:a16="http://schemas.microsoft.com/office/drawing/2014/main" id="{AAE7C5BC-15AE-1D8B-5B46-F3AD389F44E7}"/>
              </a:ext>
            </a:extLst>
          </p:cNvPr>
          <p:cNvSpPr txBox="1">
            <a:spLocks noChangeArrowheads="1"/>
          </p:cNvSpPr>
          <p:nvPr/>
        </p:nvSpPr>
        <p:spPr bwMode="auto">
          <a:xfrm>
            <a:off x="2986088" y="3786188"/>
            <a:ext cx="323850" cy="336550"/>
          </a:xfrm>
          <a:prstGeom prst="rect">
            <a:avLst/>
          </a:prstGeom>
          <a:solidFill>
            <a:schemeClr val="accent4">
              <a:lumMod val="20000"/>
              <a:lumOff val="80000"/>
            </a:schemeClr>
          </a:solidFill>
          <a:ln>
            <a:noFill/>
          </a:ln>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Symbol" pitchFamily="2" charset="2"/>
              </a:rPr>
              <a:t>L</a:t>
            </a:r>
          </a:p>
        </p:txBody>
      </p:sp>
      <p:sp>
        <p:nvSpPr>
          <p:cNvPr id="48143" name="Line 13">
            <a:extLst>
              <a:ext uri="{FF2B5EF4-FFF2-40B4-BE49-F238E27FC236}">
                <a16:creationId xmlns:a16="http://schemas.microsoft.com/office/drawing/2014/main" id="{05D100E9-BC08-0EDE-3083-8205DB696F18}"/>
              </a:ext>
            </a:extLst>
          </p:cNvPr>
          <p:cNvSpPr>
            <a:spLocks noChangeShapeType="1"/>
          </p:cNvSpPr>
          <p:nvPr/>
        </p:nvSpPr>
        <p:spPr bwMode="auto">
          <a:xfrm>
            <a:off x="2697163" y="3816350"/>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 name="Oval 26">
            <a:extLst>
              <a:ext uri="{FF2B5EF4-FFF2-40B4-BE49-F238E27FC236}">
                <a16:creationId xmlns:a16="http://schemas.microsoft.com/office/drawing/2014/main" id="{6C94C312-B7BF-21C9-3D27-BF2AF96A9E14}"/>
              </a:ext>
            </a:extLst>
          </p:cNvPr>
          <p:cNvSpPr>
            <a:spLocks noChangeArrowheads="1"/>
          </p:cNvSpPr>
          <p:nvPr/>
        </p:nvSpPr>
        <p:spPr bwMode="auto">
          <a:xfrm>
            <a:off x="8288339" y="3568701"/>
            <a:ext cx="985837" cy="962025"/>
          </a:xfrm>
          <a:prstGeom prst="ellipse">
            <a:avLst/>
          </a:prstGeom>
          <a:solidFill>
            <a:srgbClr val="D6DCE0"/>
          </a:solidFill>
          <a:ln w="19050">
            <a:noFill/>
            <a:round/>
            <a:headEnd/>
            <a:tailEnd/>
          </a:ln>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13" name="Text Box 29">
            <a:extLst>
              <a:ext uri="{FF2B5EF4-FFF2-40B4-BE49-F238E27FC236}">
                <a16:creationId xmlns:a16="http://schemas.microsoft.com/office/drawing/2014/main" id="{9212B5EA-8054-2F0B-A705-CFDADA021D42}"/>
              </a:ext>
            </a:extLst>
          </p:cNvPr>
          <p:cNvSpPr txBox="1">
            <a:spLocks noChangeArrowheads="1"/>
          </p:cNvSpPr>
          <p:nvPr/>
        </p:nvSpPr>
        <p:spPr bwMode="auto">
          <a:xfrm>
            <a:off x="8412163" y="3716338"/>
            <a:ext cx="120015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dirty="0">
                <a:latin typeface="Arial" panose="020B0604020202020204" pitchFamily="34" charset="0"/>
              </a:rPr>
              <a:t>Wait for call from below</a:t>
            </a:r>
            <a:endParaRPr lang="en-US" altLang="en-US" dirty="0">
              <a:latin typeface="Times New Roman" panose="02020603050405020304" pitchFamily="18" charset="0"/>
            </a:endParaRPr>
          </a:p>
        </p:txBody>
      </p:sp>
      <p:grpSp>
        <p:nvGrpSpPr>
          <p:cNvPr id="15" name="Group 32">
            <a:extLst>
              <a:ext uri="{FF2B5EF4-FFF2-40B4-BE49-F238E27FC236}">
                <a16:creationId xmlns:a16="http://schemas.microsoft.com/office/drawing/2014/main" id="{C73A1442-FA77-577C-DEBA-A9175BAE5DEF}"/>
              </a:ext>
            </a:extLst>
          </p:cNvPr>
          <p:cNvGrpSpPr>
            <a:grpSpLocks/>
          </p:cNvGrpSpPr>
          <p:nvPr/>
        </p:nvGrpSpPr>
        <p:grpSpPr bwMode="auto">
          <a:xfrm>
            <a:off x="7858126" y="3497263"/>
            <a:ext cx="1414463" cy="1033462"/>
            <a:chOff x="3990" y="2203"/>
            <a:chExt cx="891" cy="651"/>
          </a:xfrm>
        </p:grpSpPr>
        <p:sp>
          <p:nvSpPr>
            <p:cNvPr id="16" name="Line 33">
              <a:extLst>
                <a:ext uri="{FF2B5EF4-FFF2-40B4-BE49-F238E27FC236}">
                  <a16:creationId xmlns:a16="http://schemas.microsoft.com/office/drawing/2014/main" id="{F5500DA4-DE3F-0C3E-3780-235A94C57880}"/>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Oval 34">
              <a:extLst>
                <a:ext uri="{FF2B5EF4-FFF2-40B4-BE49-F238E27FC236}">
                  <a16:creationId xmlns:a16="http://schemas.microsoft.com/office/drawing/2014/main" id="{8534CAA6-13F6-AFF2-6DD5-00145F233CFB}"/>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sp>
        <p:nvSpPr>
          <p:cNvPr id="18" name="Line 36">
            <a:extLst>
              <a:ext uri="{FF2B5EF4-FFF2-40B4-BE49-F238E27FC236}">
                <a16:creationId xmlns:a16="http://schemas.microsoft.com/office/drawing/2014/main" id="{C388FC88-8F4E-1D42-3725-783300CD604D}"/>
              </a:ext>
            </a:extLst>
          </p:cNvPr>
          <p:cNvSpPr>
            <a:spLocks noChangeShapeType="1"/>
          </p:cNvSpPr>
          <p:nvPr/>
        </p:nvSpPr>
        <p:spPr bwMode="auto">
          <a:xfrm>
            <a:off x="2535238" y="1289051"/>
            <a:ext cx="12700" cy="747713"/>
          </a:xfrm>
          <a:prstGeom prst="line">
            <a:avLst/>
          </a:prstGeom>
          <a:noFill/>
          <a:ln w="76200">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Freeform 37">
            <a:extLst>
              <a:ext uri="{FF2B5EF4-FFF2-40B4-BE49-F238E27FC236}">
                <a16:creationId xmlns:a16="http://schemas.microsoft.com/office/drawing/2014/main" id="{D08E767D-9383-DC7E-EAEF-63E04C93A6C7}"/>
              </a:ext>
            </a:extLst>
          </p:cNvPr>
          <p:cNvSpPr>
            <a:spLocks/>
          </p:cNvSpPr>
          <p:nvPr/>
        </p:nvSpPr>
        <p:spPr bwMode="auto">
          <a:xfrm>
            <a:off x="2535238" y="2006600"/>
            <a:ext cx="6940550" cy="654050"/>
          </a:xfrm>
          <a:custGeom>
            <a:avLst/>
            <a:gdLst>
              <a:gd name="T0" fmla="*/ 0 w 4372"/>
              <a:gd name="T1" fmla="*/ 2147483647 h 412"/>
              <a:gd name="T2" fmla="*/ 2147483647 w 4372"/>
              <a:gd name="T3" fmla="*/ 0 h 412"/>
              <a:gd name="T4" fmla="*/ 2147483647 w 4372"/>
              <a:gd name="T5" fmla="*/ 2147483647 h 412"/>
              <a:gd name="T6" fmla="*/ 2147483647 w 4372"/>
              <a:gd name="T7" fmla="*/ 2147483647 h 412"/>
              <a:gd name="T8" fmla="*/ 0 60000 65536"/>
              <a:gd name="T9" fmla="*/ 0 60000 65536"/>
              <a:gd name="T10" fmla="*/ 0 60000 65536"/>
              <a:gd name="T11" fmla="*/ 0 60000 65536"/>
              <a:gd name="T12" fmla="*/ 0 w 4372"/>
              <a:gd name="T13" fmla="*/ 0 h 412"/>
              <a:gd name="T14" fmla="*/ 4372 w 4372"/>
              <a:gd name="T15" fmla="*/ 412 h 412"/>
            </a:gdLst>
            <a:ahLst/>
            <a:cxnLst>
              <a:cxn ang="T8">
                <a:pos x="T0" y="T1"/>
              </a:cxn>
              <a:cxn ang="T9">
                <a:pos x="T2" y="T3"/>
              </a:cxn>
              <a:cxn ang="T10">
                <a:pos x="T4" y="T5"/>
              </a:cxn>
              <a:cxn ang="T11">
                <a:pos x="T6" y="T7"/>
              </a:cxn>
            </a:cxnLst>
            <a:rect l="T12" t="T13" r="T14" b="T15"/>
            <a:pathLst>
              <a:path w="4372" h="412">
                <a:moveTo>
                  <a:pt x="0" y="10"/>
                </a:moveTo>
                <a:lnTo>
                  <a:pt x="1003" y="0"/>
                </a:lnTo>
                <a:lnTo>
                  <a:pt x="3508" y="412"/>
                </a:lnTo>
                <a:lnTo>
                  <a:pt x="4372" y="412"/>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0" name="Freeform 43">
            <a:extLst>
              <a:ext uri="{FF2B5EF4-FFF2-40B4-BE49-F238E27FC236}">
                <a16:creationId xmlns:a16="http://schemas.microsoft.com/office/drawing/2014/main" id="{9F726912-E315-473E-00C7-291F28CC1950}"/>
              </a:ext>
            </a:extLst>
          </p:cNvPr>
          <p:cNvSpPr>
            <a:spLocks/>
          </p:cNvSpPr>
          <p:nvPr/>
        </p:nvSpPr>
        <p:spPr bwMode="auto">
          <a:xfrm>
            <a:off x="2679700" y="3886200"/>
            <a:ext cx="6667500" cy="2260600"/>
          </a:xfrm>
          <a:custGeom>
            <a:avLst/>
            <a:gdLst>
              <a:gd name="T0" fmla="*/ 2147483647 w 4200"/>
              <a:gd name="T1" fmla="*/ 2147483647 h 1424"/>
              <a:gd name="T2" fmla="*/ 2147483647 w 4200"/>
              <a:gd name="T3" fmla="*/ 2147483647 h 1424"/>
              <a:gd name="T4" fmla="*/ 2147483647 w 4200"/>
              <a:gd name="T5" fmla="*/ 0 h 1424"/>
              <a:gd name="T6" fmla="*/ 0 w 4200"/>
              <a:gd name="T7" fmla="*/ 0 h 1424"/>
              <a:gd name="T8" fmla="*/ 0 60000 65536"/>
              <a:gd name="T9" fmla="*/ 0 60000 65536"/>
              <a:gd name="T10" fmla="*/ 0 60000 65536"/>
              <a:gd name="T11" fmla="*/ 0 60000 65536"/>
              <a:gd name="T12" fmla="*/ 0 w 4200"/>
              <a:gd name="T13" fmla="*/ 0 h 1424"/>
              <a:gd name="T14" fmla="*/ 4200 w 4200"/>
              <a:gd name="T15" fmla="*/ 1424 h 1424"/>
            </a:gdLst>
            <a:ahLst/>
            <a:cxnLst>
              <a:cxn ang="T8">
                <a:pos x="T0" y="T1"/>
              </a:cxn>
              <a:cxn ang="T9">
                <a:pos x="T2" y="T3"/>
              </a:cxn>
              <a:cxn ang="T10">
                <a:pos x="T4" y="T5"/>
              </a:cxn>
              <a:cxn ang="T11">
                <a:pos x="T6" y="T7"/>
              </a:cxn>
            </a:cxnLst>
            <a:rect l="T12" t="T13" r="T14" b="T15"/>
            <a:pathLst>
              <a:path w="4200" h="1424">
                <a:moveTo>
                  <a:pt x="4200" y="1424"/>
                </a:moveTo>
                <a:lnTo>
                  <a:pt x="3224" y="1424"/>
                </a:lnTo>
                <a:lnTo>
                  <a:pt x="1880" y="0"/>
                </a:lnTo>
                <a:lnTo>
                  <a:pt x="0" y="0"/>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1" name="Freeform 51">
            <a:extLst>
              <a:ext uri="{FF2B5EF4-FFF2-40B4-BE49-F238E27FC236}">
                <a16:creationId xmlns:a16="http://schemas.microsoft.com/office/drawing/2014/main" id="{BE9CAC1C-09AD-50A7-684D-BECD3B0BEBC0}"/>
              </a:ext>
            </a:extLst>
          </p:cNvPr>
          <p:cNvSpPr>
            <a:spLocks/>
          </p:cNvSpPr>
          <p:nvPr/>
        </p:nvSpPr>
        <p:spPr bwMode="auto">
          <a:xfrm>
            <a:off x="5167314" y="2951163"/>
            <a:ext cx="4073525" cy="2133600"/>
          </a:xfrm>
          <a:custGeom>
            <a:avLst/>
            <a:gdLst>
              <a:gd name="T0" fmla="*/ 0 w 2566"/>
              <a:gd name="T1" fmla="*/ 0 h 1344"/>
              <a:gd name="T2" fmla="*/ 2147483647 w 2566"/>
              <a:gd name="T3" fmla="*/ 0 h 1344"/>
              <a:gd name="T4" fmla="*/ 2147483647 w 2566"/>
              <a:gd name="T5" fmla="*/ 2147483647 h 1344"/>
              <a:gd name="T6" fmla="*/ 2147483647 w 2566"/>
              <a:gd name="T7" fmla="*/ 2147483647 h 1344"/>
              <a:gd name="T8" fmla="*/ 0 60000 65536"/>
              <a:gd name="T9" fmla="*/ 0 60000 65536"/>
              <a:gd name="T10" fmla="*/ 0 60000 65536"/>
              <a:gd name="T11" fmla="*/ 0 60000 65536"/>
              <a:gd name="T12" fmla="*/ 0 w 2566"/>
              <a:gd name="T13" fmla="*/ 0 h 1344"/>
              <a:gd name="T14" fmla="*/ 2566 w 2566"/>
              <a:gd name="T15" fmla="*/ 1344 h 1344"/>
            </a:gdLst>
            <a:ahLst/>
            <a:cxnLst>
              <a:cxn ang="T8">
                <a:pos x="T0" y="T1"/>
              </a:cxn>
              <a:cxn ang="T9">
                <a:pos x="T2" y="T3"/>
              </a:cxn>
              <a:cxn ang="T10">
                <a:pos x="T4" y="T5"/>
              </a:cxn>
              <a:cxn ang="T11">
                <a:pos x="T6" y="T7"/>
              </a:cxn>
            </a:cxnLst>
            <a:rect l="T12" t="T13" r="T14" b="T15"/>
            <a:pathLst>
              <a:path w="2566" h="1344">
                <a:moveTo>
                  <a:pt x="0" y="0"/>
                </a:moveTo>
                <a:lnTo>
                  <a:pt x="1013" y="0"/>
                </a:lnTo>
                <a:lnTo>
                  <a:pt x="1650" y="1344"/>
                </a:lnTo>
                <a:lnTo>
                  <a:pt x="2566" y="1344"/>
                </a:lnTo>
              </a:path>
            </a:pathLst>
          </a:custGeom>
          <a:noFill/>
          <a:ln w="3810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23" name="Oval 41">
            <a:extLst>
              <a:ext uri="{FF2B5EF4-FFF2-40B4-BE49-F238E27FC236}">
                <a16:creationId xmlns:a16="http://schemas.microsoft.com/office/drawing/2014/main" id="{D512B6E1-82F4-947D-2A4E-5DC254027EA6}"/>
              </a:ext>
            </a:extLst>
          </p:cNvPr>
          <p:cNvSpPr>
            <a:spLocks noChangeArrowheads="1"/>
          </p:cNvSpPr>
          <p:nvPr/>
        </p:nvSpPr>
        <p:spPr bwMode="auto">
          <a:xfrm>
            <a:off x="3856039" y="2222501"/>
            <a:ext cx="985837" cy="962025"/>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nvGrpSpPr>
          <p:cNvPr id="27" name="Group 32">
            <a:extLst>
              <a:ext uri="{FF2B5EF4-FFF2-40B4-BE49-F238E27FC236}">
                <a16:creationId xmlns:a16="http://schemas.microsoft.com/office/drawing/2014/main" id="{F3C802F9-109D-E092-B8BA-CED710824FA6}"/>
              </a:ext>
            </a:extLst>
          </p:cNvPr>
          <p:cNvGrpSpPr>
            <a:grpSpLocks/>
          </p:cNvGrpSpPr>
          <p:nvPr/>
        </p:nvGrpSpPr>
        <p:grpSpPr bwMode="auto">
          <a:xfrm>
            <a:off x="1825625" y="2162916"/>
            <a:ext cx="1414463" cy="1033462"/>
            <a:chOff x="3990" y="2203"/>
            <a:chExt cx="891" cy="651"/>
          </a:xfrm>
        </p:grpSpPr>
        <p:sp>
          <p:nvSpPr>
            <p:cNvPr id="28" name="Line 33">
              <a:extLst>
                <a:ext uri="{FF2B5EF4-FFF2-40B4-BE49-F238E27FC236}">
                  <a16:creationId xmlns:a16="http://schemas.microsoft.com/office/drawing/2014/main" id="{FDFA8021-CF94-D113-40B0-B82EF781C117}"/>
                </a:ext>
              </a:extLst>
            </p:cNvPr>
            <p:cNvSpPr>
              <a:spLocks noChangeShapeType="1"/>
            </p:cNvSpPr>
            <p:nvPr/>
          </p:nvSpPr>
          <p:spPr bwMode="auto">
            <a:xfrm>
              <a:off x="3990" y="2203"/>
              <a:ext cx="273" cy="154"/>
            </a:xfrm>
            <a:prstGeom prst="line">
              <a:avLst/>
            </a:prstGeom>
            <a:noFill/>
            <a:ln w="285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Oval 34">
              <a:extLst>
                <a:ext uri="{FF2B5EF4-FFF2-40B4-BE49-F238E27FC236}">
                  <a16:creationId xmlns:a16="http://schemas.microsoft.com/office/drawing/2014/main" id="{18D24628-978E-8EF5-F736-CAFE2E9045AF}"/>
                </a:ext>
              </a:extLst>
            </p:cNvPr>
            <p:cNvSpPr>
              <a:spLocks noChangeArrowheads="1"/>
            </p:cNvSpPr>
            <p:nvPr/>
          </p:nvSpPr>
          <p:spPr bwMode="auto">
            <a:xfrm>
              <a:off x="4260" y="2248"/>
              <a:ext cx="621" cy="60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grpSp>
    </p:spTree>
    <p:extLst>
      <p:ext uri="{BB962C8B-B14F-4D97-AF65-F5344CB8AC3E}">
        <p14:creationId xmlns:p14="http://schemas.microsoft.com/office/powerpoint/2010/main" val="3560624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p:cTn id="7" dur="1000" fill="hold"/>
                                        <p:tgtEl>
                                          <p:spTgt spid="27"/>
                                        </p:tgtEl>
                                        <p:attrNameLst>
                                          <p:attrName>ppt_w</p:attrName>
                                        </p:attrNameLst>
                                      </p:cBhvr>
                                      <p:tavLst>
                                        <p:tav tm="0">
                                          <p:val>
                                            <p:fltVal val="0"/>
                                          </p:val>
                                        </p:tav>
                                        <p:tav tm="100000">
                                          <p:val>
                                            <p:strVal val="#ppt_w"/>
                                          </p:val>
                                        </p:tav>
                                      </p:tavLst>
                                    </p:anim>
                                    <p:anim calcmode="lin" valueType="num">
                                      <p:cBhvr>
                                        <p:cTn id="8" dur="1000" fill="hold"/>
                                        <p:tgtEl>
                                          <p:spTgt spid="27"/>
                                        </p:tgtEl>
                                        <p:attrNameLst>
                                          <p:attrName>ppt_h</p:attrName>
                                        </p:attrNameLst>
                                      </p:cBhvr>
                                      <p:tavLst>
                                        <p:tav tm="0">
                                          <p:val>
                                            <p:fltVal val="0"/>
                                          </p:val>
                                        </p:tav>
                                        <p:tav tm="100000">
                                          <p:val>
                                            <p:strVal val="#ppt_h"/>
                                          </p:val>
                                        </p:tav>
                                      </p:tavLst>
                                    </p:anim>
                                    <p:anim calcmode="lin" valueType="num">
                                      <p:cBhvr>
                                        <p:cTn id="9" dur="1000" fill="hold"/>
                                        <p:tgtEl>
                                          <p:spTgt spid="27"/>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7"/>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p:cTn id="15" dur="1000" fill="hold"/>
                                        <p:tgtEl>
                                          <p:spTgt spid="15"/>
                                        </p:tgtEl>
                                        <p:attrNameLst>
                                          <p:attrName>ppt_w</p:attrName>
                                        </p:attrNameLst>
                                      </p:cBhvr>
                                      <p:tavLst>
                                        <p:tav tm="0">
                                          <p:val>
                                            <p:fltVal val="0"/>
                                          </p:val>
                                        </p:tav>
                                        <p:tav tm="100000">
                                          <p:val>
                                            <p:strVal val="#ppt_w"/>
                                          </p:val>
                                        </p:tav>
                                      </p:tavLst>
                                    </p:anim>
                                    <p:anim calcmode="lin" valueType="num">
                                      <p:cBhvr>
                                        <p:cTn id="16" dur="1000" fill="hold"/>
                                        <p:tgtEl>
                                          <p:spTgt spid="15"/>
                                        </p:tgtEl>
                                        <p:attrNameLst>
                                          <p:attrName>ppt_h</p:attrName>
                                        </p:attrNameLst>
                                      </p:cBhvr>
                                      <p:tavLst>
                                        <p:tav tm="0">
                                          <p:val>
                                            <p:fltVal val="0"/>
                                          </p:val>
                                        </p:tav>
                                        <p:tav tm="100000">
                                          <p:val>
                                            <p:strVal val="#ppt_h"/>
                                          </p:val>
                                        </p:tav>
                                      </p:tavLst>
                                    </p:anim>
                                    <p:anim calcmode="lin" valueType="num">
                                      <p:cBhvr>
                                        <p:cTn id="17" dur="1000" fill="hold"/>
                                        <p:tgtEl>
                                          <p:spTgt spid="15"/>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up)">
                                      <p:cBhvr>
                                        <p:cTn id="23" dur="10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wipe(left)">
                                      <p:cBhvr>
                                        <p:cTn id="28" dur="10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29" fill="hold">
                            <p:stCondLst>
                              <p:cond delay="1000"/>
                            </p:stCondLst>
                            <p:childTnLst>
                              <p:par>
                                <p:cTn id="30" presetID="1" presetClass="entr" presetSubtype="0" fill="hold" nodeType="afterEffect">
                                  <p:stCondLst>
                                    <p:cond delay="0"/>
                                  </p:stCondLst>
                                  <p:childTnLst>
                                    <p:set>
                                      <p:cBhvr>
                                        <p:cTn id="31" dur="1" fill="hold">
                                          <p:stCondLst>
                                            <p:cond delay="0"/>
                                          </p:stCondLst>
                                        </p:cTn>
                                        <p:tgtEl>
                                          <p:spTgt spid="23"/>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20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95AD5-BEDC-68C0-61E6-364B069D8651}"/>
            </a:ext>
          </a:extLst>
        </p:cNvPr>
        <p:cNvGrpSpPr/>
        <p:nvPr/>
      </p:nvGrpSpPr>
      <p:grpSpPr>
        <a:xfrm>
          <a:off x="0" y="0"/>
          <a:ext cx="0" cy="0"/>
          <a:chOff x="0" y="0"/>
          <a:chExt cx="0" cy="0"/>
        </a:xfrm>
      </p:grpSpPr>
      <p:sp>
        <p:nvSpPr>
          <p:cNvPr id="48132" name="Rectangle 2">
            <a:extLst>
              <a:ext uri="{FF2B5EF4-FFF2-40B4-BE49-F238E27FC236}">
                <a16:creationId xmlns:a16="http://schemas.microsoft.com/office/drawing/2014/main" id="{A7962602-0351-A1B6-9F61-386DFCCEFB96}"/>
              </a:ext>
            </a:extLst>
          </p:cNvPr>
          <p:cNvSpPr>
            <a:spLocks noGrp="1" noChangeArrowheads="1"/>
          </p:cNvSpPr>
          <p:nvPr>
            <p:ph type="title"/>
          </p:nvPr>
        </p:nvSpPr>
        <p:spPr>
          <a:noFill/>
        </p:spPr>
        <p:txBody>
          <a:bodyPr/>
          <a:lstStyle/>
          <a:p>
            <a:r>
              <a:rPr lang="en-US" sz="3600" dirty="0"/>
              <a:t>Example stop-and-wait protocol (v1) - FSM</a:t>
            </a:r>
            <a:endParaRPr lang="en-US" altLang="en-US" dirty="0"/>
          </a:p>
        </p:txBody>
      </p:sp>
      <p:pic>
        <p:nvPicPr>
          <p:cNvPr id="2" name="Picture 1">
            <a:extLst>
              <a:ext uri="{FF2B5EF4-FFF2-40B4-BE49-F238E27FC236}">
                <a16:creationId xmlns:a16="http://schemas.microsoft.com/office/drawing/2014/main" id="{DF9FCF93-0711-083B-A8FA-71E906E066C1}"/>
              </a:ext>
            </a:extLst>
          </p:cNvPr>
          <p:cNvPicPr>
            <a:picLocks noChangeAspect="1"/>
          </p:cNvPicPr>
          <p:nvPr/>
        </p:nvPicPr>
        <p:blipFill>
          <a:blip r:embed="rId2"/>
          <a:stretch>
            <a:fillRect/>
          </a:stretch>
        </p:blipFill>
        <p:spPr>
          <a:xfrm>
            <a:off x="2209800" y="1250506"/>
            <a:ext cx="6422756" cy="5516113"/>
          </a:xfrm>
          <a:prstGeom prst="rect">
            <a:avLst/>
          </a:prstGeom>
        </p:spPr>
      </p:pic>
    </p:spTree>
    <p:extLst>
      <p:ext uri="{BB962C8B-B14F-4D97-AF65-F5344CB8AC3E}">
        <p14:creationId xmlns:p14="http://schemas.microsoft.com/office/powerpoint/2010/main" val="14137610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DB24E1-044F-3CDF-B3DD-C46B5E6ED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4DCB2-A6A1-2D21-2264-2A3B4336DAC9}"/>
              </a:ext>
            </a:extLst>
          </p:cNvPr>
          <p:cNvSpPr>
            <a:spLocks noGrp="1"/>
          </p:cNvSpPr>
          <p:nvPr>
            <p:ph type="title"/>
          </p:nvPr>
        </p:nvSpPr>
        <p:spPr/>
        <p:txBody>
          <a:bodyPr/>
          <a:lstStyle/>
          <a:p>
            <a:r>
              <a:rPr lang="en-US" dirty="0"/>
              <a:t>Example s</a:t>
            </a:r>
            <a:r>
              <a:rPr lang="en-US" sz="4400" dirty="0"/>
              <a:t>top-and-wait protocol (v1)</a:t>
            </a:r>
            <a:endParaRPr lang="en-US" dirty="0"/>
          </a:p>
        </p:txBody>
      </p:sp>
      <p:sp>
        <p:nvSpPr>
          <p:cNvPr id="15" name="Content Placeholder 2">
            <a:extLst>
              <a:ext uri="{FF2B5EF4-FFF2-40B4-BE49-F238E27FC236}">
                <a16:creationId xmlns:a16="http://schemas.microsoft.com/office/drawing/2014/main" id="{F0C11F04-0B61-E8C2-E28B-E132AD07B1FB}"/>
              </a:ext>
            </a:extLst>
          </p:cNvPr>
          <p:cNvSpPr txBox="1">
            <a:spLocks/>
          </p:cNvSpPr>
          <p:nvPr/>
        </p:nvSpPr>
        <p:spPr>
          <a:xfrm>
            <a:off x="5235298" y="2589045"/>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Channel with bit errors</a:t>
            </a:r>
          </a:p>
          <a:p>
            <a:pPr lvl="1"/>
            <a:r>
              <a:rPr lang="en-US" sz="2000"/>
              <a:t>Corrupted data pkts</a:t>
            </a:r>
          </a:p>
          <a:p>
            <a:pPr lvl="1"/>
            <a:r>
              <a:rPr lang="en-US" sz="2000">
                <a:solidFill>
                  <a:srgbClr val="C00000"/>
                </a:solidFill>
              </a:rPr>
              <a:t>Corrupted feedback</a:t>
            </a:r>
          </a:p>
          <a:p>
            <a:pPr lvl="1"/>
            <a:endParaRPr lang="en-US" sz="2000"/>
          </a:p>
        </p:txBody>
      </p:sp>
      <p:sp>
        <p:nvSpPr>
          <p:cNvPr id="16" name="TextBox 15">
            <a:extLst>
              <a:ext uri="{FF2B5EF4-FFF2-40B4-BE49-F238E27FC236}">
                <a16:creationId xmlns:a16="http://schemas.microsoft.com/office/drawing/2014/main" id="{EDDDE69B-2927-B900-8C99-3287B5565846}"/>
              </a:ext>
            </a:extLst>
          </p:cNvPr>
          <p:cNvSpPr txBox="1"/>
          <p:nvPr/>
        </p:nvSpPr>
        <p:spPr>
          <a:xfrm>
            <a:off x="5427733" y="1846882"/>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7" name="TextBox 16">
            <a:extLst>
              <a:ext uri="{FF2B5EF4-FFF2-40B4-BE49-F238E27FC236}">
                <a16:creationId xmlns:a16="http://schemas.microsoft.com/office/drawing/2014/main" id="{879B2541-0916-BA22-7893-813562037863}"/>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22" name="Straight Connector 21">
            <a:extLst>
              <a:ext uri="{FF2B5EF4-FFF2-40B4-BE49-F238E27FC236}">
                <a16:creationId xmlns:a16="http://schemas.microsoft.com/office/drawing/2014/main" id="{36C1FE7D-B7AF-820F-6305-AC15FCFB11FD}"/>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889A0230-56A8-96D8-BF12-911A20D3AA90}"/>
              </a:ext>
            </a:extLst>
          </p:cNvPr>
          <p:cNvSpPr txBox="1">
            <a:spLocks/>
          </p:cNvSpPr>
          <p:nvPr/>
        </p:nvSpPr>
        <p:spPr>
          <a:xfrm>
            <a:off x="8737750" y="2589045"/>
            <a:ext cx="3454250" cy="94181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ACK/NAK, retransmission </a:t>
            </a:r>
            <a:r>
              <a:rPr lang="en-US" sz="2400">
                <a:solidFill>
                  <a:srgbClr val="0000A3"/>
                </a:solidFill>
              </a:rPr>
              <a:t>+ </a:t>
            </a:r>
            <a:r>
              <a:rPr lang="en-US" sz="2400" b="1">
                <a:solidFill>
                  <a:srgbClr val="0000A3"/>
                </a:solidFill>
              </a:rPr>
              <a:t>?</a:t>
            </a:r>
          </a:p>
        </p:txBody>
      </p:sp>
      <p:grpSp>
        <p:nvGrpSpPr>
          <p:cNvPr id="3" name="Group 2">
            <a:extLst>
              <a:ext uri="{FF2B5EF4-FFF2-40B4-BE49-F238E27FC236}">
                <a16:creationId xmlns:a16="http://schemas.microsoft.com/office/drawing/2014/main" id="{F8E3D86E-2A5F-20FD-2D9A-690DFCA7AE71}"/>
              </a:ext>
            </a:extLst>
          </p:cNvPr>
          <p:cNvGrpSpPr/>
          <p:nvPr/>
        </p:nvGrpSpPr>
        <p:grpSpPr>
          <a:xfrm>
            <a:off x="1057425" y="1879765"/>
            <a:ext cx="3525974" cy="3687253"/>
            <a:chOff x="6024641" y="1955197"/>
            <a:chExt cx="3976359" cy="2738437"/>
          </a:xfrm>
        </p:grpSpPr>
        <p:sp>
          <p:nvSpPr>
            <p:cNvPr id="4" name="Text Box 5">
              <a:extLst>
                <a:ext uri="{FF2B5EF4-FFF2-40B4-BE49-F238E27FC236}">
                  <a16:creationId xmlns:a16="http://schemas.microsoft.com/office/drawing/2014/main" id="{47E752D6-EB24-3A47-0BFA-A497B473D16F}"/>
                </a:ext>
              </a:extLst>
            </p:cNvPr>
            <p:cNvSpPr txBox="1">
              <a:spLocks noChangeArrowheads="1"/>
            </p:cNvSpPr>
            <p:nvPr/>
          </p:nvSpPr>
          <p:spPr bwMode="auto">
            <a:xfrm>
              <a:off x="6416261" y="1959959"/>
              <a:ext cx="772353" cy="28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5" name="Text Box 6">
              <a:extLst>
                <a:ext uri="{FF2B5EF4-FFF2-40B4-BE49-F238E27FC236}">
                  <a16:creationId xmlns:a16="http://schemas.microsoft.com/office/drawing/2014/main" id="{34EE4BBC-8C3C-82F0-66F7-39F8D298CBE7}"/>
                </a:ext>
              </a:extLst>
            </p:cNvPr>
            <p:cNvSpPr txBox="1">
              <a:spLocks noChangeArrowheads="1"/>
            </p:cNvSpPr>
            <p:nvPr/>
          </p:nvSpPr>
          <p:spPr bwMode="auto">
            <a:xfrm>
              <a:off x="8868005" y="1955197"/>
              <a:ext cx="883775" cy="2841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6" name="Text Box 8">
              <a:extLst>
                <a:ext uri="{FF2B5EF4-FFF2-40B4-BE49-F238E27FC236}">
                  <a16:creationId xmlns:a16="http://schemas.microsoft.com/office/drawing/2014/main" id="{8FD82F03-1D7C-C790-1E51-E82E69C37497}"/>
                </a:ext>
              </a:extLst>
            </p:cNvPr>
            <p:cNvSpPr txBox="1">
              <a:spLocks noChangeArrowheads="1"/>
            </p:cNvSpPr>
            <p:nvPr/>
          </p:nvSpPr>
          <p:spPr bwMode="auto">
            <a:xfrm>
              <a:off x="8916735" y="3579209"/>
              <a:ext cx="721230"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a:t>
              </a:r>
            </a:p>
          </p:txBody>
        </p:sp>
        <p:sp>
          <p:nvSpPr>
            <p:cNvPr id="8" name="Text Box 11">
              <a:extLst>
                <a:ext uri="{FF2B5EF4-FFF2-40B4-BE49-F238E27FC236}">
                  <a16:creationId xmlns:a16="http://schemas.microsoft.com/office/drawing/2014/main" id="{837796FC-4D93-5A35-EA3F-420309A2ABF0}"/>
                </a:ext>
              </a:extLst>
            </p:cNvPr>
            <p:cNvSpPr txBox="1">
              <a:spLocks noChangeArrowheads="1"/>
            </p:cNvSpPr>
            <p:nvPr/>
          </p:nvSpPr>
          <p:spPr bwMode="auto">
            <a:xfrm>
              <a:off x="8756899" y="2893409"/>
              <a:ext cx="1244101" cy="274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nak</a:t>
              </a:r>
            </a:p>
          </p:txBody>
        </p:sp>
        <p:sp>
          <p:nvSpPr>
            <p:cNvPr id="9" name="Text Box 12">
              <a:extLst>
                <a:ext uri="{FF2B5EF4-FFF2-40B4-BE49-F238E27FC236}">
                  <a16:creationId xmlns:a16="http://schemas.microsoft.com/office/drawing/2014/main" id="{CDA5C82E-87A2-35C2-82F7-C8AFD72F5440}"/>
                </a:ext>
              </a:extLst>
            </p:cNvPr>
            <p:cNvSpPr txBox="1">
              <a:spLocks noChangeArrowheads="1"/>
            </p:cNvSpPr>
            <p:nvPr/>
          </p:nvSpPr>
          <p:spPr bwMode="auto">
            <a:xfrm>
              <a:off x="8933886" y="3804634"/>
              <a:ext cx="883776"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a:t>
              </a:r>
            </a:p>
          </p:txBody>
        </p:sp>
        <p:sp>
          <p:nvSpPr>
            <p:cNvPr id="10" name="Text Box 14">
              <a:extLst>
                <a:ext uri="{FF2B5EF4-FFF2-40B4-BE49-F238E27FC236}">
                  <a16:creationId xmlns:a16="http://schemas.microsoft.com/office/drawing/2014/main" id="{BB2177A4-6B71-6889-A3AE-2168480139AA}"/>
                </a:ext>
              </a:extLst>
            </p:cNvPr>
            <p:cNvSpPr txBox="1">
              <a:spLocks noChangeArrowheads="1"/>
            </p:cNvSpPr>
            <p:nvPr/>
          </p:nvSpPr>
          <p:spPr bwMode="auto">
            <a:xfrm>
              <a:off x="6251236" y="3142647"/>
              <a:ext cx="1045248" cy="27429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t>
              </a:r>
              <a:r>
                <a:rPr lang="en-US" sz="1800" kern="0">
                  <a:solidFill>
                    <a:srgbClr val="000000"/>
                  </a:solidFill>
                </a:rPr>
                <a:t>nak</a:t>
              </a:r>
              <a:endPar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 name="Text Box 15">
              <a:extLst>
                <a:ext uri="{FF2B5EF4-FFF2-40B4-BE49-F238E27FC236}">
                  <a16:creationId xmlns:a16="http://schemas.microsoft.com/office/drawing/2014/main" id="{8E46F55D-CA8A-DE76-77B9-D6D49777DA46}"/>
                </a:ext>
              </a:extLst>
            </p:cNvPr>
            <p:cNvSpPr txBox="1">
              <a:spLocks noChangeArrowheads="1"/>
            </p:cNvSpPr>
            <p:nvPr/>
          </p:nvSpPr>
          <p:spPr bwMode="auto">
            <a:xfrm>
              <a:off x="6024641" y="4288861"/>
              <a:ext cx="1284896"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t>
              </a:r>
              <a:r>
                <a:rPr lang="en-US" sz="1800" kern="0" noProof="0">
                  <a:solidFill>
                    <a:srgbClr val="000000"/>
                  </a:solidFill>
                </a:rPr>
                <a:t>next </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pkt</a:t>
              </a:r>
            </a:p>
          </p:txBody>
        </p:sp>
        <p:sp>
          <p:nvSpPr>
            <p:cNvPr id="14" name="Text Box 17">
              <a:extLst>
                <a:ext uri="{FF2B5EF4-FFF2-40B4-BE49-F238E27FC236}">
                  <a16:creationId xmlns:a16="http://schemas.microsoft.com/office/drawing/2014/main" id="{FCC22CB3-57E4-C646-A843-113B17A19194}"/>
                </a:ext>
              </a:extLst>
            </p:cNvPr>
            <p:cNvSpPr txBox="1">
              <a:spLocks noChangeArrowheads="1"/>
            </p:cNvSpPr>
            <p:nvPr/>
          </p:nvSpPr>
          <p:spPr bwMode="auto">
            <a:xfrm>
              <a:off x="6177883" y="3361722"/>
              <a:ext cx="1033212"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a:t>
              </a:r>
            </a:p>
          </p:txBody>
        </p:sp>
        <p:sp>
          <p:nvSpPr>
            <p:cNvPr id="18" name="Text Box 18">
              <a:extLst>
                <a:ext uri="{FF2B5EF4-FFF2-40B4-BE49-F238E27FC236}">
                  <a16:creationId xmlns:a16="http://schemas.microsoft.com/office/drawing/2014/main" id="{BD474E54-6724-D5F6-C06C-BE6E12A47056}"/>
                </a:ext>
              </a:extLst>
            </p:cNvPr>
            <p:cNvSpPr txBox="1">
              <a:spLocks noChangeArrowheads="1"/>
            </p:cNvSpPr>
            <p:nvPr/>
          </p:nvSpPr>
          <p:spPr bwMode="auto">
            <a:xfrm>
              <a:off x="6392960" y="3996722"/>
              <a:ext cx="739582"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a:t>
              </a:r>
            </a:p>
          </p:txBody>
        </p:sp>
        <p:sp>
          <p:nvSpPr>
            <p:cNvPr id="19" name="Text Box 7">
              <a:extLst>
                <a:ext uri="{FF2B5EF4-FFF2-40B4-BE49-F238E27FC236}">
                  <a16:creationId xmlns:a16="http://schemas.microsoft.com/office/drawing/2014/main" id="{C6D38AA1-0A1A-21AA-7306-C168CB5DC3E9}"/>
                </a:ext>
              </a:extLst>
            </p:cNvPr>
            <p:cNvSpPr txBox="1">
              <a:spLocks noChangeArrowheads="1"/>
            </p:cNvSpPr>
            <p:nvPr/>
          </p:nvSpPr>
          <p:spPr bwMode="auto">
            <a:xfrm>
              <a:off x="6250665" y="2399697"/>
              <a:ext cx="865423"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a:t>
              </a:r>
            </a:p>
          </p:txBody>
        </p:sp>
        <p:sp>
          <p:nvSpPr>
            <p:cNvPr id="20" name="Text Box 9">
              <a:extLst>
                <a:ext uri="{FF2B5EF4-FFF2-40B4-BE49-F238E27FC236}">
                  <a16:creationId xmlns:a16="http://schemas.microsoft.com/office/drawing/2014/main" id="{F320ACFC-5A34-C208-CF9F-FFD63FE497A7}"/>
                </a:ext>
              </a:extLst>
            </p:cNvPr>
            <p:cNvSpPr txBox="1">
              <a:spLocks noChangeArrowheads="1"/>
            </p:cNvSpPr>
            <p:nvPr/>
          </p:nvSpPr>
          <p:spPr bwMode="auto">
            <a:xfrm>
              <a:off x="8911971" y="2682272"/>
              <a:ext cx="721230" cy="2622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a:t>
              </a:r>
            </a:p>
          </p:txBody>
        </p:sp>
        <p:sp>
          <p:nvSpPr>
            <p:cNvPr id="21" name="Line 19">
              <a:extLst>
                <a:ext uri="{FF2B5EF4-FFF2-40B4-BE49-F238E27FC236}">
                  <a16:creationId xmlns:a16="http://schemas.microsoft.com/office/drawing/2014/main" id="{3FAB1F9D-F650-E47A-823D-8ACE858D46D9}"/>
                </a:ext>
              </a:extLst>
            </p:cNvPr>
            <p:cNvSpPr>
              <a:spLocks noChangeShapeType="1"/>
            </p:cNvSpPr>
            <p:nvPr/>
          </p:nvSpPr>
          <p:spPr bwMode="auto">
            <a:xfrm>
              <a:off x="7312025" y="2625122"/>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3" name="Line 24">
              <a:extLst>
                <a:ext uri="{FF2B5EF4-FFF2-40B4-BE49-F238E27FC236}">
                  <a16:creationId xmlns:a16="http://schemas.microsoft.com/office/drawing/2014/main" id="{AAA32A0F-F464-C222-291B-692E133D3261}"/>
                </a:ext>
              </a:extLst>
            </p:cNvPr>
            <p:cNvSpPr>
              <a:spLocks noChangeShapeType="1"/>
            </p:cNvSpPr>
            <p:nvPr/>
          </p:nvSpPr>
          <p:spPr bwMode="auto">
            <a:xfrm>
              <a:off x="7305675" y="4336447"/>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4" name="Line 23">
              <a:extLst>
                <a:ext uri="{FF2B5EF4-FFF2-40B4-BE49-F238E27FC236}">
                  <a16:creationId xmlns:a16="http://schemas.microsoft.com/office/drawing/2014/main" id="{1327C855-7E50-9781-EFC1-3742BEEE2D2E}"/>
                </a:ext>
              </a:extLst>
            </p:cNvPr>
            <p:cNvSpPr>
              <a:spLocks noChangeShapeType="1"/>
            </p:cNvSpPr>
            <p:nvPr/>
          </p:nvSpPr>
          <p:spPr bwMode="auto">
            <a:xfrm>
              <a:off x="7319963" y="3491897"/>
              <a:ext cx="1471612" cy="35718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5" name="Line 26">
              <a:extLst>
                <a:ext uri="{FF2B5EF4-FFF2-40B4-BE49-F238E27FC236}">
                  <a16:creationId xmlns:a16="http://schemas.microsoft.com/office/drawing/2014/main" id="{9A5F6B35-4AA0-AF46-3EC9-A829A1FF93BF}"/>
                </a:ext>
              </a:extLst>
            </p:cNvPr>
            <p:cNvSpPr>
              <a:spLocks noChangeShapeType="1"/>
            </p:cNvSpPr>
            <p:nvPr/>
          </p:nvSpPr>
          <p:spPr bwMode="auto">
            <a:xfrm flipH="1">
              <a:off x="7305675" y="3923697"/>
              <a:ext cx="1471613" cy="357187"/>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26" name="Line 25">
              <a:extLst>
                <a:ext uri="{FF2B5EF4-FFF2-40B4-BE49-F238E27FC236}">
                  <a16:creationId xmlns:a16="http://schemas.microsoft.com/office/drawing/2014/main" id="{D0D5835E-DD7A-3695-F233-2079DD27B790}"/>
                </a:ext>
              </a:extLst>
            </p:cNvPr>
            <p:cNvSpPr>
              <a:spLocks noChangeShapeType="1"/>
            </p:cNvSpPr>
            <p:nvPr/>
          </p:nvSpPr>
          <p:spPr bwMode="auto">
            <a:xfrm flipH="1">
              <a:off x="7297738" y="3068034"/>
              <a:ext cx="1471612" cy="35718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pic>
          <p:nvPicPr>
            <p:cNvPr id="27" name="Graphic 26" descr="Close with solid fill">
              <a:extLst>
                <a:ext uri="{FF2B5EF4-FFF2-40B4-BE49-F238E27FC236}">
                  <a16:creationId xmlns:a16="http://schemas.microsoft.com/office/drawing/2014/main" id="{09163987-0D15-EADF-7D06-5039A7C3725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75114" y="2574987"/>
              <a:ext cx="545558" cy="357189"/>
            </a:xfrm>
            <a:prstGeom prst="rect">
              <a:avLst/>
            </a:prstGeom>
          </p:spPr>
        </p:pic>
        <p:sp>
          <p:nvSpPr>
            <p:cNvPr id="28" name="Text Box 80">
              <a:extLst>
                <a:ext uri="{FF2B5EF4-FFF2-40B4-BE49-F238E27FC236}">
                  <a16:creationId xmlns:a16="http://schemas.microsoft.com/office/drawing/2014/main" id="{3477BF9B-3D85-6A7D-8286-60CDF89CDBCD}"/>
                </a:ext>
              </a:extLst>
            </p:cNvPr>
            <p:cNvSpPr txBox="1">
              <a:spLocks noChangeArrowheads="1"/>
            </p:cNvSpPr>
            <p:nvPr/>
          </p:nvSpPr>
          <p:spPr bwMode="auto">
            <a:xfrm>
              <a:off x="7700247" y="2313348"/>
              <a:ext cx="864113" cy="2404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grpSp>
      <p:grpSp>
        <p:nvGrpSpPr>
          <p:cNvPr id="31" name="Group 30">
            <a:extLst>
              <a:ext uri="{FF2B5EF4-FFF2-40B4-BE49-F238E27FC236}">
                <a16:creationId xmlns:a16="http://schemas.microsoft.com/office/drawing/2014/main" id="{B696030D-3ABA-ED14-E924-0B3EEC900F75}"/>
              </a:ext>
            </a:extLst>
          </p:cNvPr>
          <p:cNvGrpSpPr/>
          <p:nvPr/>
        </p:nvGrpSpPr>
        <p:grpSpPr>
          <a:xfrm>
            <a:off x="911997" y="4587825"/>
            <a:ext cx="5868181" cy="1941480"/>
            <a:chOff x="3998761" y="4452337"/>
            <a:chExt cx="5868181" cy="1941480"/>
          </a:xfrm>
        </p:grpSpPr>
        <p:pic>
          <p:nvPicPr>
            <p:cNvPr id="33" name="Graphic 32" descr="Close with solid fill">
              <a:extLst>
                <a:ext uri="{FF2B5EF4-FFF2-40B4-BE49-F238E27FC236}">
                  <a16:creationId xmlns:a16="http://schemas.microsoft.com/office/drawing/2014/main" id="{BF8163EE-49FD-7D6A-FEA5-A33F72A6A8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52036" y="4452337"/>
              <a:ext cx="436797" cy="503001"/>
            </a:xfrm>
            <a:prstGeom prst="rect">
              <a:avLst/>
            </a:prstGeom>
          </p:spPr>
        </p:pic>
        <p:sp>
          <p:nvSpPr>
            <p:cNvPr id="34" name="Text Box 80">
              <a:extLst>
                <a:ext uri="{FF2B5EF4-FFF2-40B4-BE49-F238E27FC236}">
                  <a16:creationId xmlns:a16="http://schemas.microsoft.com/office/drawing/2014/main" id="{4107FCE4-2E8B-DFF2-11AB-864B95108A73}"/>
                </a:ext>
              </a:extLst>
            </p:cNvPr>
            <p:cNvSpPr txBox="1">
              <a:spLocks noChangeArrowheads="1"/>
            </p:cNvSpPr>
            <p:nvPr/>
          </p:nvSpPr>
          <p:spPr bwMode="auto">
            <a:xfrm>
              <a:off x="5964507" y="4824367"/>
              <a:ext cx="1056700"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sp>
          <p:nvSpPr>
            <p:cNvPr id="35" name="TextBox 34">
              <a:extLst>
                <a:ext uri="{FF2B5EF4-FFF2-40B4-BE49-F238E27FC236}">
                  <a16:creationId xmlns:a16="http://schemas.microsoft.com/office/drawing/2014/main" id="{2AF97CE8-80C4-4B1B-F119-590D455DFDFB}"/>
                </a:ext>
              </a:extLst>
            </p:cNvPr>
            <p:cNvSpPr txBox="1"/>
            <p:nvPr/>
          </p:nvSpPr>
          <p:spPr>
            <a:xfrm>
              <a:off x="3998761" y="5948182"/>
              <a:ext cx="5868181" cy="445635"/>
            </a:xfrm>
            <a:prstGeom prst="rect">
              <a:avLst/>
            </a:prstGeom>
            <a:noFill/>
          </p:spPr>
          <p:txBody>
            <a:bodyPr wrap="square">
              <a:spAutoFit/>
            </a:body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a:t>
              </a:r>
            </a:p>
          </p:txBody>
        </p:sp>
        <p:cxnSp>
          <p:nvCxnSpPr>
            <p:cNvPr id="36" name="Connector: Curved 35">
              <a:extLst>
                <a:ext uri="{FF2B5EF4-FFF2-40B4-BE49-F238E27FC236}">
                  <a16:creationId xmlns:a16="http://schemas.microsoft.com/office/drawing/2014/main" id="{DE47F1A8-F3A2-5039-4888-4A429C9E7DB0}"/>
                </a:ext>
              </a:extLst>
            </p:cNvPr>
            <p:cNvCxnSpPr>
              <a:cxnSpLocks/>
              <a:stCxn id="35" idx="3"/>
              <a:endCxn id="34" idx="3"/>
            </p:cNvCxnSpPr>
            <p:nvPr/>
          </p:nvCxnSpPr>
          <p:spPr>
            <a:xfrm flipH="1" flipV="1">
              <a:off x="7021207" y="4993644"/>
              <a:ext cx="2845735" cy="1177356"/>
            </a:xfrm>
            <a:prstGeom prst="curvedConnector3">
              <a:avLst>
                <a:gd name="adj1" fmla="val -803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5860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Corrupted feedback</a:t>
            </a:r>
            <a:endParaRPr lang="en-US" sz="440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r>
              <a:rPr lang="en-US" altLang="en-US" dirty="0"/>
              <a:t>So it should retransmit (to be on the safe side)</a:t>
            </a:r>
          </a:p>
          <a:p>
            <a:r>
              <a:rPr lang="en-US" altLang="en-US" dirty="0"/>
              <a:t>But how will the </a:t>
            </a:r>
            <a:r>
              <a:rPr lang="en-US" altLang="en-US" dirty="0" err="1"/>
              <a:t>rcvr</a:t>
            </a:r>
            <a:r>
              <a:rPr lang="en-US" altLang="en-US" dirty="0"/>
              <a:t> distinguish between new and retransmitted data</a:t>
            </a:r>
          </a:p>
          <a:p>
            <a:r>
              <a:rPr lang="en-US" altLang="en-US" dirty="0"/>
              <a:t>possible duplicate</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endParaRPr>
          </a:p>
          <a:p>
            <a:pPr marL="352425" marR="0" lvl="0" indent="-222250" algn="l" defTabSz="914400" rtl="0" eaLnBrk="1" fontAlgn="auto" latinLnBrk="0" hangingPunct="1">
              <a:lnSpc>
                <a:spcPct val="80000"/>
              </a:lnSpc>
              <a:spcBef>
                <a:spcPct val="60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a:ln>
                  <a:noFill/>
                </a:ln>
                <a:solidFill>
                  <a:srgbClr val="FF0000"/>
                </a:solidFill>
                <a:effectLst/>
                <a:uLnTx/>
                <a:uFillTx/>
                <a:latin typeface="Calibri" panose="020F0502020204030204"/>
                <a:ea typeface="ＭＳ Ｐゴシック" panose="020B0600070205080204" pitchFamily="34" charset="-128"/>
                <a:cs typeface="+mn-cs"/>
              </a:rPr>
              <a:t>: </a:t>
            </a:r>
          </a:p>
          <a:p>
            <a:pPr marL="460375" lvl="0" indent="-217488">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Sender </a:t>
            </a:r>
            <a:r>
              <a:rPr lang="en-US" altLang="en-US">
                <a:solidFill>
                  <a:prstClr val="black"/>
                </a:solidFill>
                <a:ea typeface="ＭＳ Ｐゴシック" panose="020B0600070205080204" pitchFamily="34" charset="-128"/>
              </a:rPr>
              <a:t>retransmits current pkt if </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376469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dissolve">
                                      <p:cBhvr>
                                        <p:cTn id="12"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solidFill>
            <a:srgbClr val="FFB3D3"/>
          </a:solidFill>
        </p:spPr>
        <p:txBody>
          <a:bodyPr>
            <a:normAutofit/>
          </a:bodyPr>
          <a:lstStyle/>
          <a:p>
            <a:r>
              <a:rPr lang="en-US" altLang="en-US" sz="4800" dirty="0"/>
              <a:t>rdt2.0 has a fatal flaw!</a:t>
            </a:r>
            <a:endParaRPr lang="en-US" sz="4400" dirty="0"/>
          </a:p>
        </p:txBody>
      </p:sp>
      <p:sp>
        <p:nvSpPr>
          <p:cNvPr id="54" name="Rectangle 3">
            <a:extLst>
              <a:ext uri="{FF2B5EF4-FFF2-40B4-BE49-F238E27FC236}">
                <a16:creationId xmlns:a16="http://schemas.microsoft.com/office/drawing/2014/main" id="{24A7E6D3-44BD-F44B-9E30-860EE5046FF6}"/>
              </a:ext>
            </a:extLst>
          </p:cNvPr>
          <p:cNvSpPr txBox="1">
            <a:spLocks noChangeArrowheads="1"/>
          </p:cNvSpPr>
          <p:nvPr/>
        </p:nvSpPr>
        <p:spPr>
          <a:xfrm>
            <a:off x="691480" y="1384568"/>
            <a:ext cx="5825230"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what happens if ACK/NAK corrupted</a:t>
            </a:r>
            <a:r>
              <a:rPr kumimoji="0" lang="en-US" altLang="en-US" sz="28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460375" marR="0" lvl="0" indent="-217488"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know what happened at receiver!</a:t>
            </a:r>
          </a:p>
          <a:p>
            <a:r>
              <a:rPr lang="en-US" altLang="en-US" dirty="0"/>
              <a:t>So it should retransmit (to be on the safe side)</a:t>
            </a:r>
          </a:p>
          <a:p>
            <a:r>
              <a:rPr lang="en-US" altLang="en-US" dirty="0"/>
              <a:t>But how will the </a:t>
            </a:r>
            <a:r>
              <a:rPr lang="en-US" altLang="en-US" dirty="0" err="1"/>
              <a:t>rcvr</a:t>
            </a:r>
            <a:r>
              <a:rPr lang="en-US" altLang="en-US" dirty="0"/>
              <a:t> distinguish between new and retransmitted data</a:t>
            </a:r>
          </a:p>
          <a:p>
            <a:r>
              <a:rPr lang="en-US" altLang="en-US" dirty="0"/>
              <a:t>possible duplicate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55" name="Rectangle 4">
            <a:extLst>
              <a:ext uri="{FF2B5EF4-FFF2-40B4-BE49-F238E27FC236}">
                <a16:creationId xmlns:a16="http://schemas.microsoft.com/office/drawing/2014/main" id="{A5980F19-9541-754D-B1F9-A97DD6E77B8E}"/>
              </a:ext>
            </a:extLst>
          </p:cNvPr>
          <p:cNvSpPr txBox="1">
            <a:spLocks noChangeArrowheads="1"/>
          </p:cNvSpPr>
          <p:nvPr/>
        </p:nvSpPr>
        <p:spPr>
          <a:xfrm>
            <a:off x="6207334" y="1371689"/>
            <a:ext cx="5293186" cy="306389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5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handling duplicates</a:t>
            </a:r>
            <a:r>
              <a:rPr kumimoji="0" lang="en-US" altLang="en-US" sz="35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p>
          <a:p>
            <a:pPr marL="460375" lvl="0" indent="-217488">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t>
            </a:r>
            <a:r>
              <a:rPr lang="en-US" altLang="en-US" dirty="0">
                <a:solidFill>
                  <a:prstClr val="black"/>
                </a:solidFill>
                <a:ea typeface="ＭＳ Ｐゴシック" panose="020B0600070205080204" pitchFamily="34" charset="-128"/>
              </a:rPr>
              <a:t>retransmits current pkt if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ACK/NAK corrupted</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sender adds </a:t>
            </a:r>
            <a:r>
              <a:rPr kumimoji="0" lang="en-US" altLang="en-US" sz="2800" b="0" i="1"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sequence number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to each pkt</a:t>
            </a:r>
          </a:p>
          <a:p>
            <a:pPr marL="460375" marR="0" lvl="0" indent="-2174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receiver discards (doesn’</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deliver up) duplicate pkt</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 name="Text Box 5">
            <a:extLst>
              <a:ext uri="{FF2B5EF4-FFF2-40B4-BE49-F238E27FC236}">
                <a16:creationId xmlns:a16="http://schemas.microsoft.com/office/drawing/2014/main" id="{D446D740-99BD-3DF5-CBB9-02A6615A7DDA}"/>
              </a:ext>
            </a:extLst>
          </p:cNvPr>
          <p:cNvSpPr txBox="1">
            <a:spLocks noChangeArrowheads="1"/>
          </p:cNvSpPr>
          <p:nvPr/>
        </p:nvSpPr>
        <p:spPr bwMode="auto">
          <a:xfrm>
            <a:off x="6744411" y="4935545"/>
            <a:ext cx="4124674"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pPr algn="l"/>
            <a:r>
              <a:rPr lang="en-US" altLang="en-US" sz="2400" dirty="0">
                <a:latin typeface="Calibri" panose="020F0502020204030204" pitchFamily="34" charset="0"/>
                <a:cs typeface="Calibri" panose="020F0502020204030204" pitchFamily="34" charset="0"/>
              </a:rPr>
              <a:t>Sender sends one packet, </a:t>
            </a:r>
          </a:p>
          <a:p>
            <a:pPr algn="l"/>
            <a:r>
              <a:rPr lang="en-US" altLang="en-US" sz="2400" dirty="0">
                <a:latin typeface="Calibri" panose="020F0502020204030204" pitchFamily="34" charset="0"/>
                <a:cs typeface="Calibri" panose="020F0502020204030204" pitchFamily="34" charset="0"/>
              </a:rPr>
              <a:t>then waits for receiver </a:t>
            </a:r>
          </a:p>
          <a:p>
            <a:pPr algn="l"/>
            <a:r>
              <a:rPr lang="en-US" altLang="en-US" sz="2400" dirty="0">
                <a:latin typeface="Calibri" panose="020F0502020204030204" pitchFamily="34" charset="0"/>
                <a:cs typeface="Calibri" panose="020F0502020204030204" pitchFamily="34" charset="0"/>
              </a:rPr>
              <a:t>response</a:t>
            </a:r>
          </a:p>
        </p:txBody>
      </p:sp>
      <p:sp>
        <p:nvSpPr>
          <p:cNvPr id="5" name="Rectangle 6">
            <a:extLst>
              <a:ext uri="{FF2B5EF4-FFF2-40B4-BE49-F238E27FC236}">
                <a16:creationId xmlns:a16="http://schemas.microsoft.com/office/drawing/2014/main" id="{C81C47AF-02B2-8597-A2F6-7901212E3219}"/>
              </a:ext>
            </a:extLst>
          </p:cNvPr>
          <p:cNvSpPr>
            <a:spLocks noChangeArrowheads="1"/>
          </p:cNvSpPr>
          <p:nvPr/>
        </p:nvSpPr>
        <p:spPr bwMode="auto">
          <a:xfrm>
            <a:off x="6419850" y="4686299"/>
            <a:ext cx="4676936" cy="1882375"/>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sz="2000">
              <a:latin typeface="Calibri" panose="020F0502020204030204" pitchFamily="34" charset="0"/>
              <a:cs typeface="Calibri" panose="020F0502020204030204" pitchFamily="34" charset="0"/>
            </a:endParaRPr>
          </a:p>
        </p:txBody>
      </p:sp>
      <p:grpSp>
        <p:nvGrpSpPr>
          <p:cNvPr id="6" name="Group 7">
            <a:extLst>
              <a:ext uri="{FF2B5EF4-FFF2-40B4-BE49-F238E27FC236}">
                <a16:creationId xmlns:a16="http://schemas.microsoft.com/office/drawing/2014/main" id="{B0E3CCAE-9B3B-67F2-6B99-1DC01FF0370C}"/>
              </a:ext>
            </a:extLst>
          </p:cNvPr>
          <p:cNvGrpSpPr>
            <a:grpSpLocks/>
          </p:cNvGrpSpPr>
          <p:nvPr/>
        </p:nvGrpSpPr>
        <p:grpSpPr bwMode="auto">
          <a:xfrm>
            <a:off x="6510341" y="4522794"/>
            <a:ext cx="1870076" cy="461963"/>
            <a:chOff x="2943" y="2669"/>
            <a:chExt cx="1178" cy="291"/>
          </a:xfrm>
        </p:grpSpPr>
        <p:sp>
          <p:nvSpPr>
            <p:cNvPr id="7" name="Rectangle 8">
              <a:extLst>
                <a:ext uri="{FF2B5EF4-FFF2-40B4-BE49-F238E27FC236}">
                  <a16:creationId xmlns:a16="http://schemas.microsoft.com/office/drawing/2014/main" id="{6B23FFEC-EEC4-BFEF-D286-1ECB6411A846}"/>
                </a:ext>
              </a:extLst>
            </p:cNvPr>
            <p:cNvSpPr>
              <a:spLocks noChangeArrowheads="1"/>
            </p:cNvSpPr>
            <p:nvPr/>
          </p:nvSpPr>
          <p:spPr bwMode="auto">
            <a:xfrm>
              <a:off x="2976" y="2712"/>
              <a:ext cx="1038" cy="17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sz="2400">
                <a:latin typeface="Calibri" panose="020F0502020204030204" pitchFamily="34" charset="0"/>
                <a:cs typeface="Calibri" panose="020F0502020204030204" pitchFamily="34" charset="0"/>
              </a:endParaRPr>
            </a:p>
          </p:txBody>
        </p:sp>
        <p:sp>
          <p:nvSpPr>
            <p:cNvPr id="8" name="Text Box 9">
              <a:extLst>
                <a:ext uri="{FF2B5EF4-FFF2-40B4-BE49-F238E27FC236}">
                  <a16:creationId xmlns:a16="http://schemas.microsoft.com/office/drawing/2014/main" id="{AB4D9D0B-365A-AEBA-9E72-4E8E2A487ADF}"/>
                </a:ext>
              </a:extLst>
            </p:cNvPr>
            <p:cNvSpPr txBox="1">
              <a:spLocks noChangeArrowheads="1"/>
            </p:cNvSpPr>
            <p:nvPr/>
          </p:nvSpPr>
          <p:spPr bwMode="auto">
            <a:xfrm>
              <a:off x="2943" y="2669"/>
              <a:ext cx="11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400" dirty="0">
                  <a:solidFill>
                    <a:srgbClr val="FF0000"/>
                  </a:solidFill>
                  <a:latin typeface="Calibri" panose="020F0502020204030204" pitchFamily="34" charset="0"/>
                  <a:cs typeface="Calibri" panose="020F0502020204030204" pitchFamily="34" charset="0"/>
                </a:rPr>
                <a:t>stop and wait</a:t>
              </a:r>
              <a:endParaRPr lang="en-US" altLang="en-US" sz="24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249895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
                                            <p:txEl>
                                              <p:pRg st="0" end="0"/>
                                            </p:txEl>
                                          </p:spTgt>
                                        </p:tgtEl>
                                        <p:attrNameLst>
                                          <p:attrName>style.visibility</p:attrName>
                                        </p:attrNameLst>
                                      </p:cBhvr>
                                      <p:to>
                                        <p:strVal val="visible"/>
                                      </p:to>
                                    </p:set>
                                    <p:animEffect transition="in" filter="dissolve">
                                      <p:cBhvr>
                                        <p:cTn id="7" dur="500"/>
                                        <p:tgtEl>
                                          <p:spTgt spid="5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
                                            <p:txEl>
                                              <p:pRg st="1" end="1"/>
                                            </p:txEl>
                                          </p:spTgt>
                                        </p:tgtEl>
                                        <p:attrNameLst>
                                          <p:attrName>style.visibility</p:attrName>
                                        </p:attrNameLst>
                                      </p:cBhvr>
                                      <p:to>
                                        <p:strVal val="visible"/>
                                      </p:to>
                                    </p:set>
                                    <p:animEffect transition="in" filter="dissolve">
                                      <p:cBhvr>
                                        <p:cTn id="12" dur="500"/>
                                        <p:tgtEl>
                                          <p:spTgt spid="5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dissolve">
                                      <p:cBhvr>
                                        <p:cTn id="17" dur="500"/>
                                        <p:tgtEl>
                                          <p:spTgt spid="5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4">
                                            <p:txEl>
                                              <p:pRg st="3" end="3"/>
                                            </p:txEl>
                                          </p:spTgt>
                                        </p:tgtEl>
                                        <p:attrNameLst>
                                          <p:attrName>style.visibility</p:attrName>
                                        </p:attrNameLst>
                                      </p:cBhvr>
                                      <p:to>
                                        <p:strVal val="visible"/>
                                      </p:to>
                                    </p:set>
                                    <p:animEffect transition="in" filter="dissolve">
                                      <p:cBhvr>
                                        <p:cTn id="22" dur="500"/>
                                        <p:tgtEl>
                                          <p:spTgt spid="5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4">
                                            <p:txEl>
                                              <p:pRg st="4" end="4"/>
                                            </p:txEl>
                                          </p:spTgt>
                                        </p:tgtEl>
                                        <p:attrNameLst>
                                          <p:attrName>style.visibility</p:attrName>
                                        </p:attrNameLst>
                                      </p:cBhvr>
                                      <p:to>
                                        <p:strVal val="visible"/>
                                      </p:to>
                                    </p:set>
                                    <p:animEffect transition="in" filter="dissolve">
                                      <p:cBhvr>
                                        <p:cTn id="27" dur="500"/>
                                        <p:tgtEl>
                                          <p:spTgt spid="5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5">
                                            <p:txEl>
                                              <p:pRg st="0" end="0"/>
                                            </p:txEl>
                                          </p:spTgt>
                                        </p:tgtEl>
                                        <p:attrNameLst>
                                          <p:attrName>style.visibility</p:attrName>
                                        </p:attrNameLst>
                                      </p:cBhvr>
                                      <p:to>
                                        <p:strVal val="visible"/>
                                      </p:to>
                                    </p:set>
                                    <p:animEffect transition="in" filter="dissolve">
                                      <p:cBhvr>
                                        <p:cTn id="32" dur="500"/>
                                        <p:tgtEl>
                                          <p:spTgt spid="5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5">
                                            <p:txEl>
                                              <p:pRg st="1" end="1"/>
                                            </p:txEl>
                                          </p:spTgt>
                                        </p:tgtEl>
                                        <p:attrNameLst>
                                          <p:attrName>style.visibility</p:attrName>
                                        </p:attrNameLst>
                                      </p:cBhvr>
                                      <p:to>
                                        <p:strVal val="visible"/>
                                      </p:to>
                                    </p:set>
                                    <p:animEffect transition="in" filter="dissolve">
                                      <p:cBhvr>
                                        <p:cTn id="37" dur="500"/>
                                        <p:tgtEl>
                                          <p:spTgt spid="55">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5">
                                            <p:txEl>
                                              <p:pRg st="2" end="2"/>
                                            </p:txEl>
                                          </p:spTgt>
                                        </p:tgtEl>
                                        <p:attrNameLst>
                                          <p:attrName>style.visibility</p:attrName>
                                        </p:attrNameLst>
                                      </p:cBhvr>
                                      <p:to>
                                        <p:strVal val="visible"/>
                                      </p:to>
                                    </p:set>
                                    <p:animEffect transition="in" filter="dissolve">
                                      <p:cBhvr>
                                        <p:cTn id="42" dur="500"/>
                                        <p:tgtEl>
                                          <p:spTgt spid="55">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5">
                                            <p:txEl>
                                              <p:pRg st="3" end="3"/>
                                            </p:txEl>
                                          </p:spTgt>
                                        </p:tgtEl>
                                        <p:attrNameLst>
                                          <p:attrName>style.visibility</p:attrName>
                                        </p:attrNameLst>
                                      </p:cBhvr>
                                      <p:to>
                                        <p:strVal val="visible"/>
                                      </p:to>
                                    </p:set>
                                    <p:animEffect transition="in" filter="dissolve">
                                      <p:cBhvr>
                                        <p:cTn id="47" dur="500"/>
                                        <p:tgtEl>
                                          <p:spTgt spid="55">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childTnLst>
                                </p:cTn>
                              </p:par>
                              <p:par>
                                <p:cTn id="52" presetID="1" presetClass="entr" presetSubtype="0" fill="hold" nodeType="withEffect">
                                  <p:stCondLst>
                                    <p:cond delay="0"/>
                                  </p:stCondLst>
                                  <p:childTnLst>
                                    <p:set>
                                      <p:cBhvr>
                                        <p:cTn id="53" dur="1" fill="hold">
                                          <p:stCondLst>
                                            <p:cond delay="0"/>
                                          </p:stCondLst>
                                        </p:cTn>
                                        <p:tgtEl>
                                          <p:spTgt spid="5"/>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build="p" bldLvl="5"/>
      <p:bldP spid="55" grpId="0" build="p" bldLvl="5"/>
      <p:bldP spid="4" grpId="0"/>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(v2)</a:t>
            </a:r>
            <a:endParaRPr lang="en-US" sz="4400" dirty="0"/>
          </a:p>
        </p:txBody>
      </p:sp>
      <p:sp>
        <p:nvSpPr>
          <p:cNvPr id="5" name="Content Placeholder 2">
            <a:extLst>
              <a:ext uri="{FF2B5EF4-FFF2-40B4-BE49-F238E27FC236}">
                <a16:creationId xmlns:a16="http://schemas.microsoft.com/office/drawing/2014/main" id="{3BFC8895-D203-9532-610D-19A4AE57BF27}"/>
              </a:ext>
            </a:extLst>
          </p:cNvPr>
          <p:cNvSpPr txBox="1">
            <a:spLocks/>
          </p:cNvSpPr>
          <p:nvPr/>
        </p:nvSpPr>
        <p:spPr>
          <a:xfrm>
            <a:off x="965576" y="1886678"/>
            <a:ext cx="4520824" cy="29749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Send a pkt</a:t>
            </a:r>
          </a:p>
          <a:p>
            <a:pPr lvl="1"/>
            <a:r>
              <a:rPr lang="en-US">
                <a:solidFill>
                  <a:srgbClr val="0000A3"/>
                </a:solidFill>
              </a:rPr>
              <a:t>Seq #</a:t>
            </a:r>
            <a:r>
              <a:rPr lang="en-US"/>
              <a:t> = 1 – last seq #</a:t>
            </a:r>
          </a:p>
          <a:p>
            <a:r>
              <a:rPr lang="en-US"/>
              <a:t>Wait to get an ACK/NAK</a:t>
            </a:r>
          </a:p>
          <a:p>
            <a:pPr lvl="1"/>
            <a:r>
              <a:rPr lang="en-US"/>
              <a:t>If NAK or corrupted, resend</a:t>
            </a:r>
          </a:p>
          <a:p>
            <a:pPr lvl="2"/>
            <a:r>
              <a:rPr lang="en-US"/>
              <a:t>go back to waiting</a:t>
            </a:r>
          </a:p>
          <a:p>
            <a:pPr lvl="1"/>
            <a:r>
              <a:rPr lang="en-US"/>
              <a:t>If ACK, proceed with next pkt</a:t>
            </a:r>
          </a:p>
          <a:p>
            <a:pPr lvl="1"/>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2D4A865-587D-249C-2361-8B91CC9BAD29}"/>
                  </a:ext>
                </a:extLst>
              </p:cNvPr>
              <p:cNvSpPr txBox="1">
                <a:spLocks/>
              </p:cNvSpPr>
              <p:nvPr/>
            </p:nvSpPr>
            <p:spPr>
              <a:xfrm>
                <a:off x="5952623" y="1886677"/>
                <a:ext cx="4607666" cy="240322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When pkt is received</a:t>
                </a:r>
              </a:p>
              <a:p>
                <a:pPr lvl="1"/>
                <a:r>
                  <a:rPr lang="en-US"/>
                  <a:t>If correct pkt, send ACK</a:t>
                </a:r>
              </a:p>
              <a:p>
                <a:pPr lvl="2"/>
                <a:r>
                  <a:rPr lang="en-US"/>
                  <a:t>If </a:t>
                </a:r>
                <a:r>
                  <a:rPr lang="en-US">
                    <a:solidFill>
                      <a:srgbClr val="0000A3"/>
                    </a:solidFill>
                  </a:rPr>
                  <a:t>Seq # </a:t>
                </a:r>
                <a14:m>
                  <m:oMath xmlns:m="http://schemas.openxmlformats.org/officeDocument/2006/math">
                    <m:r>
                      <a:rPr lang="en-US" i="1" smtClean="0">
                        <a:solidFill>
                          <a:srgbClr val="0000A3"/>
                        </a:solidFill>
                        <a:latin typeface="Cambria Math" panose="02040503050406030204" pitchFamily="18" charset="0"/>
                        <a:ea typeface="Cambria Math" panose="02040503050406030204" pitchFamily="18" charset="0"/>
                      </a:rPr>
                      <m:t>≠</m:t>
                    </m:r>
                  </m:oMath>
                </a14:m>
                <a:r>
                  <a:rPr lang="en-US">
                    <a:solidFill>
                      <a:srgbClr val="0000A3"/>
                    </a:solidFill>
                  </a:rPr>
                  <a:t> last Seq #</a:t>
                </a:r>
                <a:r>
                  <a:rPr lang="en-US"/>
                  <a:t>, deliver data to app layer</a:t>
                </a:r>
              </a:p>
              <a:p>
                <a:pPr lvl="1"/>
                <a:r>
                  <a:rPr lang="en-US"/>
                  <a:t>If corrupted pkt, send NAK</a:t>
                </a:r>
              </a:p>
            </p:txBody>
          </p:sp>
        </mc:Choice>
        <mc:Fallback xmlns="">
          <p:sp>
            <p:nvSpPr>
              <p:cNvPr id="6" name="Content Placeholder 2">
                <a:extLst>
                  <a:ext uri="{FF2B5EF4-FFF2-40B4-BE49-F238E27FC236}">
                    <a16:creationId xmlns:a16="http://schemas.microsoft.com/office/drawing/2014/main" id="{92D4A865-587D-249C-2361-8B91CC9BAD29}"/>
                  </a:ext>
                </a:extLst>
              </p:cNvPr>
              <p:cNvSpPr txBox="1">
                <a:spLocks noRot="1" noChangeAspect="1" noMove="1" noResize="1" noEditPoints="1" noAdjustHandles="1" noChangeArrowheads="1" noChangeShapeType="1" noTextEdit="1"/>
              </p:cNvSpPr>
              <p:nvPr/>
            </p:nvSpPr>
            <p:spPr>
              <a:xfrm>
                <a:off x="5952623" y="1886677"/>
                <a:ext cx="4607666" cy="2403221"/>
              </a:xfrm>
              <a:prstGeom prst="rect">
                <a:avLst/>
              </a:prstGeom>
              <a:blipFill>
                <a:blip r:embed="rId3"/>
                <a:stretch>
                  <a:fillRect t="-405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C746AFBA-618C-6750-9C3E-23167CA9C0EC}"/>
              </a:ext>
            </a:extLst>
          </p:cNvPr>
          <p:cNvSpPr txBox="1">
            <a:spLocks/>
          </p:cNvSpPr>
          <p:nvPr/>
        </p:nvSpPr>
        <p:spPr>
          <a:xfrm>
            <a:off x="878733" y="4905964"/>
            <a:ext cx="10323563" cy="700392"/>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Tools used: Checksum, ACK/NAK, retransmission, 1-bit sequence number</a:t>
            </a:r>
          </a:p>
        </p:txBody>
      </p:sp>
      <p:grpSp>
        <p:nvGrpSpPr>
          <p:cNvPr id="9" name="Group 8">
            <a:extLst>
              <a:ext uri="{FF2B5EF4-FFF2-40B4-BE49-F238E27FC236}">
                <a16:creationId xmlns:a16="http://schemas.microsoft.com/office/drawing/2014/main" id="{BD86BF69-B958-6F10-3CAA-D3A7BDB7F536}"/>
              </a:ext>
            </a:extLst>
          </p:cNvPr>
          <p:cNvGrpSpPr/>
          <p:nvPr/>
        </p:nvGrpSpPr>
        <p:grpSpPr>
          <a:xfrm>
            <a:off x="878733" y="1150450"/>
            <a:ext cx="4607667" cy="3254034"/>
            <a:chOff x="798690" y="1144222"/>
            <a:chExt cx="4607667" cy="4772020"/>
          </a:xfrm>
        </p:grpSpPr>
        <p:sp>
          <p:nvSpPr>
            <p:cNvPr id="10" name="Rectangle 4">
              <a:extLst>
                <a:ext uri="{FF2B5EF4-FFF2-40B4-BE49-F238E27FC236}">
                  <a16:creationId xmlns:a16="http://schemas.microsoft.com/office/drawing/2014/main" id="{5353E8FA-B3AC-5879-4B15-02AAE50E0C77}"/>
                </a:ext>
              </a:extLst>
            </p:cNvPr>
            <p:cNvSpPr>
              <a:spLocks noChangeArrowheads="1"/>
            </p:cNvSpPr>
            <p:nvPr/>
          </p:nvSpPr>
          <p:spPr bwMode="auto">
            <a:xfrm>
              <a:off x="798690" y="1946197"/>
              <a:ext cx="4607667" cy="397004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5">
              <a:extLst>
                <a:ext uri="{FF2B5EF4-FFF2-40B4-BE49-F238E27FC236}">
                  <a16:creationId xmlns:a16="http://schemas.microsoft.com/office/drawing/2014/main" id="{14500975-E979-EEDF-D217-5835F179261B}"/>
                </a:ext>
              </a:extLst>
            </p:cNvPr>
            <p:cNvGrpSpPr>
              <a:grpSpLocks/>
            </p:cNvGrpSpPr>
            <p:nvPr/>
          </p:nvGrpSpPr>
          <p:grpSpPr bwMode="auto">
            <a:xfrm>
              <a:off x="945418" y="1144222"/>
              <a:ext cx="1291808" cy="839789"/>
              <a:chOff x="1068" y="3984"/>
              <a:chExt cx="732" cy="529"/>
            </a:xfrm>
          </p:grpSpPr>
          <p:sp>
            <p:nvSpPr>
              <p:cNvPr id="13" name="Rectangle 6">
                <a:extLst>
                  <a:ext uri="{FF2B5EF4-FFF2-40B4-BE49-F238E27FC236}">
                    <a16:creationId xmlns:a16="http://schemas.microsoft.com/office/drawing/2014/main" id="{A8790271-BF18-DB1F-0F06-0451FD61B99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 name="Text Box 7">
                <a:extLst>
                  <a:ext uri="{FF2B5EF4-FFF2-40B4-BE49-F238E27FC236}">
                    <a16:creationId xmlns:a16="http://schemas.microsoft.com/office/drawing/2014/main" id="{9A329557-2D99-B329-2657-EBAC11CAA378}"/>
                  </a:ext>
                </a:extLst>
              </p:cNvPr>
              <p:cNvSpPr txBox="1">
                <a:spLocks noChangeArrowheads="1"/>
              </p:cNvSpPr>
              <p:nvPr/>
            </p:nvSpPr>
            <p:spPr bwMode="auto">
              <a:xfrm>
                <a:off x="1068" y="4183"/>
                <a:ext cx="732"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0099"/>
                    </a:solidFill>
                  </a:rPr>
                  <a:t>Sender</a:t>
                </a:r>
              </a:p>
            </p:txBody>
          </p:sp>
        </p:grpSp>
      </p:grpSp>
      <p:grpSp>
        <p:nvGrpSpPr>
          <p:cNvPr id="15" name="Group 14">
            <a:extLst>
              <a:ext uri="{FF2B5EF4-FFF2-40B4-BE49-F238E27FC236}">
                <a16:creationId xmlns:a16="http://schemas.microsoft.com/office/drawing/2014/main" id="{E8A67DCF-E281-06E6-4FB5-01A676535558}"/>
              </a:ext>
            </a:extLst>
          </p:cNvPr>
          <p:cNvGrpSpPr/>
          <p:nvPr/>
        </p:nvGrpSpPr>
        <p:grpSpPr>
          <a:xfrm>
            <a:off x="5992239" y="1167076"/>
            <a:ext cx="4737370" cy="3254036"/>
            <a:chOff x="798690" y="1144219"/>
            <a:chExt cx="4737370" cy="4772023"/>
          </a:xfrm>
        </p:grpSpPr>
        <p:sp>
          <p:nvSpPr>
            <p:cNvPr id="16" name="Rectangle 4">
              <a:extLst>
                <a:ext uri="{FF2B5EF4-FFF2-40B4-BE49-F238E27FC236}">
                  <a16:creationId xmlns:a16="http://schemas.microsoft.com/office/drawing/2014/main" id="{9AC03EF3-CBE5-5BD9-27B3-8D4496F9935D}"/>
                </a:ext>
              </a:extLst>
            </p:cNvPr>
            <p:cNvSpPr>
              <a:spLocks noChangeArrowheads="1"/>
            </p:cNvSpPr>
            <p:nvPr/>
          </p:nvSpPr>
          <p:spPr bwMode="auto">
            <a:xfrm>
              <a:off x="798690" y="1946197"/>
              <a:ext cx="4737370" cy="397004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7" name="Group 5">
              <a:extLst>
                <a:ext uri="{FF2B5EF4-FFF2-40B4-BE49-F238E27FC236}">
                  <a16:creationId xmlns:a16="http://schemas.microsoft.com/office/drawing/2014/main" id="{CD09568D-6BC7-B48E-A461-F37C1E6C0B37}"/>
                </a:ext>
              </a:extLst>
            </p:cNvPr>
            <p:cNvGrpSpPr>
              <a:grpSpLocks/>
            </p:cNvGrpSpPr>
            <p:nvPr/>
          </p:nvGrpSpPr>
          <p:grpSpPr bwMode="auto">
            <a:xfrm>
              <a:off x="926007" y="1144219"/>
              <a:ext cx="1531817" cy="1081089"/>
              <a:chOff x="1057" y="3984"/>
              <a:chExt cx="868" cy="681"/>
            </a:xfrm>
          </p:grpSpPr>
          <p:sp>
            <p:nvSpPr>
              <p:cNvPr id="18" name="Rectangle 6">
                <a:extLst>
                  <a:ext uri="{FF2B5EF4-FFF2-40B4-BE49-F238E27FC236}">
                    <a16:creationId xmlns:a16="http://schemas.microsoft.com/office/drawing/2014/main" id="{018714E8-9428-FBC8-98D4-E4D449A99C6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9" name="Text Box 7">
                <a:extLst>
                  <a:ext uri="{FF2B5EF4-FFF2-40B4-BE49-F238E27FC236}">
                    <a16:creationId xmlns:a16="http://schemas.microsoft.com/office/drawing/2014/main" id="{5D8DFB73-8174-E544-28F1-4A9541E281DE}"/>
                  </a:ext>
                </a:extLst>
              </p:cNvPr>
              <p:cNvSpPr txBox="1">
                <a:spLocks noChangeArrowheads="1"/>
              </p:cNvSpPr>
              <p:nvPr/>
            </p:nvSpPr>
            <p:spPr bwMode="auto">
              <a:xfrm>
                <a:off x="1057" y="4182"/>
                <a:ext cx="868" cy="4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8000"/>
                    </a:solidFill>
                  </a:rPr>
                  <a:t>Receiver</a:t>
                </a:r>
              </a:p>
            </p:txBody>
          </p:sp>
        </p:grpSp>
      </p:grpSp>
    </p:spTree>
    <p:extLst>
      <p:ext uri="{BB962C8B-B14F-4D97-AF65-F5344CB8AC3E}">
        <p14:creationId xmlns:p14="http://schemas.microsoft.com/office/powerpoint/2010/main" val="517245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(v2)</a:t>
            </a:r>
            <a:endParaRPr lang="en-US" sz="4400" dirty="0"/>
          </a:p>
        </p:txBody>
      </p:sp>
      <p:grpSp>
        <p:nvGrpSpPr>
          <p:cNvPr id="55" name="Group 54">
            <a:extLst>
              <a:ext uri="{FF2B5EF4-FFF2-40B4-BE49-F238E27FC236}">
                <a16:creationId xmlns:a16="http://schemas.microsoft.com/office/drawing/2014/main" id="{F4969C3A-28F2-5727-9022-B6D64A6D7533}"/>
              </a:ext>
            </a:extLst>
          </p:cNvPr>
          <p:cNvGrpSpPr/>
          <p:nvPr/>
        </p:nvGrpSpPr>
        <p:grpSpPr>
          <a:xfrm>
            <a:off x="884144" y="1799976"/>
            <a:ext cx="3834544" cy="3168650"/>
            <a:chOff x="3063140" y="1212850"/>
            <a:chExt cx="3834544" cy="3168650"/>
          </a:xfrm>
        </p:grpSpPr>
        <p:sp>
          <p:nvSpPr>
            <p:cNvPr id="3" name="Text Box 5">
              <a:extLst>
                <a:ext uri="{FF2B5EF4-FFF2-40B4-BE49-F238E27FC236}">
                  <a16:creationId xmlns:a16="http://schemas.microsoft.com/office/drawing/2014/main" id="{4639A0E5-0A99-13B3-49DD-63D3F87AFE28}"/>
                </a:ext>
              </a:extLst>
            </p:cNvPr>
            <p:cNvSpPr txBox="1">
              <a:spLocks noChangeArrowheads="1"/>
            </p:cNvSpPr>
            <p:nvPr/>
          </p:nvSpPr>
          <p:spPr bwMode="auto">
            <a:xfrm>
              <a:off x="3301265" y="121761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4" name="Text Box 6">
              <a:extLst>
                <a:ext uri="{FF2B5EF4-FFF2-40B4-BE49-F238E27FC236}">
                  <a16:creationId xmlns:a16="http://schemas.microsoft.com/office/drawing/2014/main" id="{0B8F3286-7877-9F06-4A34-0E93794A560C}"/>
                </a:ext>
              </a:extLst>
            </p:cNvPr>
            <p:cNvSpPr txBox="1">
              <a:spLocks noChangeArrowheads="1"/>
            </p:cNvSpPr>
            <p:nvPr/>
          </p:nvSpPr>
          <p:spPr bwMode="auto">
            <a:xfrm>
              <a:off x="5741253" y="1212850"/>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5" name="Text Box 8">
              <a:extLst>
                <a:ext uri="{FF2B5EF4-FFF2-40B4-BE49-F238E27FC236}">
                  <a16:creationId xmlns:a16="http://schemas.microsoft.com/office/drawing/2014/main" id="{339BBDB2-1337-26E8-4E09-967F962F77FF}"/>
                </a:ext>
              </a:extLst>
            </p:cNvPr>
            <p:cNvSpPr txBox="1">
              <a:spLocks noChangeArrowheads="1"/>
            </p:cNvSpPr>
            <p:nvPr/>
          </p:nvSpPr>
          <p:spPr bwMode="auto">
            <a:xfrm>
              <a:off x="5740185" y="2836862"/>
              <a:ext cx="1008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pkt0</a:t>
              </a:r>
            </a:p>
          </p:txBody>
        </p:sp>
        <p:sp>
          <p:nvSpPr>
            <p:cNvPr id="6" name="Text Box 10">
              <a:extLst>
                <a:ext uri="{FF2B5EF4-FFF2-40B4-BE49-F238E27FC236}">
                  <a16:creationId xmlns:a16="http://schemas.microsoft.com/office/drawing/2014/main" id="{BA735D83-5CAB-59FC-FFB4-5A32271A2009}"/>
                </a:ext>
              </a:extLst>
            </p:cNvPr>
            <p:cNvSpPr txBox="1">
              <a:spLocks noChangeArrowheads="1"/>
            </p:cNvSpPr>
            <p:nvPr/>
          </p:nvSpPr>
          <p:spPr bwMode="auto">
            <a:xfrm>
              <a:off x="5746535" y="3692525"/>
              <a:ext cx="1008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pkt1</a:t>
              </a:r>
            </a:p>
          </p:txBody>
        </p:sp>
        <p:sp>
          <p:nvSpPr>
            <p:cNvPr id="7" name="Text Box 11">
              <a:extLst>
                <a:ext uri="{FF2B5EF4-FFF2-40B4-BE49-F238E27FC236}">
                  <a16:creationId xmlns:a16="http://schemas.microsoft.com/office/drawing/2014/main" id="{183E7D78-F261-53D1-2630-17EA5B7876BF}"/>
                </a:ext>
              </a:extLst>
            </p:cNvPr>
            <p:cNvSpPr txBox="1">
              <a:spLocks noChangeArrowheads="1"/>
            </p:cNvSpPr>
            <p:nvPr/>
          </p:nvSpPr>
          <p:spPr bwMode="auto">
            <a:xfrm>
              <a:off x="5794497" y="2151062"/>
              <a:ext cx="110318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nak</a:t>
              </a:r>
            </a:p>
          </p:txBody>
        </p:sp>
        <p:sp>
          <p:nvSpPr>
            <p:cNvPr id="8" name="Text Box 12">
              <a:extLst>
                <a:ext uri="{FF2B5EF4-FFF2-40B4-BE49-F238E27FC236}">
                  <a16:creationId xmlns:a16="http://schemas.microsoft.com/office/drawing/2014/main" id="{B132EDBF-19BE-535F-28D2-5301BB2E9D27}"/>
                </a:ext>
              </a:extLst>
            </p:cNvPr>
            <p:cNvSpPr txBox="1">
              <a:spLocks noChangeArrowheads="1"/>
            </p:cNvSpPr>
            <p:nvPr/>
          </p:nvSpPr>
          <p:spPr bwMode="auto">
            <a:xfrm>
              <a:off x="5710468" y="3072250"/>
              <a:ext cx="108074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a:t>
              </a:r>
            </a:p>
          </p:txBody>
        </p:sp>
        <p:sp>
          <p:nvSpPr>
            <p:cNvPr id="11" name="Text Box 13">
              <a:extLst>
                <a:ext uri="{FF2B5EF4-FFF2-40B4-BE49-F238E27FC236}">
                  <a16:creationId xmlns:a16="http://schemas.microsoft.com/office/drawing/2014/main" id="{2F864014-1B4E-0B3A-3FF6-B0014B4AA4C5}"/>
                </a:ext>
              </a:extLst>
            </p:cNvPr>
            <p:cNvSpPr txBox="1">
              <a:spLocks noChangeArrowheads="1"/>
            </p:cNvSpPr>
            <p:nvPr/>
          </p:nvSpPr>
          <p:spPr bwMode="auto">
            <a:xfrm>
              <a:off x="5715934" y="3950216"/>
              <a:ext cx="108074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a:t>
              </a:r>
            </a:p>
          </p:txBody>
        </p:sp>
        <p:sp>
          <p:nvSpPr>
            <p:cNvPr id="13" name="Text Box 14">
              <a:extLst>
                <a:ext uri="{FF2B5EF4-FFF2-40B4-BE49-F238E27FC236}">
                  <a16:creationId xmlns:a16="http://schemas.microsoft.com/office/drawing/2014/main" id="{5DD3BC21-8452-8028-0E3E-EC58E91F3B9B}"/>
                </a:ext>
              </a:extLst>
            </p:cNvPr>
            <p:cNvSpPr txBox="1">
              <a:spLocks noChangeArrowheads="1"/>
            </p:cNvSpPr>
            <p:nvPr/>
          </p:nvSpPr>
          <p:spPr bwMode="auto">
            <a:xfrm>
              <a:off x="3277575" y="2400300"/>
              <a:ext cx="9268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nak</a:t>
              </a:r>
            </a:p>
          </p:txBody>
        </p:sp>
        <p:sp>
          <p:nvSpPr>
            <p:cNvPr id="16" name="Text Box 15">
              <a:extLst>
                <a:ext uri="{FF2B5EF4-FFF2-40B4-BE49-F238E27FC236}">
                  <a16:creationId xmlns:a16="http://schemas.microsoft.com/office/drawing/2014/main" id="{08041D2D-AD9C-3C06-92EC-76DD0CD339B4}"/>
                </a:ext>
              </a:extLst>
            </p:cNvPr>
            <p:cNvSpPr txBox="1">
              <a:spLocks noChangeArrowheads="1"/>
            </p:cNvSpPr>
            <p:nvPr/>
          </p:nvSpPr>
          <p:spPr bwMode="auto">
            <a:xfrm>
              <a:off x="3069158" y="3494087"/>
              <a:ext cx="11849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3" name="Text Box 17">
              <a:extLst>
                <a:ext uri="{FF2B5EF4-FFF2-40B4-BE49-F238E27FC236}">
                  <a16:creationId xmlns:a16="http://schemas.microsoft.com/office/drawing/2014/main" id="{ECFF0562-5BC7-E744-B0B9-A28B5089B995}"/>
                </a:ext>
              </a:extLst>
            </p:cNvPr>
            <p:cNvSpPr txBox="1">
              <a:spLocks noChangeArrowheads="1"/>
            </p:cNvSpPr>
            <p:nvPr/>
          </p:nvSpPr>
          <p:spPr bwMode="auto">
            <a:xfrm>
              <a:off x="3069158" y="2619375"/>
              <a:ext cx="11849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5" name="Text Box 18">
              <a:extLst>
                <a:ext uri="{FF2B5EF4-FFF2-40B4-BE49-F238E27FC236}">
                  <a16:creationId xmlns:a16="http://schemas.microsoft.com/office/drawing/2014/main" id="{287007CE-50BD-7412-7C39-F9168F6BBE0C}"/>
                </a:ext>
              </a:extLst>
            </p:cNvPr>
            <p:cNvSpPr txBox="1">
              <a:spLocks noChangeArrowheads="1"/>
            </p:cNvSpPr>
            <p:nvPr/>
          </p:nvSpPr>
          <p:spPr bwMode="auto">
            <a:xfrm>
              <a:off x="3277683" y="3254375"/>
              <a:ext cx="90441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a:t>
              </a:r>
            </a:p>
          </p:txBody>
        </p:sp>
        <p:sp>
          <p:nvSpPr>
            <p:cNvPr id="26" name="Text Box 7">
              <a:extLst>
                <a:ext uri="{FF2B5EF4-FFF2-40B4-BE49-F238E27FC236}">
                  <a16:creationId xmlns:a16="http://schemas.microsoft.com/office/drawing/2014/main" id="{B2C853D8-0304-BE32-086D-80340DF9C23D}"/>
                </a:ext>
              </a:extLst>
            </p:cNvPr>
            <p:cNvSpPr txBox="1">
              <a:spLocks noChangeArrowheads="1"/>
            </p:cNvSpPr>
            <p:nvPr/>
          </p:nvSpPr>
          <p:spPr bwMode="auto">
            <a:xfrm>
              <a:off x="3063140" y="16573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 name="Text Box 9">
              <a:extLst>
                <a:ext uri="{FF2B5EF4-FFF2-40B4-BE49-F238E27FC236}">
                  <a16:creationId xmlns:a16="http://schemas.microsoft.com/office/drawing/2014/main" id="{89D72F24-6C31-AE92-76F6-0E16DA797B3B}"/>
                </a:ext>
              </a:extLst>
            </p:cNvPr>
            <p:cNvSpPr txBox="1">
              <a:spLocks noChangeArrowheads="1"/>
            </p:cNvSpPr>
            <p:nvPr/>
          </p:nvSpPr>
          <p:spPr bwMode="auto">
            <a:xfrm>
              <a:off x="5739665" y="1939925"/>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31" name="Line 19">
              <a:extLst>
                <a:ext uri="{FF2B5EF4-FFF2-40B4-BE49-F238E27FC236}">
                  <a16:creationId xmlns:a16="http://schemas.microsoft.com/office/drawing/2014/main" id="{21A01A65-F957-D406-1ADC-FF70CF2F4AB5}"/>
                </a:ext>
              </a:extLst>
            </p:cNvPr>
            <p:cNvSpPr>
              <a:spLocks noChangeShapeType="1"/>
            </p:cNvSpPr>
            <p:nvPr/>
          </p:nvSpPr>
          <p:spPr bwMode="auto">
            <a:xfrm>
              <a:off x="4258528" y="1904204"/>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34" name="Group 43">
              <a:extLst>
                <a:ext uri="{FF2B5EF4-FFF2-40B4-BE49-F238E27FC236}">
                  <a16:creationId xmlns:a16="http://schemas.microsoft.com/office/drawing/2014/main" id="{F245F0BC-71A9-6C13-9241-E6407195CFA1}"/>
                </a:ext>
              </a:extLst>
            </p:cNvPr>
            <p:cNvGrpSpPr>
              <a:grpSpLocks/>
            </p:cNvGrpSpPr>
            <p:nvPr/>
          </p:nvGrpSpPr>
          <p:grpSpPr bwMode="auto">
            <a:xfrm>
              <a:off x="4272815" y="3463925"/>
              <a:ext cx="1471613" cy="487362"/>
              <a:chOff x="846" y="2253"/>
              <a:chExt cx="927" cy="307"/>
            </a:xfrm>
          </p:grpSpPr>
          <p:sp>
            <p:nvSpPr>
              <p:cNvPr id="35" name="Line 24">
                <a:extLst>
                  <a:ext uri="{FF2B5EF4-FFF2-40B4-BE49-F238E27FC236}">
                    <a16:creationId xmlns:a16="http://schemas.microsoft.com/office/drawing/2014/main" id="{22BCBEB0-60A2-0879-A7FF-51FD9CB0411B}"/>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Text Box 29">
                <a:extLst>
                  <a:ext uri="{FF2B5EF4-FFF2-40B4-BE49-F238E27FC236}">
                    <a16:creationId xmlns:a16="http://schemas.microsoft.com/office/drawing/2014/main" id="{6367A31F-D726-E78A-699C-1F5D4DD7C0F9}"/>
                  </a:ext>
                </a:extLst>
              </p:cNvPr>
              <p:cNvSpPr txBox="1">
                <a:spLocks noChangeArrowheads="1"/>
              </p:cNvSpPr>
              <p:nvPr/>
            </p:nvSpPr>
            <p:spPr bwMode="auto">
              <a:xfrm>
                <a:off x="1096" y="2253"/>
                <a:ext cx="361"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8" name="Group 39">
              <a:extLst>
                <a:ext uri="{FF2B5EF4-FFF2-40B4-BE49-F238E27FC236}">
                  <a16:creationId xmlns:a16="http://schemas.microsoft.com/office/drawing/2014/main" id="{D47FC571-95C6-78D4-3B4F-A2FD7EB35DBF}"/>
                </a:ext>
              </a:extLst>
            </p:cNvPr>
            <p:cNvGrpSpPr>
              <a:grpSpLocks/>
            </p:cNvGrpSpPr>
            <p:nvPr/>
          </p:nvGrpSpPr>
          <p:grpSpPr bwMode="auto">
            <a:xfrm>
              <a:off x="4287103" y="2601912"/>
              <a:ext cx="1471612" cy="504825"/>
              <a:chOff x="855" y="1710"/>
              <a:chExt cx="927" cy="318"/>
            </a:xfrm>
          </p:grpSpPr>
          <p:sp>
            <p:nvSpPr>
              <p:cNvPr id="39" name="Line 23">
                <a:extLst>
                  <a:ext uri="{FF2B5EF4-FFF2-40B4-BE49-F238E27FC236}">
                    <a16:creationId xmlns:a16="http://schemas.microsoft.com/office/drawing/2014/main" id="{04B454E9-1820-F1CB-0EB6-1B8EEED79747}"/>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0" name="Text Box 30">
                <a:extLst>
                  <a:ext uri="{FF2B5EF4-FFF2-40B4-BE49-F238E27FC236}">
                    <a16:creationId xmlns:a16="http://schemas.microsoft.com/office/drawing/2014/main" id="{55351709-797F-5B88-CDDD-328556A06513}"/>
                  </a:ext>
                </a:extLst>
              </p:cNvPr>
              <p:cNvSpPr txBox="1">
                <a:spLocks noChangeArrowheads="1"/>
              </p:cNvSpPr>
              <p:nvPr/>
            </p:nvSpPr>
            <p:spPr bwMode="auto">
              <a:xfrm>
                <a:off x="1093" y="1710"/>
                <a:ext cx="361"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41" name="Group 40">
              <a:extLst>
                <a:ext uri="{FF2B5EF4-FFF2-40B4-BE49-F238E27FC236}">
                  <a16:creationId xmlns:a16="http://schemas.microsoft.com/office/drawing/2014/main" id="{AD61834D-5898-1B95-CC6E-AC908A411D17}"/>
                </a:ext>
              </a:extLst>
            </p:cNvPr>
            <p:cNvGrpSpPr>
              <a:grpSpLocks/>
            </p:cNvGrpSpPr>
            <p:nvPr/>
          </p:nvGrpSpPr>
          <p:grpSpPr bwMode="auto">
            <a:xfrm>
              <a:off x="4272815" y="3067050"/>
              <a:ext cx="1471613" cy="471487"/>
              <a:chOff x="846" y="2003"/>
              <a:chExt cx="927" cy="297"/>
            </a:xfrm>
          </p:grpSpPr>
          <p:sp>
            <p:nvSpPr>
              <p:cNvPr id="45" name="Line 26">
                <a:extLst>
                  <a:ext uri="{FF2B5EF4-FFF2-40B4-BE49-F238E27FC236}">
                    <a16:creationId xmlns:a16="http://schemas.microsoft.com/office/drawing/2014/main" id="{C19F2720-3EF5-FD9F-7C11-1934F889D8C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31">
                <a:extLst>
                  <a:ext uri="{FF2B5EF4-FFF2-40B4-BE49-F238E27FC236}">
                    <a16:creationId xmlns:a16="http://schemas.microsoft.com/office/drawing/2014/main" id="{50D67609-BD0A-18F6-4C45-9BEFD29E25CB}"/>
                  </a:ext>
                </a:extLst>
              </p:cNvPr>
              <p:cNvSpPr txBox="1">
                <a:spLocks noChangeArrowheads="1"/>
              </p:cNvSpPr>
              <p:nvPr/>
            </p:nvSpPr>
            <p:spPr bwMode="auto">
              <a:xfrm>
                <a:off x="1126" y="2003"/>
                <a:ext cx="317"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a:t>
                </a:r>
              </a:p>
            </p:txBody>
          </p:sp>
        </p:grpSp>
        <p:grpSp>
          <p:nvGrpSpPr>
            <p:cNvPr id="47" name="Group 38">
              <a:extLst>
                <a:ext uri="{FF2B5EF4-FFF2-40B4-BE49-F238E27FC236}">
                  <a16:creationId xmlns:a16="http://schemas.microsoft.com/office/drawing/2014/main" id="{B99FADCB-53B6-12F1-6F9F-1803B3A3CCE0}"/>
                </a:ext>
              </a:extLst>
            </p:cNvPr>
            <p:cNvGrpSpPr>
              <a:grpSpLocks/>
            </p:cNvGrpSpPr>
            <p:nvPr/>
          </p:nvGrpSpPr>
          <p:grpSpPr bwMode="auto">
            <a:xfrm>
              <a:off x="4264878" y="2227262"/>
              <a:ext cx="1471612" cy="455613"/>
              <a:chOff x="841" y="1474"/>
              <a:chExt cx="927" cy="287"/>
            </a:xfrm>
          </p:grpSpPr>
          <p:sp>
            <p:nvSpPr>
              <p:cNvPr id="48" name="Line 25">
                <a:extLst>
                  <a:ext uri="{FF2B5EF4-FFF2-40B4-BE49-F238E27FC236}">
                    <a16:creationId xmlns:a16="http://schemas.microsoft.com/office/drawing/2014/main" id="{D85F7709-5FE4-58E7-F949-E2C6AAEA2921}"/>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9" name="Text Box 32">
                <a:extLst>
                  <a:ext uri="{FF2B5EF4-FFF2-40B4-BE49-F238E27FC236}">
                    <a16:creationId xmlns:a16="http://schemas.microsoft.com/office/drawing/2014/main" id="{82DC8344-73A2-D21D-181C-32BAA227F947}"/>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nak</a:t>
                </a:r>
              </a:p>
            </p:txBody>
          </p:sp>
        </p:grpSp>
        <p:sp>
          <p:nvSpPr>
            <p:cNvPr id="51" name="Line 27">
              <a:extLst>
                <a:ext uri="{FF2B5EF4-FFF2-40B4-BE49-F238E27FC236}">
                  <a16:creationId xmlns:a16="http://schemas.microsoft.com/office/drawing/2014/main" id="{0CBCB8A9-5E97-C63F-3945-BDBB26A57DD3}"/>
                </a:ext>
              </a:extLst>
            </p:cNvPr>
            <p:cNvSpPr>
              <a:spLocks noChangeShapeType="1"/>
            </p:cNvSpPr>
            <p:nvPr/>
          </p:nvSpPr>
          <p:spPr bwMode="auto">
            <a:xfrm flipH="1">
              <a:off x="4258528" y="4024312"/>
              <a:ext cx="1471612" cy="35718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9" name="Content Placeholder 2">
            <a:extLst>
              <a:ext uri="{FF2B5EF4-FFF2-40B4-BE49-F238E27FC236}">
                <a16:creationId xmlns:a16="http://schemas.microsoft.com/office/drawing/2014/main" id="{799C705A-8532-5666-3EBE-6789C58757DB}"/>
              </a:ext>
            </a:extLst>
          </p:cNvPr>
          <p:cNvSpPr txBox="1">
            <a:spLocks/>
          </p:cNvSpPr>
          <p:nvPr/>
        </p:nvSpPr>
        <p:spPr>
          <a:xfrm>
            <a:off x="5235298" y="2589045"/>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Channel with bit errors</a:t>
            </a:r>
          </a:p>
          <a:p>
            <a:pPr lvl="1"/>
            <a:r>
              <a:rPr lang="en-US" sz="2000"/>
              <a:t>Corrupted data pkts</a:t>
            </a:r>
          </a:p>
          <a:p>
            <a:pPr lvl="1"/>
            <a:r>
              <a:rPr lang="en-US" sz="2000"/>
              <a:t>Corrupted feedback</a:t>
            </a:r>
          </a:p>
          <a:p>
            <a:pPr lvl="1"/>
            <a:endParaRPr lang="en-US" sz="2000"/>
          </a:p>
        </p:txBody>
      </p:sp>
      <p:sp>
        <p:nvSpPr>
          <p:cNvPr id="10" name="TextBox 9">
            <a:extLst>
              <a:ext uri="{FF2B5EF4-FFF2-40B4-BE49-F238E27FC236}">
                <a16:creationId xmlns:a16="http://schemas.microsoft.com/office/drawing/2014/main" id="{35E073B9-D334-C8F7-8F2E-18A2E910C591}"/>
              </a:ext>
            </a:extLst>
          </p:cNvPr>
          <p:cNvSpPr txBox="1"/>
          <p:nvPr/>
        </p:nvSpPr>
        <p:spPr>
          <a:xfrm>
            <a:off x="5427733" y="1846882"/>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2" name="TextBox 11">
            <a:extLst>
              <a:ext uri="{FF2B5EF4-FFF2-40B4-BE49-F238E27FC236}">
                <a16:creationId xmlns:a16="http://schemas.microsoft.com/office/drawing/2014/main" id="{6DFB9BC8-D0BE-CE9B-5CF3-A268A2A38D2D}"/>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14" name="Straight Connector 13">
            <a:extLst>
              <a:ext uri="{FF2B5EF4-FFF2-40B4-BE49-F238E27FC236}">
                <a16:creationId xmlns:a16="http://schemas.microsoft.com/office/drawing/2014/main" id="{1DE0EBF3-3863-B8A4-02A0-BD3071C25DE4}"/>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5880D336-D12D-AB81-4541-DDC7614ED56D}"/>
              </a:ext>
            </a:extLst>
          </p:cNvPr>
          <p:cNvSpPr txBox="1">
            <a:spLocks/>
          </p:cNvSpPr>
          <p:nvPr/>
        </p:nvSpPr>
        <p:spPr>
          <a:xfrm>
            <a:off x="8737750" y="2589045"/>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ACK/NAK, retransmission, sequence number</a:t>
            </a:r>
            <a:endParaRPr lang="en-US" sz="2400" b="1">
              <a:solidFill>
                <a:srgbClr val="0000A3"/>
              </a:solidFill>
            </a:endParaRPr>
          </a:p>
        </p:txBody>
      </p:sp>
      <p:grpSp>
        <p:nvGrpSpPr>
          <p:cNvPr id="19" name="Group 18">
            <a:extLst>
              <a:ext uri="{FF2B5EF4-FFF2-40B4-BE49-F238E27FC236}">
                <a16:creationId xmlns:a16="http://schemas.microsoft.com/office/drawing/2014/main" id="{08F2B025-4E04-CCE3-8C2F-533B674CF4AB}"/>
              </a:ext>
            </a:extLst>
          </p:cNvPr>
          <p:cNvGrpSpPr/>
          <p:nvPr/>
        </p:nvGrpSpPr>
        <p:grpSpPr>
          <a:xfrm>
            <a:off x="2492257" y="2166033"/>
            <a:ext cx="1042325" cy="668021"/>
            <a:chOff x="5479201" y="4290882"/>
            <a:chExt cx="1042325" cy="668021"/>
          </a:xfrm>
        </p:grpSpPr>
        <p:pic>
          <p:nvPicPr>
            <p:cNvPr id="17" name="Graphic 16" descr="Close with solid fill">
              <a:extLst>
                <a:ext uri="{FF2B5EF4-FFF2-40B4-BE49-F238E27FC236}">
                  <a16:creationId xmlns:a16="http://schemas.microsoft.com/office/drawing/2014/main" id="{21F4CFFE-04B5-6879-697E-26979D15D9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9201" y="4564905"/>
              <a:ext cx="396306" cy="393998"/>
            </a:xfrm>
            <a:prstGeom prst="rect">
              <a:avLst/>
            </a:prstGeom>
          </p:spPr>
        </p:pic>
        <p:sp>
          <p:nvSpPr>
            <p:cNvPr id="18" name="Text Box 80">
              <a:extLst>
                <a:ext uri="{FF2B5EF4-FFF2-40B4-BE49-F238E27FC236}">
                  <a16:creationId xmlns:a16="http://schemas.microsoft.com/office/drawing/2014/main" id="{0D7D76FA-F22B-CCDD-7920-C652E3ED8904}"/>
                </a:ext>
              </a:extLst>
            </p:cNvPr>
            <p:cNvSpPr txBox="1">
              <a:spLocks noChangeArrowheads="1"/>
            </p:cNvSpPr>
            <p:nvPr/>
          </p:nvSpPr>
          <p:spPr bwMode="auto">
            <a:xfrm>
              <a:off x="5755287" y="4290882"/>
              <a:ext cx="766239" cy="32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grpSp>
      <p:grpSp>
        <p:nvGrpSpPr>
          <p:cNvPr id="20" name="Group 19">
            <a:extLst>
              <a:ext uri="{FF2B5EF4-FFF2-40B4-BE49-F238E27FC236}">
                <a16:creationId xmlns:a16="http://schemas.microsoft.com/office/drawing/2014/main" id="{BED95B67-35F9-E930-980B-9581DC10E061}"/>
              </a:ext>
            </a:extLst>
          </p:cNvPr>
          <p:cNvGrpSpPr/>
          <p:nvPr/>
        </p:nvGrpSpPr>
        <p:grpSpPr>
          <a:xfrm>
            <a:off x="2225251" y="4417163"/>
            <a:ext cx="766239" cy="611680"/>
            <a:chOff x="5146197" y="4347223"/>
            <a:chExt cx="766239" cy="611680"/>
          </a:xfrm>
        </p:grpSpPr>
        <p:pic>
          <p:nvPicPr>
            <p:cNvPr id="21" name="Graphic 20" descr="Close with solid fill">
              <a:extLst>
                <a:ext uri="{FF2B5EF4-FFF2-40B4-BE49-F238E27FC236}">
                  <a16:creationId xmlns:a16="http://schemas.microsoft.com/office/drawing/2014/main" id="{C229E86E-8839-32B2-B974-2265C5708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9201" y="4564905"/>
              <a:ext cx="396306" cy="393998"/>
            </a:xfrm>
            <a:prstGeom prst="rect">
              <a:avLst/>
            </a:prstGeom>
          </p:spPr>
        </p:pic>
        <p:sp>
          <p:nvSpPr>
            <p:cNvPr id="22" name="Text Box 80">
              <a:extLst>
                <a:ext uri="{FF2B5EF4-FFF2-40B4-BE49-F238E27FC236}">
                  <a16:creationId xmlns:a16="http://schemas.microsoft.com/office/drawing/2014/main" id="{DBF238E9-0ECC-E660-532E-B3E3088270E1}"/>
                </a:ext>
              </a:extLst>
            </p:cNvPr>
            <p:cNvSpPr txBox="1">
              <a:spLocks noChangeArrowheads="1"/>
            </p:cNvSpPr>
            <p:nvPr/>
          </p:nvSpPr>
          <p:spPr bwMode="auto">
            <a:xfrm>
              <a:off x="5146197" y="4347223"/>
              <a:ext cx="766239" cy="32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grpSp>
      <p:sp>
        <p:nvSpPr>
          <p:cNvPr id="24" name="Text Box 15">
            <a:extLst>
              <a:ext uri="{FF2B5EF4-FFF2-40B4-BE49-F238E27FC236}">
                <a16:creationId xmlns:a16="http://schemas.microsoft.com/office/drawing/2014/main" id="{96585E14-FC93-0703-442C-03C1D90CBAC1}"/>
              </a:ext>
            </a:extLst>
          </p:cNvPr>
          <p:cNvSpPr txBox="1">
            <a:spLocks noChangeArrowheads="1"/>
          </p:cNvSpPr>
          <p:nvPr/>
        </p:nvSpPr>
        <p:spPr bwMode="auto">
          <a:xfrm>
            <a:off x="923167" y="4923223"/>
            <a:ext cx="11849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7" name="Text Box 18">
            <a:extLst>
              <a:ext uri="{FF2B5EF4-FFF2-40B4-BE49-F238E27FC236}">
                <a16:creationId xmlns:a16="http://schemas.microsoft.com/office/drawing/2014/main" id="{2DF9F982-2BD0-E60F-002C-A12BC7FB839C}"/>
              </a:ext>
            </a:extLst>
          </p:cNvPr>
          <p:cNvSpPr txBox="1">
            <a:spLocks noChangeArrowheads="1"/>
          </p:cNvSpPr>
          <p:nvPr/>
        </p:nvSpPr>
        <p:spPr bwMode="auto">
          <a:xfrm>
            <a:off x="1131692" y="4683511"/>
            <a:ext cx="90441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a:t>
            </a:r>
          </a:p>
        </p:txBody>
      </p:sp>
      <p:sp>
        <p:nvSpPr>
          <p:cNvPr id="30" name="Line 24">
            <a:extLst>
              <a:ext uri="{FF2B5EF4-FFF2-40B4-BE49-F238E27FC236}">
                <a16:creationId xmlns:a16="http://schemas.microsoft.com/office/drawing/2014/main" id="{48C06C77-17BD-60FD-EBF0-18CCEBD3BE15}"/>
              </a:ext>
            </a:extLst>
          </p:cNvPr>
          <p:cNvSpPr>
            <a:spLocks noChangeShapeType="1"/>
          </p:cNvSpPr>
          <p:nvPr/>
        </p:nvSpPr>
        <p:spPr bwMode="auto">
          <a:xfrm>
            <a:off x="2122427" y="5101181"/>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 name="Text Box 29">
            <a:extLst>
              <a:ext uri="{FF2B5EF4-FFF2-40B4-BE49-F238E27FC236}">
                <a16:creationId xmlns:a16="http://schemas.microsoft.com/office/drawing/2014/main" id="{FE26113F-74D3-2C20-60FB-C9AB9B444F6F}"/>
              </a:ext>
            </a:extLst>
          </p:cNvPr>
          <p:cNvSpPr txBox="1">
            <a:spLocks noChangeArrowheads="1"/>
          </p:cNvSpPr>
          <p:nvPr/>
        </p:nvSpPr>
        <p:spPr bwMode="auto">
          <a:xfrm>
            <a:off x="2519302" y="4971006"/>
            <a:ext cx="573088"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sp>
        <p:nvSpPr>
          <p:cNvPr id="36" name="Text Box 10">
            <a:extLst>
              <a:ext uri="{FF2B5EF4-FFF2-40B4-BE49-F238E27FC236}">
                <a16:creationId xmlns:a16="http://schemas.microsoft.com/office/drawing/2014/main" id="{33B1C97B-F157-5FF1-970A-649787AAC2A6}"/>
              </a:ext>
            </a:extLst>
          </p:cNvPr>
          <p:cNvSpPr txBox="1">
            <a:spLocks noChangeArrowheads="1"/>
          </p:cNvSpPr>
          <p:nvPr/>
        </p:nvSpPr>
        <p:spPr bwMode="auto">
          <a:xfrm>
            <a:off x="3556426" y="5175516"/>
            <a:ext cx="1008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pkt1</a:t>
            </a:r>
          </a:p>
        </p:txBody>
      </p:sp>
      <p:sp>
        <p:nvSpPr>
          <p:cNvPr id="42" name="Text Box 13">
            <a:extLst>
              <a:ext uri="{FF2B5EF4-FFF2-40B4-BE49-F238E27FC236}">
                <a16:creationId xmlns:a16="http://schemas.microsoft.com/office/drawing/2014/main" id="{A392B92D-81A5-73C4-E9F8-2E8188928E93}"/>
              </a:ext>
            </a:extLst>
          </p:cNvPr>
          <p:cNvSpPr txBox="1">
            <a:spLocks noChangeArrowheads="1"/>
          </p:cNvSpPr>
          <p:nvPr/>
        </p:nvSpPr>
        <p:spPr bwMode="auto">
          <a:xfrm>
            <a:off x="3553075" y="5468222"/>
            <a:ext cx="108074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a:t>
            </a:r>
          </a:p>
        </p:txBody>
      </p:sp>
      <p:sp>
        <p:nvSpPr>
          <p:cNvPr id="44" name="Line 26">
            <a:extLst>
              <a:ext uri="{FF2B5EF4-FFF2-40B4-BE49-F238E27FC236}">
                <a16:creationId xmlns:a16="http://schemas.microsoft.com/office/drawing/2014/main" id="{13B66326-2B99-BEA8-EEE9-F5922EBF0F30}"/>
              </a:ext>
            </a:extLst>
          </p:cNvPr>
          <p:cNvSpPr>
            <a:spLocks noChangeShapeType="1"/>
          </p:cNvSpPr>
          <p:nvPr/>
        </p:nvSpPr>
        <p:spPr bwMode="auto">
          <a:xfrm flipH="1">
            <a:off x="2079531" y="5574018"/>
            <a:ext cx="1471613" cy="357187"/>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6" name="Text Box 31">
            <a:extLst>
              <a:ext uri="{FF2B5EF4-FFF2-40B4-BE49-F238E27FC236}">
                <a16:creationId xmlns:a16="http://schemas.microsoft.com/office/drawing/2014/main" id="{DF4D0FDE-5B6D-EDD9-7609-C88E624DDA38}"/>
              </a:ext>
            </a:extLst>
          </p:cNvPr>
          <p:cNvSpPr txBox="1">
            <a:spLocks noChangeArrowheads="1"/>
          </p:cNvSpPr>
          <p:nvPr/>
        </p:nvSpPr>
        <p:spPr bwMode="auto">
          <a:xfrm>
            <a:off x="2524031" y="5459718"/>
            <a:ext cx="503238"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a:t>
            </a:r>
          </a:p>
        </p:txBody>
      </p:sp>
      <p:sp>
        <p:nvSpPr>
          <p:cNvPr id="57" name="Text Box 18">
            <a:extLst>
              <a:ext uri="{FF2B5EF4-FFF2-40B4-BE49-F238E27FC236}">
                <a16:creationId xmlns:a16="http://schemas.microsoft.com/office/drawing/2014/main" id="{E6125ED1-F32F-ED73-4199-F0C38CA5CB34}"/>
              </a:ext>
            </a:extLst>
          </p:cNvPr>
          <p:cNvSpPr txBox="1">
            <a:spLocks noChangeArrowheads="1"/>
          </p:cNvSpPr>
          <p:nvPr/>
        </p:nvSpPr>
        <p:spPr bwMode="auto">
          <a:xfrm>
            <a:off x="1190278" y="5703918"/>
            <a:ext cx="904414"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a:t>
            </a:r>
          </a:p>
        </p:txBody>
      </p:sp>
      <p:sp>
        <p:nvSpPr>
          <p:cNvPr id="58" name="Text Box 12">
            <a:extLst>
              <a:ext uri="{FF2B5EF4-FFF2-40B4-BE49-F238E27FC236}">
                <a16:creationId xmlns:a16="http://schemas.microsoft.com/office/drawing/2014/main" id="{F96120DC-32A8-A17B-EDA7-CCA005AB93F4}"/>
              </a:ext>
            </a:extLst>
          </p:cNvPr>
          <p:cNvSpPr txBox="1">
            <a:spLocks noChangeArrowheads="1"/>
          </p:cNvSpPr>
          <p:nvPr/>
        </p:nvSpPr>
        <p:spPr bwMode="auto">
          <a:xfrm>
            <a:off x="3508282" y="3908969"/>
            <a:ext cx="15856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800" kern="0">
                <a:solidFill>
                  <a:srgbClr val="000000"/>
                </a:solidFill>
              </a:rPr>
              <a:t>d</a:t>
            </a: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eliver</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to app</a:t>
            </a:r>
          </a:p>
        </p:txBody>
      </p:sp>
      <p:sp>
        <p:nvSpPr>
          <p:cNvPr id="59" name="Text Box 12">
            <a:extLst>
              <a:ext uri="{FF2B5EF4-FFF2-40B4-BE49-F238E27FC236}">
                <a16:creationId xmlns:a16="http://schemas.microsoft.com/office/drawing/2014/main" id="{2B4B7EE1-DB8E-092B-6B76-A8418B10380A}"/>
              </a:ext>
            </a:extLst>
          </p:cNvPr>
          <p:cNvSpPr txBox="1">
            <a:spLocks noChangeArrowheads="1"/>
          </p:cNvSpPr>
          <p:nvPr/>
        </p:nvSpPr>
        <p:spPr bwMode="auto">
          <a:xfrm>
            <a:off x="3531472" y="4798575"/>
            <a:ext cx="15856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800" kern="0">
                <a:solidFill>
                  <a:srgbClr val="000000"/>
                </a:solidFill>
              </a:rPr>
              <a:t>d</a:t>
            </a: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eliver</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to app</a:t>
            </a:r>
          </a:p>
        </p:txBody>
      </p:sp>
      <p:sp>
        <p:nvSpPr>
          <p:cNvPr id="60" name="TextBox 59">
            <a:extLst>
              <a:ext uri="{FF2B5EF4-FFF2-40B4-BE49-F238E27FC236}">
                <a16:creationId xmlns:a16="http://schemas.microsoft.com/office/drawing/2014/main" id="{F565E759-C323-BAEF-BDCB-1DEE192BA0AC}"/>
              </a:ext>
            </a:extLst>
          </p:cNvPr>
          <p:cNvSpPr txBox="1"/>
          <p:nvPr/>
        </p:nvSpPr>
        <p:spPr>
          <a:xfrm>
            <a:off x="621497" y="6357188"/>
            <a:ext cx="5544218" cy="395173"/>
          </a:xfrm>
          <a:prstGeom prst="rect">
            <a:avLst/>
          </a:prstGeom>
          <a:noFill/>
        </p:spPr>
        <p:txBody>
          <a:bodyPr wrap="square">
            <a:spAutoFit/>
          </a:body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24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Duplicate pkt is not delivered to app layer</a:t>
            </a:r>
            <a:endParaRPr kumimoji="0" lang="en-US" altLang="en-US" sz="20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cxnSp>
        <p:nvCxnSpPr>
          <p:cNvPr id="61" name="Connector: Curved 60">
            <a:extLst>
              <a:ext uri="{FF2B5EF4-FFF2-40B4-BE49-F238E27FC236}">
                <a16:creationId xmlns:a16="http://schemas.microsoft.com/office/drawing/2014/main" id="{963CF9D8-3F37-026F-B370-18C4B916074B}"/>
              </a:ext>
            </a:extLst>
          </p:cNvPr>
          <p:cNvCxnSpPr>
            <a:cxnSpLocks/>
            <a:stCxn id="60" idx="3"/>
            <a:endCxn id="42" idx="3"/>
          </p:cNvCxnSpPr>
          <p:nvPr/>
        </p:nvCxnSpPr>
        <p:spPr>
          <a:xfrm flipH="1" flipV="1">
            <a:off x="4633819" y="5652888"/>
            <a:ext cx="1531896" cy="901887"/>
          </a:xfrm>
          <a:prstGeom prst="curvedConnector3">
            <a:avLst>
              <a:gd name="adj1" fmla="val -14923"/>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6559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lstStyle/>
          <a:p>
            <a:r>
              <a:rPr lang="en-US" altLang="en-US">
                <a:cs typeface="Calibri" panose="020F0502020204030204" pitchFamily="34" charset="0"/>
              </a:rPr>
              <a:t>Transport layer: roadmap</a:t>
            </a:r>
            <a:endParaRPr lang="en-US"/>
          </a:p>
        </p:txBody>
      </p:sp>
      <p:sp>
        <p:nvSpPr>
          <p:cNvPr id="9" name="Rectangle 4">
            <a:extLst>
              <a:ext uri="{FF2B5EF4-FFF2-40B4-BE49-F238E27FC236}">
                <a16:creationId xmlns:a16="http://schemas.microsoft.com/office/drawing/2014/main" id="{55AB9D8D-7F05-094B-8DA6-3095A7A7A096}"/>
              </a:ext>
            </a:extLst>
          </p:cNvPr>
          <p:cNvSpPr>
            <a:spLocks noGrp="1" noChangeArrowheads="1"/>
          </p:cNvSpPr>
          <p:nvPr>
            <p:ph sz="half" idx="2"/>
          </p:nvPr>
        </p:nvSpPr>
        <p:spPr>
          <a:xfrm>
            <a:off x="798690" y="1414011"/>
            <a:ext cx="6618109" cy="5029078"/>
          </a:xfrm>
        </p:spPr>
        <p:txBody>
          <a:bodyPr>
            <a:normAutofit/>
          </a:bodyPr>
          <a:lstStyle/>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Transport-layer overview</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Multiplexing and demultiplexing</a:t>
            </a:r>
          </a:p>
          <a:p>
            <a:pPr marL="403225" indent="-285750">
              <a:spcBef>
                <a:spcPts val="800"/>
              </a:spcBef>
              <a:buClr>
                <a:schemeClr val="bg1">
                  <a:lumMod val="75000"/>
                </a:schemeClr>
              </a:buClr>
            </a:pPr>
            <a:r>
              <a:rPr lang="en-US" altLang="en-US" sz="3200">
                <a:solidFill>
                  <a:schemeClr val="bg1">
                    <a:lumMod val="75000"/>
                  </a:schemeClr>
                </a:solidFill>
                <a:cs typeface="Calibri" panose="020F0502020204030204" pitchFamily="34" charset="0"/>
              </a:rPr>
              <a:t>Connectionless transport: UDP</a:t>
            </a:r>
          </a:p>
          <a:p>
            <a:pPr marL="403225" indent="-285750">
              <a:spcBef>
                <a:spcPts val="800"/>
              </a:spcBef>
              <a:buClr>
                <a:srgbClr val="010086"/>
              </a:buClr>
            </a:pPr>
            <a:r>
              <a:rPr lang="en-US" altLang="en-US" sz="3200">
                <a:cs typeface="Calibri" panose="020F0502020204030204" pitchFamily="34" charset="0"/>
              </a:rPr>
              <a:t>Principles of reliable data transfer </a:t>
            </a:r>
          </a:p>
          <a:p>
            <a:pPr marL="403225" indent="-285750">
              <a:spcBef>
                <a:spcPts val="800"/>
              </a:spcBef>
              <a:buClr>
                <a:schemeClr val="bg1">
                  <a:lumMod val="75000"/>
                </a:schemeClr>
              </a:buClr>
            </a:pPr>
            <a:r>
              <a:rPr lang="en-US" sz="3200">
                <a:solidFill>
                  <a:schemeClr val="bg1">
                    <a:lumMod val="75000"/>
                  </a:schemeClr>
                </a:solidFill>
              </a:rPr>
              <a:t>Connection-oriented transport: TCP</a:t>
            </a:r>
          </a:p>
          <a:p>
            <a:pPr marL="403225" indent="-285750">
              <a:spcBef>
                <a:spcPts val="800"/>
              </a:spcBef>
              <a:buClr>
                <a:schemeClr val="bg1">
                  <a:lumMod val="75000"/>
                </a:schemeClr>
              </a:buClr>
            </a:pPr>
            <a:r>
              <a:rPr lang="en-US" sz="3200">
                <a:solidFill>
                  <a:schemeClr val="bg1">
                    <a:lumMod val="75000"/>
                  </a:schemeClr>
                </a:solidFill>
              </a:rPr>
              <a:t>Principles of congestion control</a:t>
            </a:r>
          </a:p>
          <a:p>
            <a:pPr marL="403225" indent="-285750">
              <a:spcBef>
                <a:spcPts val="800"/>
              </a:spcBef>
              <a:buClr>
                <a:schemeClr val="bg1">
                  <a:lumMod val="75000"/>
                </a:schemeClr>
              </a:buClr>
            </a:pPr>
            <a:r>
              <a:rPr lang="en-US" sz="3200">
                <a:solidFill>
                  <a:schemeClr val="bg1">
                    <a:lumMod val="75000"/>
                  </a:schemeClr>
                </a:solidFill>
              </a:rPr>
              <a:t>TCP congestion control</a:t>
            </a:r>
          </a:p>
          <a:p>
            <a:pPr marL="403225" indent="-285750">
              <a:spcBef>
                <a:spcPts val="800"/>
              </a:spcBef>
              <a:buClr>
                <a:schemeClr val="bg1">
                  <a:lumMod val="75000"/>
                </a:schemeClr>
              </a:buClr>
            </a:pPr>
            <a:r>
              <a:rPr lang="en-US" sz="3200">
                <a:solidFill>
                  <a:schemeClr val="bg1">
                    <a:lumMod val="75000"/>
                  </a:schemeClr>
                </a:solidFill>
              </a:rPr>
              <a:t>Evolution of transport-layer functionality</a:t>
            </a:r>
          </a:p>
          <a:p>
            <a:pPr eaLnBrk="1" hangingPunct="1">
              <a:buFont typeface="Wingdings" panose="05000000000000000000" pitchFamily="2" charset="2"/>
              <a:buNone/>
            </a:pPr>
            <a:endParaRPr lang="en-US" altLang="en-US" sz="2400"/>
          </a:p>
        </p:txBody>
      </p:sp>
      <p:pic>
        <p:nvPicPr>
          <p:cNvPr id="6" name="Picture 5">
            <a:extLst>
              <a:ext uri="{FF2B5EF4-FFF2-40B4-BE49-F238E27FC236}">
                <a16:creationId xmlns:a16="http://schemas.microsoft.com/office/drawing/2014/main" id="{3DC958F9-547C-2644-99EE-6ECDE636E5F6}"/>
              </a:ext>
            </a:extLst>
          </p:cNvPr>
          <p:cNvPicPr>
            <a:picLocks noChangeAspect="1"/>
          </p:cNvPicPr>
          <p:nvPr/>
        </p:nvPicPr>
        <p:blipFill>
          <a:blip r:embed="rId3"/>
          <a:stretch>
            <a:fillRect/>
          </a:stretch>
        </p:blipFill>
        <p:spPr>
          <a:xfrm>
            <a:off x="7774329" y="1293471"/>
            <a:ext cx="3657600" cy="2743200"/>
          </a:xfrm>
          <a:prstGeom prst="rect">
            <a:avLst/>
          </a:prstGeom>
        </p:spPr>
      </p:pic>
    </p:spTree>
    <p:extLst>
      <p:ext uri="{BB962C8B-B14F-4D97-AF65-F5344CB8AC3E}">
        <p14:creationId xmlns:p14="http://schemas.microsoft.com/office/powerpoint/2010/main" val="8213245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B3BD4-1AF3-9DEB-E85E-E0BC170C20DD}"/>
            </a:ext>
          </a:extLst>
        </p:cNvPr>
        <p:cNvGrpSpPr/>
        <p:nvPr/>
      </p:nvGrpSpPr>
      <p:grpSpPr>
        <a:xfrm>
          <a:off x="0" y="0"/>
          <a:ext cx="0" cy="0"/>
          <a:chOff x="0" y="0"/>
          <a:chExt cx="0" cy="0"/>
        </a:xfrm>
      </p:grpSpPr>
      <p:sp>
        <p:nvSpPr>
          <p:cNvPr id="52228" name="Rectangle 2">
            <a:extLst>
              <a:ext uri="{FF2B5EF4-FFF2-40B4-BE49-F238E27FC236}">
                <a16:creationId xmlns:a16="http://schemas.microsoft.com/office/drawing/2014/main" id="{2E37D635-397E-603E-8536-0497CC6ADD7D}"/>
              </a:ext>
            </a:extLst>
          </p:cNvPr>
          <p:cNvSpPr>
            <a:spLocks noGrp="1" noChangeArrowheads="1"/>
          </p:cNvSpPr>
          <p:nvPr>
            <p:ph type="title"/>
          </p:nvPr>
        </p:nvSpPr>
        <p:spPr>
          <a:noFill/>
        </p:spPr>
        <p:txBody>
          <a:bodyPr/>
          <a:lstStyle/>
          <a:p>
            <a:r>
              <a:rPr lang="en-US" dirty="0"/>
              <a:t>Example stop-and-wait protocol (v2)</a:t>
            </a:r>
            <a:endParaRPr lang="en-US" altLang="en-US" dirty="0"/>
          </a:p>
        </p:txBody>
      </p:sp>
      <p:sp>
        <p:nvSpPr>
          <p:cNvPr id="52229" name="Rectangle 3">
            <a:extLst>
              <a:ext uri="{FF2B5EF4-FFF2-40B4-BE49-F238E27FC236}">
                <a16:creationId xmlns:a16="http://schemas.microsoft.com/office/drawing/2014/main" id="{4CBF1EE0-E29D-43EB-D0A5-936E8879115D}"/>
              </a:ext>
            </a:extLst>
          </p:cNvPr>
          <p:cNvSpPr>
            <a:spLocks noGrp="1" noChangeArrowheads="1"/>
          </p:cNvSpPr>
          <p:nvPr>
            <p:ph type="body" sz="half" idx="1"/>
          </p:nvPr>
        </p:nvSpPr>
        <p:spPr>
          <a:xfrm>
            <a:off x="604434" y="1330945"/>
            <a:ext cx="5415366" cy="4830520"/>
          </a:xfrm>
        </p:spPr>
        <p:txBody>
          <a:bodyPr>
            <a:normAutofit/>
          </a:bodyPr>
          <a:lstStyle/>
          <a:p>
            <a:pPr>
              <a:buFont typeface="ZapfDingbats" pitchFamily="82" charset="2"/>
              <a:buNone/>
            </a:pPr>
            <a:r>
              <a:rPr lang="en-US" altLang="en-US" u="sng" dirty="0">
                <a:solidFill>
                  <a:srgbClr val="C00000"/>
                </a:solidFill>
              </a:rPr>
              <a:t>Sender:</a:t>
            </a:r>
            <a:endParaRPr lang="en-US" altLang="en-US" dirty="0">
              <a:solidFill>
                <a:srgbClr val="C00000"/>
              </a:solidFill>
            </a:endParaRPr>
          </a:p>
          <a:p>
            <a:r>
              <a:rPr lang="en-US" altLang="en-US" dirty="0"/>
              <a:t>Seq # added to pkt</a:t>
            </a:r>
          </a:p>
          <a:p>
            <a:r>
              <a:rPr lang="en-US" altLang="en-US" dirty="0"/>
              <a:t>How many sequence numbers are required?</a:t>
            </a:r>
          </a:p>
          <a:p>
            <a:r>
              <a:rPr lang="en-US" altLang="en-US" dirty="0"/>
              <a:t>Two seq. #’s (0,1) will suffice.  </a:t>
            </a:r>
          </a:p>
          <a:p>
            <a:r>
              <a:rPr lang="en-US" altLang="en-US" dirty="0"/>
              <a:t>Must check if received ACK/NAK corrupted </a:t>
            </a:r>
          </a:p>
          <a:p>
            <a:r>
              <a:rPr lang="en-US" altLang="en-US" dirty="0"/>
              <a:t>twice as many states</a:t>
            </a:r>
          </a:p>
          <a:p>
            <a:pPr lvl="1"/>
            <a:r>
              <a:rPr lang="en-US" altLang="en-US" dirty="0"/>
              <a:t>State must “remember” whether “current” pkt has 0 or 1 seq. #</a:t>
            </a:r>
          </a:p>
          <a:p>
            <a:endParaRPr lang="en-US" altLang="en-US" sz="2400" dirty="0"/>
          </a:p>
        </p:txBody>
      </p:sp>
      <p:sp>
        <p:nvSpPr>
          <p:cNvPr id="52230" name="Rectangle 4">
            <a:extLst>
              <a:ext uri="{FF2B5EF4-FFF2-40B4-BE49-F238E27FC236}">
                <a16:creationId xmlns:a16="http://schemas.microsoft.com/office/drawing/2014/main" id="{9CE8E626-0A08-46F7-72A4-A820493B60F6}"/>
              </a:ext>
            </a:extLst>
          </p:cNvPr>
          <p:cNvSpPr>
            <a:spLocks noGrp="1" noChangeArrowheads="1"/>
          </p:cNvSpPr>
          <p:nvPr>
            <p:ph type="body" sz="half" idx="2"/>
          </p:nvPr>
        </p:nvSpPr>
        <p:spPr>
          <a:xfrm>
            <a:off x="6019800" y="1346443"/>
            <a:ext cx="5334000" cy="4830520"/>
          </a:xfrm>
        </p:spPr>
        <p:txBody>
          <a:bodyPr/>
          <a:lstStyle/>
          <a:p>
            <a:pPr>
              <a:buFont typeface="ZapfDingbats" pitchFamily="82" charset="2"/>
              <a:buNone/>
            </a:pPr>
            <a:r>
              <a:rPr lang="en-US" altLang="en-US" sz="2400" u="sng" dirty="0">
                <a:solidFill>
                  <a:srgbClr val="C00000"/>
                </a:solidFill>
              </a:rPr>
              <a:t>Receiver:</a:t>
            </a:r>
            <a:endParaRPr lang="en-US" altLang="en-US" sz="2400" dirty="0">
              <a:solidFill>
                <a:srgbClr val="C00000"/>
              </a:solidFill>
            </a:endParaRPr>
          </a:p>
          <a:p>
            <a:r>
              <a:rPr lang="en-US" altLang="en-US" dirty="0"/>
              <a:t>Must check if received packet is duplicate</a:t>
            </a:r>
          </a:p>
          <a:p>
            <a:pPr lvl="1"/>
            <a:r>
              <a:rPr lang="en-US" altLang="en-US" dirty="0"/>
              <a:t>State indicates whether 0 or 1 is expected pkt seq #</a:t>
            </a:r>
          </a:p>
          <a:p>
            <a:r>
              <a:rPr lang="en-US" altLang="en-US" dirty="0"/>
              <a:t>Note: receiver does not have a way of knowing if its last ACK/NAK received OK at sender</a:t>
            </a:r>
          </a:p>
        </p:txBody>
      </p:sp>
    </p:spTree>
    <p:extLst>
      <p:ext uri="{BB962C8B-B14F-4D97-AF65-F5344CB8AC3E}">
        <p14:creationId xmlns:p14="http://schemas.microsoft.com/office/powerpoint/2010/main" val="9856849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105981"/>
            <a:ext cx="6641387" cy="1077966"/>
          </a:xfrm>
          <a:noFill/>
        </p:spPr>
        <p:txBody>
          <a:bodyPr>
            <a:normAutofit/>
          </a:bodyPr>
          <a:lstStyle/>
          <a:p>
            <a:r>
              <a:rPr lang="en-US" sz="4800" dirty="0"/>
              <a:t>Sender FSM</a:t>
            </a:r>
            <a:endParaRPr lang="en-US" sz="4400" dirty="0"/>
          </a:p>
        </p:txBody>
      </p:sp>
      <p:grpSp>
        <p:nvGrpSpPr>
          <p:cNvPr id="11" name="Group 10">
            <a:extLst>
              <a:ext uri="{FF2B5EF4-FFF2-40B4-BE49-F238E27FC236}">
                <a16:creationId xmlns:a16="http://schemas.microsoft.com/office/drawing/2014/main" id="{7FDDD274-F690-F645-87EA-56EFA602CBE7}"/>
              </a:ext>
            </a:extLst>
          </p:cNvPr>
          <p:cNvGrpSpPr/>
          <p:nvPr/>
        </p:nvGrpSpPr>
        <p:grpSpPr>
          <a:xfrm>
            <a:off x="-65662" y="1596325"/>
            <a:ext cx="7141813" cy="4408868"/>
            <a:chOff x="30996" y="1394027"/>
            <a:chExt cx="7835858" cy="4616448"/>
          </a:xfrm>
        </p:grpSpPr>
        <p:sp>
          <p:nvSpPr>
            <p:cNvPr id="47" name="Oval 3">
              <a:extLst>
                <a:ext uri="{FF2B5EF4-FFF2-40B4-BE49-F238E27FC236}">
                  <a16:creationId xmlns:a16="http://schemas.microsoft.com/office/drawing/2014/main" id="{F4C9F03D-E67B-234E-BA55-D7E8F7DDDD11}"/>
                </a:ext>
              </a:extLst>
            </p:cNvPr>
            <p:cNvSpPr>
              <a:spLocks noChangeArrowheads="1"/>
            </p:cNvSpPr>
            <p:nvPr/>
          </p:nvSpPr>
          <p:spPr bwMode="auto">
            <a:xfrm>
              <a:off x="2829977" y="2435427"/>
              <a:ext cx="901700" cy="836612"/>
            </a:xfrm>
            <a:prstGeom prst="ellipse">
              <a:avLst/>
            </a:prstGeom>
            <a:solidFill>
              <a:srgbClr val="D6DCE0"/>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8" name="Text Box 4">
              <a:extLst>
                <a:ext uri="{FF2B5EF4-FFF2-40B4-BE49-F238E27FC236}">
                  <a16:creationId xmlns:a16="http://schemas.microsoft.com/office/drawing/2014/main" id="{512826EB-423D-0E49-8FDB-270557859D99}"/>
                </a:ext>
              </a:extLst>
            </p:cNvPr>
            <p:cNvSpPr txBox="1">
              <a:spLocks noChangeArrowheads="1"/>
            </p:cNvSpPr>
            <p:nvPr/>
          </p:nvSpPr>
          <p:spPr bwMode="auto">
            <a:xfrm>
              <a:off x="2738952" y="2511448"/>
              <a:ext cx="10906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2" name="Line 8">
              <a:extLst>
                <a:ext uri="{FF2B5EF4-FFF2-40B4-BE49-F238E27FC236}">
                  <a16:creationId xmlns:a16="http://schemas.microsoft.com/office/drawing/2014/main" id="{6251CAAF-59B3-6049-8269-0136EB3BA476}"/>
                </a:ext>
              </a:extLst>
            </p:cNvPr>
            <p:cNvSpPr>
              <a:spLocks noChangeShapeType="1"/>
            </p:cNvSpPr>
            <p:nvPr/>
          </p:nvSpPr>
          <p:spPr bwMode="auto">
            <a:xfrm>
              <a:off x="2555339" y="2390977"/>
              <a:ext cx="377825" cy="190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1" name="Group 10">
              <a:extLst>
                <a:ext uri="{FF2B5EF4-FFF2-40B4-BE49-F238E27FC236}">
                  <a16:creationId xmlns:a16="http://schemas.microsoft.com/office/drawing/2014/main" id="{BA1E332A-47D4-2B43-8C9F-38C21B1C7E8C}"/>
                </a:ext>
              </a:extLst>
            </p:cNvPr>
            <p:cNvGrpSpPr>
              <a:grpSpLocks/>
            </p:cNvGrpSpPr>
            <p:nvPr/>
          </p:nvGrpSpPr>
          <p:grpSpPr bwMode="auto">
            <a:xfrm>
              <a:off x="4663539" y="2383039"/>
              <a:ext cx="1089025" cy="865188"/>
              <a:chOff x="2848" y="1499"/>
              <a:chExt cx="660" cy="510"/>
            </a:xfrm>
          </p:grpSpPr>
          <p:sp>
            <p:nvSpPr>
              <p:cNvPr id="62" name="Oval 11">
                <a:extLst>
                  <a:ext uri="{FF2B5EF4-FFF2-40B4-BE49-F238E27FC236}">
                    <a16:creationId xmlns:a16="http://schemas.microsoft.com/office/drawing/2014/main" id="{9DE4F784-AF0C-E34C-81A2-913DC58F10E2}"/>
                  </a:ext>
                </a:extLst>
              </p:cNvPr>
              <p:cNvSpPr>
                <a:spLocks noChangeArrowheads="1"/>
              </p:cNvSpPr>
              <p:nvPr/>
            </p:nvSpPr>
            <p:spPr bwMode="auto">
              <a:xfrm>
                <a:off x="2893" y="1499"/>
                <a:ext cx="568" cy="510"/>
              </a:xfrm>
              <a:prstGeom prst="ellipse">
                <a:avLst/>
              </a:prstGeom>
              <a:solidFill>
                <a:srgbClr val="D6DCE0"/>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2">
                <a:extLst>
                  <a:ext uri="{FF2B5EF4-FFF2-40B4-BE49-F238E27FC236}">
                    <a16:creationId xmlns:a16="http://schemas.microsoft.com/office/drawing/2014/main" id="{0E862915-5D53-444E-973B-D7C43BF97183}"/>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7BA1DA02-294B-934E-8385-25257F63BA6D}"/>
                </a:ext>
              </a:extLst>
            </p:cNvPr>
            <p:cNvGrpSpPr/>
            <p:nvPr/>
          </p:nvGrpSpPr>
          <p:grpSpPr>
            <a:xfrm>
              <a:off x="2167327" y="1394027"/>
              <a:ext cx="3785263" cy="1087437"/>
              <a:chOff x="3996127" y="1394027"/>
              <a:chExt cx="3785263" cy="1087437"/>
            </a:xfrm>
          </p:grpSpPr>
          <p:sp>
            <p:nvSpPr>
              <p:cNvPr id="49" name="Text Box 5">
                <a:extLst>
                  <a:ext uri="{FF2B5EF4-FFF2-40B4-BE49-F238E27FC236}">
                    <a16:creationId xmlns:a16="http://schemas.microsoft.com/office/drawing/2014/main" id="{87E331C0-8956-B94A-9617-A05FF5ABFB5A}"/>
                  </a:ext>
                </a:extLst>
              </p:cNvPr>
              <p:cNvSpPr txBox="1">
                <a:spLocks noChangeArrowheads="1"/>
              </p:cNvSpPr>
              <p:nvPr/>
            </p:nvSpPr>
            <p:spPr bwMode="auto">
              <a:xfrm>
                <a:off x="3996127" y="1706764"/>
                <a:ext cx="3694105" cy="532858"/>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A70C87B1-30A2-CF4B-8F5E-B415D876E20D}"/>
                  </a:ext>
                </a:extLst>
              </p:cNvPr>
              <p:cNvGrpSpPr/>
              <p:nvPr/>
            </p:nvGrpSpPr>
            <p:grpSpPr>
              <a:xfrm>
                <a:off x="3996128" y="1394027"/>
                <a:ext cx="3785262" cy="1087437"/>
                <a:chOff x="3996128" y="1394027"/>
                <a:chExt cx="3785262" cy="1087437"/>
              </a:xfrm>
            </p:grpSpPr>
            <p:sp>
              <p:nvSpPr>
                <p:cNvPr id="50" name="Text Box 6">
                  <a:extLst>
                    <a:ext uri="{FF2B5EF4-FFF2-40B4-BE49-F238E27FC236}">
                      <a16:creationId xmlns:a16="http://schemas.microsoft.com/office/drawing/2014/main" id="{8B74C9CA-A3E5-1442-BBC9-D8DC3707E24B}"/>
                    </a:ext>
                  </a:extLst>
                </p:cNvPr>
                <p:cNvSpPr txBox="1">
                  <a:spLocks noChangeArrowheads="1"/>
                </p:cNvSpPr>
                <p:nvPr/>
              </p:nvSpPr>
              <p:spPr bwMode="auto">
                <a:xfrm>
                  <a:off x="4928659" y="1394027"/>
                  <a:ext cx="2111375" cy="300037"/>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1" name="Line 7">
                  <a:extLst>
                    <a:ext uri="{FF2B5EF4-FFF2-40B4-BE49-F238E27FC236}">
                      <a16:creationId xmlns:a16="http://schemas.microsoft.com/office/drawing/2014/main" id="{70072A5C-7BD3-1347-8EE9-8CEAFBB1A8C6}"/>
                    </a:ext>
                  </a:extLst>
                </p:cNvPr>
                <p:cNvSpPr>
                  <a:spLocks noChangeShapeType="1"/>
                </p:cNvSpPr>
                <p:nvPr/>
              </p:nvSpPr>
              <p:spPr bwMode="auto">
                <a:xfrm>
                  <a:off x="3996128" y="1738514"/>
                  <a:ext cx="378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4" name="Freeform 13">
                  <a:extLst>
                    <a:ext uri="{FF2B5EF4-FFF2-40B4-BE49-F238E27FC236}">
                      <a16:creationId xmlns:a16="http://schemas.microsoft.com/office/drawing/2014/main" id="{0B9BE592-AD70-2042-904B-EEC5293B290D}"/>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6" name="Group 5">
              <a:extLst>
                <a:ext uri="{FF2B5EF4-FFF2-40B4-BE49-F238E27FC236}">
                  <a16:creationId xmlns:a16="http://schemas.microsoft.com/office/drawing/2014/main" id="{39449F5B-E30E-EB4E-8D88-CA2F8497E472}"/>
                </a:ext>
              </a:extLst>
            </p:cNvPr>
            <p:cNvGrpSpPr/>
            <p:nvPr/>
          </p:nvGrpSpPr>
          <p:grpSpPr>
            <a:xfrm>
              <a:off x="5550952" y="1999848"/>
              <a:ext cx="2170523" cy="1207104"/>
              <a:chOff x="7379752" y="1999848"/>
              <a:chExt cx="2170523" cy="1207104"/>
            </a:xfrm>
          </p:grpSpPr>
          <p:sp>
            <p:nvSpPr>
              <p:cNvPr id="65" name="Freeform 14">
                <a:extLst>
                  <a:ext uri="{FF2B5EF4-FFF2-40B4-BE49-F238E27FC236}">
                    <a16:creationId xmlns:a16="http://schemas.microsoft.com/office/drawing/2014/main" id="{441BD95E-662D-EC44-934A-74A441B70166}"/>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Text Box 15">
                <a:extLst>
                  <a:ext uri="{FF2B5EF4-FFF2-40B4-BE49-F238E27FC236}">
                    <a16:creationId xmlns:a16="http://schemas.microsoft.com/office/drawing/2014/main" id="{4B2E9E68-BA62-3348-B352-724365F815A2}"/>
                  </a:ext>
                </a:extLst>
              </p:cNvPr>
              <p:cNvSpPr txBox="1">
                <a:spLocks noChangeArrowheads="1"/>
              </p:cNvSpPr>
              <p:nvPr/>
            </p:nvSpPr>
            <p:spPr bwMode="auto">
              <a:xfrm>
                <a:off x="7742238" y="2806902"/>
                <a:ext cx="1808036"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7" name="Text Box 16">
                <a:extLst>
                  <a:ext uri="{FF2B5EF4-FFF2-40B4-BE49-F238E27FC236}">
                    <a16:creationId xmlns:a16="http://schemas.microsoft.com/office/drawing/2014/main" id="{8B1473FF-396D-124F-BBF5-94242E43AC72}"/>
                  </a:ext>
                </a:extLst>
              </p:cNvPr>
              <p:cNvSpPr txBox="1">
                <a:spLocks noChangeArrowheads="1"/>
              </p:cNvSpPr>
              <p:nvPr/>
            </p:nvSpPr>
            <p:spPr bwMode="auto">
              <a:xfrm>
                <a:off x="7714671" y="1999848"/>
                <a:ext cx="1835604" cy="75374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17">
                <a:extLst>
                  <a:ext uri="{FF2B5EF4-FFF2-40B4-BE49-F238E27FC236}">
                    <a16:creationId xmlns:a16="http://schemas.microsoft.com/office/drawing/2014/main" id="{9508C46B-C13D-114D-A7F0-B0645626527A}"/>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27D86620-4FC8-1B4F-B3F3-482BB43DB050}"/>
                </a:ext>
              </a:extLst>
            </p:cNvPr>
            <p:cNvGrpSpPr/>
            <p:nvPr/>
          </p:nvGrpSpPr>
          <p:grpSpPr>
            <a:xfrm>
              <a:off x="3326864" y="4908752"/>
              <a:ext cx="3763963" cy="1101723"/>
              <a:chOff x="5155664" y="4908752"/>
              <a:chExt cx="3763963" cy="1101723"/>
            </a:xfrm>
          </p:grpSpPr>
          <p:sp>
            <p:nvSpPr>
              <p:cNvPr id="70" name="Freeform 19">
                <a:extLst>
                  <a:ext uri="{FF2B5EF4-FFF2-40B4-BE49-F238E27FC236}">
                    <a16:creationId xmlns:a16="http://schemas.microsoft.com/office/drawing/2014/main" id="{BD6C0BB1-99C8-4749-986C-88E4780E3782}"/>
                  </a:ext>
                </a:extLst>
              </p:cNvPr>
              <p:cNvSpPr>
                <a:spLocks/>
              </p:cNvSpPr>
              <p:nvPr/>
            </p:nvSpPr>
            <p:spPr bwMode="auto">
              <a:xfrm>
                <a:off x="5390614" y="4908752"/>
                <a:ext cx="1606550" cy="247650"/>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1">
                <a:extLst>
                  <a:ext uri="{FF2B5EF4-FFF2-40B4-BE49-F238E27FC236}">
                    <a16:creationId xmlns:a16="http://schemas.microsoft.com/office/drawing/2014/main" id="{71FAC561-AE6B-3048-917F-15508B28AAB6}"/>
                  </a:ext>
                </a:extLst>
              </p:cNvPr>
              <p:cNvSpPr txBox="1">
                <a:spLocks noChangeArrowheads="1"/>
              </p:cNvSpPr>
              <p:nvPr/>
            </p:nvSpPr>
            <p:spPr bwMode="auto">
              <a:xfrm>
                <a:off x="5155664" y="5492951"/>
                <a:ext cx="3763963" cy="517524"/>
              </a:xfrm>
              <a:prstGeom prst="rect">
                <a:avLst/>
              </a:prstGeom>
              <a:solidFill>
                <a:srgbClr val="FFBA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2">
                <a:extLst>
                  <a:ext uri="{FF2B5EF4-FFF2-40B4-BE49-F238E27FC236}">
                    <a16:creationId xmlns:a16="http://schemas.microsoft.com/office/drawing/2014/main" id="{15BBCB1C-B6A9-344E-9CA2-0BBB0CAD20E4}"/>
                  </a:ext>
                </a:extLst>
              </p:cNvPr>
              <p:cNvSpPr txBox="1">
                <a:spLocks noChangeArrowheads="1"/>
              </p:cNvSpPr>
              <p:nvPr/>
            </p:nvSpPr>
            <p:spPr bwMode="auto">
              <a:xfrm>
                <a:off x="5225514" y="5154814"/>
                <a:ext cx="3525105" cy="334924"/>
              </a:xfrm>
              <a:prstGeom prst="rect">
                <a:avLst/>
              </a:prstGeom>
              <a:solidFill>
                <a:srgbClr val="FFBA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3">
                <a:extLst>
                  <a:ext uri="{FF2B5EF4-FFF2-40B4-BE49-F238E27FC236}">
                    <a16:creationId xmlns:a16="http://schemas.microsoft.com/office/drawing/2014/main" id="{0C2DB497-B042-9046-9811-10519C1E7B1C}"/>
                  </a:ext>
                </a:extLst>
              </p:cNvPr>
              <p:cNvSpPr>
                <a:spLocks noChangeShapeType="1"/>
              </p:cNvSpPr>
              <p:nvPr/>
            </p:nvSpPr>
            <p:spPr bwMode="auto">
              <a:xfrm>
                <a:off x="5273139" y="5507239"/>
                <a:ext cx="290353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98CECDF8-D246-4049-B950-BA60CB64C4FE}"/>
                </a:ext>
              </a:extLst>
            </p:cNvPr>
            <p:cNvGrpSpPr/>
            <p:nvPr/>
          </p:nvGrpSpPr>
          <p:grpSpPr>
            <a:xfrm>
              <a:off x="30996" y="4491239"/>
              <a:ext cx="2821206" cy="1349375"/>
              <a:chOff x="1859796" y="4491239"/>
              <a:chExt cx="2821206" cy="1349375"/>
            </a:xfrm>
          </p:grpSpPr>
          <p:sp>
            <p:nvSpPr>
              <p:cNvPr id="53" name="Freeform 9">
                <a:extLst>
                  <a:ext uri="{FF2B5EF4-FFF2-40B4-BE49-F238E27FC236}">
                    <a16:creationId xmlns:a16="http://schemas.microsoft.com/office/drawing/2014/main" id="{5AA1EA36-A375-E043-A8A6-573B3CDB17AB}"/>
                  </a:ext>
                </a:extLst>
              </p:cNvPr>
              <p:cNvSpPr>
                <a:spLocks/>
              </p:cNvSpPr>
              <p:nvPr/>
            </p:nvSpPr>
            <p:spPr bwMode="auto">
              <a:xfrm rot="14610547">
                <a:off x="3969802" y="4732539"/>
                <a:ext cx="952500" cy="469900"/>
              </a:xfrm>
              <a:custGeom>
                <a:avLst/>
                <a:gdLst>
                  <a:gd name="T0" fmla="*/ 2147483647 w 1500"/>
                  <a:gd name="T1" fmla="*/ 2147483647 h 740"/>
                  <a:gd name="T2" fmla="*/ 2147483647 w 1500"/>
                  <a:gd name="T3" fmla="*/ 2147483647 h 740"/>
                  <a:gd name="T4" fmla="*/ 0 60000 65536"/>
                  <a:gd name="T5" fmla="*/ 0 60000 65536"/>
                </a:gdLst>
                <a:ahLst/>
                <a:cxnLst>
                  <a:cxn ang="T4">
                    <a:pos x="T0" y="T1"/>
                  </a:cxn>
                  <a:cxn ang="T5">
                    <a:pos x="T2" y="T3"/>
                  </a:cxn>
                </a:cxnLst>
                <a:rect l="0" t="0" r="r" b="b"/>
                <a:pathLst>
                  <a:path w="1500" h="740">
                    <a:moveTo>
                      <a:pt x="361" y="671"/>
                    </a:moveTo>
                    <a:cubicBezTo>
                      <a:pt x="0" y="0"/>
                      <a:pt x="1500" y="90"/>
                      <a:pt x="1017" y="740"/>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7" name="Text Box 26">
                <a:extLst>
                  <a:ext uri="{FF2B5EF4-FFF2-40B4-BE49-F238E27FC236}">
                    <a16:creationId xmlns:a16="http://schemas.microsoft.com/office/drawing/2014/main" id="{C0C2767A-6838-D340-B9F9-D72D920A7DC7}"/>
                  </a:ext>
                </a:extLst>
              </p:cNvPr>
              <p:cNvSpPr txBox="1">
                <a:spLocks noChangeArrowheads="1"/>
              </p:cNvSpPr>
              <p:nvPr/>
            </p:nvSpPr>
            <p:spPr bwMode="auto">
              <a:xfrm>
                <a:off x="2510889" y="5564389"/>
                <a:ext cx="1819275" cy="276225"/>
              </a:xfrm>
              <a:prstGeom prst="rect">
                <a:avLst/>
              </a:prstGeom>
              <a:solidFill>
                <a:srgbClr val="BFA3FF">
                  <a:alpha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8" name="Text Box 27">
                <a:extLst>
                  <a:ext uri="{FF2B5EF4-FFF2-40B4-BE49-F238E27FC236}">
                    <a16:creationId xmlns:a16="http://schemas.microsoft.com/office/drawing/2014/main" id="{28A57471-B5B0-D741-A10E-89210112FB35}"/>
                  </a:ext>
                </a:extLst>
              </p:cNvPr>
              <p:cNvSpPr txBox="1">
                <a:spLocks noChangeArrowheads="1"/>
              </p:cNvSpPr>
              <p:nvPr/>
            </p:nvSpPr>
            <p:spPr bwMode="auto">
              <a:xfrm>
                <a:off x="1859796" y="4726938"/>
                <a:ext cx="2425185" cy="762794"/>
              </a:xfrm>
              <a:prstGeom prst="rect">
                <a:avLst/>
              </a:prstGeom>
              <a:solidFill>
                <a:srgbClr val="BFA3FF">
                  <a:alpha val="6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isNAK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9" name="Line 28">
                <a:extLst>
                  <a:ext uri="{FF2B5EF4-FFF2-40B4-BE49-F238E27FC236}">
                    <a16:creationId xmlns:a16="http://schemas.microsoft.com/office/drawing/2014/main" id="{5E70559D-E25D-834D-BB11-04C3EEB77E6D}"/>
                  </a:ext>
                </a:extLst>
              </p:cNvPr>
              <p:cNvSpPr>
                <a:spLocks noChangeShapeType="1"/>
              </p:cNvSpPr>
              <p:nvPr/>
            </p:nvSpPr>
            <p:spPr bwMode="auto">
              <a:xfrm>
                <a:off x="2601377" y="5572327"/>
                <a:ext cx="155733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2" name="Group 31">
              <a:extLst>
                <a:ext uri="{FF2B5EF4-FFF2-40B4-BE49-F238E27FC236}">
                  <a16:creationId xmlns:a16="http://schemas.microsoft.com/office/drawing/2014/main" id="{81C031FC-110D-E943-BFA4-8F8C747060C6}"/>
                </a:ext>
              </a:extLst>
            </p:cNvPr>
            <p:cNvGrpSpPr>
              <a:grpSpLocks/>
            </p:cNvGrpSpPr>
            <p:nvPr/>
          </p:nvGrpSpPr>
          <p:grpSpPr bwMode="auto">
            <a:xfrm>
              <a:off x="4814352" y="4329314"/>
              <a:ext cx="1117600" cy="823913"/>
              <a:chOff x="4156" y="2812"/>
              <a:chExt cx="704" cy="519"/>
            </a:xfrm>
          </p:grpSpPr>
          <p:sp>
            <p:nvSpPr>
              <p:cNvPr id="83" name="Oval 32">
                <a:extLst>
                  <a:ext uri="{FF2B5EF4-FFF2-40B4-BE49-F238E27FC236}">
                    <a16:creationId xmlns:a16="http://schemas.microsoft.com/office/drawing/2014/main" id="{DBC13DE2-6448-6042-A76F-1AA9FA583930}"/>
                  </a:ext>
                </a:extLst>
              </p:cNvPr>
              <p:cNvSpPr>
                <a:spLocks noChangeArrowheads="1"/>
              </p:cNvSpPr>
              <p:nvPr/>
            </p:nvSpPr>
            <p:spPr bwMode="auto">
              <a:xfrm>
                <a:off x="4242" y="2812"/>
                <a:ext cx="567" cy="519"/>
              </a:xfrm>
              <a:prstGeom prst="ellipse">
                <a:avLst/>
              </a:prstGeom>
              <a:solidFill>
                <a:srgbClr val="D6DCE0"/>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4" name="Text Box 33">
                <a:extLst>
                  <a:ext uri="{FF2B5EF4-FFF2-40B4-BE49-F238E27FC236}">
                    <a16:creationId xmlns:a16="http://schemas.microsoft.com/office/drawing/2014/main" id="{E29BDAD6-5FEC-F24F-BE6F-CD21C3CA8FB1}"/>
                  </a:ext>
                </a:extLst>
              </p:cNvPr>
              <p:cNvSpPr txBox="1">
                <a:spLocks noChangeArrowheads="1"/>
              </p:cNvSpPr>
              <p:nvPr/>
            </p:nvSpPr>
            <p:spPr bwMode="auto">
              <a:xfrm>
                <a:off x="4156" y="2870"/>
                <a:ext cx="7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call 1 from above</a:t>
                </a:r>
                <a:endParaRPr kumimoji="0" lang="en-US" altLang="en-US" sz="12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5" name="Group 34">
              <a:extLst>
                <a:ext uri="{FF2B5EF4-FFF2-40B4-BE49-F238E27FC236}">
                  <a16:creationId xmlns:a16="http://schemas.microsoft.com/office/drawing/2014/main" id="{A719D103-2F81-5E46-A5A0-A41FEB02DBAE}"/>
                </a:ext>
              </a:extLst>
            </p:cNvPr>
            <p:cNvGrpSpPr>
              <a:grpSpLocks/>
            </p:cNvGrpSpPr>
            <p:nvPr/>
          </p:nvGrpSpPr>
          <p:grpSpPr bwMode="auto">
            <a:xfrm>
              <a:off x="2625189" y="4275339"/>
              <a:ext cx="1046163" cy="823913"/>
              <a:chOff x="4916" y="3266"/>
              <a:chExt cx="659" cy="519"/>
            </a:xfrm>
          </p:grpSpPr>
          <p:sp>
            <p:nvSpPr>
              <p:cNvPr id="86" name="Oval 35">
                <a:extLst>
                  <a:ext uri="{FF2B5EF4-FFF2-40B4-BE49-F238E27FC236}">
                    <a16:creationId xmlns:a16="http://schemas.microsoft.com/office/drawing/2014/main" id="{452B4C18-F351-424F-9F61-578D01454D2C}"/>
                  </a:ext>
                </a:extLst>
              </p:cNvPr>
              <p:cNvSpPr>
                <a:spLocks noChangeArrowheads="1"/>
              </p:cNvSpPr>
              <p:nvPr/>
            </p:nvSpPr>
            <p:spPr bwMode="auto">
              <a:xfrm>
                <a:off x="4957" y="3266"/>
                <a:ext cx="567" cy="519"/>
              </a:xfrm>
              <a:prstGeom prst="ellipse">
                <a:avLst/>
              </a:prstGeom>
              <a:solidFill>
                <a:srgbClr val="D6DCE0"/>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7" name="Text Box 36">
                <a:extLst>
                  <a:ext uri="{FF2B5EF4-FFF2-40B4-BE49-F238E27FC236}">
                    <a16:creationId xmlns:a16="http://schemas.microsoft.com/office/drawing/2014/main" id="{6D1F24C4-2629-794A-B55E-60C945FDCEA3}"/>
                  </a:ext>
                </a:extLst>
              </p:cNvPr>
              <p:cNvSpPr txBox="1">
                <a:spLocks noChangeArrowheads="1"/>
              </p:cNvSpPr>
              <p:nvPr/>
            </p:nvSpPr>
            <p:spPr bwMode="auto">
              <a:xfrm>
                <a:off x="4916" y="3319"/>
                <a:ext cx="659"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1</a:t>
                </a:r>
                <a:endParaRPr kumimoji="0" lang="en-US" altLang="en-US" sz="12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A5D53C9-4BB8-5043-8DC5-F0E5CF4CABAD}"/>
                </a:ext>
              </a:extLst>
            </p:cNvPr>
            <p:cNvGrpSpPr/>
            <p:nvPr/>
          </p:nvGrpSpPr>
          <p:grpSpPr>
            <a:xfrm>
              <a:off x="5511264" y="2989464"/>
              <a:ext cx="2355590" cy="1504427"/>
              <a:chOff x="7340064" y="2989464"/>
              <a:chExt cx="2355590" cy="1504427"/>
            </a:xfrm>
          </p:grpSpPr>
          <p:sp>
            <p:nvSpPr>
              <p:cNvPr id="71" name="Freeform 20">
                <a:extLst>
                  <a:ext uri="{FF2B5EF4-FFF2-40B4-BE49-F238E27FC236}">
                    <a16:creationId xmlns:a16="http://schemas.microsoft.com/office/drawing/2014/main" id="{9CD05C47-D1BA-A640-9C82-600A98940CDA}"/>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Text Box 24">
                <a:extLst>
                  <a:ext uri="{FF2B5EF4-FFF2-40B4-BE49-F238E27FC236}">
                    <a16:creationId xmlns:a16="http://schemas.microsoft.com/office/drawing/2014/main" id="{F253FA80-34F7-E440-9662-0A8A9E206D8C}"/>
                  </a:ext>
                </a:extLst>
              </p:cNvPr>
              <p:cNvSpPr txBox="1">
                <a:spLocks noChangeArrowheads="1"/>
              </p:cNvSpPr>
              <p:nvPr/>
            </p:nvSpPr>
            <p:spPr bwMode="auto">
              <a:xfrm>
                <a:off x="7529435" y="3255706"/>
                <a:ext cx="2166219" cy="837194"/>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p:txBody>
          </p:sp>
          <p:sp>
            <p:nvSpPr>
              <p:cNvPr id="76" name="Line 25">
                <a:extLst>
                  <a:ext uri="{FF2B5EF4-FFF2-40B4-BE49-F238E27FC236}">
                    <a16:creationId xmlns:a16="http://schemas.microsoft.com/office/drawing/2014/main" id="{66DBD07B-79D8-0F4A-A6FF-59EB09F7736C}"/>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8" name="Text Box 37">
                <a:extLst>
                  <a:ext uri="{FF2B5EF4-FFF2-40B4-BE49-F238E27FC236}">
                    <a16:creationId xmlns:a16="http://schemas.microsoft.com/office/drawing/2014/main" id="{3EF62ED3-CC68-F04E-85DE-74B808ECDB5D}"/>
                  </a:ext>
                </a:extLst>
              </p:cNvPr>
              <p:cNvSpPr txBox="1">
                <a:spLocks noChangeArrowheads="1"/>
              </p:cNvSpPr>
              <p:nvPr/>
            </p:nvSpPr>
            <p:spPr bwMode="auto">
              <a:xfrm>
                <a:off x="7987020" y="4171623"/>
                <a:ext cx="338039" cy="322268"/>
              </a:xfrm>
              <a:prstGeom prst="rect">
                <a:avLst/>
              </a:prstGeom>
              <a:solidFill>
                <a:schemeClr val="accent4">
                  <a:lumMod val="20000"/>
                  <a:lumOff val="8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grpSp>
          <p:nvGrpSpPr>
            <p:cNvPr id="10" name="Group 9">
              <a:extLst>
                <a:ext uri="{FF2B5EF4-FFF2-40B4-BE49-F238E27FC236}">
                  <a16:creationId xmlns:a16="http://schemas.microsoft.com/office/drawing/2014/main" id="{41D39DAE-4584-FA45-975F-927834C99F4E}"/>
                </a:ext>
              </a:extLst>
            </p:cNvPr>
            <p:cNvGrpSpPr/>
            <p:nvPr/>
          </p:nvGrpSpPr>
          <p:grpSpPr>
            <a:xfrm>
              <a:off x="331551" y="3049789"/>
              <a:ext cx="2527001" cy="1318690"/>
              <a:chOff x="2160351" y="3049789"/>
              <a:chExt cx="2527001" cy="1318690"/>
            </a:xfrm>
          </p:grpSpPr>
          <p:sp>
            <p:nvSpPr>
              <p:cNvPr id="69" name="Freeform 18">
                <a:extLst>
                  <a:ext uri="{FF2B5EF4-FFF2-40B4-BE49-F238E27FC236}">
                    <a16:creationId xmlns:a16="http://schemas.microsoft.com/office/drawing/2014/main" id="{E4C63A38-513E-6D46-AD73-8B315DEB4A90}"/>
                  </a:ext>
                </a:extLst>
              </p:cNvPr>
              <p:cNvSpPr>
                <a:spLocks/>
              </p:cNvSpPr>
              <p:nvPr/>
            </p:nvSpPr>
            <p:spPr bwMode="auto">
              <a:xfrm rot="16200000" flipV="1">
                <a:off x="3992027" y="3621289"/>
                <a:ext cx="1266825" cy="12382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0" name="Text Box 29">
                <a:extLst>
                  <a:ext uri="{FF2B5EF4-FFF2-40B4-BE49-F238E27FC236}">
                    <a16:creationId xmlns:a16="http://schemas.microsoft.com/office/drawing/2014/main" id="{10C84F04-9916-C447-98C1-9B431D5078A3}"/>
                  </a:ext>
                </a:extLst>
              </p:cNvPr>
              <p:cNvSpPr txBox="1">
                <a:spLocks noChangeArrowheads="1"/>
              </p:cNvSpPr>
              <p:nvPr/>
            </p:nvSpPr>
            <p:spPr bwMode="auto">
              <a:xfrm>
                <a:off x="2160351" y="3126693"/>
                <a:ext cx="2391034" cy="800192"/>
              </a:xfrm>
              <a:prstGeom prst="rect">
                <a:avLst/>
              </a:prstGeom>
              <a:solidFill>
                <a:srgbClr val="945200">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81" name="Line 30">
                <a:extLst>
                  <a:ext uri="{FF2B5EF4-FFF2-40B4-BE49-F238E27FC236}">
                    <a16:creationId xmlns:a16="http://schemas.microsoft.com/office/drawing/2014/main" id="{3CE13E4F-EE16-CD4F-B855-807B9A4D3AC5}"/>
                  </a:ext>
                </a:extLst>
              </p:cNvPr>
              <p:cNvSpPr>
                <a:spLocks noChangeShapeType="1"/>
              </p:cNvSpPr>
              <p:nvPr/>
            </p:nvSpPr>
            <p:spPr bwMode="auto">
              <a:xfrm>
                <a:off x="2572802" y="3983239"/>
                <a:ext cx="173831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89" name="Text Box 38">
                <a:extLst>
                  <a:ext uri="{FF2B5EF4-FFF2-40B4-BE49-F238E27FC236}">
                    <a16:creationId xmlns:a16="http://schemas.microsoft.com/office/drawing/2014/main" id="{82E244E2-C5AE-4445-BF1E-C90A2091B07F}"/>
                  </a:ext>
                </a:extLst>
              </p:cNvPr>
              <p:cNvSpPr txBox="1">
                <a:spLocks noChangeArrowheads="1"/>
              </p:cNvSpPr>
              <p:nvPr/>
            </p:nvSpPr>
            <p:spPr bwMode="auto">
              <a:xfrm>
                <a:off x="3409279" y="4046211"/>
                <a:ext cx="338039" cy="322268"/>
              </a:xfrm>
              <a:prstGeom prst="rect">
                <a:avLst/>
              </a:prstGeom>
              <a:solidFill>
                <a:srgbClr val="945200">
                  <a:alpha val="36078"/>
                </a:srgbClr>
              </a:solidFill>
              <a:ln>
                <a:noFill/>
              </a:ln>
              <a:extLs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defPPr>
                  <a:defRPr lang="en-US"/>
                </a:defPPr>
                <a:lvl1pPr marR="0" lvl="0" indent="0" algn="r" eaLnBrk="0" fontAlgn="base" hangingPunct="0">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Arial" panose="020B0604020202020204" pitchFamily="34" charset="0"/>
                    <a:ea typeface="ＭＳ Ｐゴシック" panose="020B0600070205080204" pitchFamily="34" charset="-128"/>
                  </a:defRPr>
                </a:lvl1pPr>
                <a:lvl2pPr marL="742950" indent="-285750">
                  <a:defRPr sz="1600">
                    <a:latin typeface="Tahoma" panose="020B0604030504040204" pitchFamily="34" charset="0"/>
                    <a:ea typeface="ＭＳ Ｐゴシック" panose="020B0600070205080204" pitchFamily="34" charset="-128"/>
                  </a:defRPr>
                </a:lvl2pPr>
                <a:lvl3pPr marL="1143000" indent="-228600">
                  <a:defRPr sz="1600">
                    <a:latin typeface="Tahoma" panose="020B0604030504040204" pitchFamily="34" charset="0"/>
                    <a:ea typeface="ＭＳ Ｐゴシック" panose="020B0600070205080204" pitchFamily="34" charset="-128"/>
                  </a:defRPr>
                </a:lvl3pPr>
                <a:lvl4pPr marL="1600200" indent="-228600">
                  <a:defRPr sz="1600">
                    <a:latin typeface="Tahoma" panose="020B0604030504040204" pitchFamily="34" charset="0"/>
                    <a:ea typeface="ＭＳ Ｐゴシック" panose="020B0600070205080204" pitchFamily="34" charset="-128"/>
                  </a:defRPr>
                </a:lvl4pPr>
                <a:lvl5pPr marL="2057400" indent="-228600">
                  <a:defRPr sz="1600">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9pPr>
              </a:lstStyle>
              <a:p>
                <a:r>
                  <a:rPr kumimoji="0" lang="en-US" sz="14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endParaRPr lang="en-US" dirty="0"/>
              </a:p>
            </p:txBody>
          </p:sp>
        </p:grpSp>
      </p:grpSp>
      <p:pic>
        <p:nvPicPr>
          <p:cNvPr id="12" name="Picture 11">
            <a:extLst>
              <a:ext uri="{FF2B5EF4-FFF2-40B4-BE49-F238E27FC236}">
                <a16:creationId xmlns:a16="http://schemas.microsoft.com/office/drawing/2014/main" id="{77E1BED6-788C-1F30-6E1F-69432268C52B}"/>
              </a:ext>
            </a:extLst>
          </p:cNvPr>
          <p:cNvPicPr>
            <a:picLocks noChangeAspect="1"/>
          </p:cNvPicPr>
          <p:nvPr/>
        </p:nvPicPr>
        <p:blipFill>
          <a:blip r:embed="rId3"/>
          <a:stretch>
            <a:fillRect/>
          </a:stretch>
        </p:blipFill>
        <p:spPr>
          <a:xfrm>
            <a:off x="7144264" y="1239990"/>
            <a:ext cx="5047735" cy="4764746"/>
          </a:xfrm>
          <a:prstGeom prst="rect">
            <a:avLst/>
          </a:prstGeom>
        </p:spPr>
      </p:pic>
    </p:spTree>
    <p:extLst>
      <p:ext uri="{BB962C8B-B14F-4D97-AF65-F5344CB8AC3E}">
        <p14:creationId xmlns:p14="http://schemas.microsoft.com/office/powerpoint/2010/main" val="2367775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a:bodyPr>
          <a:lstStyle/>
          <a:p>
            <a:r>
              <a:rPr lang="en-US" sz="4800" dirty="0"/>
              <a:t>Receiver FSM</a:t>
            </a:r>
            <a:endParaRPr lang="en-US" sz="4400" dirty="0"/>
          </a:p>
        </p:txBody>
      </p:sp>
      <p:grpSp>
        <p:nvGrpSpPr>
          <p:cNvPr id="138" name="Group 3">
            <a:extLst>
              <a:ext uri="{FF2B5EF4-FFF2-40B4-BE49-F238E27FC236}">
                <a16:creationId xmlns:a16="http://schemas.microsoft.com/office/drawing/2014/main" id="{C1CD05A1-04E4-FC48-B0C5-45F2AACDECEF}"/>
              </a:ext>
            </a:extLst>
          </p:cNvPr>
          <p:cNvGrpSpPr>
            <a:grpSpLocks/>
          </p:cNvGrpSpPr>
          <p:nvPr/>
        </p:nvGrpSpPr>
        <p:grpSpPr bwMode="auto">
          <a:xfrm>
            <a:off x="4764244" y="3345999"/>
            <a:ext cx="817563" cy="795338"/>
            <a:chOff x="963" y="1131"/>
            <a:chExt cx="515" cy="501"/>
          </a:xfrm>
        </p:grpSpPr>
        <p:sp>
          <p:nvSpPr>
            <p:cNvPr id="139" name="Oval 4">
              <a:extLst>
                <a:ext uri="{FF2B5EF4-FFF2-40B4-BE49-F238E27FC236}">
                  <a16:creationId xmlns:a16="http://schemas.microsoft.com/office/drawing/2014/main" id="{1AA1B3B3-9BE5-B941-861C-6A95AE615AE0}"/>
                </a:ext>
              </a:extLst>
            </p:cNvPr>
            <p:cNvSpPr>
              <a:spLocks noChangeArrowheads="1"/>
            </p:cNvSpPr>
            <p:nvPr/>
          </p:nvSpPr>
          <p:spPr bwMode="auto">
            <a:xfrm>
              <a:off x="963" y="1131"/>
              <a:ext cx="490" cy="501"/>
            </a:xfrm>
            <a:prstGeom prst="ellipse">
              <a:avLst/>
            </a:prstGeom>
            <a:solidFill>
              <a:schemeClr val="tx2">
                <a:lumMod val="20000"/>
                <a:lumOff val="80000"/>
              </a:schemeClr>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0" name="Text Box 5">
              <a:extLst>
                <a:ext uri="{FF2B5EF4-FFF2-40B4-BE49-F238E27FC236}">
                  <a16:creationId xmlns:a16="http://schemas.microsoft.com/office/drawing/2014/main" id="{E4E7D8C2-369B-AA4D-BFEC-61A1CB9BBDF5}"/>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141" name="Line 6">
            <a:extLst>
              <a:ext uri="{FF2B5EF4-FFF2-40B4-BE49-F238E27FC236}">
                <a16:creationId xmlns:a16="http://schemas.microsoft.com/office/drawing/2014/main" id="{8BBFC15E-678E-0147-A56E-4A3A32B91FBE}"/>
              </a:ext>
            </a:extLst>
          </p:cNvPr>
          <p:cNvSpPr>
            <a:spLocks noChangeShapeType="1"/>
          </p:cNvSpPr>
          <p:nvPr/>
        </p:nvSpPr>
        <p:spPr bwMode="auto">
          <a:xfrm>
            <a:off x="4600732" y="2276024"/>
            <a:ext cx="419100" cy="1079500"/>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E6FABB75-14DE-C74F-9D57-A9DEB7587596}"/>
              </a:ext>
            </a:extLst>
          </p:cNvPr>
          <p:cNvGrpSpPr/>
          <p:nvPr/>
        </p:nvGrpSpPr>
        <p:grpSpPr>
          <a:xfrm>
            <a:off x="4543583" y="4161974"/>
            <a:ext cx="3590920" cy="2296061"/>
            <a:chOff x="4543583" y="4161974"/>
            <a:chExt cx="3590920" cy="2296061"/>
          </a:xfrm>
        </p:grpSpPr>
        <p:sp>
          <p:nvSpPr>
            <p:cNvPr id="146" name="Freeform 11">
              <a:extLst>
                <a:ext uri="{FF2B5EF4-FFF2-40B4-BE49-F238E27FC236}">
                  <a16:creationId xmlns:a16="http://schemas.microsoft.com/office/drawing/2014/main" id="{57F6D8C5-C177-EA4A-8A0D-C9ECA2E44CD8}"/>
                </a:ext>
              </a:extLst>
            </p:cNvPr>
            <p:cNvSpPr>
              <a:spLocks/>
            </p:cNvSpPr>
            <p:nvPr/>
          </p:nvSpPr>
          <p:spPr bwMode="auto">
            <a:xfrm>
              <a:off x="5299232" y="4161974"/>
              <a:ext cx="1590675" cy="688975"/>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7" name="Text Box 12">
              <a:extLst>
                <a:ext uri="{FF2B5EF4-FFF2-40B4-BE49-F238E27FC236}">
                  <a16:creationId xmlns:a16="http://schemas.microsoft.com/office/drawing/2014/main" id="{39FBA62B-425E-884D-B8D0-53837C7194C3}"/>
                </a:ext>
              </a:extLst>
            </p:cNvPr>
            <p:cNvSpPr txBox="1">
              <a:spLocks noChangeArrowheads="1"/>
            </p:cNvSpPr>
            <p:nvPr/>
          </p:nvSpPr>
          <p:spPr bwMode="auto">
            <a:xfrm>
              <a:off x="4688044" y="4851485"/>
              <a:ext cx="3105149" cy="571500"/>
            </a:xfrm>
            <a:prstGeom prst="rect">
              <a:avLst/>
            </a:prstGeom>
            <a:solidFill>
              <a:srgbClr val="945200">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R="0" lvl="0" indent="0" algn="r" eaLnBrk="0" fontAlgn="base" hangingPunct="0">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Arial" panose="020B0604020202020204" pitchFamily="34" charset="0"/>
                  <a:ea typeface="ＭＳ Ｐゴシック" panose="020B0600070205080204" pitchFamily="34" charset="-128"/>
                </a:defRPr>
              </a:lvl1pPr>
              <a:lvl2pPr marL="742950" indent="-285750">
                <a:defRPr sz="1600">
                  <a:latin typeface="Tahoma" panose="020B0604030504040204" pitchFamily="34" charset="0"/>
                  <a:ea typeface="ＭＳ Ｐゴシック" panose="020B0600070205080204" pitchFamily="34" charset="-128"/>
                </a:defRPr>
              </a:lvl2pPr>
              <a:lvl3pPr marL="1143000" indent="-228600">
                <a:defRPr sz="1600">
                  <a:latin typeface="Tahoma" panose="020B0604030504040204" pitchFamily="34" charset="0"/>
                  <a:ea typeface="ＭＳ Ｐゴシック" panose="020B0600070205080204" pitchFamily="34" charset="-128"/>
                </a:defRPr>
              </a:lvl3pPr>
              <a:lvl4pPr marL="1600200" indent="-228600">
                <a:defRPr sz="1600">
                  <a:latin typeface="Tahoma" panose="020B0604030504040204" pitchFamily="34" charset="0"/>
                  <a:ea typeface="ＭＳ Ｐゴシック" panose="020B0600070205080204" pitchFamily="34" charset="-128"/>
                </a:defRPr>
              </a:lvl4pPr>
              <a:lvl5pPr marL="2057400" indent="-228600">
                <a:defRPr sz="1600">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9pPr>
            </a:lstStyle>
            <a:p>
              <a:r>
                <a:rPr lang="en-US" altLang="en-US" dirty="0" err="1"/>
                <a:t>rdt_rcv</a:t>
              </a:r>
              <a:r>
                <a:rPr lang="en-US" altLang="en-US" dirty="0"/>
                <a:t>(</a:t>
              </a:r>
              <a:r>
                <a:rPr lang="en-US" altLang="en-US" dirty="0" err="1"/>
                <a:t>rcvpkt</a:t>
              </a:r>
              <a:r>
                <a:rPr lang="en-US" altLang="en-US" dirty="0"/>
                <a:t>) &amp;&amp; </a:t>
              </a:r>
              <a:r>
                <a:rPr lang="en-US" altLang="en-US" dirty="0" err="1"/>
                <a:t>notcorrupt</a:t>
              </a:r>
              <a:r>
                <a:rPr lang="en-US" altLang="en-US" dirty="0"/>
                <a:t>(</a:t>
              </a:r>
              <a:r>
                <a:rPr lang="en-US" altLang="en-US" dirty="0" err="1"/>
                <a:t>rcvpkt</a:t>
              </a:r>
              <a:r>
                <a:rPr lang="en-US" altLang="en-US" dirty="0"/>
                <a:t>) </a:t>
              </a:r>
            </a:p>
            <a:p>
              <a:r>
                <a:rPr lang="en-US" altLang="en-US" dirty="0"/>
                <a:t>  &amp;&amp; has_seq1(</a:t>
              </a:r>
              <a:r>
                <a:rPr lang="en-US" altLang="en-US" dirty="0" err="1"/>
                <a:t>rcvpkt</a:t>
              </a:r>
              <a:r>
                <a:rPr lang="en-US" altLang="en-US" dirty="0"/>
                <a:t>) </a:t>
              </a:r>
            </a:p>
          </p:txBody>
        </p:sp>
        <p:sp>
          <p:nvSpPr>
            <p:cNvPr id="148" name="Line 13">
              <a:extLst>
                <a:ext uri="{FF2B5EF4-FFF2-40B4-BE49-F238E27FC236}">
                  <a16:creationId xmlns:a16="http://schemas.microsoft.com/office/drawing/2014/main" id="{1082C30A-F447-2048-A881-DB90328221D2}"/>
                </a:ext>
              </a:extLst>
            </p:cNvPr>
            <p:cNvSpPr>
              <a:spLocks noChangeShapeType="1"/>
            </p:cNvSpPr>
            <p:nvPr/>
          </p:nvSpPr>
          <p:spPr bwMode="auto">
            <a:xfrm>
              <a:off x="4543583" y="5445428"/>
              <a:ext cx="35909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49" name="Text Box 14">
              <a:extLst>
                <a:ext uri="{FF2B5EF4-FFF2-40B4-BE49-F238E27FC236}">
                  <a16:creationId xmlns:a16="http://schemas.microsoft.com/office/drawing/2014/main" id="{29182A79-7B96-1B4E-B5FE-E02DEA7CEAB7}"/>
                </a:ext>
              </a:extLst>
            </p:cNvPr>
            <p:cNvSpPr txBox="1">
              <a:spLocks noChangeArrowheads="1"/>
            </p:cNvSpPr>
            <p:nvPr/>
          </p:nvSpPr>
          <p:spPr bwMode="auto">
            <a:xfrm>
              <a:off x="4697569" y="5464260"/>
              <a:ext cx="2955925" cy="993775"/>
            </a:xfrm>
            <a:prstGeom prst="rect">
              <a:avLst/>
            </a:prstGeom>
            <a:solidFill>
              <a:srgbClr val="945200">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R="0" lvl="0" indent="0" algn="r" eaLnBrk="0" fontAlgn="base" hangingPunct="0">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Arial" panose="020B0604020202020204" pitchFamily="34" charset="0"/>
                  <a:ea typeface="ＭＳ Ｐゴシック" panose="020B0600070205080204" pitchFamily="34" charset="-128"/>
                </a:defRPr>
              </a:lvl1pPr>
              <a:lvl2pPr marL="742950" indent="-285750">
                <a:defRPr sz="1600">
                  <a:latin typeface="Tahoma" panose="020B0604030504040204" pitchFamily="34" charset="0"/>
                  <a:ea typeface="ＭＳ Ｐゴシック" panose="020B0600070205080204" pitchFamily="34" charset="-128"/>
                </a:defRPr>
              </a:lvl2pPr>
              <a:lvl3pPr marL="1143000" indent="-228600">
                <a:defRPr sz="1600">
                  <a:latin typeface="Tahoma" panose="020B0604030504040204" pitchFamily="34" charset="0"/>
                  <a:ea typeface="ＭＳ Ｐゴシック" panose="020B0600070205080204" pitchFamily="34" charset="-128"/>
                </a:defRPr>
              </a:lvl3pPr>
              <a:lvl4pPr marL="1600200" indent="-228600">
                <a:defRPr sz="1600">
                  <a:latin typeface="Tahoma" panose="020B0604030504040204" pitchFamily="34" charset="0"/>
                  <a:ea typeface="ＭＳ Ｐゴシック" panose="020B0600070205080204" pitchFamily="34" charset="-128"/>
                </a:defRPr>
              </a:lvl4pPr>
              <a:lvl5pPr marL="2057400" indent="-228600">
                <a:defRPr sz="1600">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9pPr>
            </a:lstStyle>
            <a:p>
              <a:r>
                <a:rPr lang="en-US" altLang="en-US" dirty="0"/>
                <a:t>extract(</a:t>
              </a:r>
              <a:r>
                <a:rPr lang="en-US" altLang="en-US" dirty="0" err="1"/>
                <a:t>rcvpkt,data</a:t>
              </a:r>
              <a:r>
                <a:rPr lang="en-US" altLang="en-US" dirty="0"/>
                <a:t>)</a:t>
              </a:r>
            </a:p>
            <a:p>
              <a:r>
                <a:rPr lang="en-US" altLang="en-US" dirty="0" err="1"/>
                <a:t>deliver_data</a:t>
              </a:r>
              <a:r>
                <a:rPr lang="en-US" altLang="en-US" dirty="0"/>
                <a:t>(data)</a:t>
              </a:r>
            </a:p>
            <a:p>
              <a:r>
                <a:rPr lang="en-US" altLang="en-US" dirty="0" err="1"/>
                <a:t>sndpkt</a:t>
              </a:r>
              <a:r>
                <a:rPr lang="en-US" altLang="en-US" dirty="0"/>
                <a:t> = </a:t>
              </a:r>
              <a:r>
                <a:rPr lang="en-US" altLang="en-US" dirty="0" err="1"/>
                <a:t>make_pkt</a:t>
              </a:r>
              <a:r>
                <a:rPr lang="en-US" altLang="en-US" dirty="0"/>
                <a:t>(ACK, </a:t>
              </a:r>
              <a:r>
                <a:rPr lang="en-US" altLang="en-US" dirty="0" err="1"/>
                <a:t>chksum</a:t>
              </a:r>
              <a:r>
                <a:rPr lang="en-US" altLang="en-US" dirty="0"/>
                <a:t>)</a:t>
              </a:r>
            </a:p>
            <a:p>
              <a:r>
                <a:rPr lang="en-US" altLang="en-US" dirty="0" err="1"/>
                <a:t>udt_send</a:t>
              </a:r>
              <a:r>
                <a:rPr lang="en-US" altLang="en-US" dirty="0"/>
                <a:t>(</a:t>
              </a:r>
              <a:r>
                <a:rPr lang="en-US" altLang="en-US" dirty="0" err="1"/>
                <a:t>sndpkt</a:t>
              </a:r>
              <a:r>
                <a:rPr lang="en-US" altLang="en-US" dirty="0"/>
                <a:t>)</a:t>
              </a:r>
            </a:p>
          </p:txBody>
        </p:sp>
      </p:grpSp>
      <p:grpSp>
        <p:nvGrpSpPr>
          <p:cNvPr id="150" name="Group 15">
            <a:extLst>
              <a:ext uri="{FF2B5EF4-FFF2-40B4-BE49-F238E27FC236}">
                <a16:creationId xmlns:a16="http://schemas.microsoft.com/office/drawing/2014/main" id="{A479FFEA-FE33-2B4E-8918-3A674DE0585E}"/>
              </a:ext>
            </a:extLst>
          </p:cNvPr>
          <p:cNvGrpSpPr>
            <a:grpSpLocks/>
          </p:cNvGrpSpPr>
          <p:nvPr/>
        </p:nvGrpSpPr>
        <p:grpSpPr bwMode="auto">
          <a:xfrm>
            <a:off x="6462869" y="3380924"/>
            <a:ext cx="825500" cy="796925"/>
            <a:chOff x="4398" y="3133"/>
            <a:chExt cx="520" cy="502"/>
          </a:xfrm>
        </p:grpSpPr>
        <p:sp>
          <p:nvSpPr>
            <p:cNvPr id="151" name="Oval 16">
              <a:extLst>
                <a:ext uri="{FF2B5EF4-FFF2-40B4-BE49-F238E27FC236}">
                  <a16:creationId xmlns:a16="http://schemas.microsoft.com/office/drawing/2014/main" id="{6D36849B-325C-BB44-97CF-6F19DE4D9B84}"/>
                </a:ext>
              </a:extLst>
            </p:cNvPr>
            <p:cNvSpPr>
              <a:spLocks noChangeArrowheads="1"/>
            </p:cNvSpPr>
            <p:nvPr/>
          </p:nvSpPr>
          <p:spPr bwMode="auto">
            <a:xfrm>
              <a:off x="4398" y="3133"/>
              <a:ext cx="507" cy="502"/>
            </a:xfrm>
            <a:prstGeom prst="ellipse">
              <a:avLst/>
            </a:prstGeom>
            <a:solidFill>
              <a:schemeClr val="tx2">
                <a:lumMod val="20000"/>
                <a:lumOff val="80000"/>
              </a:schemeClr>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2" name="Text Box 17">
              <a:extLst>
                <a:ext uri="{FF2B5EF4-FFF2-40B4-BE49-F238E27FC236}">
                  <a16:creationId xmlns:a16="http://schemas.microsoft.com/office/drawing/2014/main" id="{B8F092A3-F065-5542-858A-5CCD8650616E}"/>
                </a:ext>
              </a:extLst>
            </p:cNvPr>
            <p:cNvSpPr txBox="1">
              <a:spLocks noChangeArrowheads="1"/>
            </p:cNvSpPr>
            <p:nvPr/>
          </p:nvSpPr>
          <p:spPr bwMode="auto">
            <a:xfrm>
              <a:off x="4414" y="316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1 from below</a:t>
              </a:r>
              <a:endParaRPr kumimoji="0" lang="en-US" altLang="en-US" sz="1400" b="0" i="0" u="none" strike="noStrike" kern="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5" name="Group 4">
            <a:extLst>
              <a:ext uri="{FF2B5EF4-FFF2-40B4-BE49-F238E27FC236}">
                <a16:creationId xmlns:a16="http://schemas.microsoft.com/office/drawing/2014/main" id="{FB3EE5B1-79C6-6A42-B7CC-0473574A8080}"/>
              </a:ext>
            </a:extLst>
          </p:cNvPr>
          <p:cNvGrpSpPr/>
          <p:nvPr/>
        </p:nvGrpSpPr>
        <p:grpSpPr>
          <a:xfrm>
            <a:off x="4849970" y="1153503"/>
            <a:ext cx="3487738" cy="2225834"/>
            <a:chOff x="4849970" y="1153503"/>
            <a:chExt cx="3487738" cy="2225834"/>
          </a:xfrm>
        </p:grpSpPr>
        <p:sp>
          <p:nvSpPr>
            <p:cNvPr id="142" name="Freeform 7">
              <a:extLst>
                <a:ext uri="{FF2B5EF4-FFF2-40B4-BE49-F238E27FC236}">
                  <a16:creationId xmlns:a16="http://schemas.microsoft.com/office/drawing/2014/main" id="{5956BEBC-4701-3244-B0E2-D13AA47CCD93}"/>
                </a:ext>
              </a:extLst>
            </p:cNvPr>
            <p:cNvSpPr>
              <a:spLocks/>
            </p:cNvSpPr>
            <p:nvPr/>
          </p:nvSpPr>
          <p:spPr bwMode="auto">
            <a:xfrm flipV="1">
              <a:off x="5281769" y="2593524"/>
              <a:ext cx="1590675" cy="785813"/>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6F2A2B9E-82C1-DF40-942B-E0130357CCCD}"/>
                </a:ext>
              </a:extLst>
            </p:cNvPr>
            <p:cNvGrpSpPr/>
            <p:nvPr/>
          </p:nvGrpSpPr>
          <p:grpSpPr>
            <a:xfrm>
              <a:off x="4849970" y="1153503"/>
              <a:ext cx="3487738" cy="1606332"/>
              <a:chOff x="4849970" y="1153503"/>
              <a:chExt cx="3487738" cy="1606332"/>
            </a:xfrm>
          </p:grpSpPr>
          <p:sp>
            <p:nvSpPr>
              <p:cNvPr id="154" name="Text Box 19">
                <a:extLst>
                  <a:ext uri="{FF2B5EF4-FFF2-40B4-BE49-F238E27FC236}">
                    <a16:creationId xmlns:a16="http://schemas.microsoft.com/office/drawing/2014/main" id="{CCF30C45-BBF0-FD4D-9104-16CC43E990C6}"/>
                  </a:ext>
                </a:extLst>
              </p:cNvPr>
              <p:cNvSpPr txBox="1">
                <a:spLocks noChangeArrowheads="1"/>
              </p:cNvSpPr>
              <p:nvPr/>
            </p:nvSpPr>
            <p:spPr bwMode="auto">
              <a:xfrm>
                <a:off x="4849970" y="1153503"/>
                <a:ext cx="3487738" cy="571500"/>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has_seq0(</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5" name="Line 20">
                <a:extLst>
                  <a:ext uri="{FF2B5EF4-FFF2-40B4-BE49-F238E27FC236}">
                    <a16:creationId xmlns:a16="http://schemas.microsoft.com/office/drawing/2014/main" id="{C92F6C31-A846-0748-B2A3-BB4C9B51951C}"/>
                  </a:ext>
                </a:extLst>
              </p:cNvPr>
              <p:cNvSpPr>
                <a:spLocks noChangeShapeType="1"/>
              </p:cNvSpPr>
              <p:nvPr/>
            </p:nvSpPr>
            <p:spPr bwMode="auto">
              <a:xfrm>
                <a:off x="4959507" y="1847399"/>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6" name="Text Box 21">
                <a:extLst>
                  <a:ext uri="{FF2B5EF4-FFF2-40B4-BE49-F238E27FC236}">
                    <a16:creationId xmlns:a16="http://schemas.microsoft.com/office/drawing/2014/main" id="{2563B9BF-FC09-7947-B99A-A4DD70E1D75B}"/>
                  </a:ext>
                </a:extLst>
              </p:cNvPr>
              <p:cNvSpPr txBox="1">
                <a:spLocks noChangeArrowheads="1"/>
              </p:cNvSpPr>
              <p:nvPr/>
            </p:nvSpPr>
            <p:spPr bwMode="auto">
              <a:xfrm>
                <a:off x="4862669" y="1820035"/>
                <a:ext cx="3475038" cy="939800"/>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02B61178-E4F0-604F-AB5E-F5831FB7128A}"/>
              </a:ext>
            </a:extLst>
          </p:cNvPr>
          <p:cNvGrpSpPr/>
          <p:nvPr/>
        </p:nvGrpSpPr>
        <p:grpSpPr>
          <a:xfrm>
            <a:off x="7162957" y="2655437"/>
            <a:ext cx="3887335" cy="1181100"/>
            <a:chOff x="7162957" y="2655437"/>
            <a:chExt cx="3887335" cy="1181100"/>
          </a:xfrm>
        </p:grpSpPr>
        <p:sp>
          <p:nvSpPr>
            <p:cNvPr id="143" name="Text Box 8">
              <a:extLst>
                <a:ext uri="{FF2B5EF4-FFF2-40B4-BE49-F238E27FC236}">
                  <a16:creationId xmlns:a16="http://schemas.microsoft.com/office/drawing/2014/main" id="{A21CD6E7-B2BE-A349-915D-B57A67904863}"/>
                </a:ext>
              </a:extLst>
            </p:cNvPr>
            <p:cNvSpPr txBox="1">
              <a:spLocks noChangeArrowheads="1"/>
            </p:cNvSpPr>
            <p:nvPr/>
          </p:nvSpPr>
          <p:spPr bwMode="auto">
            <a:xfrm>
              <a:off x="7811410" y="2952299"/>
              <a:ext cx="3037403" cy="546100"/>
            </a:xfrm>
            <a:prstGeom prst="rect">
              <a:avLst/>
            </a:prstGeom>
            <a:solidFill>
              <a:srgbClr val="FFBA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(NAK,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3" name="Freeform 18">
              <a:extLst>
                <a:ext uri="{FF2B5EF4-FFF2-40B4-BE49-F238E27FC236}">
                  <a16:creationId xmlns:a16="http://schemas.microsoft.com/office/drawing/2014/main" id="{3D087F38-543B-C34D-B7BE-6B89BE2E7B5B}"/>
                </a:ext>
              </a:extLst>
            </p:cNvPr>
            <p:cNvSpPr>
              <a:spLocks/>
            </p:cNvSpPr>
            <p:nvPr/>
          </p:nvSpPr>
          <p:spPr bwMode="auto">
            <a:xfrm rot="20238987">
              <a:off x="7162957" y="2972937"/>
              <a:ext cx="839787"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8" name="Text Box 23">
              <a:extLst>
                <a:ext uri="{FF2B5EF4-FFF2-40B4-BE49-F238E27FC236}">
                  <a16:creationId xmlns:a16="http://schemas.microsoft.com/office/drawing/2014/main" id="{DDF68430-2E9C-884F-8086-CA60927C1761}"/>
                </a:ext>
              </a:extLst>
            </p:cNvPr>
            <p:cNvSpPr txBox="1">
              <a:spLocks noChangeArrowheads="1"/>
            </p:cNvSpPr>
            <p:nvPr/>
          </p:nvSpPr>
          <p:spPr bwMode="auto">
            <a:xfrm>
              <a:off x="7793193" y="2655437"/>
              <a:ext cx="3055619" cy="277812"/>
            </a:xfrm>
            <a:prstGeom prst="rect">
              <a:avLst/>
            </a:prstGeom>
            <a:solidFill>
              <a:srgbClr val="FFBAB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59" name="Line 24">
              <a:extLst>
                <a:ext uri="{FF2B5EF4-FFF2-40B4-BE49-F238E27FC236}">
                  <a16:creationId xmlns:a16="http://schemas.microsoft.com/office/drawing/2014/main" id="{D2CC787C-2255-A845-AD3E-70CEB47CFB2A}"/>
                </a:ext>
              </a:extLst>
            </p:cNvPr>
            <p:cNvSpPr>
              <a:spLocks noChangeShapeType="1"/>
            </p:cNvSpPr>
            <p:nvPr/>
          </p:nvSpPr>
          <p:spPr bwMode="auto">
            <a:xfrm flipV="1">
              <a:off x="7438491" y="2966586"/>
              <a:ext cx="3611801"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576F6D3B-6D30-394F-ADF3-836AA573CD16}"/>
              </a:ext>
            </a:extLst>
          </p:cNvPr>
          <p:cNvGrpSpPr/>
          <p:nvPr/>
        </p:nvGrpSpPr>
        <p:grpSpPr>
          <a:xfrm>
            <a:off x="7186769" y="3665087"/>
            <a:ext cx="3780352" cy="1564442"/>
            <a:chOff x="7186769" y="3665087"/>
            <a:chExt cx="3780352" cy="1564442"/>
          </a:xfrm>
        </p:grpSpPr>
        <p:sp>
          <p:nvSpPr>
            <p:cNvPr id="144" name="Text Box 9">
              <a:extLst>
                <a:ext uri="{FF2B5EF4-FFF2-40B4-BE49-F238E27FC236}">
                  <a16:creationId xmlns:a16="http://schemas.microsoft.com/office/drawing/2014/main" id="{863BE306-B92E-0D41-8022-3AC94A1F0327}"/>
                </a:ext>
              </a:extLst>
            </p:cNvPr>
            <p:cNvSpPr txBox="1">
              <a:spLocks noChangeArrowheads="1"/>
            </p:cNvSpPr>
            <p:nvPr/>
          </p:nvSpPr>
          <p:spPr bwMode="auto">
            <a:xfrm>
              <a:off x="7845582" y="3665087"/>
              <a:ext cx="2819400" cy="709612"/>
            </a:xfrm>
            <a:prstGeom prst="rect">
              <a:avLst/>
            </a:prstGeom>
            <a:solidFill>
              <a:srgbClr val="BFA3FF">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has_seq0(</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45" name="Line 10">
              <a:extLst>
                <a:ext uri="{FF2B5EF4-FFF2-40B4-BE49-F238E27FC236}">
                  <a16:creationId xmlns:a16="http://schemas.microsoft.com/office/drawing/2014/main" id="{4D8DB833-9730-9A45-AE05-260A7F50D391}"/>
                </a:ext>
              </a:extLst>
            </p:cNvPr>
            <p:cNvSpPr>
              <a:spLocks noChangeShapeType="1"/>
            </p:cNvSpPr>
            <p:nvPr/>
          </p:nvSpPr>
          <p:spPr bwMode="auto">
            <a:xfrm flipV="1">
              <a:off x="7653494" y="4404739"/>
              <a:ext cx="33136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57" name="Freeform 22">
              <a:extLst>
                <a:ext uri="{FF2B5EF4-FFF2-40B4-BE49-F238E27FC236}">
                  <a16:creationId xmlns:a16="http://schemas.microsoft.com/office/drawing/2014/main" id="{44226EF2-4DB5-4A44-84C3-50A9A97F405E}"/>
                </a:ext>
              </a:extLst>
            </p:cNvPr>
            <p:cNvSpPr>
              <a:spLocks/>
            </p:cNvSpPr>
            <p:nvPr/>
          </p:nvSpPr>
          <p:spPr bwMode="auto">
            <a:xfrm rot="1020547">
              <a:off x="7186769" y="36968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0" name="Text Box 25">
              <a:extLst>
                <a:ext uri="{FF2B5EF4-FFF2-40B4-BE49-F238E27FC236}">
                  <a16:creationId xmlns:a16="http://schemas.microsoft.com/office/drawing/2014/main" id="{389C4316-C6A1-6149-8DFC-130B841DAC29}"/>
                </a:ext>
              </a:extLst>
            </p:cNvPr>
            <p:cNvSpPr txBox="1">
              <a:spLocks noChangeArrowheads="1"/>
            </p:cNvSpPr>
            <p:nvPr/>
          </p:nvSpPr>
          <p:spPr bwMode="auto">
            <a:xfrm>
              <a:off x="7801132" y="4417562"/>
              <a:ext cx="3047680" cy="811967"/>
            </a:xfrm>
            <a:prstGeom prst="rect">
              <a:avLst/>
            </a:prstGeom>
            <a:solidFill>
              <a:srgbClr val="BFA3FF">
                <a:alpha val="50196"/>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 name="Group 8">
            <a:extLst>
              <a:ext uri="{FF2B5EF4-FFF2-40B4-BE49-F238E27FC236}">
                <a16:creationId xmlns:a16="http://schemas.microsoft.com/office/drawing/2014/main" id="{B8256823-0B67-DD4E-A7B9-605255FA34C2}"/>
              </a:ext>
            </a:extLst>
          </p:cNvPr>
          <p:cNvGrpSpPr/>
          <p:nvPr/>
        </p:nvGrpSpPr>
        <p:grpSpPr>
          <a:xfrm>
            <a:off x="1632798" y="3597954"/>
            <a:ext cx="3310834" cy="1217316"/>
            <a:chOff x="1632798" y="3597954"/>
            <a:chExt cx="3310834" cy="1217316"/>
          </a:xfrm>
        </p:grpSpPr>
        <p:sp>
          <p:nvSpPr>
            <p:cNvPr id="161" name="Text Box 26">
              <a:extLst>
                <a:ext uri="{FF2B5EF4-FFF2-40B4-BE49-F238E27FC236}">
                  <a16:creationId xmlns:a16="http://schemas.microsoft.com/office/drawing/2014/main" id="{ACB1E596-56BD-034F-BB66-4DA583949941}"/>
                </a:ext>
              </a:extLst>
            </p:cNvPr>
            <p:cNvSpPr txBox="1">
              <a:spLocks noChangeArrowheads="1"/>
            </p:cNvSpPr>
            <p:nvPr/>
          </p:nvSpPr>
          <p:spPr bwMode="auto">
            <a:xfrm>
              <a:off x="1853460" y="3597954"/>
              <a:ext cx="2690122" cy="773113"/>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has_seq1(</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2" name="Line 27">
              <a:extLst>
                <a:ext uri="{FF2B5EF4-FFF2-40B4-BE49-F238E27FC236}">
                  <a16:creationId xmlns:a16="http://schemas.microsoft.com/office/drawing/2014/main" id="{67A0F00F-84BF-E042-8147-9C34AABEE9CA}"/>
                </a:ext>
              </a:extLst>
            </p:cNvPr>
            <p:cNvSpPr>
              <a:spLocks noChangeShapeType="1"/>
            </p:cNvSpPr>
            <p:nvPr/>
          </p:nvSpPr>
          <p:spPr bwMode="auto">
            <a:xfrm>
              <a:off x="1632798" y="4369480"/>
              <a:ext cx="33108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5" name="Text Box 30">
              <a:extLst>
                <a:ext uri="{FF2B5EF4-FFF2-40B4-BE49-F238E27FC236}">
                  <a16:creationId xmlns:a16="http://schemas.microsoft.com/office/drawing/2014/main" id="{2795743C-B771-D245-AED8-771117828B64}"/>
                </a:ext>
              </a:extLst>
            </p:cNvPr>
            <p:cNvSpPr txBox="1">
              <a:spLocks noChangeArrowheads="1"/>
            </p:cNvSpPr>
            <p:nvPr/>
          </p:nvSpPr>
          <p:spPr bwMode="auto">
            <a:xfrm>
              <a:off x="1889202" y="4405695"/>
              <a:ext cx="2940050" cy="409575"/>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(ACK,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7" name="Freeform 32">
              <a:extLst>
                <a:ext uri="{FF2B5EF4-FFF2-40B4-BE49-F238E27FC236}">
                  <a16:creationId xmlns:a16="http://schemas.microsoft.com/office/drawing/2014/main" id="{1E683D9A-8417-BA48-A53B-EEFB96D0B5CE}"/>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8D1AF017-5F2C-A146-BF02-EC8C570DCE87}"/>
              </a:ext>
            </a:extLst>
          </p:cNvPr>
          <p:cNvGrpSpPr/>
          <p:nvPr/>
        </p:nvGrpSpPr>
        <p:grpSpPr>
          <a:xfrm>
            <a:off x="1343186" y="2545443"/>
            <a:ext cx="3486065" cy="1303794"/>
            <a:chOff x="1343186" y="2545443"/>
            <a:chExt cx="3486065" cy="1303794"/>
          </a:xfrm>
        </p:grpSpPr>
        <p:sp>
          <p:nvSpPr>
            <p:cNvPr id="163" name="Text Box 28">
              <a:extLst>
                <a:ext uri="{FF2B5EF4-FFF2-40B4-BE49-F238E27FC236}">
                  <a16:creationId xmlns:a16="http://schemas.microsoft.com/office/drawing/2014/main" id="{9D2A8CCC-BEB9-A242-89C2-1A10D7FDB422}"/>
                </a:ext>
              </a:extLst>
            </p:cNvPr>
            <p:cNvSpPr txBox="1">
              <a:spLocks noChangeArrowheads="1"/>
            </p:cNvSpPr>
            <p:nvPr/>
          </p:nvSpPr>
          <p:spPr bwMode="auto">
            <a:xfrm>
              <a:off x="1619084" y="2545443"/>
              <a:ext cx="2962966" cy="374650"/>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4" name="Line 29">
              <a:extLst>
                <a:ext uri="{FF2B5EF4-FFF2-40B4-BE49-F238E27FC236}">
                  <a16:creationId xmlns:a16="http://schemas.microsoft.com/office/drawing/2014/main" id="{78EDC414-17DA-964B-A17F-A1BDC2DCE547}"/>
                </a:ext>
              </a:extLst>
            </p:cNvPr>
            <p:cNvSpPr>
              <a:spLocks noChangeShapeType="1"/>
            </p:cNvSpPr>
            <p:nvPr/>
          </p:nvSpPr>
          <p:spPr bwMode="auto">
            <a:xfrm>
              <a:off x="1343186" y="2952299"/>
              <a:ext cx="348606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66" name="Text Box 31">
              <a:extLst>
                <a:ext uri="{FF2B5EF4-FFF2-40B4-BE49-F238E27FC236}">
                  <a16:creationId xmlns:a16="http://schemas.microsoft.com/office/drawing/2014/main" id="{CAC3A516-419E-4F4A-95ED-4CF413F4D203}"/>
                </a:ext>
              </a:extLst>
            </p:cNvPr>
            <p:cNvSpPr txBox="1">
              <a:spLocks noChangeArrowheads="1"/>
            </p:cNvSpPr>
            <p:nvPr/>
          </p:nvSpPr>
          <p:spPr bwMode="auto">
            <a:xfrm>
              <a:off x="1601918" y="2995241"/>
              <a:ext cx="3027362" cy="409575"/>
            </a:xfrm>
            <a:prstGeom prst="rect">
              <a:avLst/>
            </a:prstGeom>
            <a:solidFill>
              <a:schemeClr val="accent5">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(NAK,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68" name="Freeform 33">
              <a:extLst>
                <a:ext uri="{FF2B5EF4-FFF2-40B4-BE49-F238E27FC236}">
                  <a16:creationId xmlns:a16="http://schemas.microsoft.com/office/drawing/2014/main" id="{C9A1B12C-9183-8C4D-9DF0-A7E0C472A15B}"/>
                </a:ext>
              </a:extLst>
            </p:cNvPr>
            <p:cNvSpPr>
              <a:spLocks/>
            </p:cNvSpPr>
            <p:nvPr/>
          </p:nvSpPr>
          <p:spPr bwMode="auto">
            <a:xfrm rot="1361013" flipH="1">
              <a:off x="3948269" y="29856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 name="Line 24">
            <a:extLst>
              <a:ext uri="{FF2B5EF4-FFF2-40B4-BE49-F238E27FC236}">
                <a16:creationId xmlns:a16="http://schemas.microsoft.com/office/drawing/2014/main" id="{A6A5BCB3-2BCB-B28A-BFD3-25F4849B8322}"/>
              </a:ext>
            </a:extLst>
          </p:cNvPr>
          <p:cNvSpPr>
            <a:spLocks noChangeShapeType="1"/>
          </p:cNvSpPr>
          <p:nvPr/>
        </p:nvSpPr>
        <p:spPr bwMode="auto">
          <a:xfrm flipV="1">
            <a:off x="4629280" y="1810886"/>
            <a:ext cx="397036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28625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left)">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righ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dissolv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6CF28-68CE-285B-6805-2768E8884F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6FC59-44E8-2E5D-1DCB-45E15ABB80A7}"/>
              </a:ext>
            </a:extLst>
          </p:cNvPr>
          <p:cNvSpPr>
            <a:spLocks noGrp="1"/>
          </p:cNvSpPr>
          <p:nvPr>
            <p:ph type="title"/>
          </p:nvPr>
        </p:nvSpPr>
        <p:spPr>
          <a:xfrm>
            <a:off x="798690" y="289325"/>
            <a:ext cx="11100625" cy="894622"/>
          </a:xfrm>
          <a:noFill/>
        </p:spPr>
        <p:txBody>
          <a:bodyPr>
            <a:normAutofit/>
          </a:bodyPr>
          <a:lstStyle/>
          <a:p>
            <a:r>
              <a:rPr lang="en-US" sz="4800" dirty="0"/>
              <a:t>Receiver FSM</a:t>
            </a:r>
            <a:endParaRPr lang="en-US" sz="4400" dirty="0"/>
          </a:p>
        </p:txBody>
      </p:sp>
      <p:pic>
        <p:nvPicPr>
          <p:cNvPr id="11" name="Picture 10">
            <a:extLst>
              <a:ext uri="{FF2B5EF4-FFF2-40B4-BE49-F238E27FC236}">
                <a16:creationId xmlns:a16="http://schemas.microsoft.com/office/drawing/2014/main" id="{F4FF63D9-F600-7A9D-3AC0-9C6B3E3B7B1B}"/>
              </a:ext>
            </a:extLst>
          </p:cNvPr>
          <p:cNvPicPr>
            <a:picLocks noChangeAspect="1"/>
          </p:cNvPicPr>
          <p:nvPr/>
        </p:nvPicPr>
        <p:blipFill>
          <a:blip r:embed="rId3"/>
          <a:stretch>
            <a:fillRect/>
          </a:stretch>
        </p:blipFill>
        <p:spPr>
          <a:xfrm>
            <a:off x="126653" y="2030277"/>
            <a:ext cx="5833629" cy="3209427"/>
          </a:xfrm>
          <a:prstGeom prst="rect">
            <a:avLst/>
          </a:prstGeom>
        </p:spPr>
      </p:pic>
      <p:pic>
        <p:nvPicPr>
          <p:cNvPr id="12" name="Picture 11">
            <a:extLst>
              <a:ext uri="{FF2B5EF4-FFF2-40B4-BE49-F238E27FC236}">
                <a16:creationId xmlns:a16="http://schemas.microsoft.com/office/drawing/2014/main" id="{743A0753-0937-631F-772A-37D3BA3CD97F}"/>
              </a:ext>
            </a:extLst>
          </p:cNvPr>
          <p:cNvPicPr>
            <a:picLocks noChangeAspect="1"/>
          </p:cNvPicPr>
          <p:nvPr/>
        </p:nvPicPr>
        <p:blipFill>
          <a:blip r:embed="rId4"/>
          <a:stretch>
            <a:fillRect/>
          </a:stretch>
        </p:blipFill>
        <p:spPr>
          <a:xfrm>
            <a:off x="5808003" y="1472339"/>
            <a:ext cx="6383997" cy="4247813"/>
          </a:xfrm>
          <a:prstGeom prst="rect">
            <a:avLst/>
          </a:prstGeom>
        </p:spPr>
      </p:pic>
    </p:spTree>
    <p:extLst>
      <p:ext uri="{BB962C8B-B14F-4D97-AF65-F5344CB8AC3E}">
        <p14:creationId xmlns:p14="http://schemas.microsoft.com/office/powerpoint/2010/main" val="21827181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79D4-D2DD-0B34-6543-BA00201E8B23}"/>
            </a:ext>
          </a:extLst>
        </p:cNvPr>
        <p:cNvGrpSpPr/>
        <p:nvPr/>
      </p:nvGrpSpPr>
      <p:grpSpPr>
        <a:xfrm>
          <a:off x="0" y="0"/>
          <a:ext cx="0" cy="0"/>
          <a:chOff x="0" y="0"/>
          <a:chExt cx="0" cy="0"/>
        </a:xfrm>
      </p:grpSpPr>
      <p:sp>
        <p:nvSpPr>
          <p:cNvPr id="55301" name="Rectangle 3">
            <a:extLst>
              <a:ext uri="{FF2B5EF4-FFF2-40B4-BE49-F238E27FC236}">
                <a16:creationId xmlns:a16="http://schemas.microsoft.com/office/drawing/2014/main" id="{1E585DDA-E585-207F-611C-0888396E92E8}"/>
              </a:ext>
            </a:extLst>
          </p:cNvPr>
          <p:cNvSpPr>
            <a:spLocks noGrp="1" noChangeArrowheads="1"/>
          </p:cNvSpPr>
          <p:nvPr>
            <p:ph idx="1"/>
          </p:nvPr>
        </p:nvSpPr>
        <p:spPr>
          <a:xfrm>
            <a:off x="570914" y="1695892"/>
            <a:ext cx="11353801" cy="4056841"/>
          </a:xfrm>
        </p:spPr>
        <p:txBody>
          <a:bodyPr>
            <a:normAutofit/>
          </a:bodyPr>
          <a:lstStyle/>
          <a:p>
            <a:r>
              <a:rPr lang="en-US" altLang="en-US" sz="3200" dirty="0"/>
              <a:t>Same functionality, using ACKs only</a:t>
            </a:r>
          </a:p>
          <a:p>
            <a:r>
              <a:rPr lang="en-US" altLang="en-US" sz="3200" dirty="0"/>
              <a:t>Instead of NAK, receiver sends ACK for last pkt correctly received</a:t>
            </a:r>
          </a:p>
          <a:p>
            <a:pPr lvl="1"/>
            <a:r>
              <a:rPr lang="en-US" altLang="en-US" sz="2800" dirty="0"/>
              <a:t>Receiver must </a:t>
            </a:r>
            <a:r>
              <a:rPr lang="en-US" altLang="en-US" sz="2800" i="1" dirty="0"/>
              <a:t>explicitly</a:t>
            </a:r>
            <a:r>
              <a:rPr lang="en-US" altLang="en-US" sz="2800" dirty="0"/>
              <a:t> include seq # of pkt being </a:t>
            </a:r>
            <a:r>
              <a:rPr lang="en-US" altLang="en-US" sz="2800" dirty="0" err="1"/>
              <a:t>ACKed</a:t>
            </a:r>
            <a:r>
              <a:rPr lang="en-US" altLang="en-US" sz="2800" dirty="0"/>
              <a:t> </a:t>
            </a:r>
          </a:p>
          <a:p>
            <a:r>
              <a:rPr lang="en-US" altLang="en-US" sz="3200" dirty="0"/>
              <a:t>Duplicate ACK at sender results in same action as NAK: </a:t>
            </a:r>
            <a:r>
              <a:rPr lang="en-US" altLang="en-US" sz="3200" i="1" dirty="0"/>
              <a:t>retransmit current pkt</a:t>
            </a:r>
            <a:endParaRPr lang="en-US" altLang="en-US" sz="3200" dirty="0"/>
          </a:p>
        </p:txBody>
      </p:sp>
      <p:sp>
        <p:nvSpPr>
          <p:cNvPr id="55300" name="Rectangle 2">
            <a:extLst>
              <a:ext uri="{FF2B5EF4-FFF2-40B4-BE49-F238E27FC236}">
                <a16:creationId xmlns:a16="http://schemas.microsoft.com/office/drawing/2014/main" id="{5A333456-DE33-FF85-B3AB-9316223E2B06}"/>
              </a:ext>
            </a:extLst>
          </p:cNvPr>
          <p:cNvSpPr>
            <a:spLocks noGrp="1" noChangeArrowheads="1"/>
          </p:cNvSpPr>
          <p:nvPr>
            <p:ph type="title"/>
          </p:nvPr>
        </p:nvSpPr>
        <p:spPr>
          <a:noFill/>
        </p:spPr>
        <p:txBody>
          <a:bodyPr/>
          <a:lstStyle/>
          <a:p>
            <a:r>
              <a:rPr lang="en-US" sz="3600" dirty="0"/>
              <a:t>Example stop-and-wait protocol (v2+): NAK-free </a:t>
            </a:r>
            <a:endParaRPr lang="en-US" altLang="en-US" dirty="0"/>
          </a:p>
        </p:txBody>
      </p:sp>
    </p:spTree>
    <p:extLst>
      <p:ext uri="{BB962C8B-B14F-4D97-AF65-F5344CB8AC3E}">
        <p14:creationId xmlns:p14="http://schemas.microsoft.com/office/powerpoint/2010/main" val="2403603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sz="4800" dirty="0"/>
              <a:t>Example stop-and-wait protocol (v2+): NAK-free </a:t>
            </a:r>
            <a:endParaRPr lang="en-US" sz="4400" dirty="0"/>
          </a:p>
        </p:txBody>
      </p:sp>
      <p:sp>
        <p:nvSpPr>
          <p:cNvPr id="5" name="Content Placeholder 2">
            <a:extLst>
              <a:ext uri="{FF2B5EF4-FFF2-40B4-BE49-F238E27FC236}">
                <a16:creationId xmlns:a16="http://schemas.microsoft.com/office/drawing/2014/main" id="{3BFC8895-D203-9532-610D-19A4AE57BF27}"/>
              </a:ext>
            </a:extLst>
          </p:cNvPr>
          <p:cNvSpPr txBox="1">
            <a:spLocks/>
          </p:cNvSpPr>
          <p:nvPr/>
        </p:nvSpPr>
        <p:spPr>
          <a:xfrm>
            <a:off x="965576" y="1886678"/>
            <a:ext cx="4520824" cy="2974990"/>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Send a pkt</a:t>
            </a:r>
          </a:p>
          <a:p>
            <a:pPr lvl="1"/>
            <a:r>
              <a:rPr lang="en-US">
                <a:solidFill>
                  <a:srgbClr val="0000A3"/>
                </a:solidFill>
              </a:rPr>
              <a:t>Seq #</a:t>
            </a:r>
            <a:r>
              <a:rPr lang="en-US"/>
              <a:t> = 1 – last seq #</a:t>
            </a:r>
          </a:p>
          <a:p>
            <a:r>
              <a:rPr lang="en-US"/>
              <a:t>Wait to get an ACK</a:t>
            </a:r>
          </a:p>
          <a:p>
            <a:pPr lvl="1"/>
            <a:r>
              <a:rPr lang="en-US"/>
              <a:t>If ACK </a:t>
            </a:r>
            <a:r>
              <a:rPr lang="en-US">
                <a:solidFill>
                  <a:srgbClr val="0000A3"/>
                </a:solidFill>
              </a:rPr>
              <a:t>(&amp; last Seq #)</a:t>
            </a:r>
            <a:r>
              <a:rPr lang="en-US"/>
              <a:t> or corrupted, resend</a:t>
            </a:r>
          </a:p>
          <a:p>
            <a:pPr lvl="2"/>
            <a:r>
              <a:rPr lang="en-US"/>
              <a:t>go back to waiting</a:t>
            </a:r>
          </a:p>
          <a:p>
            <a:pPr lvl="1"/>
            <a:r>
              <a:rPr lang="en-US"/>
              <a:t>If ACK </a:t>
            </a:r>
            <a:r>
              <a:rPr lang="en-US">
                <a:solidFill>
                  <a:srgbClr val="0000A3"/>
                </a:solidFill>
              </a:rPr>
              <a:t>(&amp; Seq #)</a:t>
            </a:r>
            <a:r>
              <a:rPr lang="en-US"/>
              <a:t>, proceed with next pkt</a:t>
            </a:r>
          </a:p>
          <a:p>
            <a:pPr lvl="1"/>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2D4A865-587D-249C-2361-8B91CC9BAD29}"/>
                  </a:ext>
                </a:extLst>
              </p:cNvPr>
              <p:cNvSpPr txBox="1">
                <a:spLocks/>
              </p:cNvSpPr>
              <p:nvPr/>
            </p:nvSpPr>
            <p:spPr>
              <a:xfrm>
                <a:off x="5952624" y="1886677"/>
                <a:ext cx="5160854" cy="240322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pkt is received</a:t>
                </a:r>
              </a:p>
              <a:p>
                <a:pPr lvl="1"/>
                <a:r>
                  <a:rPr lang="en-US" dirty="0"/>
                  <a:t>If correct pkt, send ACK </a:t>
                </a:r>
                <a:r>
                  <a:rPr lang="en-US" dirty="0">
                    <a:solidFill>
                      <a:srgbClr val="0000A3"/>
                    </a:solidFill>
                  </a:rPr>
                  <a:t>(&amp; Seq #)</a:t>
                </a:r>
              </a:p>
              <a:p>
                <a:pPr lvl="2"/>
                <a:r>
                  <a:rPr lang="en-US" dirty="0"/>
                  <a:t>If Seq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last Seq #, deliver data to app layer</a:t>
                </a:r>
              </a:p>
              <a:p>
                <a:pPr lvl="1"/>
                <a:r>
                  <a:rPr lang="en-US" dirty="0"/>
                  <a:t>If corrupted pkt, send ACK </a:t>
                </a:r>
                <a:r>
                  <a:rPr lang="en-US" dirty="0">
                    <a:solidFill>
                      <a:srgbClr val="0000A3"/>
                    </a:solidFill>
                  </a:rPr>
                  <a:t>(&amp; last Seq #)</a:t>
                </a:r>
                <a:endParaRPr lang="en-US" dirty="0"/>
              </a:p>
            </p:txBody>
          </p:sp>
        </mc:Choice>
        <mc:Fallback xmlns="">
          <p:sp>
            <p:nvSpPr>
              <p:cNvPr id="6" name="Content Placeholder 2">
                <a:extLst>
                  <a:ext uri="{FF2B5EF4-FFF2-40B4-BE49-F238E27FC236}">
                    <a16:creationId xmlns:a16="http://schemas.microsoft.com/office/drawing/2014/main" id="{92D4A865-587D-249C-2361-8B91CC9BAD29}"/>
                  </a:ext>
                </a:extLst>
              </p:cNvPr>
              <p:cNvSpPr txBox="1">
                <a:spLocks noRot="1" noChangeAspect="1" noMove="1" noResize="1" noEditPoints="1" noAdjustHandles="1" noChangeArrowheads="1" noChangeShapeType="1" noTextEdit="1"/>
              </p:cNvSpPr>
              <p:nvPr/>
            </p:nvSpPr>
            <p:spPr>
              <a:xfrm>
                <a:off x="5952624" y="1886677"/>
                <a:ext cx="5160854" cy="2403221"/>
              </a:xfrm>
              <a:prstGeom prst="rect">
                <a:avLst/>
              </a:prstGeom>
              <a:blipFill>
                <a:blip r:embed="rId3"/>
                <a:stretch>
                  <a:fillRect t="-4211"/>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D86BF69-B958-6F10-3CAA-D3A7BDB7F536}"/>
              </a:ext>
            </a:extLst>
          </p:cNvPr>
          <p:cNvGrpSpPr/>
          <p:nvPr/>
        </p:nvGrpSpPr>
        <p:grpSpPr>
          <a:xfrm>
            <a:off x="878733" y="1150450"/>
            <a:ext cx="4607667" cy="3711218"/>
            <a:chOff x="798690" y="1144222"/>
            <a:chExt cx="4607667" cy="5442477"/>
          </a:xfrm>
        </p:grpSpPr>
        <p:sp>
          <p:nvSpPr>
            <p:cNvPr id="10" name="Rectangle 4">
              <a:extLst>
                <a:ext uri="{FF2B5EF4-FFF2-40B4-BE49-F238E27FC236}">
                  <a16:creationId xmlns:a16="http://schemas.microsoft.com/office/drawing/2014/main" id="{5353E8FA-B3AC-5879-4B15-02AAE50E0C77}"/>
                </a:ext>
              </a:extLst>
            </p:cNvPr>
            <p:cNvSpPr>
              <a:spLocks noChangeArrowheads="1"/>
            </p:cNvSpPr>
            <p:nvPr/>
          </p:nvSpPr>
          <p:spPr bwMode="auto">
            <a:xfrm>
              <a:off x="798690" y="1946197"/>
              <a:ext cx="4607667" cy="4640502"/>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5">
              <a:extLst>
                <a:ext uri="{FF2B5EF4-FFF2-40B4-BE49-F238E27FC236}">
                  <a16:creationId xmlns:a16="http://schemas.microsoft.com/office/drawing/2014/main" id="{14500975-E979-EEDF-D217-5835F179261B}"/>
                </a:ext>
              </a:extLst>
            </p:cNvPr>
            <p:cNvGrpSpPr>
              <a:grpSpLocks/>
            </p:cNvGrpSpPr>
            <p:nvPr/>
          </p:nvGrpSpPr>
          <p:grpSpPr bwMode="auto">
            <a:xfrm>
              <a:off x="945418" y="1144222"/>
              <a:ext cx="1291808" cy="839789"/>
              <a:chOff x="1068" y="3984"/>
              <a:chExt cx="732" cy="529"/>
            </a:xfrm>
          </p:grpSpPr>
          <p:sp>
            <p:nvSpPr>
              <p:cNvPr id="13" name="Rectangle 6">
                <a:extLst>
                  <a:ext uri="{FF2B5EF4-FFF2-40B4-BE49-F238E27FC236}">
                    <a16:creationId xmlns:a16="http://schemas.microsoft.com/office/drawing/2014/main" id="{A8790271-BF18-DB1F-0F06-0451FD61B99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 name="Text Box 7">
                <a:extLst>
                  <a:ext uri="{FF2B5EF4-FFF2-40B4-BE49-F238E27FC236}">
                    <a16:creationId xmlns:a16="http://schemas.microsoft.com/office/drawing/2014/main" id="{9A329557-2D99-B329-2657-EBAC11CAA378}"/>
                  </a:ext>
                </a:extLst>
              </p:cNvPr>
              <p:cNvSpPr txBox="1">
                <a:spLocks noChangeArrowheads="1"/>
              </p:cNvSpPr>
              <p:nvPr/>
            </p:nvSpPr>
            <p:spPr bwMode="auto">
              <a:xfrm>
                <a:off x="1068" y="4183"/>
                <a:ext cx="732" cy="33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0099"/>
                    </a:solidFill>
                  </a:rPr>
                  <a:t>Sender</a:t>
                </a:r>
              </a:p>
            </p:txBody>
          </p:sp>
        </p:grpSp>
      </p:grpSp>
      <p:grpSp>
        <p:nvGrpSpPr>
          <p:cNvPr id="15" name="Group 14">
            <a:extLst>
              <a:ext uri="{FF2B5EF4-FFF2-40B4-BE49-F238E27FC236}">
                <a16:creationId xmlns:a16="http://schemas.microsoft.com/office/drawing/2014/main" id="{E8A67DCF-E281-06E6-4FB5-01A676535558}"/>
              </a:ext>
            </a:extLst>
          </p:cNvPr>
          <p:cNvGrpSpPr/>
          <p:nvPr/>
        </p:nvGrpSpPr>
        <p:grpSpPr>
          <a:xfrm>
            <a:off x="5992239" y="1167076"/>
            <a:ext cx="5321028" cy="3254036"/>
            <a:chOff x="798690" y="1144219"/>
            <a:chExt cx="5321028" cy="4772023"/>
          </a:xfrm>
        </p:grpSpPr>
        <p:sp>
          <p:nvSpPr>
            <p:cNvPr id="16" name="Rectangle 4">
              <a:extLst>
                <a:ext uri="{FF2B5EF4-FFF2-40B4-BE49-F238E27FC236}">
                  <a16:creationId xmlns:a16="http://schemas.microsoft.com/office/drawing/2014/main" id="{9AC03EF3-CBE5-5BD9-27B3-8D4496F9935D}"/>
                </a:ext>
              </a:extLst>
            </p:cNvPr>
            <p:cNvSpPr>
              <a:spLocks noChangeArrowheads="1"/>
            </p:cNvSpPr>
            <p:nvPr/>
          </p:nvSpPr>
          <p:spPr bwMode="auto">
            <a:xfrm>
              <a:off x="798690" y="1946197"/>
              <a:ext cx="5321028" cy="3970045"/>
            </a:xfrm>
            <a:prstGeom prst="rect">
              <a:avLst/>
            </a:prstGeom>
            <a:noFill/>
            <a:ln w="28575">
              <a:solidFill>
                <a:schemeClr val="tx1"/>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7" name="Group 5">
              <a:extLst>
                <a:ext uri="{FF2B5EF4-FFF2-40B4-BE49-F238E27FC236}">
                  <a16:creationId xmlns:a16="http://schemas.microsoft.com/office/drawing/2014/main" id="{CD09568D-6BC7-B48E-A461-F37C1E6C0B37}"/>
                </a:ext>
              </a:extLst>
            </p:cNvPr>
            <p:cNvGrpSpPr>
              <a:grpSpLocks/>
            </p:cNvGrpSpPr>
            <p:nvPr/>
          </p:nvGrpSpPr>
          <p:grpSpPr bwMode="auto">
            <a:xfrm>
              <a:off x="926007" y="1144219"/>
              <a:ext cx="1531817" cy="1081089"/>
              <a:chOff x="1057" y="3984"/>
              <a:chExt cx="868" cy="681"/>
            </a:xfrm>
          </p:grpSpPr>
          <p:sp>
            <p:nvSpPr>
              <p:cNvPr id="18" name="Rectangle 6">
                <a:extLst>
                  <a:ext uri="{FF2B5EF4-FFF2-40B4-BE49-F238E27FC236}">
                    <a16:creationId xmlns:a16="http://schemas.microsoft.com/office/drawing/2014/main" id="{018714E8-9428-FBC8-98D4-E4D449A99C6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9" name="Text Box 7">
                <a:extLst>
                  <a:ext uri="{FF2B5EF4-FFF2-40B4-BE49-F238E27FC236}">
                    <a16:creationId xmlns:a16="http://schemas.microsoft.com/office/drawing/2014/main" id="{5D8DFB73-8174-E544-28F1-4A9541E281DE}"/>
                  </a:ext>
                </a:extLst>
              </p:cNvPr>
              <p:cNvSpPr txBox="1">
                <a:spLocks noChangeArrowheads="1"/>
              </p:cNvSpPr>
              <p:nvPr/>
            </p:nvSpPr>
            <p:spPr bwMode="auto">
              <a:xfrm>
                <a:off x="1057" y="4182"/>
                <a:ext cx="868" cy="483"/>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8000"/>
                    </a:solidFill>
                  </a:rPr>
                  <a:t>Receiver</a:t>
                </a:r>
              </a:p>
            </p:txBody>
          </p:sp>
        </p:grpSp>
      </p:grpSp>
      <p:sp>
        <p:nvSpPr>
          <p:cNvPr id="3" name="Content Placeholder 2">
            <a:extLst>
              <a:ext uri="{FF2B5EF4-FFF2-40B4-BE49-F238E27FC236}">
                <a16:creationId xmlns:a16="http://schemas.microsoft.com/office/drawing/2014/main" id="{84FA83C5-FD4E-E944-F04C-12CDBDB18C61}"/>
              </a:ext>
            </a:extLst>
          </p:cNvPr>
          <p:cNvSpPr txBox="1">
            <a:spLocks/>
          </p:cNvSpPr>
          <p:nvPr/>
        </p:nvSpPr>
        <p:spPr>
          <a:xfrm>
            <a:off x="934218" y="4951109"/>
            <a:ext cx="10323563" cy="103511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instead of NAK, receiver sends ACK for last pkt correctly received</a:t>
            </a:r>
          </a:p>
          <a:p>
            <a:pPr lvl="1"/>
            <a:r>
              <a:rPr lang="en-US" dirty="0"/>
              <a:t>receiver must explicitly include seq # of pkt being </a:t>
            </a:r>
            <a:r>
              <a:rPr lang="en-US" dirty="0" err="1"/>
              <a:t>ACKed</a:t>
            </a:r>
            <a:r>
              <a:rPr lang="en-US" dirty="0"/>
              <a:t> </a:t>
            </a:r>
          </a:p>
        </p:txBody>
      </p:sp>
      <p:sp>
        <p:nvSpPr>
          <p:cNvPr id="4" name="Content Placeholder 2">
            <a:extLst>
              <a:ext uri="{FF2B5EF4-FFF2-40B4-BE49-F238E27FC236}">
                <a16:creationId xmlns:a16="http://schemas.microsoft.com/office/drawing/2014/main" id="{347A1D7F-D04F-E28A-2333-2CC62E1996B1}"/>
              </a:ext>
            </a:extLst>
          </p:cNvPr>
          <p:cNvSpPr txBox="1">
            <a:spLocks/>
          </p:cNvSpPr>
          <p:nvPr/>
        </p:nvSpPr>
        <p:spPr>
          <a:xfrm>
            <a:off x="965576" y="5918129"/>
            <a:ext cx="10260848" cy="813411"/>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duplicate ACK at sender results in the same action as NAK: retransmit current pkt</a:t>
            </a:r>
          </a:p>
          <a:p>
            <a:endParaRPr lang="en-US"/>
          </a:p>
        </p:txBody>
      </p:sp>
    </p:spTree>
    <p:extLst>
      <p:ext uri="{BB962C8B-B14F-4D97-AF65-F5344CB8AC3E}">
        <p14:creationId xmlns:p14="http://schemas.microsoft.com/office/powerpoint/2010/main" val="3502815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sz="4800" dirty="0"/>
              <a:t>Example stop-and-wait protocol (v2+): NAK-free </a:t>
            </a:r>
            <a:endParaRPr lang="en-US" sz="4400" dirty="0"/>
          </a:p>
        </p:txBody>
      </p:sp>
      <p:grpSp>
        <p:nvGrpSpPr>
          <p:cNvPr id="55" name="Group 54">
            <a:extLst>
              <a:ext uri="{FF2B5EF4-FFF2-40B4-BE49-F238E27FC236}">
                <a16:creationId xmlns:a16="http://schemas.microsoft.com/office/drawing/2014/main" id="{F4969C3A-28F2-5727-9022-B6D64A6D7533}"/>
              </a:ext>
            </a:extLst>
          </p:cNvPr>
          <p:cNvGrpSpPr/>
          <p:nvPr/>
        </p:nvGrpSpPr>
        <p:grpSpPr>
          <a:xfrm>
            <a:off x="884144" y="1799976"/>
            <a:ext cx="3886642" cy="3168650"/>
            <a:chOff x="3063140" y="1212850"/>
            <a:chExt cx="3886642" cy="3168650"/>
          </a:xfrm>
        </p:grpSpPr>
        <p:sp>
          <p:nvSpPr>
            <p:cNvPr id="3" name="Text Box 5">
              <a:extLst>
                <a:ext uri="{FF2B5EF4-FFF2-40B4-BE49-F238E27FC236}">
                  <a16:creationId xmlns:a16="http://schemas.microsoft.com/office/drawing/2014/main" id="{4639A0E5-0A99-13B3-49DD-63D3F87AFE28}"/>
                </a:ext>
              </a:extLst>
            </p:cNvPr>
            <p:cNvSpPr txBox="1">
              <a:spLocks noChangeArrowheads="1"/>
            </p:cNvSpPr>
            <p:nvPr/>
          </p:nvSpPr>
          <p:spPr bwMode="auto">
            <a:xfrm>
              <a:off x="3301265" y="121761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4" name="Text Box 6">
              <a:extLst>
                <a:ext uri="{FF2B5EF4-FFF2-40B4-BE49-F238E27FC236}">
                  <a16:creationId xmlns:a16="http://schemas.microsoft.com/office/drawing/2014/main" id="{0B8F3286-7877-9F06-4A34-0E93794A560C}"/>
                </a:ext>
              </a:extLst>
            </p:cNvPr>
            <p:cNvSpPr txBox="1">
              <a:spLocks noChangeArrowheads="1"/>
            </p:cNvSpPr>
            <p:nvPr/>
          </p:nvSpPr>
          <p:spPr bwMode="auto">
            <a:xfrm>
              <a:off x="5741253" y="1212850"/>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5" name="Text Box 8">
              <a:extLst>
                <a:ext uri="{FF2B5EF4-FFF2-40B4-BE49-F238E27FC236}">
                  <a16:creationId xmlns:a16="http://schemas.microsoft.com/office/drawing/2014/main" id="{339BBDB2-1337-26E8-4E09-967F962F77FF}"/>
                </a:ext>
              </a:extLst>
            </p:cNvPr>
            <p:cNvSpPr txBox="1">
              <a:spLocks noChangeArrowheads="1"/>
            </p:cNvSpPr>
            <p:nvPr/>
          </p:nvSpPr>
          <p:spPr bwMode="auto">
            <a:xfrm>
              <a:off x="5740185" y="2836862"/>
              <a:ext cx="1008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pkt0</a:t>
              </a:r>
            </a:p>
          </p:txBody>
        </p:sp>
        <p:sp>
          <p:nvSpPr>
            <p:cNvPr id="6" name="Text Box 10">
              <a:extLst>
                <a:ext uri="{FF2B5EF4-FFF2-40B4-BE49-F238E27FC236}">
                  <a16:creationId xmlns:a16="http://schemas.microsoft.com/office/drawing/2014/main" id="{BA735D83-5CAB-59FC-FFB4-5A32271A2009}"/>
                </a:ext>
              </a:extLst>
            </p:cNvPr>
            <p:cNvSpPr txBox="1">
              <a:spLocks noChangeArrowheads="1"/>
            </p:cNvSpPr>
            <p:nvPr/>
          </p:nvSpPr>
          <p:spPr bwMode="auto">
            <a:xfrm>
              <a:off x="5746535" y="3692525"/>
              <a:ext cx="1008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pkt1</a:t>
              </a:r>
            </a:p>
          </p:txBody>
        </p:sp>
        <p:sp>
          <p:nvSpPr>
            <p:cNvPr id="7" name="Text Box 11">
              <a:extLst>
                <a:ext uri="{FF2B5EF4-FFF2-40B4-BE49-F238E27FC236}">
                  <a16:creationId xmlns:a16="http://schemas.microsoft.com/office/drawing/2014/main" id="{183E7D78-F261-53D1-2630-17EA5B7876BF}"/>
                </a:ext>
              </a:extLst>
            </p:cNvPr>
            <p:cNvSpPr txBox="1">
              <a:spLocks noChangeArrowheads="1"/>
            </p:cNvSpPr>
            <p:nvPr/>
          </p:nvSpPr>
          <p:spPr bwMode="auto">
            <a:xfrm>
              <a:off x="5742400" y="2151062"/>
              <a:ext cx="120738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8" name="Text Box 12">
              <a:extLst>
                <a:ext uri="{FF2B5EF4-FFF2-40B4-BE49-F238E27FC236}">
                  <a16:creationId xmlns:a16="http://schemas.microsoft.com/office/drawing/2014/main" id="{B132EDBF-19BE-535F-28D2-5301BB2E9D27}"/>
                </a:ext>
              </a:extLst>
            </p:cNvPr>
            <p:cNvSpPr txBox="1">
              <a:spLocks noChangeArrowheads="1"/>
            </p:cNvSpPr>
            <p:nvPr/>
          </p:nvSpPr>
          <p:spPr bwMode="auto">
            <a:xfrm>
              <a:off x="5647149" y="3072250"/>
              <a:ext cx="120738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11" name="Text Box 13">
              <a:extLst>
                <a:ext uri="{FF2B5EF4-FFF2-40B4-BE49-F238E27FC236}">
                  <a16:creationId xmlns:a16="http://schemas.microsoft.com/office/drawing/2014/main" id="{2F864014-1B4E-0B3A-3FF6-B0014B4AA4C5}"/>
                </a:ext>
              </a:extLst>
            </p:cNvPr>
            <p:cNvSpPr txBox="1">
              <a:spLocks noChangeArrowheads="1"/>
            </p:cNvSpPr>
            <p:nvPr/>
          </p:nvSpPr>
          <p:spPr bwMode="auto">
            <a:xfrm>
              <a:off x="5652615" y="3950216"/>
              <a:ext cx="120738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13" name="Text Box 14">
              <a:extLst>
                <a:ext uri="{FF2B5EF4-FFF2-40B4-BE49-F238E27FC236}">
                  <a16:creationId xmlns:a16="http://schemas.microsoft.com/office/drawing/2014/main" id="{5DD3BC21-8452-8028-0E3E-EC58E91F3B9B}"/>
                </a:ext>
              </a:extLst>
            </p:cNvPr>
            <p:cNvSpPr txBox="1">
              <a:spLocks noChangeArrowheads="1"/>
            </p:cNvSpPr>
            <p:nvPr/>
          </p:nvSpPr>
          <p:spPr bwMode="auto">
            <a:xfrm>
              <a:off x="3225478" y="2400300"/>
              <a:ext cx="103105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ack1</a:t>
              </a:r>
            </a:p>
          </p:txBody>
        </p:sp>
        <p:sp>
          <p:nvSpPr>
            <p:cNvPr id="16" name="Text Box 15">
              <a:extLst>
                <a:ext uri="{FF2B5EF4-FFF2-40B4-BE49-F238E27FC236}">
                  <a16:creationId xmlns:a16="http://schemas.microsoft.com/office/drawing/2014/main" id="{08041D2D-AD9C-3C06-92EC-76DD0CD339B4}"/>
                </a:ext>
              </a:extLst>
            </p:cNvPr>
            <p:cNvSpPr txBox="1">
              <a:spLocks noChangeArrowheads="1"/>
            </p:cNvSpPr>
            <p:nvPr/>
          </p:nvSpPr>
          <p:spPr bwMode="auto">
            <a:xfrm>
              <a:off x="3069158" y="3494087"/>
              <a:ext cx="11849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3" name="Text Box 17">
              <a:extLst>
                <a:ext uri="{FF2B5EF4-FFF2-40B4-BE49-F238E27FC236}">
                  <a16:creationId xmlns:a16="http://schemas.microsoft.com/office/drawing/2014/main" id="{ECFF0562-5BC7-E744-B0B9-A28B5089B995}"/>
                </a:ext>
              </a:extLst>
            </p:cNvPr>
            <p:cNvSpPr txBox="1">
              <a:spLocks noChangeArrowheads="1"/>
            </p:cNvSpPr>
            <p:nvPr/>
          </p:nvSpPr>
          <p:spPr bwMode="auto">
            <a:xfrm>
              <a:off x="3069158" y="2619375"/>
              <a:ext cx="11849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5" name="Text Box 18">
              <a:extLst>
                <a:ext uri="{FF2B5EF4-FFF2-40B4-BE49-F238E27FC236}">
                  <a16:creationId xmlns:a16="http://schemas.microsoft.com/office/drawing/2014/main" id="{287007CE-50BD-7412-7C39-F9168F6BBE0C}"/>
                </a:ext>
              </a:extLst>
            </p:cNvPr>
            <p:cNvSpPr txBox="1">
              <a:spLocks noChangeArrowheads="1"/>
            </p:cNvSpPr>
            <p:nvPr/>
          </p:nvSpPr>
          <p:spPr bwMode="auto">
            <a:xfrm>
              <a:off x="3214364" y="3254375"/>
              <a:ext cx="103105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ack0</a:t>
              </a:r>
            </a:p>
          </p:txBody>
        </p:sp>
        <p:sp>
          <p:nvSpPr>
            <p:cNvPr id="26" name="Text Box 7">
              <a:extLst>
                <a:ext uri="{FF2B5EF4-FFF2-40B4-BE49-F238E27FC236}">
                  <a16:creationId xmlns:a16="http://schemas.microsoft.com/office/drawing/2014/main" id="{B2C853D8-0304-BE32-086D-80340DF9C23D}"/>
                </a:ext>
              </a:extLst>
            </p:cNvPr>
            <p:cNvSpPr txBox="1">
              <a:spLocks noChangeArrowheads="1"/>
            </p:cNvSpPr>
            <p:nvPr/>
          </p:nvSpPr>
          <p:spPr bwMode="auto">
            <a:xfrm>
              <a:off x="3063140" y="165735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8" name="Text Box 9">
              <a:extLst>
                <a:ext uri="{FF2B5EF4-FFF2-40B4-BE49-F238E27FC236}">
                  <a16:creationId xmlns:a16="http://schemas.microsoft.com/office/drawing/2014/main" id="{89D72F24-6C31-AE92-76F6-0E16DA797B3B}"/>
                </a:ext>
              </a:extLst>
            </p:cNvPr>
            <p:cNvSpPr txBox="1">
              <a:spLocks noChangeArrowheads="1"/>
            </p:cNvSpPr>
            <p:nvPr/>
          </p:nvSpPr>
          <p:spPr bwMode="auto">
            <a:xfrm>
              <a:off x="5739665" y="1939925"/>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pkt0</a:t>
              </a:r>
            </a:p>
          </p:txBody>
        </p:sp>
        <p:sp>
          <p:nvSpPr>
            <p:cNvPr id="31" name="Line 19">
              <a:extLst>
                <a:ext uri="{FF2B5EF4-FFF2-40B4-BE49-F238E27FC236}">
                  <a16:creationId xmlns:a16="http://schemas.microsoft.com/office/drawing/2014/main" id="{21A01A65-F957-D406-1ADC-FF70CF2F4AB5}"/>
                </a:ext>
              </a:extLst>
            </p:cNvPr>
            <p:cNvSpPr>
              <a:spLocks noChangeShapeType="1"/>
            </p:cNvSpPr>
            <p:nvPr/>
          </p:nvSpPr>
          <p:spPr bwMode="auto">
            <a:xfrm>
              <a:off x="4258528" y="1904204"/>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34" name="Group 43">
              <a:extLst>
                <a:ext uri="{FF2B5EF4-FFF2-40B4-BE49-F238E27FC236}">
                  <a16:creationId xmlns:a16="http://schemas.microsoft.com/office/drawing/2014/main" id="{F245F0BC-71A9-6C13-9241-E6407195CFA1}"/>
                </a:ext>
              </a:extLst>
            </p:cNvPr>
            <p:cNvGrpSpPr>
              <a:grpSpLocks/>
            </p:cNvGrpSpPr>
            <p:nvPr/>
          </p:nvGrpSpPr>
          <p:grpSpPr bwMode="auto">
            <a:xfrm>
              <a:off x="4272815" y="3463925"/>
              <a:ext cx="1471613" cy="487362"/>
              <a:chOff x="846" y="2253"/>
              <a:chExt cx="927" cy="307"/>
            </a:xfrm>
          </p:grpSpPr>
          <p:sp>
            <p:nvSpPr>
              <p:cNvPr id="35" name="Line 24">
                <a:extLst>
                  <a:ext uri="{FF2B5EF4-FFF2-40B4-BE49-F238E27FC236}">
                    <a16:creationId xmlns:a16="http://schemas.microsoft.com/office/drawing/2014/main" id="{22BCBEB0-60A2-0879-A7FF-51FD9CB0411B}"/>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Text Box 29">
                <a:extLst>
                  <a:ext uri="{FF2B5EF4-FFF2-40B4-BE49-F238E27FC236}">
                    <a16:creationId xmlns:a16="http://schemas.microsoft.com/office/drawing/2014/main" id="{6367A31F-D726-E78A-699C-1F5D4DD7C0F9}"/>
                  </a:ext>
                </a:extLst>
              </p:cNvPr>
              <p:cNvSpPr txBox="1">
                <a:spLocks noChangeArrowheads="1"/>
              </p:cNvSpPr>
              <p:nvPr/>
            </p:nvSpPr>
            <p:spPr bwMode="auto">
              <a:xfrm>
                <a:off x="1096" y="2253"/>
                <a:ext cx="361"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38" name="Group 39">
              <a:extLst>
                <a:ext uri="{FF2B5EF4-FFF2-40B4-BE49-F238E27FC236}">
                  <a16:creationId xmlns:a16="http://schemas.microsoft.com/office/drawing/2014/main" id="{D47FC571-95C6-78D4-3B4F-A2FD7EB35DBF}"/>
                </a:ext>
              </a:extLst>
            </p:cNvPr>
            <p:cNvGrpSpPr>
              <a:grpSpLocks/>
            </p:cNvGrpSpPr>
            <p:nvPr/>
          </p:nvGrpSpPr>
          <p:grpSpPr bwMode="auto">
            <a:xfrm>
              <a:off x="4287103" y="2601912"/>
              <a:ext cx="1471612" cy="504825"/>
              <a:chOff x="855" y="1710"/>
              <a:chExt cx="927" cy="318"/>
            </a:xfrm>
          </p:grpSpPr>
          <p:sp>
            <p:nvSpPr>
              <p:cNvPr id="39" name="Line 23">
                <a:extLst>
                  <a:ext uri="{FF2B5EF4-FFF2-40B4-BE49-F238E27FC236}">
                    <a16:creationId xmlns:a16="http://schemas.microsoft.com/office/drawing/2014/main" id="{04B454E9-1820-F1CB-0EB6-1B8EEED79747}"/>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0" name="Text Box 30">
                <a:extLst>
                  <a:ext uri="{FF2B5EF4-FFF2-40B4-BE49-F238E27FC236}">
                    <a16:creationId xmlns:a16="http://schemas.microsoft.com/office/drawing/2014/main" id="{55351709-797F-5B88-CDDD-328556A06513}"/>
                  </a:ext>
                </a:extLst>
              </p:cNvPr>
              <p:cNvSpPr txBox="1">
                <a:spLocks noChangeArrowheads="1"/>
              </p:cNvSpPr>
              <p:nvPr/>
            </p:nvSpPr>
            <p:spPr bwMode="auto">
              <a:xfrm>
                <a:off x="1093" y="1710"/>
                <a:ext cx="361"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41" name="Group 40">
              <a:extLst>
                <a:ext uri="{FF2B5EF4-FFF2-40B4-BE49-F238E27FC236}">
                  <a16:creationId xmlns:a16="http://schemas.microsoft.com/office/drawing/2014/main" id="{AD61834D-5898-1B95-CC6E-AC908A411D17}"/>
                </a:ext>
              </a:extLst>
            </p:cNvPr>
            <p:cNvGrpSpPr>
              <a:grpSpLocks/>
            </p:cNvGrpSpPr>
            <p:nvPr/>
          </p:nvGrpSpPr>
          <p:grpSpPr bwMode="auto">
            <a:xfrm>
              <a:off x="4272815" y="3067050"/>
              <a:ext cx="1471613" cy="471487"/>
              <a:chOff x="846" y="2003"/>
              <a:chExt cx="927" cy="297"/>
            </a:xfrm>
          </p:grpSpPr>
          <p:sp>
            <p:nvSpPr>
              <p:cNvPr id="45" name="Line 26">
                <a:extLst>
                  <a:ext uri="{FF2B5EF4-FFF2-40B4-BE49-F238E27FC236}">
                    <a16:creationId xmlns:a16="http://schemas.microsoft.com/office/drawing/2014/main" id="{C19F2720-3EF5-FD9F-7C11-1934F889D8C6}"/>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6" name="Text Box 31">
                <a:extLst>
                  <a:ext uri="{FF2B5EF4-FFF2-40B4-BE49-F238E27FC236}">
                    <a16:creationId xmlns:a16="http://schemas.microsoft.com/office/drawing/2014/main" id="{50D67609-BD0A-18F6-4C45-9BEFD29E25CB}"/>
                  </a:ext>
                </a:extLst>
              </p:cNvPr>
              <p:cNvSpPr txBox="1">
                <a:spLocks noChangeArrowheads="1"/>
              </p:cNvSpPr>
              <p:nvPr/>
            </p:nvSpPr>
            <p:spPr bwMode="auto">
              <a:xfrm>
                <a:off x="1090" y="2003"/>
                <a:ext cx="389" cy="2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47" name="Group 38">
              <a:extLst>
                <a:ext uri="{FF2B5EF4-FFF2-40B4-BE49-F238E27FC236}">
                  <a16:creationId xmlns:a16="http://schemas.microsoft.com/office/drawing/2014/main" id="{B99FADCB-53B6-12F1-6F9F-1803B3A3CCE0}"/>
                </a:ext>
              </a:extLst>
            </p:cNvPr>
            <p:cNvGrpSpPr>
              <a:grpSpLocks/>
            </p:cNvGrpSpPr>
            <p:nvPr/>
          </p:nvGrpSpPr>
          <p:grpSpPr bwMode="auto">
            <a:xfrm>
              <a:off x="4264878" y="2227262"/>
              <a:ext cx="1471612" cy="455613"/>
              <a:chOff x="841" y="1474"/>
              <a:chExt cx="927" cy="287"/>
            </a:xfrm>
          </p:grpSpPr>
          <p:sp>
            <p:nvSpPr>
              <p:cNvPr id="48" name="Line 25">
                <a:extLst>
                  <a:ext uri="{FF2B5EF4-FFF2-40B4-BE49-F238E27FC236}">
                    <a16:creationId xmlns:a16="http://schemas.microsoft.com/office/drawing/2014/main" id="{D85F7709-5FE4-58E7-F949-E2C6AAEA2921}"/>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9" name="Text Box 32">
                <a:extLst>
                  <a:ext uri="{FF2B5EF4-FFF2-40B4-BE49-F238E27FC236}">
                    <a16:creationId xmlns:a16="http://schemas.microsoft.com/office/drawing/2014/main" id="{82DC8344-73A2-D21D-181C-32BAA227F947}"/>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sp>
          <p:nvSpPr>
            <p:cNvPr id="51" name="Line 27">
              <a:extLst>
                <a:ext uri="{FF2B5EF4-FFF2-40B4-BE49-F238E27FC236}">
                  <a16:creationId xmlns:a16="http://schemas.microsoft.com/office/drawing/2014/main" id="{0CBCB8A9-5E97-C63F-3945-BDBB26A57DD3}"/>
                </a:ext>
              </a:extLst>
            </p:cNvPr>
            <p:cNvSpPr>
              <a:spLocks noChangeShapeType="1"/>
            </p:cNvSpPr>
            <p:nvPr/>
          </p:nvSpPr>
          <p:spPr bwMode="auto">
            <a:xfrm flipH="1">
              <a:off x="4258528" y="4024312"/>
              <a:ext cx="1471612" cy="35718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9" name="Content Placeholder 2">
            <a:extLst>
              <a:ext uri="{FF2B5EF4-FFF2-40B4-BE49-F238E27FC236}">
                <a16:creationId xmlns:a16="http://schemas.microsoft.com/office/drawing/2014/main" id="{799C705A-8532-5666-3EBE-6789C58757DB}"/>
              </a:ext>
            </a:extLst>
          </p:cNvPr>
          <p:cNvSpPr txBox="1">
            <a:spLocks/>
          </p:cNvSpPr>
          <p:nvPr/>
        </p:nvSpPr>
        <p:spPr>
          <a:xfrm>
            <a:off x="5235298" y="2589045"/>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Channel with bit errors</a:t>
            </a:r>
          </a:p>
          <a:p>
            <a:pPr lvl="1"/>
            <a:r>
              <a:rPr lang="en-US" sz="2000"/>
              <a:t>Corrupted data pkts</a:t>
            </a:r>
          </a:p>
          <a:p>
            <a:pPr lvl="1"/>
            <a:r>
              <a:rPr lang="en-US" sz="2000"/>
              <a:t>Corrupted feedback</a:t>
            </a:r>
          </a:p>
          <a:p>
            <a:pPr lvl="1"/>
            <a:endParaRPr lang="en-US" sz="2000"/>
          </a:p>
        </p:txBody>
      </p:sp>
      <p:sp>
        <p:nvSpPr>
          <p:cNvPr id="10" name="TextBox 9">
            <a:extLst>
              <a:ext uri="{FF2B5EF4-FFF2-40B4-BE49-F238E27FC236}">
                <a16:creationId xmlns:a16="http://schemas.microsoft.com/office/drawing/2014/main" id="{35E073B9-D334-C8F7-8F2E-18A2E910C591}"/>
              </a:ext>
            </a:extLst>
          </p:cNvPr>
          <p:cNvSpPr txBox="1"/>
          <p:nvPr/>
        </p:nvSpPr>
        <p:spPr>
          <a:xfrm>
            <a:off x="5427733" y="1846882"/>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2" name="TextBox 11">
            <a:extLst>
              <a:ext uri="{FF2B5EF4-FFF2-40B4-BE49-F238E27FC236}">
                <a16:creationId xmlns:a16="http://schemas.microsoft.com/office/drawing/2014/main" id="{6DFB9BC8-D0BE-CE9B-5CF3-A268A2A38D2D}"/>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14" name="Straight Connector 13">
            <a:extLst>
              <a:ext uri="{FF2B5EF4-FFF2-40B4-BE49-F238E27FC236}">
                <a16:creationId xmlns:a16="http://schemas.microsoft.com/office/drawing/2014/main" id="{1DE0EBF3-3863-B8A4-02A0-BD3071C25DE4}"/>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5880D336-D12D-AB81-4541-DDC7614ED56D}"/>
              </a:ext>
            </a:extLst>
          </p:cNvPr>
          <p:cNvSpPr txBox="1">
            <a:spLocks/>
          </p:cNvSpPr>
          <p:nvPr/>
        </p:nvSpPr>
        <p:spPr>
          <a:xfrm>
            <a:off x="8737750" y="2589045"/>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a:t>
            </a:r>
            <a:endParaRPr lang="en-US" sz="2400" b="1">
              <a:solidFill>
                <a:srgbClr val="0000A3"/>
              </a:solidFill>
            </a:endParaRPr>
          </a:p>
        </p:txBody>
      </p:sp>
      <p:grpSp>
        <p:nvGrpSpPr>
          <p:cNvPr id="19" name="Group 18">
            <a:extLst>
              <a:ext uri="{FF2B5EF4-FFF2-40B4-BE49-F238E27FC236}">
                <a16:creationId xmlns:a16="http://schemas.microsoft.com/office/drawing/2014/main" id="{08F2B025-4E04-CCE3-8C2F-533B674CF4AB}"/>
              </a:ext>
            </a:extLst>
          </p:cNvPr>
          <p:cNvGrpSpPr/>
          <p:nvPr/>
        </p:nvGrpSpPr>
        <p:grpSpPr>
          <a:xfrm>
            <a:off x="2492257" y="2166033"/>
            <a:ext cx="1042325" cy="668021"/>
            <a:chOff x="5479201" y="4290882"/>
            <a:chExt cx="1042325" cy="668021"/>
          </a:xfrm>
        </p:grpSpPr>
        <p:pic>
          <p:nvPicPr>
            <p:cNvPr id="17" name="Graphic 16" descr="Close with solid fill">
              <a:extLst>
                <a:ext uri="{FF2B5EF4-FFF2-40B4-BE49-F238E27FC236}">
                  <a16:creationId xmlns:a16="http://schemas.microsoft.com/office/drawing/2014/main" id="{21F4CFFE-04B5-6879-697E-26979D15D9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9201" y="4564905"/>
              <a:ext cx="396306" cy="393998"/>
            </a:xfrm>
            <a:prstGeom prst="rect">
              <a:avLst/>
            </a:prstGeom>
          </p:spPr>
        </p:pic>
        <p:sp>
          <p:nvSpPr>
            <p:cNvPr id="18" name="Text Box 80">
              <a:extLst>
                <a:ext uri="{FF2B5EF4-FFF2-40B4-BE49-F238E27FC236}">
                  <a16:creationId xmlns:a16="http://schemas.microsoft.com/office/drawing/2014/main" id="{0D7D76FA-F22B-CCDD-7920-C652E3ED8904}"/>
                </a:ext>
              </a:extLst>
            </p:cNvPr>
            <p:cNvSpPr txBox="1">
              <a:spLocks noChangeArrowheads="1"/>
            </p:cNvSpPr>
            <p:nvPr/>
          </p:nvSpPr>
          <p:spPr bwMode="auto">
            <a:xfrm>
              <a:off x="5755287" y="4290882"/>
              <a:ext cx="766239" cy="32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grpSp>
      <p:grpSp>
        <p:nvGrpSpPr>
          <p:cNvPr id="20" name="Group 19">
            <a:extLst>
              <a:ext uri="{FF2B5EF4-FFF2-40B4-BE49-F238E27FC236}">
                <a16:creationId xmlns:a16="http://schemas.microsoft.com/office/drawing/2014/main" id="{BED95B67-35F9-E930-980B-9581DC10E061}"/>
              </a:ext>
            </a:extLst>
          </p:cNvPr>
          <p:cNvGrpSpPr/>
          <p:nvPr/>
        </p:nvGrpSpPr>
        <p:grpSpPr>
          <a:xfrm>
            <a:off x="2225251" y="4417163"/>
            <a:ext cx="766239" cy="611680"/>
            <a:chOff x="5146197" y="4347223"/>
            <a:chExt cx="766239" cy="611680"/>
          </a:xfrm>
        </p:grpSpPr>
        <p:pic>
          <p:nvPicPr>
            <p:cNvPr id="21" name="Graphic 20" descr="Close with solid fill">
              <a:extLst>
                <a:ext uri="{FF2B5EF4-FFF2-40B4-BE49-F238E27FC236}">
                  <a16:creationId xmlns:a16="http://schemas.microsoft.com/office/drawing/2014/main" id="{C229E86E-8839-32B2-B974-2265C5708C3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79201" y="4564905"/>
              <a:ext cx="396306" cy="393998"/>
            </a:xfrm>
            <a:prstGeom prst="rect">
              <a:avLst/>
            </a:prstGeom>
          </p:spPr>
        </p:pic>
        <p:sp>
          <p:nvSpPr>
            <p:cNvPr id="22" name="Text Box 80">
              <a:extLst>
                <a:ext uri="{FF2B5EF4-FFF2-40B4-BE49-F238E27FC236}">
                  <a16:creationId xmlns:a16="http://schemas.microsoft.com/office/drawing/2014/main" id="{DBF238E9-0ECC-E660-532E-B3E3088270E1}"/>
                </a:ext>
              </a:extLst>
            </p:cNvPr>
            <p:cNvSpPr txBox="1">
              <a:spLocks noChangeArrowheads="1"/>
            </p:cNvSpPr>
            <p:nvPr/>
          </p:nvSpPr>
          <p:spPr bwMode="auto">
            <a:xfrm>
              <a:off x="5146197" y="4347223"/>
              <a:ext cx="766239" cy="323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b="0" i="1" u="none" strike="noStrike" kern="0" cap="none" spc="0" normalizeH="0" baseline="0" noProof="0">
                  <a:ln>
                    <a:noFill/>
                  </a:ln>
                  <a:solidFill>
                    <a:srgbClr val="C00000"/>
                  </a:solidFill>
                  <a:effectLst/>
                  <a:uLnTx/>
                  <a:uFillTx/>
                  <a:latin typeface="Tahoma" charset="0"/>
                  <a:ea typeface="ＭＳ Ｐゴシック" charset="0"/>
                  <a:cs typeface="+mn-cs"/>
                </a:rPr>
                <a:t>corrupted</a:t>
              </a:r>
            </a:p>
          </p:txBody>
        </p:sp>
      </p:grpSp>
      <p:sp>
        <p:nvSpPr>
          <p:cNvPr id="24" name="Text Box 15">
            <a:extLst>
              <a:ext uri="{FF2B5EF4-FFF2-40B4-BE49-F238E27FC236}">
                <a16:creationId xmlns:a16="http://schemas.microsoft.com/office/drawing/2014/main" id="{96585E14-FC93-0703-442C-03C1D90CBAC1}"/>
              </a:ext>
            </a:extLst>
          </p:cNvPr>
          <p:cNvSpPr txBox="1">
            <a:spLocks noChangeArrowheads="1"/>
          </p:cNvSpPr>
          <p:nvPr/>
        </p:nvSpPr>
        <p:spPr bwMode="auto">
          <a:xfrm>
            <a:off x="923167" y="4923223"/>
            <a:ext cx="118494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7" name="Text Box 18">
            <a:extLst>
              <a:ext uri="{FF2B5EF4-FFF2-40B4-BE49-F238E27FC236}">
                <a16:creationId xmlns:a16="http://schemas.microsoft.com/office/drawing/2014/main" id="{2DF9F982-2BD0-E60F-002C-A12BC7FB839C}"/>
              </a:ext>
            </a:extLst>
          </p:cNvPr>
          <p:cNvSpPr txBox="1">
            <a:spLocks noChangeArrowheads="1"/>
          </p:cNvSpPr>
          <p:nvPr/>
        </p:nvSpPr>
        <p:spPr bwMode="auto">
          <a:xfrm>
            <a:off x="1068373" y="4683511"/>
            <a:ext cx="103105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ack1</a:t>
            </a:r>
          </a:p>
        </p:txBody>
      </p:sp>
      <p:sp>
        <p:nvSpPr>
          <p:cNvPr id="30" name="Line 24">
            <a:extLst>
              <a:ext uri="{FF2B5EF4-FFF2-40B4-BE49-F238E27FC236}">
                <a16:creationId xmlns:a16="http://schemas.microsoft.com/office/drawing/2014/main" id="{48C06C77-17BD-60FD-EBF0-18CCEBD3BE15}"/>
              </a:ext>
            </a:extLst>
          </p:cNvPr>
          <p:cNvSpPr>
            <a:spLocks noChangeShapeType="1"/>
          </p:cNvSpPr>
          <p:nvPr/>
        </p:nvSpPr>
        <p:spPr bwMode="auto">
          <a:xfrm>
            <a:off x="2122427" y="5101181"/>
            <a:ext cx="1471613" cy="357187"/>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 name="Text Box 29">
            <a:extLst>
              <a:ext uri="{FF2B5EF4-FFF2-40B4-BE49-F238E27FC236}">
                <a16:creationId xmlns:a16="http://schemas.microsoft.com/office/drawing/2014/main" id="{FE26113F-74D3-2C20-60FB-C9AB9B444F6F}"/>
              </a:ext>
            </a:extLst>
          </p:cNvPr>
          <p:cNvSpPr txBox="1">
            <a:spLocks noChangeArrowheads="1"/>
          </p:cNvSpPr>
          <p:nvPr/>
        </p:nvSpPr>
        <p:spPr bwMode="auto">
          <a:xfrm>
            <a:off x="2519302" y="4971006"/>
            <a:ext cx="573088" cy="33813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sp>
        <p:nvSpPr>
          <p:cNvPr id="36" name="Text Box 10">
            <a:extLst>
              <a:ext uri="{FF2B5EF4-FFF2-40B4-BE49-F238E27FC236}">
                <a16:creationId xmlns:a16="http://schemas.microsoft.com/office/drawing/2014/main" id="{33B1C97B-F157-5FF1-970A-649787AAC2A6}"/>
              </a:ext>
            </a:extLst>
          </p:cNvPr>
          <p:cNvSpPr txBox="1">
            <a:spLocks noChangeArrowheads="1"/>
          </p:cNvSpPr>
          <p:nvPr/>
        </p:nvSpPr>
        <p:spPr bwMode="auto">
          <a:xfrm>
            <a:off x="3556426" y="5175516"/>
            <a:ext cx="100861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pkt1</a:t>
            </a:r>
          </a:p>
        </p:txBody>
      </p:sp>
      <p:sp>
        <p:nvSpPr>
          <p:cNvPr id="42" name="Text Box 13">
            <a:extLst>
              <a:ext uri="{FF2B5EF4-FFF2-40B4-BE49-F238E27FC236}">
                <a16:creationId xmlns:a16="http://schemas.microsoft.com/office/drawing/2014/main" id="{A392B92D-81A5-73C4-E9F8-2E8188928E93}"/>
              </a:ext>
            </a:extLst>
          </p:cNvPr>
          <p:cNvSpPr txBox="1">
            <a:spLocks noChangeArrowheads="1"/>
          </p:cNvSpPr>
          <p:nvPr/>
        </p:nvSpPr>
        <p:spPr bwMode="auto">
          <a:xfrm>
            <a:off x="3489756" y="5468222"/>
            <a:ext cx="120738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44" name="Line 26">
            <a:extLst>
              <a:ext uri="{FF2B5EF4-FFF2-40B4-BE49-F238E27FC236}">
                <a16:creationId xmlns:a16="http://schemas.microsoft.com/office/drawing/2014/main" id="{13B66326-2B99-BEA8-EEE9-F5922EBF0F30}"/>
              </a:ext>
            </a:extLst>
          </p:cNvPr>
          <p:cNvSpPr>
            <a:spLocks noChangeShapeType="1"/>
          </p:cNvSpPr>
          <p:nvPr/>
        </p:nvSpPr>
        <p:spPr bwMode="auto">
          <a:xfrm flipH="1">
            <a:off x="2079531" y="5574018"/>
            <a:ext cx="1471613" cy="357187"/>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6" name="Text Box 31">
            <a:extLst>
              <a:ext uri="{FF2B5EF4-FFF2-40B4-BE49-F238E27FC236}">
                <a16:creationId xmlns:a16="http://schemas.microsoft.com/office/drawing/2014/main" id="{DF4D0FDE-5B6D-EDD9-7609-C88E624DDA38}"/>
              </a:ext>
            </a:extLst>
          </p:cNvPr>
          <p:cNvSpPr txBox="1">
            <a:spLocks noChangeArrowheads="1"/>
          </p:cNvSpPr>
          <p:nvPr/>
        </p:nvSpPr>
        <p:spPr bwMode="auto">
          <a:xfrm>
            <a:off x="2466912" y="5459718"/>
            <a:ext cx="617477" cy="33855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sp>
        <p:nvSpPr>
          <p:cNvPr id="57" name="Text Box 18">
            <a:extLst>
              <a:ext uri="{FF2B5EF4-FFF2-40B4-BE49-F238E27FC236}">
                <a16:creationId xmlns:a16="http://schemas.microsoft.com/office/drawing/2014/main" id="{E6125ED1-F32F-ED73-4199-F0C38CA5CB34}"/>
              </a:ext>
            </a:extLst>
          </p:cNvPr>
          <p:cNvSpPr txBox="1">
            <a:spLocks noChangeArrowheads="1"/>
          </p:cNvSpPr>
          <p:nvPr/>
        </p:nvSpPr>
        <p:spPr bwMode="auto">
          <a:xfrm>
            <a:off x="1126959" y="5703918"/>
            <a:ext cx="103105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ack1</a:t>
            </a:r>
          </a:p>
        </p:txBody>
      </p:sp>
      <p:sp>
        <p:nvSpPr>
          <p:cNvPr id="58" name="Text Box 12">
            <a:extLst>
              <a:ext uri="{FF2B5EF4-FFF2-40B4-BE49-F238E27FC236}">
                <a16:creationId xmlns:a16="http://schemas.microsoft.com/office/drawing/2014/main" id="{F96120DC-32A8-A17B-EDA7-CCA005AB93F4}"/>
              </a:ext>
            </a:extLst>
          </p:cNvPr>
          <p:cNvSpPr txBox="1">
            <a:spLocks noChangeArrowheads="1"/>
          </p:cNvSpPr>
          <p:nvPr/>
        </p:nvSpPr>
        <p:spPr bwMode="auto">
          <a:xfrm>
            <a:off x="3508282" y="3908969"/>
            <a:ext cx="15856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800" kern="0">
                <a:solidFill>
                  <a:srgbClr val="000000"/>
                </a:solidFill>
              </a:rPr>
              <a:t>d</a:t>
            </a: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eliver</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to app</a:t>
            </a:r>
          </a:p>
        </p:txBody>
      </p:sp>
      <p:sp>
        <p:nvSpPr>
          <p:cNvPr id="59" name="Text Box 12">
            <a:extLst>
              <a:ext uri="{FF2B5EF4-FFF2-40B4-BE49-F238E27FC236}">
                <a16:creationId xmlns:a16="http://schemas.microsoft.com/office/drawing/2014/main" id="{2B4B7EE1-DB8E-092B-6B76-A8418B10380A}"/>
              </a:ext>
            </a:extLst>
          </p:cNvPr>
          <p:cNvSpPr txBox="1">
            <a:spLocks noChangeArrowheads="1"/>
          </p:cNvSpPr>
          <p:nvPr/>
        </p:nvSpPr>
        <p:spPr bwMode="auto">
          <a:xfrm>
            <a:off x="3531472" y="4798575"/>
            <a:ext cx="1585690"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800" kern="0">
                <a:solidFill>
                  <a:srgbClr val="000000"/>
                </a:solidFill>
              </a:rPr>
              <a:t>d</a:t>
            </a: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eliver</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to app</a:t>
            </a:r>
          </a:p>
        </p:txBody>
      </p:sp>
    </p:spTree>
    <p:extLst>
      <p:ext uri="{BB962C8B-B14F-4D97-AF65-F5344CB8AC3E}">
        <p14:creationId xmlns:p14="http://schemas.microsoft.com/office/powerpoint/2010/main" val="6674964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8B0A-4558-0801-AC38-D506A9AE601B}"/>
              </a:ext>
            </a:extLst>
          </p:cNvPr>
          <p:cNvSpPr>
            <a:spLocks noGrp="1"/>
          </p:cNvSpPr>
          <p:nvPr>
            <p:ph type="title"/>
          </p:nvPr>
        </p:nvSpPr>
        <p:spPr>
          <a:noFill/>
        </p:spPr>
        <p:txBody>
          <a:bodyPr/>
          <a:lstStyle/>
          <a:p>
            <a:r>
              <a:rPr lang="en-US" altLang="en-US" sz="4400" dirty="0"/>
              <a:t>FSM sender, receiver fragments</a:t>
            </a:r>
            <a:endParaRPr lang="en-US" dirty="0"/>
          </a:p>
        </p:txBody>
      </p:sp>
      <p:sp>
        <p:nvSpPr>
          <p:cNvPr id="4" name="Oval 3">
            <a:extLst>
              <a:ext uri="{FF2B5EF4-FFF2-40B4-BE49-F238E27FC236}">
                <a16:creationId xmlns:a16="http://schemas.microsoft.com/office/drawing/2014/main" id="{E0DB52DD-E81F-9C74-30BC-7CCD5C078A16}"/>
              </a:ext>
            </a:extLst>
          </p:cNvPr>
          <p:cNvSpPr>
            <a:spLocks noChangeArrowheads="1"/>
          </p:cNvSpPr>
          <p:nvPr/>
        </p:nvSpPr>
        <p:spPr bwMode="auto">
          <a:xfrm>
            <a:off x="4236714" y="2357105"/>
            <a:ext cx="821834" cy="798993"/>
          </a:xfrm>
          <a:prstGeom prst="ellipse">
            <a:avLst/>
          </a:prstGeom>
          <a:solidFill>
            <a:srgbClr val="D6DCE0"/>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 name="Text Box 4">
            <a:extLst>
              <a:ext uri="{FF2B5EF4-FFF2-40B4-BE49-F238E27FC236}">
                <a16:creationId xmlns:a16="http://schemas.microsoft.com/office/drawing/2014/main" id="{921539C2-9F1B-1CC0-4BE3-B0415B8C2EB3}"/>
              </a:ext>
            </a:extLst>
          </p:cNvPr>
          <p:cNvSpPr txBox="1">
            <a:spLocks noChangeArrowheads="1"/>
          </p:cNvSpPr>
          <p:nvPr/>
        </p:nvSpPr>
        <p:spPr bwMode="auto">
          <a:xfrm>
            <a:off x="4153751" y="2429708"/>
            <a:ext cx="994014" cy="582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call 0 from above</a:t>
            </a:r>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 name="Line 8">
            <a:extLst>
              <a:ext uri="{FF2B5EF4-FFF2-40B4-BE49-F238E27FC236}">
                <a16:creationId xmlns:a16="http://schemas.microsoft.com/office/drawing/2014/main" id="{6A44D177-7C34-3DD4-F5FE-CE28EC4374EB}"/>
              </a:ext>
            </a:extLst>
          </p:cNvPr>
          <p:cNvSpPr>
            <a:spLocks noChangeShapeType="1"/>
          </p:cNvSpPr>
          <p:nvPr/>
        </p:nvSpPr>
        <p:spPr bwMode="auto">
          <a:xfrm>
            <a:off x="3986402" y="2314654"/>
            <a:ext cx="344360" cy="181934"/>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 name="Group 10">
            <a:extLst>
              <a:ext uri="{FF2B5EF4-FFF2-40B4-BE49-F238E27FC236}">
                <a16:creationId xmlns:a16="http://schemas.microsoft.com/office/drawing/2014/main" id="{0F214CA3-D7B3-0FF9-1F48-318BF9C137AB}"/>
              </a:ext>
            </a:extLst>
          </p:cNvPr>
          <p:cNvGrpSpPr>
            <a:grpSpLocks/>
          </p:cNvGrpSpPr>
          <p:nvPr/>
        </p:nvGrpSpPr>
        <p:grpSpPr bwMode="auto">
          <a:xfrm>
            <a:off x="5907872" y="2307073"/>
            <a:ext cx="992567" cy="826285"/>
            <a:chOff x="2848" y="1499"/>
            <a:chExt cx="660" cy="510"/>
          </a:xfrm>
        </p:grpSpPr>
        <p:sp>
          <p:nvSpPr>
            <p:cNvPr id="45" name="Oval 11">
              <a:extLst>
                <a:ext uri="{FF2B5EF4-FFF2-40B4-BE49-F238E27FC236}">
                  <a16:creationId xmlns:a16="http://schemas.microsoft.com/office/drawing/2014/main" id="{209AE589-D391-121C-F00D-E616ECF2D7DC}"/>
                </a:ext>
              </a:extLst>
            </p:cNvPr>
            <p:cNvSpPr>
              <a:spLocks noChangeArrowheads="1"/>
            </p:cNvSpPr>
            <p:nvPr/>
          </p:nvSpPr>
          <p:spPr bwMode="auto">
            <a:xfrm>
              <a:off x="2893" y="1499"/>
              <a:ext cx="568" cy="510"/>
            </a:xfrm>
            <a:prstGeom prst="ellipse">
              <a:avLst/>
            </a:prstGeom>
            <a:solidFill>
              <a:srgbClr val="D6DCE0"/>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6" name="Text Box 12">
              <a:extLst>
                <a:ext uri="{FF2B5EF4-FFF2-40B4-BE49-F238E27FC236}">
                  <a16:creationId xmlns:a16="http://schemas.microsoft.com/office/drawing/2014/main" id="{314E1E6E-386A-B0CC-8F61-656279B70B2F}"/>
                </a:ext>
              </a:extLst>
            </p:cNvPr>
            <p:cNvSpPr txBox="1">
              <a:spLocks noChangeArrowheads="1"/>
            </p:cNvSpPr>
            <p:nvPr/>
          </p:nvSpPr>
          <p:spPr bwMode="auto">
            <a:xfrm>
              <a:off x="2848" y="1551"/>
              <a:ext cx="66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ACK or NAK 0</a:t>
              </a:r>
              <a:endParaRPr kumimoji="0" lang="en-US" altLang="en-US" sz="12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8" name="Group 7">
            <a:extLst>
              <a:ext uri="{FF2B5EF4-FFF2-40B4-BE49-F238E27FC236}">
                <a16:creationId xmlns:a16="http://schemas.microsoft.com/office/drawing/2014/main" id="{0A2062E0-AD62-232A-51CD-877E37E1E95D}"/>
              </a:ext>
            </a:extLst>
          </p:cNvPr>
          <p:cNvGrpSpPr/>
          <p:nvPr/>
        </p:nvGrpSpPr>
        <p:grpSpPr>
          <a:xfrm>
            <a:off x="3632757" y="1362532"/>
            <a:ext cx="3449991" cy="1038540"/>
            <a:chOff x="3996127" y="1394027"/>
            <a:chExt cx="3785263" cy="1087437"/>
          </a:xfrm>
        </p:grpSpPr>
        <p:sp>
          <p:nvSpPr>
            <p:cNvPr id="40" name="Text Box 5">
              <a:extLst>
                <a:ext uri="{FF2B5EF4-FFF2-40B4-BE49-F238E27FC236}">
                  <a16:creationId xmlns:a16="http://schemas.microsoft.com/office/drawing/2014/main" id="{675D884A-E691-3985-9593-F0A539127F31}"/>
                </a:ext>
              </a:extLst>
            </p:cNvPr>
            <p:cNvSpPr txBox="1">
              <a:spLocks noChangeArrowheads="1"/>
            </p:cNvSpPr>
            <p:nvPr/>
          </p:nvSpPr>
          <p:spPr bwMode="auto">
            <a:xfrm>
              <a:off x="3996127" y="1706764"/>
              <a:ext cx="3694105" cy="532858"/>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data, checksum)</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nvGrpSpPr>
            <p:cNvPr id="41" name="Group 40">
              <a:extLst>
                <a:ext uri="{FF2B5EF4-FFF2-40B4-BE49-F238E27FC236}">
                  <a16:creationId xmlns:a16="http://schemas.microsoft.com/office/drawing/2014/main" id="{3D327D74-EA61-DF6A-6CB9-D8CABABC522C}"/>
                </a:ext>
              </a:extLst>
            </p:cNvPr>
            <p:cNvGrpSpPr/>
            <p:nvPr/>
          </p:nvGrpSpPr>
          <p:grpSpPr>
            <a:xfrm>
              <a:off x="3996128" y="1394027"/>
              <a:ext cx="3785262" cy="1087437"/>
              <a:chOff x="3996128" y="1394027"/>
              <a:chExt cx="3785262" cy="1087437"/>
            </a:xfrm>
          </p:grpSpPr>
          <p:sp>
            <p:nvSpPr>
              <p:cNvPr id="42" name="Text Box 6">
                <a:extLst>
                  <a:ext uri="{FF2B5EF4-FFF2-40B4-BE49-F238E27FC236}">
                    <a16:creationId xmlns:a16="http://schemas.microsoft.com/office/drawing/2014/main" id="{A8ED0A27-F8A5-085D-1DA3-B1766D6B93D6}"/>
                  </a:ext>
                </a:extLst>
              </p:cNvPr>
              <p:cNvSpPr txBox="1">
                <a:spLocks noChangeArrowheads="1"/>
              </p:cNvSpPr>
              <p:nvPr/>
            </p:nvSpPr>
            <p:spPr bwMode="auto">
              <a:xfrm>
                <a:off x="4928659" y="1394027"/>
                <a:ext cx="2111375" cy="300037"/>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3" name="Line 7">
                <a:extLst>
                  <a:ext uri="{FF2B5EF4-FFF2-40B4-BE49-F238E27FC236}">
                    <a16:creationId xmlns:a16="http://schemas.microsoft.com/office/drawing/2014/main" id="{8BD364CC-701F-BF73-044C-EBA672AFC5AB}"/>
                  </a:ext>
                </a:extLst>
              </p:cNvPr>
              <p:cNvSpPr>
                <a:spLocks noChangeShapeType="1"/>
              </p:cNvSpPr>
              <p:nvPr/>
            </p:nvSpPr>
            <p:spPr bwMode="auto">
              <a:xfrm>
                <a:off x="3996128" y="1738514"/>
                <a:ext cx="378526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4" name="Freeform 13">
                <a:extLst>
                  <a:ext uri="{FF2B5EF4-FFF2-40B4-BE49-F238E27FC236}">
                    <a16:creationId xmlns:a16="http://schemas.microsoft.com/office/drawing/2014/main" id="{FE2A8A88-405F-54FB-37D6-3F1676EDE1B1}"/>
                  </a:ext>
                </a:extLst>
              </p:cNvPr>
              <p:cNvSpPr>
                <a:spLocks/>
              </p:cNvSpPr>
              <p:nvPr/>
            </p:nvSpPr>
            <p:spPr bwMode="auto">
              <a:xfrm flipV="1">
                <a:off x="5215989" y="2260802"/>
                <a:ext cx="1482725" cy="220662"/>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grpSp>
        <p:nvGrpSpPr>
          <p:cNvPr id="9" name="Group 8">
            <a:extLst>
              <a:ext uri="{FF2B5EF4-FFF2-40B4-BE49-F238E27FC236}">
                <a16:creationId xmlns:a16="http://schemas.microsoft.com/office/drawing/2014/main" id="{E72B258A-EA7B-76CB-B510-12155E82C73A}"/>
              </a:ext>
            </a:extLst>
          </p:cNvPr>
          <p:cNvGrpSpPr/>
          <p:nvPr/>
        </p:nvGrpSpPr>
        <p:grpSpPr>
          <a:xfrm>
            <a:off x="6716684" y="1941112"/>
            <a:ext cx="1978273" cy="1152826"/>
            <a:chOff x="7379752" y="1999848"/>
            <a:chExt cx="2170523" cy="1207104"/>
          </a:xfrm>
        </p:grpSpPr>
        <p:sp>
          <p:nvSpPr>
            <p:cNvPr id="36" name="Freeform 14">
              <a:extLst>
                <a:ext uri="{FF2B5EF4-FFF2-40B4-BE49-F238E27FC236}">
                  <a16:creationId xmlns:a16="http://schemas.microsoft.com/office/drawing/2014/main" id="{72B683F1-04D5-F793-E8E6-7A732A4D8EB3}"/>
                </a:ext>
              </a:extLst>
            </p:cNvPr>
            <p:cNvSpPr>
              <a:spLocks/>
            </p:cNvSpPr>
            <p:nvPr/>
          </p:nvSpPr>
          <p:spPr bwMode="auto">
            <a:xfrm rot="20242820">
              <a:off x="7379752" y="2244927"/>
              <a:ext cx="466725" cy="685800"/>
            </a:xfrm>
            <a:custGeom>
              <a:avLst/>
              <a:gdLst>
                <a:gd name="T0" fmla="*/ 0 w 735"/>
                <a:gd name="T1" fmla="*/ 2147483647 h 1080"/>
                <a:gd name="T2" fmla="*/ 0 w 735"/>
                <a:gd name="T3" fmla="*/ 2147483647 h 1080"/>
                <a:gd name="T4" fmla="*/ 0 60000 65536"/>
                <a:gd name="T5" fmla="*/ 0 60000 65536"/>
              </a:gdLst>
              <a:ahLst/>
              <a:cxnLst>
                <a:cxn ang="T4">
                  <a:pos x="T0" y="T1"/>
                </a:cxn>
                <a:cxn ang="T5">
                  <a:pos x="T2" y="T3"/>
                </a:cxn>
              </a:cxnLst>
              <a:rect l="0" t="0" r="r" b="b"/>
              <a:pathLst>
                <a:path w="735" h="1080">
                  <a:moveTo>
                    <a:pt x="0" y="195"/>
                  </a:moveTo>
                  <a:cubicBezTo>
                    <a:pt x="690" y="0"/>
                    <a:pt x="735" y="1080"/>
                    <a:pt x="0" y="855"/>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7" name="Text Box 15">
              <a:extLst>
                <a:ext uri="{FF2B5EF4-FFF2-40B4-BE49-F238E27FC236}">
                  <a16:creationId xmlns:a16="http://schemas.microsoft.com/office/drawing/2014/main" id="{C793C167-FCE9-67EB-96F1-21E1EB85A888}"/>
                </a:ext>
              </a:extLst>
            </p:cNvPr>
            <p:cNvSpPr txBox="1">
              <a:spLocks noChangeArrowheads="1"/>
            </p:cNvSpPr>
            <p:nvPr/>
          </p:nvSpPr>
          <p:spPr bwMode="auto">
            <a:xfrm>
              <a:off x="7742238" y="2806902"/>
              <a:ext cx="1808036" cy="400050"/>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8" name="Text Box 16">
              <a:extLst>
                <a:ext uri="{FF2B5EF4-FFF2-40B4-BE49-F238E27FC236}">
                  <a16:creationId xmlns:a16="http://schemas.microsoft.com/office/drawing/2014/main" id="{1D27E66D-2FB0-9BD7-0B89-4D06DC4AD75F}"/>
                </a:ext>
              </a:extLst>
            </p:cNvPr>
            <p:cNvSpPr txBox="1">
              <a:spLocks noChangeArrowheads="1"/>
            </p:cNvSpPr>
            <p:nvPr/>
          </p:nvSpPr>
          <p:spPr bwMode="auto">
            <a:xfrm>
              <a:off x="7714671" y="1999848"/>
              <a:ext cx="1835604" cy="753748"/>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err="1">
                  <a:ln>
                    <a:noFill/>
                  </a:ln>
                  <a:solidFill>
                    <a:srgbClr val="C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(rcvpkt,1) )</a:t>
              </a:r>
              <a:endParaRPr kumimoji="0" lang="en-US" altLang="en-US" sz="1400" b="1" i="0" u="none" strike="noStrike" kern="1200" cap="none" spc="0" normalizeH="0" baseline="0" noProof="0" dirty="0">
                <a:ln>
                  <a:noFill/>
                </a:ln>
                <a:solidFill>
                  <a:srgbClr val="C00000"/>
                </a:solidFill>
                <a:effectLst/>
                <a:uLnTx/>
                <a:uFillTx/>
                <a:latin typeface="Times New Roman" panose="02020603050405020304" pitchFamily="18" charset="0"/>
                <a:ea typeface="ＭＳ Ｐゴシック" panose="020B0600070205080204" pitchFamily="34" charset="-128"/>
                <a:cs typeface="+mn-cs"/>
              </a:endParaRPr>
            </a:p>
          </p:txBody>
        </p:sp>
        <p:sp>
          <p:nvSpPr>
            <p:cNvPr id="39" name="Line 17">
              <a:extLst>
                <a:ext uri="{FF2B5EF4-FFF2-40B4-BE49-F238E27FC236}">
                  <a16:creationId xmlns:a16="http://schemas.microsoft.com/office/drawing/2014/main" id="{BC14AC11-D756-0D85-5790-0CD2518AD604}"/>
                </a:ext>
              </a:extLst>
            </p:cNvPr>
            <p:cNvSpPr>
              <a:spLocks noChangeShapeType="1"/>
            </p:cNvSpPr>
            <p:nvPr/>
          </p:nvSpPr>
          <p:spPr bwMode="auto">
            <a:xfrm>
              <a:off x="7835364" y="2846589"/>
              <a:ext cx="14335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4" name="Group 13">
            <a:extLst>
              <a:ext uri="{FF2B5EF4-FFF2-40B4-BE49-F238E27FC236}">
                <a16:creationId xmlns:a16="http://schemas.microsoft.com/office/drawing/2014/main" id="{FAF1D988-D6C5-9A69-2120-CDF219982CC8}"/>
              </a:ext>
            </a:extLst>
          </p:cNvPr>
          <p:cNvGrpSpPr/>
          <p:nvPr/>
        </p:nvGrpSpPr>
        <p:grpSpPr>
          <a:xfrm>
            <a:off x="6680512" y="2886230"/>
            <a:ext cx="2146948" cy="1436780"/>
            <a:chOff x="7340064" y="2989464"/>
            <a:chExt cx="2355590" cy="1504427"/>
          </a:xfrm>
        </p:grpSpPr>
        <p:sp>
          <p:nvSpPr>
            <p:cNvPr id="20" name="Freeform 20">
              <a:extLst>
                <a:ext uri="{FF2B5EF4-FFF2-40B4-BE49-F238E27FC236}">
                  <a16:creationId xmlns:a16="http://schemas.microsoft.com/office/drawing/2014/main" id="{9CB6C527-0B94-5AF9-C36E-CB8643717820}"/>
                </a:ext>
              </a:extLst>
            </p:cNvPr>
            <p:cNvSpPr>
              <a:spLocks/>
            </p:cNvSpPr>
            <p:nvPr/>
          </p:nvSpPr>
          <p:spPr bwMode="auto">
            <a:xfrm rot="5400000" flipH="1" flipV="1">
              <a:off x="6760626" y="3568902"/>
              <a:ext cx="1363663" cy="204788"/>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1" name="Text Box 24">
              <a:extLst>
                <a:ext uri="{FF2B5EF4-FFF2-40B4-BE49-F238E27FC236}">
                  <a16:creationId xmlns:a16="http://schemas.microsoft.com/office/drawing/2014/main" id="{4014E651-4EC0-E6B7-D14C-B5A0AB0BBEF7}"/>
                </a:ext>
              </a:extLst>
            </p:cNvPr>
            <p:cNvSpPr txBox="1">
              <a:spLocks noChangeArrowheads="1"/>
            </p:cNvSpPr>
            <p:nvPr/>
          </p:nvSpPr>
          <p:spPr bwMode="auto">
            <a:xfrm>
              <a:off x="7529435" y="3255706"/>
              <a:ext cx="2166219" cy="837194"/>
            </a:xfrm>
            <a:prstGeom prst="rect">
              <a:avLst/>
            </a:prstGeom>
            <a:solidFill>
              <a:schemeClr val="accent4">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&amp;&amp; </a:t>
              </a:r>
              <a:r>
                <a:rPr kumimoji="0" lang="en-US" altLang="en-US" sz="1400" b="1" i="0" u="none" strike="noStrike" kern="1200" cap="none" spc="0" normalizeH="0" baseline="0" noProof="0" dirty="0" err="1">
                  <a:ln>
                    <a:noFill/>
                  </a:ln>
                  <a:solidFill>
                    <a:srgbClr val="C00000"/>
                  </a:solidFill>
                  <a:effectLst/>
                  <a:uLnTx/>
                  <a:uFillTx/>
                  <a:latin typeface="Arial" panose="020B0604020202020204" pitchFamily="34" charset="0"/>
                  <a:ea typeface="ＭＳ Ｐゴシック" panose="020B0600070205080204" pitchFamily="34" charset="-128"/>
                  <a:cs typeface="+mn-cs"/>
                </a:rPr>
                <a:t>isACK</a:t>
              </a:r>
              <a:r>
                <a:rPr kumimoji="0" lang="en-US" altLang="en-US" sz="14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(rcvpkt,0) </a:t>
              </a:r>
            </a:p>
          </p:txBody>
        </p:sp>
        <p:sp>
          <p:nvSpPr>
            <p:cNvPr id="22" name="Line 25">
              <a:extLst>
                <a:ext uri="{FF2B5EF4-FFF2-40B4-BE49-F238E27FC236}">
                  <a16:creationId xmlns:a16="http://schemas.microsoft.com/office/drawing/2014/main" id="{71683F0C-9714-A3F4-9C4D-C89DA711B1A1}"/>
                </a:ext>
              </a:extLst>
            </p:cNvPr>
            <p:cNvSpPr>
              <a:spLocks noChangeShapeType="1"/>
            </p:cNvSpPr>
            <p:nvPr/>
          </p:nvSpPr>
          <p:spPr bwMode="auto">
            <a:xfrm>
              <a:off x="7611527" y="4113414"/>
              <a:ext cx="99060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4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3" name="Text Box 37">
              <a:extLst>
                <a:ext uri="{FF2B5EF4-FFF2-40B4-BE49-F238E27FC236}">
                  <a16:creationId xmlns:a16="http://schemas.microsoft.com/office/drawing/2014/main" id="{DDA62686-2CB9-5174-C5C8-AD60BFDAF8F8}"/>
                </a:ext>
              </a:extLst>
            </p:cNvPr>
            <p:cNvSpPr txBox="1">
              <a:spLocks noChangeArrowheads="1"/>
            </p:cNvSpPr>
            <p:nvPr/>
          </p:nvSpPr>
          <p:spPr bwMode="auto">
            <a:xfrm>
              <a:off x="7987020" y="4171623"/>
              <a:ext cx="338039" cy="322268"/>
            </a:xfrm>
            <a:prstGeom prst="rect">
              <a:avLst/>
            </a:prstGeom>
            <a:solidFill>
              <a:schemeClr val="accent4">
                <a:lumMod val="20000"/>
                <a:lumOff val="80000"/>
              </a:schemeClr>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grpSp>
      <p:sp>
        <p:nvSpPr>
          <p:cNvPr id="91" name="Line 35">
            <a:extLst>
              <a:ext uri="{FF2B5EF4-FFF2-40B4-BE49-F238E27FC236}">
                <a16:creationId xmlns:a16="http://schemas.microsoft.com/office/drawing/2014/main" id="{E013AAD4-BA84-CAD2-0BA9-7FE176FBA8B7}"/>
              </a:ext>
            </a:extLst>
          </p:cNvPr>
          <p:cNvSpPr>
            <a:spLocks noChangeShapeType="1"/>
          </p:cNvSpPr>
          <p:nvPr/>
        </p:nvSpPr>
        <p:spPr bwMode="auto">
          <a:xfrm>
            <a:off x="1887167" y="2287735"/>
            <a:ext cx="7898860" cy="3782313"/>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2" name="Text Box 21">
            <a:extLst>
              <a:ext uri="{FF2B5EF4-FFF2-40B4-BE49-F238E27FC236}">
                <a16:creationId xmlns:a16="http://schemas.microsoft.com/office/drawing/2014/main" id="{9C882BEC-B9A6-2AA4-5053-6613F82E9060}"/>
              </a:ext>
            </a:extLst>
          </p:cNvPr>
          <p:cNvSpPr txBox="1">
            <a:spLocks noChangeArrowheads="1"/>
          </p:cNvSpPr>
          <p:nvPr/>
        </p:nvSpPr>
        <p:spPr bwMode="auto">
          <a:xfrm>
            <a:off x="4997315" y="3156098"/>
            <a:ext cx="16224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000" dirty="0">
                <a:solidFill>
                  <a:schemeClr val="accent2"/>
                </a:solidFill>
              </a:rPr>
              <a:t>sender FSM</a:t>
            </a:r>
          </a:p>
          <a:p>
            <a:r>
              <a:rPr lang="en-US" altLang="en-US" sz="2000" dirty="0">
                <a:solidFill>
                  <a:schemeClr val="accent2"/>
                </a:solidFill>
              </a:rPr>
              <a:t>fragment</a:t>
            </a:r>
          </a:p>
        </p:txBody>
      </p:sp>
      <p:grpSp>
        <p:nvGrpSpPr>
          <p:cNvPr id="93" name="Group 3">
            <a:extLst>
              <a:ext uri="{FF2B5EF4-FFF2-40B4-BE49-F238E27FC236}">
                <a16:creationId xmlns:a16="http://schemas.microsoft.com/office/drawing/2014/main" id="{1D38414E-76C8-2D24-0F38-D67268F2B832}"/>
              </a:ext>
            </a:extLst>
          </p:cNvPr>
          <p:cNvGrpSpPr>
            <a:grpSpLocks/>
          </p:cNvGrpSpPr>
          <p:nvPr/>
        </p:nvGrpSpPr>
        <p:grpSpPr bwMode="auto">
          <a:xfrm>
            <a:off x="3207818" y="3832382"/>
            <a:ext cx="817563" cy="795338"/>
            <a:chOff x="963" y="1131"/>
            <a:chExt cx="515" cy="501"/>
          </a:xfrm>
        </p:grpSpPr>
        <p:sp>
          <p:nvSpPr>
            <p:cNvPr id="94" name="Oval 4">
              <a:extLst>
                <a:ext uri="{FF2B5EF4-FFF2-40B4-BE49-F238E27FC236}">
                  <a16:creationId xmlns:a16="http://schemas.microsoft.com/office/drawing/2014/main" id="{3FB4CFA1-C38C-80BE-A617-1238480CDE28}"/>
                </a:ext>
              </a:extLst>
            </p:cNvPr>
            <p:cNvSpPr>
              <a:spLocks noChangeArrowheads="1"/>
            </p:cNvSpPr>
            <p:nvPr/>
          </p:nvSpPr>
          <p:spPr bwMode="auto">
            <a:xfrm>
              <a:off x="963" y="1131"/>
              <a:ext cx="490" cy="501"/>
            </a:xfrm>
            <a:prstGeom prst="ellipse">
              <a:avLst/>
            </a:prstGeom>
            <a:solidFill>
              <a:schemeClr val="tx2">
                <a:lumMod val="20000"/>
                <a:lumOff val="80000"/>
              </a:schemeClr>
            </a:solidFill>
            <a:ln w="19050">
              <a:no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5" name="Text Box 5">
              <a:extLst>
                <a:ext uri="{FF2B5EF4-FFF2-40B4-BE49-F238E27FC236}">
                  <a16:creationId xmlns:a16="http://schemas.microsoft.com/office/drawing/2014/main" id="{C666763F-204D-21EA-727D-16D59C99EF4B}"/>
                </a:ext>
              </a:extLst>
            </p:cNvPr>
            <p:cNvSpPr txBox="1">
              <a:spLocks noChangeArrowheads="1"/>
            </p:cNvSpPr>
            <p:nvPr/>
          </p:nvSpPr>
          <p:spPr bwMode="auto">
            <a:xfrm>
              <a:off x="974" y="1153"/>
              <a:ext cx="50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 for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0 from below</a:t>
              </a:r>
              <a:endParaRPr kumimoji="0" lang="en-US" altLang="en-US" sz="14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nvGrpSpPr>
          <p:cNvPr id="96" name="Group 95">
            <a:extLst>
              <a:ext uri="{FF2B5EF4-FFF2-40B4-BE49-F238E27FC236}">
                <a16:creationId xmlns:a16="http://schemas.microsoft.com/office/drawing/2014/main" id="{4A0D4DC3-F61B-8DBB-7CCC-E318009897E2}"/>
              </a:ext>
            </a:extLst>
          </p:cNvPr>
          <p:cNvGrpSpPr/>
          <p:nvPr/>
        </p:nvGrpSpPr>
        <p:grpSpPr>
          <a:xfrm>
            <a:off x="3517288" y="4648358"/>
            <a:ext cx="3614652" cy="2142249"/>
            <a:chOff x="5073714" y="4161975"/>
            <a:chExt cx="3614652" cy="2142249"/>
          </a:xfrm>
        </p:grpSpPr>
        <p:sp>
          <p:nvSpPr>
            <p:cNvPr id="97" name="Freeform 11">
              <a:extLst>
                <a:ext uri="{FF2B5EF4-FFF2-40B4-BE49-F238E27FC236}">
                  <a16:creationId xmlns:a16="http://schemas.microsoft.com/office/drawing/2014/main" id="{6159B803-1148-0C1F-EE07-39EBB95A59C3}"/>
                </a:ext>
              </a:extLst>
            </p:cNvPr>
            <p:cNvSpPr>
              <a:spLocks/>
            </p:cNvSpPr>
            <p:nvPr/>
          </p:nvSpPr>
          <p:spPr bwMode="auto">
            <a:xfrm>
              <a:off x="5299232" y="4161975"/>
              <a:ext cx="2664250" cy="409084"/>
            </a:xfrm>
            <a:custGeom>
              <a:avLst/>
              <a:gdLst>
                <a:gd name="T0" fmla="*/ 0 w 2835"/>
                <a:gd name="T1" fmla="*/ 0 h 525"/>
                <a:gd name="T2" fmla="*/ 2147483647 w 2835"/>
                <a:gd name="T3" fmla="*/ 0 h 525"/>
                <a:gd name="T4" fmla="*/ 0 60000 65536"/>
                <a:gd name="T5" fmla="*/ 0 60000 65536"/>
              </a:gdLst>
              <a:ahLst/>
              <a:cxnLst>
                <a:cxn ang="T4">
                  <a:pos x="T0" y="T1"/>
                </a:cxn>
                <a:cxn ang="T5">
                  <a:pos x="T2" y="T3"/>
                </a:cxn>
              </a:cxnLst>
              <a:rect l="0" t="0" r="r" b="b"/>
              <a:pathLst>
                <a:path w="2835" h="525">
                  <a:moveTo>
                    <a:pt x="0" y="0"/>
                  </a:moveTo>
                  <a:cubicBezTo>
                    <a:pt x="60" y="525"/>
                    <a:pt x="2835" y="495"/>
                    <a:pt x="2835" y="0"/>
                  </a:cubicBezTo>
                </a:path>
              </a:pathLst>
            </a:custGeom>
            <a:noFill/>
            <a:ln w="19050" cmpd="sng">
              <a:solidFill>
                <a:schemeClr val="accent5">
                  <a:lumMod val="50000"/>
                </a:schemeClr>
              </a:solidFill>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98" name="Text Box 12">
              <a:extLst>
                <a:ext uri="{FF2B5EF4-FFF2-40B4-BE49-F238E27FC236}">
                  <a16:creationId xmlns:a16="http://schemas.microsoft.com/office/drawing/2014/main" id="{BA9D008A-E4E0-CDDB-1A90-F52A5ADFEB14}"/>
                </a:ext>
              </a:extLst>
            </p:cNvPr>
            <p:cNvSpPr txBox="1">
              <a:spLocks noChangeArrowheads="1"/>
            </p:cNvSpPr>
            <p:nvPr/>
          </p:nvSpPr>
          <p:spPr bwMode="auto">
            <a:xfrm>
              <a:off x="5262206" y="4540502"/>
              <a:ext cx="3105149" cy="571500"/>
            </a:xfrm>
            <a:prstGeom prst="rect">
              <a:avLst/>
            </a:prstGeom>
            <a:solidFill>
              <a:srgbClr val="945200">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R="0" lvl="0" indent="0" algn="r" eaLnBrk="0" fontAlgn="base" hangingPunct="0">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Arial" panose="020B0604020202020204" pitchFamily="34" charset="0"/>
                  <a:ea typeface="ＭＳ Ｐゴシック" panose="020B0600070205080204" pitchFamily="34" charset="-128"/>
                </a:defRPr>
              </a:lvl1pPr>
              <a:lvl2pPr marL="742950" indent="-285750">
                <a:defRPr sz="1600">
                  <a:latin typeface="Tahoma" panose="020B0604030504040204" pitchFamily="34" charset="0"/>
                  <a:ea typeface="ＭＳ Ｐゴシック" panose="020B0600070205080204" pitchFamily="34" charset="-128"/>
                </a:defRPr>
              </a:lvl2pPr>
              <a:lvl3pPr marL="1143000" indent="-228600">
                <a:defRPr sz="1600">
                  <a:latin typeface="Tahoma" panose="020B0604030504040204" pitchFamily="34" charset="0"/>
                  <a:ea typeface="ＭＳ Ｐゴシック" panose="020B0600070205080204" pitchFamily="34" charset="-128"/>
                </a:defRPr>
              </a:lvl3pPr>
              <a:lvl4pPr marL="1600200" indent="-228600">
                <a:defRPr sz="1600">
                  <a:latin typeface="Tahoma" panose="020B0604030504040204" pitchFamily="34" charset="0"/>
                  <a:ea typeface="ＭＳ Ｐゴシック" panose="020B0600070205080204" pitchFamily="34" charset="-128"/>
                </a:defRPr>
              </a:lvl4pPr>
              <a:lvl5pPr marL="2057400" indent="-228600">
                <a:defRPr sz="1600">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9pPr>
            </a:lstStyle>
            <a:p>
              <a:r>
                <a:rPr lang="en-US" altLang="en-US" dirty="0" err="1"/>
                <a:t>rdt_rcv</a:t>
              </a:r>
              <a:r>
                <a:rPr lang="en-US" altLang="en-US" dirty="0"/>
                <a:t>(</a:t>
              </a:r>
              <a:r>
                <a:rPr lang="en-US" altLang="en-US" dirty="0" err="1"/>
                <a:t>rcvpkt</a:t>
              </a:r>
              <a:r>
                <a:rPr lang="en-US" altLang="en-US" dirty="0"/>
                <a:t>) &amp;&amp; </a:t>
              </a:r>
              <a:r>
                <a:rPr lang="en-US" altLang="en-US" dirty="0" err="1"/>
                <a:t>notcorrupt</a:t>
              </a:r>
              <a:r>
                <a:rPr lang="en-US" altLang="en-US" dirty="0"/>
                <a:t>(</a:t>
              </a:r>
              <a:r>
                <a:rPr lang="en-US" altLang="en-US" dirty="0" err="1"/>
                <a:t>rcvpkt</a:t>
              </a:r>
              <a:r>
                <a:rPr lang="en-US" altLang="en-US" dirty="0"/>
                <a:t>) </a:t>
              </a:r>
            </a:p>
            <a:p>
              <a:r>
                <a:rPr lang="en-US" altLang="en-US" dirty="0"/>
                <a:t>  &amp;&amp; has_seq1(</a:t>
              </a:r>
              <a:r>
                <a:rPr lang="en-US" altLang="en-US" dirty="0" err="1"/>
                <a:t>rcvpkt</a:t>
              </a:r>
              <a:r>
                <a:rPr lang="en-US" altLang="en-US" dirty="0"/>
                <a:t>) </a:t>
              </a:r>
            </a:p>
          </p:txBody>
        </p:sp>
        <p:sp>
          <p:nvSpPr>
            <p:cNvPr id="99" name="Line 13">
              <a:extLst>
                <a:ext uri="{FF2B5EF4-FFF2-40B4-BE49-F238E27FC236}">
                  <a16:creationId xmlns:a16="http://schemas.microsoft.com/office/drawing/2014/main" id="{7A2FC437-4D32-12E1-3734-455B0A969296}"/>
                </a:ext>
              </a:extLst>
            </p:cNvPr>
            <p:cNvSpPr>
              <a:spLocks noChangeShapeType="1"/>
            </p:cNvSpPr>
            <p:nvPr/>
          </p:nvSpPr>
          <p:spPr bwMode="auto">
            <a:xfrm>
              <a:off x="5073714" y="5250875"/>
              <a:ext cx="359092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0" name="Text Box 14">
              <a:extLst>
                <a:ext uri="{FF2B5EF4-FFF2-40B4-BE49-F238E27FC236}">
                  <a16:creationId xmlns:a16="http://schemas.microsoft.com/office/drawing/2014/main" id="{5F028767-EBFC-8DEB-85B7-8D4329FF989C}"/>
                </a:ext>
              </a:extLst>
            </p:cNvPr>
            <p:cNvSpPr txBox="1">
              <a:spLocks noChangeArrowheads="1"/>
            </p:cNvSpPr>
            <p:nvPr/>
          </p:nvSpPr>
          <p:spPr bwMode="auto">
            <a:xfrm>
              <a:off x="5262205" y="5310449"/>
              <a:ext cx="3426161" cy="993775"/>
            </a:xfrm>
            <a:prstGeom prst="rect">
              <a:avLst/>
            </a:prstGeom>
            <a:solidFill>
              <a:srgbClr val="945200">
                <a:alpha val="36078"/>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R="0" lvl="0" indent="0" algn="r" eaLnBrk="0" fontAlgn="base" hangingPunct="0">
                <a:lnSpc>
                  <a:spcPct val="100000"/>
                </a:lnSpc>
                <a:spcBef>
                  <a:spcPct val="0"/>
                </a:spcBef>
                <a:spcAft>
                  <a:spcPct val="0"/>
                </a:spcAft>
                <a:buClrTx/>
                <a:buSzTx/>
                <a:buFontTx/>
                <a:buNone/>
                <a:tabLst/>
                <a:defRPr kumimoji="0" sz="1400" b="0" i="0" u="none" strike="noStrike" cap="none" spc="0" normalizeH="0" baseline="0">
                  <a:ln>
                    <a:noFill/>
                  </a:ln>
                  <a:solidFill>
                    <a:srgbClr val="000000"/>
                  </a:solidFill>
                  <a:effectLst/>
                  <a:uLnTx/>
                  <a:uFillTx/>
                  <a:latin typeface="Arial" panose="020B0604020202020204" pitchFamily="34" charset="0"/>
                  <a:ea typeface="ＭＳ Ｐゴシック" panose="020B0600070205080204" pitchFamily="34" charset="-128"/>
                </a:defRPr>
              </a:lvl1pPr>
              <a:lvl2pPr marL="742950" indent="-285750">
                <a:defRPr sz="1600">
                  <a:latin typeface="Tahoma" panose="020B0604030504040204" pitchFamily="34" charset="0"/>
                  <a:ea typeface="ＭＳ Ｐゴシック" panose="020B0600070205080204" pitchFamily="34" charset="-128"/>
                </a:defRPr>
              </a:lvl2pPr>
              <a:lvl3pPr marL="1143000" indent="-228600">
                <a:defRPr sz="1600">
                  <a:latin typeface="Tahoma" panose="020B0604030504040204" pitchFamily="34" charset="0"/>
                  <a:ea typeface="ＭＳ Ｐゴシック" panose="020B0600070205080204" pitchFamily="34" charset="-128"/>
                </a:defRPr>
              </a:lvl3pPr>
              <a:lvl4pPr marL="1600200" indent="-228600">
                <a:defRPr sz="1600">
                  <a:latin typeface="Tahoma" panose="020B0604030504040204" pitchFamily="34" charset="0"/>
                  <a:ea typeface="ＭＳ Ｐゴシック" panose="020B0600070205080204" pitchFamily="34" charset="-128"/>
                </a:defRPr>
              </a:lvl4pPr>
              <a:lvl5pPr marL="2057400" indent="-228600">
                <a:defRPr sz="1600">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latin typeface="Tahoma" panose="020B0604030504040204" pitchFamily="34" charset="0"/>
                  <a:ea typeface="ＭＳ Ｐゴシック" panose="020B0600070205080204" pitchFamily="34" charset="-128"/>
                </a:defRPr>
              </a:lvl9pPr>
            </a:lstStyle>
            <a:p>
              <a:r>
                <a:rPr lang="en-US" altLang="en-US" dirty="0"/>
                <a:t>extract(</a:t>
              </a:r>
              <a:r>
                <a:rPr lang="en-US" altLang="en-US" dirty="0" err="1"/>
                <a:t>rcvpkt,data</a:t>
              </a:r>
              <a:r>
                <a:rPr lang="en-US" altLang="en-US" dirty="0"/>
                <a:t>)</a:t>
              </a:r>
            </a:p>
            <a:p>
              <a:r>
                <a:rPr lang="en-US" altLang="en-US" dirty="0" err="1"/>
                <a:t>deliver_data</a:t>
              </a:r>
              <a:r>
                <a:rPr lang="en-US" altLang="en-US" dirty="0"/>
                <a:t>(data)</a:t>
              </a:r>
            </a:p>
            <a:p>
              <a:r>
                <a:rPr lang="en-US" altLang="en-US" b="1" dirty="0" err="1">
                  <a:solidFill>
                    <a:srgbClr val="C00000"/>
                  </a:solidFill>
                </a:rPr>
                <a:t>sndpkt</a:t>
              </a:r>
              <a:r>
                <a:rPr lang="en-US" altLang="en-US" b="1" dirty="0">
                  <a:solidFill>
                    <a:srgbClr val="C00000"/>
                  </a:solidFill>
                </a:rPr>
                <a:t> = </a:t>
              </a:r>
              <a:r>
                <a:rPr lang="en-US" altLang="en-US" b="1" dirty="0" err="1">
                  <a:solidFill>
                    <a:srgbClr val="C00000"/>
                  </a:solidFill>
                </a:rPr>
                <a:t>make_pkt</a:t>
              </a:r>
              <a:r>
                <a:rPr lang="en-US" altLang="en-US" b="1" dirty="0">
                  <a:solidFill>
                    <a:srgbClr val="C00000"/>
                  </a:solidFill>
                </a:rPr>
                <a:t>(ACK1, </a:t>
              </a:r>
              <a:r>
                <a:rPr lang="en-US" altLang="en-US" b="1" dirty="0" err="1">
                  <a:solidFill>
                    <a:srgbClr val="C00000"/>
                  </a:solidFill>
                </a:rPr>
                <a:t>chksum</a:t>
              </a:r>
              <a:r>
                <a:rPr lang="en-US" altLang="en-US" b="1" dirty="0">
                  <a:solidFill>
                    <a:srgbClr val="C00000"/>
                  </a:solidFill>
                </a:rPr>
                <a:t>)</a:t>
              </a:r>
            </a:p>
            <a:p>
              <a:r>
                <a:rPr lang="en-US" altLang="en-US" dirty="0" err="1"/>
                <a:t>udt_send</a:t>
              </a:r>
              <a:r>
                <a:rPr lang="en-US" altLang="en-US" dirty="0"/>
                <a:t>(</a:t>
              </a:r>
              <a:r>
                <a:rPr lang="en-US" altLang="en-US" dirty="0" err="1"/>
                <a:t>sndpkt</a:t>
              </a:r>
              <a:r>
                <a:rPr lang="en-US" altLang="en-US" dirty="0"/>
                <a:t>)</a:t>
              </a:r>
            </a:p>
          </p:txBody>
        </p:sp>
      </p:grpSp>
      <p:grpSp>
        <p:nvGrpSpPr>
          <p:cNvPr id="101" name="Group 100">
            <a:extLst>
              <a:ext uri="{FF2B5EF4-FFF2-40B4-BE49-F238E27FC236}">
                <a16:creationId xmlns:a16="http://schemas.microsoft.com/office/drawing/2014/main" id="{98077B42-3A98-9889-6590-D47D509F5A76}"/>
              </a:ext>
            </a:extLst>
          </p:cNvPr>
          <p:cNvGrpSpPr/>
          <p:nvPr/>
        </p:nvGrpSpPr>
        <p:grpSpPr>
          <a:xfrm>
            <a:off x="76372" y="4084337"/>
            <a:ext cx="3310834" cy="1217316"/>
            <a:chOff x="1632798" y="3597954"/>
            <a:chExt cx="3310834" cy="1217316"/>
          </a:xfrm>
        </p:grpSpPr>
        <p:sp>
          <p:nvSpPr>
            <p:cNvPr id="102" name="Text Box 26">
              <a:extLst>
                <a:ext uri="{FF2B5EF4-FFF2-40B4-BE49-F238E27FC236}">
                  <a16:creationId xmlns:a16="http://schemas.microsoft.com/office/drawing/2014/main" id="{43AFF2FF-69D9-B0E7-54F7-9A304CC4B050}"/>
                </a:ext>
              </a:extLst>
            </p:cNvPr>
            <p:cNvSpPr txBox="1">
              <a:spLocks noChangeArrowheads="1"/>
            </p:cNvSpPr>
            <p:nvPr/>
          </p:nvSpPr>
          <p:spPr bwMode="auto">
            <a:xfrm>
              <a:off x="1853460" y="3597954"/>
              <a:ext cx="2690122" cy="773113"/>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not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has_seq1(</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103" name="Line 27">
              <a:extLst>
                <a:ext uri="{FF2B5EF4-FFF2-40B4-BE49-F238E27FC236}">
                  <a16:creationId xmlns:a16="http://schemas.microsoft.com/office/drawing/2014/main" id="{648CFE1A-8155-707B-2FA3-069EE5B87B69}"/>
                </a:ext>
              </a:extLst>
            </p:cNvPr>
            <p:cNvSpPr>
              <a:spLocks noChangeShapeType="1"/>
            </p:cNvSpPr>
            <p:nvPr/>
          </p:nvSpPr>
          <p:spPr bwMode="auto">
            <a:xfrm>
              <a:off x="1632798" y="4369480"/>
              <a:ext cx="331083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4" name="Text Box 30">
              <a:extLst>
                <a:ext uri="{FF2B5EF4-FFF2-40B4-BE49-F238E27FC236}">
                  <a16:creationId xmlns:a16="http://schemas.microsoft.com/office/drawing/2014/main" id="{5DB0FBFB-4CF7-9D2C-13B8-5C0BB70C7326}"/>
                </a:ext>
              </a:extLst>
            </p:cNvPr>
            <p:cNvSpPr txBox="1">
              <a:spLocks noChangeArrowheads="1"/>
            </p:cNvSpPr>
            <p:nvPr/>
          </p:nvSpPr>
          <p:spPr bwMode="auto">
            <a:xfrm>
              <a:off x="1889202" y="4405695"/>
              <a:ext cx="2940050" cy="409575"/>
            </a:xfrm>
            <a:prstGeom prst="rect">
              <a:avLst/>
            </a:prstGeom>
            <a:solidFill>
              <a:schemeClr val="accent6">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err="1">
                  <a:ln>
                    <a:noFill/>
                  </a:ln>
                  <a:solidFill>
                    <a:srgbClr val="C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1" i="0" u="none" strike="noStrike" kern="1200" cap="none" spc="0" normalizeH="0" baseline="0" noProof="0" dirty="0" err="1">
                  <a:ln>
                    <a:noFill/>
                  </a:ln>
                  <a:solidFill>
                    <a:srgbClr val="C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a:t>
              </a:r>
              <a:r>
                <a:rPr kumimoji="0" lang="en-US" altLang="en-US" sz="1400" b="1" i="0" u="none" strike="noStrike" kern="1200" cap="none" spc="0" normalizeH="0" baseline="0" noProof="0" dirty="0" err="1">
                  <a:ln>
                    <a:noFill/>
                  </a:ln>
                  <a:solidFill>
                    <a:srgbClr val="C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1"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a:t>
              </a:r>
              <a:endParaRPr kumimoji="0" lang="en-US" altLang="en-US" sz="1400" b="1" i="0" u="none" strike="noStrike" kern="1200" cap="none" spc="0" normalizeH="0" baseline="0" noProof="0" dirty="0">
                <a:ln>
                  <a:noFill/>
                </a:ln>
                <a:solidFill>
                  <a:srgbClr val="C00000"/>
                </a:solidFill>
                <a:effectLst/>
                <a:uLnTx/>
                <a:uFillTx/>
                <a:latin typeface="Times New Roman" panose="02020603050405020304" pitchFamily="18" charset="0"/>
                <a:ea typeface="ＭＳ Ｐゴシック" panose="020B0600070205080204" pitchFamily="34" charset="-128"/>
                <a:cs typeface="+mn-cs"/>
              </a:endParaRPr>
            </a:p>
          </p:txBody>
        </p:sp>
        <p:sp>
          <p:nvSpPr>
            <p:cNvPr id="105" name="Freeform 32">
              <a:extLst>
                <a:ext uri="{FF2B5EF4-FFF2-40B4-BE49-F238E27FC236}">
                  <a16:creationId xmlns:a16="http://schemas.microsoft.com/office/drawing/2014/main" id="{8D176075-CC65-6699-DE86-BB4DF469542F}"/>
                </a:ext>
              </a:extLst>
            </p:cNvPr>
            <p:cNvSpPr>
              <a:spLocks/>
            </p:cNvSpPr>
            <p:nvPr/>
          </p:nvSpPr>
          <p:spPr bwMode="auto">
            <a:xfrm rot="20579453" flipH="1">
              <a:off x="3960969" y="3633337"/>
              <a:ext cx="839788" cy="863600"/>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chemeClr val="accent5">
                  <a:lumMod val="50000"/>
                </a:schemeClr>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107" name="Freeform 25">
            <a:extLst>
              <a:ext uri="{FF2B5EF4-FFF2-40B4-BE49-F238E27FC236}">
                <a16:creationId xmlns:a16="http://schemas.microsoft.com/office/drawing/2014/main" id="{213345EF-91B9-A3E3-10A4-6DBECC817928}"/>
              </a:ext>
            </a:extLst>
          </p:cNvPr>
          <p:cNvSpPr>
            <a:spLocks/>
          </p:cNvSpPr>
          <p:nvPr/>
        </p:nvSpPr>
        <p:spPr bwMode="auto">
          <a:xfrm>
            <a:off x="3568261" y="3611328"/>
            <a:ext cx="825500" cy="185738"/>
          </a:xfrm>
          <a:custGeom>
            <a:avLst/>
            <a:gdLst>
              <a:gd name="T0" fmla="*/ 0 w 520"/>
              <a:gd name="T1" fmla="*/ 2147483647 h 117"/>
              <a:gd name="T2" fmla="*/ 2147483647 w 520"/>
              <a:gd name="T3" fmla="*/ 2147483647 h 117"/>
              <a:gd name="T4" fmla="*/ 0 60000 65536"/>
              <a:gd name="T5" fmla="*/ 0 60000 65536"/>
              <a:gd name="T6" fmla="*/ 0 w 520"/>
              <a:gd name="T7" fmla="*/ 0 h 117"/>
              <a:gd name="T8" fmla="*/ 520 w 520"/>
              <a:gd name="T9" fmla="*/ 117 h 117"/>
            </a:gdLst>
            <a:ahLst/>
            <a:cxnLst>
              <a:cxn ang="T4">
                <a:pos x="T0" y="T1"/>
              </a:cxn>
              <a:cxn ang="T5">
                <a:pos x="T2" y="T3"/>
              </a:cxn>
            </a:cxnLst>
            <a:rect l="T6" t="T7" r="T8" b="T9"/>
            <a:pathLst>
              <a:path w="520" h="117">
                <a:moveTo>
                  <a:pt x="0" y="117"/>
                </a:moveTo>
                <a:cubicBezTo>
                  <a:pt x="136" y="17"/>
                  <a:pt x="276" y="0"/>
                  <a:pt x="520" y="17"/>
                </a:cubicBezTo>
              </a:path>
            </a:pathLst>
          </a:custGeom>
          <a:noFill/>
          <a:ln w="19050">
            <a:solidFill>
              <a:schemeClr val="accent5">
                <a:lumMod val="50000"/>
              </a:schemeClr>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endParaRPr lang="en-US" altLang="en-US"/>
          </a:p>
        </p:txBody>
      </p:sp>
      <p:sp>
        <p:nvSpPr>
          <p:cNvPr id="108" name="Text Box 34">
            <a:extLst>
              <a:ext uri="{FF2B5EF4-FFF2-40B4-BE49-F238E27FC236}">
                <a16:creationId xmlns:a16="http://schemas.microsoft.com/office/drawing/2014/main" id="{40357493-5BC5-9ED9-8DA1-2410DC1CAF7D}"/>
              </a:ext>
            </a:extLst>
          </p:cNvPr>
          <p:cNvSpPr txBox="1">
            <a:spLocks noChangeArrowheads="1"/>
          </p:cNvSpPr>
          <p:nvPr/>
        </p:nvSpPr>
        <p:spPr bwMode="auto">
          <a:xfrm>
            <a:off x="3995213" y="4097390"/>
            <a:ext cx="18034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sz="1600">
                <a:solidFill>
                  <a:schemeClr val="tx1"/>
                </a:solidFill>
                <a:latin typeface="Comic Sans MS" panose="030F0902030302020204" pitchFamily="66" charset="0"/>
              </a:defRPr>
            </a:lvl1pPr>
            <a:lvl2pPr marL="742950" indent="-285750">
              <a:defRPr sz="1600">
                <a:solidFill>
                  <a:schemeClr val="tx1"/>
                </a:solidFill>
                <a:latin typeface="Comic Sans MS" panose="030F0902030302020204" pitchFamily="66" charset="0"/>
              </a:defRPr>
            </a:lvl2pPr>
            <a:lvl3pPr marL="1143000" indent="-228600">
              <a:defRPr sz="1600">
                <a:solidFill>
                  <a:schemeClr val="tx1"/>
                </a:solidFill>
                <a:latin typeface="Comic Sans MS" panose="030F0902030302020204" pitchFamily="66" charset="0"/>
              </a:defRPr>
            </a:lvl3pPr>
            <a:lvl4pPr marL="1600200" indent="-228600">
              <a:defRPr sz="1600">
                <a:solidFill>
                  <a:schemeClr val="tx1"/>
                </a:solidFill>
                <a:latin typeface="Comic Sans MS" panose="030F0902030302020204" pitchFamily="66" charset="0"/>
              </a:defRPr>
            </a:lvl4pPr>
            <a:lvl5pPr marL="2057400" indent="-228600">
              <a:defRPr sz="1600">
                <a:solidFill>
                  <a:schemeClr val="tx1"/>
                </a:solidFill>
                <a:latin typeface="Comic Sans MS" panose="030F0902030302020204" pitchFamily="66" charset="0"/>
              </a:defRPr>
            </a:lvl5pPr>
            <a:lvl6pPr marL="2514600" indent="-228600" algn="ctr" eaLnBrk="0" fontAlgn="base" hangingPunct="0">
              <a:spcBef>
                <a:spcPct val="0"/>
              </a:spcBef>
              <a:spcAft>
                <a:spcPct val="0"/>
              </a:spcAft>
              <a:defRPr sz="1600">
                <a:solidFill>
                  <a:schemeClr val="tx1"/>
                </a:solidFill>
                <a:latin typeface="Comic Sans MS" panose="030F0902030302020204" pitchFamily="66" charset="0"/>
              </a:defRPr>
            </a:lvl6pPr>
            <a:lvl7pPr marL="2971800" indent="-228600" algn="ctr" eaLnBrk="0" fontAlgn="base" hangingPunct="0">
              <a:spcBef>
                <a:spcPct val="0"/>
              </a:spcBef>
              <a:spcAft>
                <a:spcPct val="0"/>
              </a:spcAft>
              <a:defRPr sz="1600">
                <a:solidFill>
                  <a:schemeClr val="tx1"/>
                </a:solidFill>
                <a:latin typeface="Comic Sans MS" panose="030F0902030302020204" pitchFamily="66" charset="0"/>
              </a:defRPr>
            </a:lvl7pPr>
            <a:lvl8pPr marL="3429000" indent="-228600" algn="ctr" eaLnBrk="0" fontAlgn="base" hangingPunct="0">
              <a:spcBef>
                <a:spcPct val="0"/>
              </a:spcBef>
              <a:spcAft>
                <a:spcPct val="0"/>
              </a:spcAft>
              <a:defRPr sz="1600">
                <a:solidFill>
                  <a:schemeClr val="tx1"/>
                </a:solidFill>
                <a:latin typeface="Comic Sans MS" panose="030F0902030302020204" pitchFamily="66" charset="0"/>
              </a:defRPr>
            </a:lvl8pPr>
            <a:lvl9pPr marL="3886200" indent="-228600" algn="ctr" eaLnBrk="0" fontAlgn="base" hangingPunct="0">
              <a:spcBef>
                <a:spcPct val="0"/>
              </a:spcBef>
              <a:spcAft>
                <a:spcPct val="0"/>
              </a:spcAft>
              <a:defRPr sz="1600">
                <a:solidFill>
                  <a:schemeClr val="tx1"/>
                </a:solidFill>
                <a:latin typeface="Comic Sans MS" panose="030F0902030302020204" pitchFamily="66" charset="0"/>
              </a:defRPr>
            </a:lvl9pPr>
          </a:lstStyle>
          <a:p>
            <a:r>
              <a:rPr lang="en-US" altLang="en-US" sz="2000" dirty="0">
                <a:solidFill>
                  <a:schemeClr val="accent2"/>
                </a:solidFill>
              </a:rPr>
              <a:t>receiver FSM</a:t>
            </a:r>
          </a:p>
          <a:p>
            <a:r>
              <a:rPr lang="en-US" altLang="en-US" sz="2000" dirty="0">
                <a:solidFill>
                  <a:schemeClr val="accent2"/>
                </a:solidFill>
              </a:rPr>
              <a:t>fragment</a:t>
            </a:r>
          </a:p>
        </p:txBody>
      </p:sp>
    </p:spTree>
    <p:extLst>
      <p:ext uri="{BB962C8B-B14F-4D97-AF65-F5344CB8AC3E}">
        <p14:creationId xmlns:p14="http://schemas.microsoft.com/office/powerpoint/2010/main" val="11416056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E21CA-F100-C41B-1EA4-107C2F605CDD}"/>
              </a:ext>
            </a:extLst>
          </p:cNvPr>
          <p:cNvSpPr>
            <a:spLocks noGrp="1"/>
          </p:cNvSpPr>
          <p:nvPr>
            <p:ph type="title"/>
          </p:nvPr>
        </p:nvSpPr>
        <p:spPr>
          <a:noFill/>
        </p:spPr>
        <p:txBody>
          <a:bodyPr/>
          <a:lstStyle/>
          <a:p>
            <a:r>
              <a:rPr lang="en-US" dirty="0"/>
              <a:t>Sender FSM</a:t>
            </a:r>
          </a:p>
        </p:txBody>
      </p:sp>
      <p:pic>
        <p:nvPicPr>
          <p:cNvPr id="3" name="Picture 2">
            <a:extLst>
              <a:ext uri="{FF2B5EF4-FFF2-40B4-BE49-F238E27FC236}">
                <a16:creationId xmlns:a16="http://schemas.microsoft.com/office/drawing/2014/main" id="{8BE1D4EF-86B3-F9EF-E229-F175787F1039}"/>
              </a:ext>
            </a:extLst>
          </p:cNvPr>
          <p:cNvPicPr>
            <a:picLocks noChangeAspect="1"/>
          </p:cNvPicPr>
          <p:nvPr/>
        </p:nvPicPr>
        <p:blipFill>
          <a:blip r:embed="rId2"/>
          <a:stretch>
            <a:fillRect/>
          </a:stretch>
        </p:blipFill>
        <p:spPr>
          <a:xfrm>
            <a:off x="6445579" y="1415890"/>
            <a:ext cx="5412003" cy="4990289"/>
          </a:xfrm>
          <a:prstGeom prst="rect">
            <a:avLst/>
          </a:prstGeom>
        </p:spPr>
      </p:pic>
      <p:pic>
        <p:nvPicPr>
          <p:cNvPr id="4" name="Picture 3">
            <a:extLst>
              <a:ext uri="{FF2B5EF4-FFF2-40B4-BE49-F238E27FC236}">
                <a16:creationId xmlns:a16="http://schemas.microsoft.com/office/drawing/2014/main" id="{941956D1-43E7-10CD-EAD7-2C9B2FE6274C}"/>
              </a:ext>
            </a:extLst>
          </p:cNvPr>
          <p:cNvPicPr>
            <a:picLocks noChangeAspect="1"/>
          </p:cNvPicPr>
          <p:nvPr/>
        </p:nvPicPr>
        <p:blipFill>
          <a:blip r:embed="rId3"/>
          <a:stretch>
            <a:fillRect/>
          </a:stretch>
        </p:blipFill>
        <p:spPr>
          <a:xfrm>
            <a:off x="135184" y="1683804"/>
            <a:ext cx="5611238" cy="4454459"/>
          </a:xfrm>
          <a:prstGeom prst="rect">
            <a:avLst/>
          </a:prstGeom>
        </p:spPr>
      </p:pic>
    </p:spTree>
    <p:extLst>
      <p:ext uri="{BB962C8B-B14F-4D97-AF65-F5344CB8AC3E}">
        <p14:creationId xmlns:p14="http://schemas.microsoft.com/office/powerpoint/2010/main" val="26404664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2241B-DA2C-191A-F5AC-632DC3B35BDC}"/>
              </a:ext>
            </a:extLst>
          </p:cNvPr>
          <p:cNvSpPr>
            <a:spLocks noGrp="1"/>
          </p:cNvSpPr>
          <p:nvPr>
            <p:ph type="title"/>
          </p:nvPr>
        </p:nvSpPr>
        <p:spPr>
          <a:noFill/>
        </p:spPr>
        <p:txBody>
          <a:bodyPr/>
          <a:lstStyle/>
          <a:p>
            <a:r>
              <a:rPr lang="en-US" dirty="0"/>
              <a:t>Receiver FSM</a:t>
            </a:r>
          </a:p>
        </p:txBody>
      </p:sp>
      <p:pic>
        <p:nvPicPr>
          <p:cNvPr id="3" name="Picture 2">
            <a:extLst>
              <a:ext uri="{FF2B5EF4-FFF2-40B4-BE49-F238E27FC236}">
                <a16:creationId xmlns:a16="http://schemas.microsoft.com/office/drawing/2014/main" id="{36BF93A9-DD4B-9288-1DF3-1590952AF80F}"/>
              </a:ext>
            </a:extLst>
          </p:cNvPr>
          <p:cNvPicPr>
            <a:picLocks noChangeAspect="1"/>
          </p:cNvPicPr>
          <p:nvPr/>
        </p:nvPicPr>
        <p:blipFill>
          <a:blip r:embed="rId2"/>
          <a:stretch>
            <a:fillRect/>
          </a:stretch>
        </p:blipFill>
        <p:spPr>
          <a:xfrm>
            <a:off x="5581872" y="2042808"/>
            <a:ext cx="6306950" cy="3510166"/>
          </a:xfrm>
          <a:prstGeom prst="rect">
            <a:avLst/>
          </a:prstGeom>
        </p:spPr>
      </p:pic>
      <p:pic>
        <p:nvPicPr>
          <p:cNvPr id="4" name="Picture 3">
            <a:extLst>
              <a:ext uri="{FF2B5EF4-FFF2-40B4-BE49-F238E27FC236}">
                <a16:creationId xmlns:a16="http://schemas.microsoft.com/office/drawing/2014/main" id="{54063036-85DB-9D46-31C2-B899D458A849}"/>
              </a:ext>
            </a:extLst>
          </p:cNvPr>
          <p:cNvPicPr>
            <a:picLocks noChangeAspect="1"/>
          </p:cNvPicPr>
          <p:nvPr/>
        </p:nvPicPr>
        <p:blipFill>
          <a:blip r:embed="rId3"/>
          <a:stretch>
            <a:fillRect/>
          </a:stretch>
        </p:blipFill>
        <p:spPr>
          <a:xfrm>
            <a:off x="303178" y="2539894"/>
            <a:ext cx="4969213" cy="2804563"/>
          </a:xfrm>
          <a:prstGeom prst="rect">
            <a:avLst/>
          </a:prstGeom>
        </p:spPr>
      </p:pic>
    </p:spTree>
    <p:extLst>
      <p:ext uri="{BB962C8B-B14F-4D97-AF65-F5344CB8AC3E}">
        <p14:creationId xmlns:p14="http://schemas.microsoft.com/office/powerpoint/2010/main" val="415764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7F23A-E740-8C92-F156-3D2002912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50F98-4E11-638E-60E1-89DFC2313473}"/>
              </a:ext>
            </a:extLst>
          </p:cNvPr>
          <p:cNvSpPr>
            <a:spLocks noGrp="1"/>
          </p:cNvSpPr>
          <p:nvPr>
            <p:ph type="title"/>
          </p:nvPr>
        </p:nvSpPr>
        <p:spPr/>
        <p:txBody>
          <a:bodyPr/>
          <a:lstStyle/>
          <a:p>
            <a:r>
              <a:rPr lang="en-US" sz="4400"/>
              <a:t>Reliable </a:t>
            </a:r>
            <a:r>
              <a:rPr lang="en-US"/>
              <a:t>d</a:t>
            </a:r>
            <a:r>
              <a:rPr lang="en-US" sz="4400"/>
              <a:t>ata </a:t>
            </a:r>
            <a:r>
              <a:rPr lang="en-US"/>
              <a:t>t</a:t>
            </a:r>
            <a:r>
              <a:rPr lang="en-US" sz="4400"/>
              <a:t>ransfer (</a:t>
            </a:r>
            <a:r>
              <a:rPr lang="en-US" sz="4400" err="1">
                <a:latin typeface="Courier"/>
              </a:rPr>
              <a:t>rdt</a:t>
            </a:r>
            <a:r>
              <a:rPr lang="en-US" sz="4400"/>
              <a:t>) </a:t>
            </a:r>
            <a:endParaRPr lang="en-US"/>
          </a:p>
        </p:txBody>
      </p:sp>
      <p:sp>
        <p:nvSpPr>
          <p:cNvPr id="3" name="Content Placeholder 2">
            <a:extLst>
              <a:ext uri="{FF2B5EF4-FFF2-40B4-BE49-F238E27FC236}">
                <a16:creationId xmlns:a16="http://schemas.microsoft.com/office/drawing/2014/main" id="{76E8071C-373B-781C-6B00-D3EDBD560725}"/>
              </a:ext>
            </a:extLst>
          </p:cNvPr>
          <p:cNvSpPr>
            <a:spLocks noGrp="1"/>
          </p:cNvSpPr>
          <p:nvPr>
            <p:ph sz="half" idx="1"/>
          </p:nvPr>
        </p:nvSpPr>
        <p:spPr>
          <a:xfrm>
            <a:off x="838199" y="1784485"/>
            <a:ext cx="10515600" cy="4079602"/>
          </a:xfrm>
        </p:spPr>
        <p:txBody>
          <a:bodyPr>
            <a:normAutofit/>
          </a:bodyPr>
          <a:lstStyle/>
          <a:p>
            <a:r>
              <a:rPr lang="en-US" sz="4000" dirty="0"/>
              <a:t> How can I make sure all bytes are delivered reliably? </a:t>
            </a:r>
            <a:r>
              <a:rPr lang="en-US" sz="4000" u="sng" dirty="0">
                <a:solidFill>
                  <a:srgbClr val="C00000"/>
                </a:solidFill>
              </a:rPr>
              <a:t>R</a:t>
            </a:r>
            <a:r>
              <a:rPr lang="en-US" sz="4000" dirty="0">
                <a:solidFill>
                  <a:srgbClr val="C00000"/>
                </a:solidFill>
              </a:rPr>
              <a:t>eliable </a:t>
            </a:r>
            <a:r>
              <a:rPr lang="en-US" sz="4000" u="sng" dirty="0">
                <a:solidFill>
                  <a:srgbClr val="C00000"/>
                </a:solidFill>
              </a:rPr>
              <a:t>d</a:t>
            </a:r>
            <a:r>
              <a:rPr lang="en-US" sz="4000" dirty="0">
                <a:solidFill>
                  <a:srgbClr val="C00000"/>
                </a:solidFill>
              </a:rPr>
              <a:t>ata </a:t>
            </a:r>
            <a:r>
              <a:rPr lang="en-US" sz="4000" u="sng" dirty="0">
                <a:solidFill>
                  <a:srgbClr val="C00000"/>
                </a:solidFill>
              </a:rPr>
              <a:t>t</a:t>
            </a:r>
            <a:r>
              <a:rPr lang="en-US" sz="4000" dirty="0">
                <a:solidFill>
                  <a:srgbClr val="C00000"/>
                </a:solidFill>
              </a:rPr>
              <a:t>ransfer (</a:t>
            </a:r>
            <a:r>
              <a:rPr lang="en-US" sz="4000" dirty="0" err="1">
                <a:solidFill>
                  <a:srgbClr val="C00000"/>
                </a:solidFill>
              </a:rPr>
              <a:t>rdt</a:t>
            </a:r>
            <a:r>
              <a:rPr lang="en-US" sz="4000" dirty="0">
                <a:solidFill>
                  <a:srgbClr val="C00000"/>
                </a:solidFill>
              </a:rPr>
              <a:t>)</a:t>
            </a:r>
          </a:p>
          <a:p>
            <a:r>
              <a:rPr lang="en-US" sz="4000" dirty="0"/>
              <a:t> One of the most important services a transport protocol can provide over an unreliable network layer</a:t>
            </a:r>
          </a:p>
          <a:p>
            <a:pPr marL="463550" lvl="1" indent="0">
              <a:buNone/>
            </a:pPr>
            <a:endParaRPr lang="en-US" sz="3600" dirty="0"/>
          </a:p>
        </p:txBody>
      </p:sp>
    </p:spTree>
    <p:extLst>
      <p:ext uri="{BB962C8B-B14F-4D97-AF65-F5344CB8AC3E}">
        <p14:creationId xmlns:p14="http://schemas.microsoft.com/office/powerpoint/2010/main" val="28980915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dirty="0"/>
              <a:t>Unreliable channel v2: </a:t>
            </a:r>
            <a:r>
              <a:rPr lang="en-US" altLang="zh-CN" dirty="0"/>
              <a:t>Channel </a:t>
            </a:r>
            <a:r>
              <a:rPr lang="en-US" dirty="0"/>
              <a:t>with errors </a:t>
            </a:r>
            <a:r>
              <a:rPr lang="en-US" i="1" dirty="0"/>
              <a:t>and</a:t>
            </a:r>
            <a:r>
              <a:rPr lang="en-US" dirty="0"/>
              <a:t> loss</a:t>
            </a:r>
            <a:endParaRPr lang="en-US" sz="4000" dirty="0"/>
          </a:p>
        </p:txBody>
      </p:sp>
      <p:sp>
        <p:nvSpPr>
          <p:cNvPr id="41" name="Rectangle 3">
            <a:extLst>
              <a:ext uri="{FF2B5EF4-FFF2-40B4-BE49-F238E27FC236}">
                <a16:creationId xmlns:a16="http://schemas.microsoft.com/office/drawing/2014/main" id="{55B826DE-FC00-8F40-8016-039FCFE597E4}"/>
              </a:ext>
            </a:extLst>
          </p:cNvPr>
          <p:cNvSpPr txBox="1">
            <a:spLocks noChangeArrowheads="1"/>
          </p:cNvSpPr>
          <p:nvPr/>
        </p:nvSpPr>
        <p:spPr>
          <a:xfrm>
            <a:off x="700825" y="1291107"/>
            <a:ext cx="10533232"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14300" marR="0" lvl="0" indent="-1270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New channel assumption:</a:t>
            </a:r>
            <a:r>
              <a:rPr kumimoji="0" lang="en-US" altLang="en-US" sz="32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underlying channel can also </a:t>
            </a:r>
            <a:r>
              <a:rPr kumimoji="0" lang="en-US" altLang="en-US" sz="32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lose</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packets (data or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checksum, sequence #s, ACKs, retransmissions will be of help … but not quite enough</a:t>
            </a:r>
          </a:p>
        </p:txBody>
      </p:sp>
      <p:sp>
        <p:nvSpPr>
          <p:cNvPr id="4" name="TextBox 3">
            <a:extLst>
              <a:ext uri="{FF2B5EF4-FFF2-40B4-BE49-F238E27FC236}">
                <a16:creationId xmlns:a16="http://schemas.microsoft.com/office/drawing/2014/main" id="{96D30AFD-5483-8F4A-8353-70CF76EDD8F5}"/>
              </a:ext>
            </a:extLst>
          </p:cNvPr>
          <p:cNvSpPr txBox="1"/>
          <p:nvPr/>
        </p:nvSpPr>
        <p:spPr>
          <a:xfrm>
            <a:off x="4899987" y="4716452"/>
            <a:ext cx="6999328" cy="954107"/>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00000"/>
                </a:solidFill>
                <a:effectLst/>
                <a:uLnTx/>
                <a:uFillTx/>
                <a:latin typeface="Calibri" panose="020F0502020204030204"/>
                <a:ea typeface="+mn-ea"/>
                <a:cs typeface="+mn-cs"/>
              </a:rPr>
              <a:t>Q2: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How do </a:t>
            </a:r>
            <a:r>
              <a:rPr kumimoji="0" lang="en-US" sz="2800" b="0" i="1" u="none" strike="noStrike" kern="1200" cap="none" spc="0" normalizeH="0" baseline="0" noProof="0">
                <a:ln>
                  <a:noFill/>
                </a:ln>
                <a:solidFill>
                  <a:prstClr val="black"/>
                </a:solidFill>
                <a:effectLst/>
                <a:uLnTx/>
                <a:uFillTx/>
                <a:latin typeface="Calibri" panose="020F0502020204030204"/>
                <a:ea typeface="+mn-ea"/>
                <a:cs typeface="+mn-cs"/>
              </a:rPr>
              <a:t>humans</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handle lost sender-to-receiver words in conversation?</a:t>
            </a:r>
          </a:p>
        </p:txBody>
      </p:sp>
      <p:sp>
        <p:nvSpPr>
          <p:cNvPr id="3" name="Text Box 46">
            <a:extLst>
              <a:ext uri="{FF2B5EF4-FFF2-40B4-BE49-F238E27FC236}">
                <a16:creationId xmlns:a16="http://schemas.microsoft.com/office/drawing/2014/main" id="{41B0D9AD-122B-7137-1A0A-0D0966FAADB0}"/>
              </a:ext>
            </a:extLst>
          </p:cNvPr>
          <p:cNvSpPr txBox="1">
            <a:spLocks noChangeArrowheads="1"/>
          </p:cNvSpPr>
          <p:nvPr/>
        </p:nvSpPr>
        <p:spPr bwMode="auto">
          <a:xfrm>
            <a:off x="1126632" y="34337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5" name="Text Box 47">
            <a:extLst>
              <a:ext uri="{FF2B5EF4-FFF2-40B4-BE49-F238E27FC236}">
                <a16:creationId xmlns:a16="http://schemas.microsoft.com/office/drawing/2014/main" id="{841CEF3A-1B8E-CD09-E61F-D27EC840ED17}"/>
              </a:ext>
            </a:extLst>
          </p:cNvPr>
          <p:cNvSpPr txBox="1">
            <a:spLocks noChangeArrowheads="1"/>
          </p:cNvSpPr>
          <p:nvPr/>
        </p:nvSpPr>
        <p:spPr bwMode="auto">
          <a:xfrm>
            <a:off x="3566619" y="3429000"/>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6" name="Text Box 50">
            <a:extLst>
              <a:ext uri="{FF2B5EF4-FFF2-40B4-BE49-F238E27FC236}">
                <a16:creationId xmlns:a16="http://schemas.microsoft.com/office/drawing/2014/main" id="{6604725B-3036-6705-B9BC-578A050C01FC}"/>
              </a:ext>
            </a:extLst>
          </p:cNvPr>
          <p:cNvSpPr txBox="1">
            <a:spLocks noChangeArrowheads="1"/>
          </p:cNvSpPr>
          <p:nvPr/>
        </p:nvSpPr>
        <p:spPr bwMode="auto">
          <a:xfrm>
            <a:off x="3572969" y="436721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7" name="Text Box 53">
            <a:extLst>
              <a:ext uri="{FF2B5EF4-FFF2-40B4-BE49-F238E27FC236}">
                <a16:creationId xmlns:a16="http://schemas.microsoft.com/office/drawing/2014/main" id="{159FD836-3A8E-6AB0-6C81-3748B8DA30F6}"/>
              </a:ext>
            </a:extLst>
          </p:cNvPr>
          <p:cNvSpPr txBox="1">
            <a:spLocks noChangeArrowheads="1"/>
          </p:cNvSpPr>
          <p:nvPr/>
        </p:nvSpPr>
        <p:spPr bwMode="auto">
          <a:xfrm>
            <a:off x="1055194" y="4616450"/>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8" name="Text Box 55">
            <a:extLst>
              <a:ext uri="{FF2B5EF4-FFF2-40B4-BE49-F238E27FC236}">
                <a16:creationId xmlns:a16="http://schemas.microsoft.com/office/drawing/2014/main" id="{C0C6C384-7BAE-ED8E-941F-76331AA2A920}"/>
              </a:ext>
            </a:extLst>
          </p:cNvPr>
          <p:cNvSpPr txBox="1">
            <a:spLocks noChangeArrowheads="1"/>
          </p:cNvSpPr>
          <p:nvPr/>
        </p:nvSpPr>
        <p:spPr bwMode="auto">
          <a:xfrm>
            <a:off x="899619" y="4835525"/>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9" name="Text Box 57">
            <a:extLst>
              <a:ext uri="{FF2B5EF4-FFF2-40B4-BE49-F238E27FC236}">
                <a16:creationId xmlns:a16="http://schemas.microsoft.com/office/drawing/2014/main" id="{99D3301B-55A9-00BA-E14A-9B173D5D2366}"/>
              </a:ext>
            </a:extLst>
          </p:cNvPr>
          <p:cNvSpPr txBox="1">
            <a:spLocks noChangeArrowheads="1"/>
          </p:cNvSpPr>
          <p:nvPr/>
        </p:nvSpPr>
        <p:spPr bwMode="auto">
          <a:xfrm>
            <a:off x="888507" y="3873500"/>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10" name="Text Box 58">
            <a:extLst>
              <a:ext uri="{FF2B5EF4-FFF2-40B4-BE49-F238E27FC236}">
                <a16:creationId xmlns:a16="http://schemas.microsoft.com/office/drawing/2014/main" id="{80820201-EBD5-CD7D-E4A3-97A0D3A94DF1}"/>
              </a:ext>
            </a:extLst>
          </p:cNvPr>
          <p:cNvSpPr txBox="1">
            <a:spLocks noChangeArrowheads="1"/>
          </p:cNvSpPr>
          <p:nvPr/>
        </p:nvSpPr>
        <p:spPr bwMode="auto">
          <a:xfrm>
            <a:off x="3565032" y="4156075"/>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11" name="Group 59">
            <a:extLst>
              <a:ext uri="{FF2B5EF4-FFF2-40B4-BE49-F238E27FC236}">
                <a16:creationId xmlns:a16="http://schemas.microsoft.com/office/drawing/2014/main" id="{47558FE9-EC45-3BB8-6E9F-CF5AF7B97702}"/>
              </a:ext>
            </a:extLst>
          </p:cNvPr>
          <p:cNvGrpSpPr>
            <a:grpSpLocks/>
          </p:cNvGrpSpPr>
          <p:nvPr/>
        </p:nvGrpSpPr>
        <p:grpSpPr bwMode="auto">
          <a:xfrm>
            <a:off x="2104532" y="3943350"/>
            <a:ext cx="1471612" cy="512762"/>
            <a:chOff x="850" y="1159"/>
            <a:chExt cx="927" cy="323"/>
          </a:xfrm>
        </p:grpSpPr>
        <p:sp>
          <p:nvSpPr>
            <p:cNvPr id="12" name="Line 60">
              <a:extLst>
                <a:ext uri="{FF2B5EF4-FFF2-40B4-BE49-F238E27FC236}">
                  <a16:creationId xmlns:a16="http://schemas.microsoft.com/office/drawing/2014/main" id="{E59F4290-ECF2-1525-D72D-B612397E81EE}"/>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3" name="Text Box 61">
              <a:extLst>
                <a:ext uri="{FF2B5EF4-FFF2-40B4-BE49-F238E27FC236}">
                  <a16:creationId xmlns:a16="http://schemas.microsoft.com/office/drawing/2014/main" id="{9D3B9CE2-365F-10E2-2930-CD874EC6E7A7}"/>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14" name="Group 71">
            <a:extLst>
              <a:ext uri="{FF2B5EF4-FFF2-40B4-BE49-F238E27FC236}">
                <a16:creationId xmlns:a16="http://schemas.microsoft.com/office/drawing/2014/main" id="{C02FBB1B-63AF-0903-B0E7-0CC9A2C58B0C}"/>
              </a:ext>
            </a:extLst>
          </p:cNvPr>
          <p:cNvGrpSpPr>
            <a:grpSpLocks/>
          </p:cNvGrpSpPr>
          <p:nvPr/>
        </p:nvGrpSpPr>
        <p:grpSpPr bwMode="auto">
          <a:xfrm>
            <a:off x="2090244" y="4443412"/>
            <a:ext cx="1471613" cy="455613"/>
            <a:chOff x="841" y="1474"/>
            <a:chExt cx="927" cy="287"/>
          </a:xfrm>
        </p:grpSpPr>
        <p:sp>
          <p:nvSpPr>
            <p:cNvPr id="15" name="Line 72">
              <a:extLst>
                <a:ext uri="{FF2B5EF4-FFF2-40B4-BE49-F238E27FC236}">
                  <a16:creationId xmlns:a16="http://schemas.microsoft.com/office/drawing/2014/main" id="{70ACD9DA-4AC1-9BFE-9422-DE8ADAE93208}"/>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 name="Text Box 73">
              <a:extLst>
                <a:ext uri="{FF2B5EF4-FFF2-40B4-BE49-F238E27FC236}">
                  <a16:creationId xmlns:a16="http://schemas.microsoft.com/office/drawing/2014/main" id="{4D8F97D4-0517-4B2C-4B4D-FE7BF8564117}"/>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17" name="Group 81">
            <a:extLst>
              <a:ext uri="{FF2B5EF4-FFF2-40B4-BE49-F238E27FC236}">
                <a16:creationId xmlns:a16="http://schemas.microsoft.com/office/drawing/2014/main" id="{9FEEBE74-BC48-1396-231F-9FD8D048A2B8}"/>
              </a:ext>
            </a:extLst>
          </p:cNvPr>
          <p:cNvGrpSpPr>
            <a:grpSpLocks/>
          </p:cNvGrpSpPr>
          <p:nvPr/>
        </p:nvGrpSpPr>
        <p:grpSpPr bwMode="auto">
          <a:xfrm>
            <a:off x="2112469" y="4818062"/>
            <a:ext cx="1157288" cy="738188"/>
            <a:chOff x="3726" y="1687"/>
            <a:chExt cx="729" cy="465"/>
          </a:xfrm>
        </p:grpSpPr>
        <p:sp>
          <p:nvSpPr>
            <p:cNvPr id="18" name="Line 66">
              <a:extLst>
                <a:ext uri="{FF2B5EF4-FFF2-40B4-BE49-F238E27FC236}">
                  <a16:creationId xmlns:a16="http://schemas.microsoft.com/office/drawing/2014/main" id="{DCA25E8E-BB3E-CFA1-2C39-311AC42BF377}"/>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 name="Text Box 67">
              <a:extLst>
                <a:ext uri="{FF2B5EF4-FFF2-40B4-BE49-F238E27FC236}">
                  <a16:creationId xmlns:a16="http://schemas.microsoft.com/office/drawing/2014/main" id="{AA264FF6-A51E-3A44-0FB0-5371782A7158}"/>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pkt1</a:t>
              </a:r>
            </a:p>
          </p:txBody>
        </p:sp>
        <p:sp>
          <p:nvSpPr>
            <p:cNvPr id="20" name="Text Box 79">
              <a:extLst>
                <a:ext uri="{FF2B5EF4-FFF2-40B4-BE49-F238E27FC236}">
                  <a16:creationId xmlns:a16="http://schemas.microsoft.com/office/drawing/2014/main" id="{A51EBF9D-DFEE-61AA-8F8B-5D166079D612}"/>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21" name="Text Box 80">
              <a:extLst>
                <a:ext uri="{FF2B5EF4-FFF2-40B4-BE49-F238E27FC236}">
                  <a16:creationId xmlns:a16="http://schemas.microsoft.com/office/drawing/2014/main" id="{938CD19C-FABF-5802-A434-846FE0C88676}"/>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22" name="TextBox 21">
            <a:extLst>
              <a:ext uri="{FF2B5EF4-FFF2-40B4-BE49-F238E27FC236}">
                <a16:creationId xmlns:a16="http://schemas.microsoft.com/office/drawing/2014/main" id="{D4B81AE1-3FB3-D483-525D-A005613418DA}"/>
              </a:ext>
            </a:extLst>
          </p:cNvPr>
          <p:cNvSpPr txBox="1"/>
          <p:nvPr/>
        </p:nvSpPr>
        <p:spPr>
          <a:xfrm>
            <a:off x="5033470" y="3502005"/>
            <a:ext cx="6327231" cy="954107"/>
          </a:xfrm>
          <a:prstGeom prst="rect">
            <a:avLst/>
          </a:prstGeom>
          <a:noFill/>
        </p:spPr>
        <p:txBody>
          <a:bodyPr wrap="square" rtlCol="0">
            <a:spAutoFit/>
          </a:bodyPr>
          <a:lstStyle/>
          <a:p>
            <a:pPr marL="581025" marR="0" lvl="0" indent="-568325" algn="ctr"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a:ln>
                  <a:noFill/>
                </a:ln>
                <a:solidFill>
                  <a:srgbClr val="C00000"/>
                </a:solidFill>
                <a:effectLst/>
                <a:uLnTx/>
                <a:uFillTx/>
                <a:latin typeface="Calibri" panose="020F0502020204030204"/>
                <a:ea typeface="+mn-ea"/>
                <a:cs typeface="+mn-cs"/>
              </a:rPr>
              <a:t>Q1: </a:t>
            </a: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What is the difference between</a:t>
            </a:r>
            <a:r>
              <a:rPr kumimoji="0" lang="en-US" sz="2800" b="0" i="0" u="none" strike="noStrike" kern="1200" cap="none" spc="0" normalizeH="0" noProof="0">
                <a:ln>
                  <a:noFill/>
                </a:ln>
                <a:solidFill>
                  <a:prstClr val="black"/>
                </a:solidFill>
                <a:effectLst/>
                <a:uLnTx/>
                <a:uFillTx/>
                <a:latin typeface="Calibri" panose="020F0502020204030204"/>
                <a:ea typeface="+mn-ea"/>
                <a:cs typeface="+mn-cs"/>
              </a:rPr>
              <a:t> data corruption and data loss?</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78995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dissolve">
                                      <p:cBhvr>
                                        <p:cTn id="11" dur="500"/>
                                        <p:tgtEl>
                                          <p:spTgt spid="10">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right)">
                                      <p:cBhvr>
                                        <p:cTn id="19" dur="500"/>
                                        <p:tgtEl>
                                          <p:spTgt spid="14"/>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left)">
                                      <p:cBhvr>
                                        <p:cTn id="31" dur="500"/>
                                        <p:tgtEl>
                                          <p:spTgt spid="17"/>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dissolve">
                                      <p:cBhvr>
                                        <p:cTn id="4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8" grpId="0"/>
      <p:bldP spid="2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fontScale="90000"/>
          </a:bodyPr>
          <a:lstStyle/>
          <a:p>
            <a:r>
              <a:rPr lang="en-US" dirty="0"/>
              <a:t>Unreliable channel v2: </a:t>
            </a:r>
            <a:r>
              <a:rPr lang="en-US" altLang="zh-CN" dirty="0"/>
              <a:t>Channel </a:t>
            </a:r>
            <a:r>
              <a:rPr lang="en-US" dirty="0"/>
              <a:t>with errors </a:t>
            </a:r>
            <a:r>
              <a:rPr lang="en-US" i="1" dirty="0"/>
              <a:t>and</a:t>
            </a:r>
            <a:r>
              <a:rPr lang="en-US" dirty="0"/>
              <a:t> loss</a:t>
            </a:r>
            <a:endParaRPr lang="en-US" sz="4000" dirty="0"/>
          </a:p>
        </p:txBody>
      </p:sp>
      <p:sp>
        <p:nvSpPr>
          <p:cNvPr id="42" name="Rectangle 4">
            <a:extLst>
              <a:ext uri="{FF2B5EF4-FFF2-40B4-BE49-F238E27FC236}">
                <a16:creationId xmlns:a16="http://schemas.microsoft.com/office/drawing/2014/main" id="{709A56B0-0263-BE46-AEA5-8771DC7625B6}"/>
              </a:ext>
            </a:extLst>
          </p:cNvPr>
          <p:cNvSpPr txBox="1">
            <a:spLocks noChangeArrowheads="1"/>
          </p:cNvSpPr>
          <p:nvPr/>
        </p:nvSpPr>
        <p:spPr>
          <a:xfrm>
            <a:off x="751114" y="1355502"/>
            <a:ext cx="10924659" cy="507470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Approach:</a:t>
            </a:r>
            <a:r>
              <a:rPr kumimoji="0" lang="en-US" altLang="en-US" sz="32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sender waits </a:t>
            </a:r>
            <a:r>
              <a:rPr kumimoji="0" lang="en-US" altLang="ja-JP"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“reasonable” amount of time for ACK </a:t>
            </a:r>
          </a:p>
          <a:p>
            <a:pPr marL="406400" marR="0" lvl="0" indent="-341313" algn="l" defTabSz="914400" rtl="0" eaLnBrk="1" fontAlgn="auto" latinLnBrk="0" hangingPunct="1">
              <a:lnSpc>
                <a:spcPct val="8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retransmits if no ACK received in this time</a:t>
            </a:r>
          </a:p>
          <a:p>
            <a:pPr marL="406400" marR="0" lvl="0" indent="-341313" algn="l" defTabSz="914400" rtl="0" eaLnBrk="1" fontAlgn="auto" latinLnBrk="0" hangingPunct="1">
              <a:lnSpc>
                <a:spcPct val="7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if pkt (or ACK) just delayed (not lost):</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retransmission will be duplicate, but seq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 already handles this!</a:t>
            </a:r>
          </a:p>
          <a:p>
            <a:pPr marL="747713" marR="0" lvl="2" indent="-374650" algn="l" defTabSz="914400" rtl="0" eaLnBrk="1" fontAlgn="auto" latinLnBrk="0" hangingPunct="1">
              <a:lnSpc>
                <a:spcPct val="90000"/>
              </a:lnSpc>
              <a:spcBef>
                <a:spcPts val="12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must specify seq # of packet being </a:t>
            </a:r>
            <a:r>
              <a:rPr kumimoji="0" lang="en-US" altLang="en-US" sz="2800" b="0" i="0" u="none" strike="noStrike" kern="1200" cap="none" spc="0" normalizeH="0" baseline="0" noProof="0" err="1">
                <a:ln>
                  <a:noFill/>
                </a:ln>
                <a:solidFill>
                  <a:prstClr val="black"/>
                </a:solidFill>
                <a:effectLst/>
                <a:uLnTx/>
                <a:uFillTx/>
                <a:latin typeface="Calibri" panose="020F0502020204030204"/>
                <a:ea typeface="ＭＳ Ｐゴシック" panose="020B0600070205080204" pitchFamily="34" charset="-128"/>
                <a:cs typeface="+mn-cs"/>
              </a:rPr>
              <a:t>ACKed</a:t>
            </a: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3" name="Group 2">
            <a:extLst>
              <a:ext uri="{FF2B5EF4-FFF2-40B4-BE49-F238E27FC236}">
                <a16:creationId xmlns:a16="http://schemas.microsoft.com/office/drawing/2014/main" id="{67B4DB3B-FB87-7B42-8ADE-E098B4B1CDD9}"/>
              </a:ext>
            </a:extLst>
          </p:cNvPr>
          <p:cNvGrpSpPr/>
          <p:nvPr/>
        </p:nvGrpSpPr>
        <p:grpSpPr>
          <a:xfrm>
            <a:off x="3852654" y="4876800"/>
            <a:ext cx="3484723" cy="1905000"/>
            <a:chOff x="3667124" y="4359729"/>
            <a:chExt cx="3484723" cy="1905000"/>
          </a:xfrm>
        </p:grpSpPr>
        <p:pic>
          <p:nvPicPr>
            <p:cNvPr id="7170" name="Picture 2" descr="Image result for red alarm clock">
              <a:extLst>
                <a:ext uri="{FF2B5EF4-FFF2-40B4-BE49-F238E27FC236}">
                  <a16:creationId xmlns:a16="http://schemas.microsoft.com/office/drawing/2014/main" id="{78FD9079-5EFC-D744-A2EF-B55FD834CA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7124" y="4359729"/>
              <a:ext cx="3381375"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91">
              <a:extLst>
                <a:ext uri="{FF2B5EF4-FFF2-40B4-BE49-F238E27FC236}">
                  <a16:creationId xmlns:a16="http://schemas.microsoft.com/office/drawing/2014/main" id="{62219A32-C5B7-4A41-B560-B3B62A39F92F}"/>
                </a:ext>
              </a:extLst>
            </p:cNvPr>
            <p:cNvSpPr txBox="1">
              <a:spLocks noChangeArrowheads="1"/>
            </p:cNvSpPr>
            <p:nvPr/>
          </p:nvSpPr>
          <p:spPr bwMode="auto">
            <a:xfrm>
              <a:off x="5932303" y="4757575"/>
              <a:ext cx="1219544" cy="37039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75000"/>
                </a:lnSpc>
                <a:spcBef>
                  <a:spcPct val="0"/>
                </a:spcBef>
                <a:spcAft>
                  <a:spcPct val="0"/>
                </a:spcAft>
                <a:buClrTx/>
                <a:buSzTx/>
                <a:buFontTx/>
                <a:buNone/>
                <a:tabLst/>
                <a:defRPr/>
              </a:pPr>
              <a:r>
                <a:rPr kumimoji="0" lang="en-US" sz="2400" b="0" i="1" u="none" strike="noStrike" kern="0" cap="none" spc="0" normalizeH="0" baseline="0" noProof="0">
                  <a:ln>
                    <a:noFill/>
                  </a:ln>
                  <a:solidFill>
                    <a:srgbClr val="C00000"/>
                  </a:solidFill>
                  <a:effectLst/>
                  <a:uLnTx/>
                  <a:uFillTx/>
                  <a:latin typeface="Tahoma" charset="0"/>
                  <a:ea typeface="ＭＳ Ｐゴシック" charset="0"/>
                  <a:cs typeface="+mn-cs"/>
                </a:rPr>
                <a:t>timeout</a:t>
              </a:r>
            </a:p>
          </p:txBody>
        </p:sp>
      </p:grpSp>
      <p:sp>
        <p:nvSpPr>
          <p:cNvPr id="10" name="Rectangle 4">
            <a:extLst>
              <a:ext uri="{FF2B5EF4-FFF2-40B4-BE49-F238E27FC236}">
                <a16:creationId xmlns:a16="http://schemas.microsoft.com/office/drawing/2014/main" id="{C21F0D09-350B-0D4B-B0F1-02B4E8F5DB35}"/>
              </a:ext>
            </a:extLst>
          </p:cNvPr>
          <p:cNvSpPr txBox="1">
            <a:spLocks noChangeArrowheads="1"/>
          </p:cNvSpPr>
          <p:nvPr/>
        </p:nvSpPr>
        <p:spPr>
          <a:xfrm>
            <a:off x="808619" y="4059181"/>
            <a:ext cx="10924659" cy="101640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6400" marR="0" lvl="0" indent="-341313" algn="l" defTabSz="914400" rtl="0" eaLnBrk="1" fontAlgn="auto" latinLnBrk="0" hangingPunct="1">
              <a:lnSpc>
                <a:spcPct val="100000"/>
              </a:lnSpc>
              <a:spcBef>
                <a:spcPts val="12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use countdown timer to interrupt after “reasonable” amount of time</a:t>
            </a:r>
          </a:p>
        </p:txBody>
      </p:sp>
    </p:spTree>
    <p:extLst>
      <p:ext uri="{BB962C8B-B14F-4D97-AF65-F5344CB8AC3E}">
        <p14:creationId xmlns:p14="http://schemas.microsoft.com/office/powerpoint/2010/main" val="251563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42">
                                            <p:txEl>
                                              <p:pRg st="1" end="1"/>
                                            </p:txEl>
                                          </p:spTgt>
                                        </p:tgtEl>
                                        <p:attrNameLst>
                                          <p:attrName>style.visibility</p:attrName>
                                        </p:attrNameLst>
                                      </p:cBhvr>
                                      <p:to>
                                        <p:strVal val="visible"/>
                                      </p:to>
                                    </p:set>
                                    <p:animEffect transition="in" filter="dissolve">
                                      <p:cBhvr>
                                        <p:cTn id="11" dur="500"/>
                                        <p:tgtEl>
                                          <p:spTgt spid="42">
                                            <p:txEl>
                                              <p:pRg st="1" end="1"/>
                                            </p:txEl>
                                          </p:spTgt>
                                        </p:tgtEl>
                                      </p:cBhvr>
                                    </p:animEffect>
                                  </p:childTnLst>
                                </p:cTn>
                              </p:par>
                              <p:par>
                                <p:cTn id="12" presetID="9" presetClass="entr" presetSubtype="0" fill="hold" nodeType="withEffect">
                                  <p:stCondLst>
                                    <p:cond delay="0"/>
                                  </p:stCondLst>
                                  <p:childTnLst>
                                    <p:set>
                                      <p:cBhvr>
                                        <p:cTn id="13" dur="1" fill="hold">
                                          <p:stCondLst>
                                            <p:cond delay="0"/>
                                          </p:stCondLst>
                                        </p:cTn>
                                        <p:tgtEl>
                                          <p:spTgt spid="42">
                                            <p:txEl>
                                              <p:pRg st="2" end="2"/>
                                            </p:txEl>
                                          </p:spTgt>
                                        </p:tgtEl>
                                        <p:attrNameLst>
                                          <p:attrName>style.visibility</p:attrName>
                                        </p:attrNameLst>
                                      </p:cBhvr>
                                      <p:to>
                                        <p:strVal val="visible"/>
                                      </p:to>
                                    </p:set>
                                    <p:animEffect transition="in" filter="dissolve">
                                      <p:cBhvr>
                                        <p:cTn id="14" dur="500"/>
                                        <p:tgtEl>
                                          <p:spTgt spid="42">
                                            <p:txEl>
                                              <p:pRg st="2" end="2"/>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42">
                                            <p:txEl>
                                              <p:pRg st="3" end="3"/>
                                            </p:txEl>
                                          </p:spTgt>
                                        </p:tgtEl>
                                        <p:attrNameLst>
                                          <p:attrName>style.visibility</p:attrName>
                                        </p:attrNameLst>
                                      </p:cBhvr>
                                      <p:to>
                                        <p:strVal val="visible"/>
                                      </p:to>
                                    </p:set>
                                    <p:animEffect transition="in" filter="dissolve">
                                      <p:cBhvr>
                                        <p:cTn id="17" dur="500"/>
                                        <p:tgtEl>
                                          <p:spTgt spid="42">
                                            <p:txEl>
                                              <p:pRg st="3" end="3"/>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42">
                                            <p:txEl>
                                              <p:pRg st="4" end="4"/>
                                            </p:txEl>
                                          </p:spTgt>
                                        </p:tgtEl>
                                        <p:attrNameLst>
                                          <p:attrName>style.visibility</p:attrName>
                                        </p:attrNameLst>
                                      </p:cBhvr>
                                      <p:to>
                                        <p:strVal val="visible"/>
                                      </p:to>
                                    </p:set>
                                    <p:animEffect transition="in" filter="dissolve">
                                      <p:cBhvr>
                                        <p:cTn id="20" dur="500"/>
                                        <p:tgtEl>
                                          <p:spTgt spid="42">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dissolve">
                                      <p:cBhvr>
                                        <p:cTn id="27" dur="500"/>
                                        <p:tgtEl>
                                          <p:spTgt spid="10">
                                            <p:txEl>
                                              <p:pRg st="0" end="0"/>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(v3)</a:t>
            </a:r>
            <a:endParaRPr lang="en-US" sz="4400" dirty="0"/>
          </a:p>
        </p:txBody>
      </p:sp>
      <p:sp>
        <p:nvSpPr>
          <p:cNvPr id="5" name="Content Placeholder 2">
            <a:extLst>
              <a:ext uri="{FF2B5EF4-FFF2-40B4-BE49-F238E27FC236}">
                <a16:creationId xmlns:a16="http://schemas.microsoft.com/office/drawing/2014/main" id="{3BFC8895-D203-9532-610D-19A4AE57BF27}"/>
              </a:ext>
            </a:extLst>
          </p:cNvPr>
          <p:cNvSpPr txBox="1">
            <a:spLocks/>
          </p:cNvSpPr>
          <p:nvPr/>
        </p:nvSpPr>
        <p:spPr>
          <a:xfrm>
            <a:off x="965575" y="1886677"/>
            <a:ext cx="4754994" cy="4115289"/>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Send a pkt</a:t>
            </a:r>
          </a:p>
          <a:p>
            <a:pPr lvl="1"/>
            <a:r>
              <a:rPr lang="en-US" dirty="0"/>
              <a:t>Seq # = 1 – last Seq #</a:t>
            </a:r>
          </a:p>
          <a:p>
            <a:pPr lvl="1"/>
            <a:r>
              <a:rPr lang="en-US" dirty="0">
                <a:solidFill>
                  <a:srgbClr val="0000A3"/>
                </a:solidFill>
              </a:rPr>
              <a:t>Set timer</a:t>
            </a:r>
          </a:p>
          <a:p>
            <a:r>
              <a:rPr lang="en-US" dirty="0"/>
              <a:t>Wait to get an ACK</a:t>
            </a:r>
          </a:p>
          <a:p>
            <a:pPr lvl="1"/>
            <a:r>
              <a:rPr lang="en-US" dirty="0"/>
              <a:t>If ACK (&amp; last Seq #) or corrupted, resend pkt and </a:t>
            </a:r>
            <a:r>
              <a:rPr lang="en-US" dirty="0">
                <a:solidFill>
                  <a:srgbClr val="0000A3"/>
                </a:solidFill>
              </a:rPr>
              <a:t>reset timer</a:t>
            </a:r>
          </a:p>
          <a:p>
            <a:pPr lvl="2"/>
            <a:r>
              <a:rPr lang="en-US" dirty="0"/>
              <a:t>go back to waiting</a:t>
            </a:r>
          </a:p>
          <a:p>
            <a:pPr lvl="1"/>
            <a:r>
              <a:rPr lang="en-US" dirty="0"/>
              <a:t>If ACK (&amp; Seq #), </a:t>
            </a:r>
            <a:r>
              <a:rPr lang="en-US" dirty="0">
                <a:solidFill>
                  <a:srgbClr val="0000A3"/>
                </a:solidFill>
              </a:rPr>
              <a:t>remove timer </a:t>
            </a:r>
            <a:r>
              <a:rPr lang="en-US" dirty="0"/>
              <a:t>and proceed with next pkt</a:t>
            </a:r>
          </a:p>
          <a:p>
            <a:pPr lvl="1"/>
            <a:r>
              <a:rPr lang="en-US" dirty="0">
                <a:solidFill>
                  <a:srgbClr val="0000A3"/>
                </a:solidFill>
              </a:rPr>
              <a:t>If timer goes off, resend pkt and reset timer</a:t>
            </a:r>
          </a:p>
          <a:p>
            <a:pPr lvl="1"/>
            <a:endParaRPr lang="en-US"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2D4A865-587D-249C-2361-8B91CC9BAD29}"/>
                  </a:ext>
                </a:extLst>
              </p:cNvPr>
              <p:cNvSpPr txBox="1">
                <a:spLocks/>
              </p:cNvSpPr>
              <p:nvPr/>
            </p:nvSpPr>
            <p:spPr>
              <a:xfrm>
                <a:off x="5952623" y="1886677"/>
                <a:ext cx="5273801" cy="240322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When pkt is received</a:t>
                </a:r>
              </a:p>
              <a:p>
                <a:pPr lvl="1"/>
                <a:r>
                  <a:rPr lang="en-US" dirty="0"/>
                  <a:t>If correct pkt, send ACK (&amp; Seq #)</a:t>
                </a:r>
              </a:p>
              <a:p>
                <a:pPr lvl="2"/>
                <a:r>
                  <a:rPr lang="en-US" dirty="0"/>
                  <a:t>If Seq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last Seq #, deliver data to app layer</a:t>
                </a:r>
              </a:p>
              <a:p>
                <a:pPr lvl="1"/>
                <a:r>
                  <a:rPr lang="en-US" dirty="0"/>
                  <a:t>If corrupted pkt, send ACK (&amp; last Seq #)</a:t>
                </a:r>
              </a:p>
            </p:txBody>
          </p:sp>
        </mc:Choice>
        <mc:Fallback xmlns="">
          <p:sp>
            <p:nvSpPr>
              <p:cNvPr id="6" name="Content Placeholder 2">
                <a:extLst>
                  <a:ext uri="{FF2B5EF4-FFF2-40B4-BE49-F238E27FC236}">
                    <a16:creationId xmlns:a16="http://schemas.microsoft.com/office/drawing/2014/main" id="{92D4A865-587D-249C-2361-8B91CC9BAD29}"/>
                  </a:ext>
                </a:extLst>
              </p:cNvPr>
              <p:cNvSpPr txBox="1">
                <a:spLocks noRot="1" noChangeAspect="1" noMove="1" noResize="1" noEditPoints="1" noAdjustHandles="1" noChangeArrowheads="1" noChangeShapeType="1" noTextEdit="1"/>
              </p:cNvSpPr>
              <p:nvPr/>
            </p:nvSpPr>
            <p:spPr>
              <a:xfrm>
                <a:off x="5952623" y="1886677"/>
                <a:ext cx="5273801" cy="2403221"/>
              </a:xfrm>
              <a:prstGeom prst="rect">
                <a:avLst/>
              </a:prstGeom>
              <a:blipFill>
                <a:blip r:embed="rId3"/>
                <a:stretch>
                  <a:fillRect t="-4211"/>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D86BF69-B958-6F10-3CAA-D3A7BDB7F536}"/>
              </a:ext>
            </a:extLst>
          </p:cNvPr>
          <p:cNvGrpSpPr/>
          <p:nvPr/>
        </p:nvGrpSpPr>
        <p:grpSpPr>
          <a:xfrm>
            <a:off x="878733" y="1150450"/>
            <a:ext cx="4802220" cy="4734784"/>
            <a:chOff x="798690" y="1144222"/>
            <a:chExt cx="4802220" cy="6943529"/>
          </a:xfrm>
        </p:grpSpPr>
        <p:sp>
          <p:nvSpPr>
            <p:cNvPr id="10" name="Rectangle 4">
              <a:extLst>
                <a:ext uri="{FF2B5EF4-FFF2-40B4-BE49-F238E27FC236}">
                  <a16:creationId xmlns:a16="http://schemas.microsoft.com/office/drawing/2014/main" id="{5353E8FA-B3AC-5879-4B15-02AAE50E0C77}"/>
                </a:ext>
              </a:extLst>
            </p:cNvPr>
            <p:cNvSpPr>
              <a:spLocks noChangeArrowheads="1"/>
            </p:cNvSpPr>
            <p:nvPr/>
          </p:nvSpPr>
          <p:spPr bwMode="auto">
            <a:xfrm>
              <a:off x="798690" y="1946196"/>
              <a:ext cx="4802220" cy="614155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5">
              <a:extLst>
                <a:ext uri="{FF2B5EF4-FFF2-40B4-BE49-F238E27FC236}">
                  <a16:creationId xmlns:a16="http://schemas.microsoft.com/office/drawing/2014/main" id="{14500975-E979-EEDF-D217-5835F179261B}"/>
                </a:ext>
              </a:extLst>
            </p:cNvPr>
            <p:cNvGrpSpPr>
              <a:grpSpLocks/>
            </p:cNvGrpSpPr>
            <p:nvPr/>
          </p:nvGrpSpPr>
          <p:grpSpPr bwMode="auto">
            <a:xfrm>
              <a:off x="945418" y="1144222"/>
              <a:ext cx="1291808" cy="839789"/>
              <a:chOff x="1068" y="3984"/>
              <a:chExt cx="732" cy="529"/>
            </a:xfrm>
          </p:grpSpPr>
          <p:sp>
            <p:nvSpPr>
              <p:cNvPr id="13" name="Rectangle 6">
                <a:extLst>
                  <a:ext uri="{FF2B5EF4-FFF2-40B4-BE49-F238E27FC236}">
                    <a16:creationId xmlns:a16="http://schemas.microsoft.com/office/drawing/2014/main" id="{A8790271-BF18-DB1F-0F06-0451FD61B99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 name="Text Box 7">
                <a:extLst>
                  <a:ext uri="{FF2B5EF4-FFF2-40B4-BE49-F238E27FC236}">
                    <a16:creationId xmlns:a16="http://schemas.microsoft.com/office/drawing/2014/main" id="{9A329557-2D99-B329-2657-EBAC11CAA378}"/>
                  </a:ext>
                </a:extLst>
              </p:cNvPr>
              <p:cNvSpPr txBox="1">
                <a:spLocks noChangeArrowheads="1"/>
              </p:cNvSpPr>
              <p:nvPr/>
            </p:nvSpPr>
            <p:spPr bwMode="auto">
              <a:xfrm>
                <a:off x="1068" y="4183"/>
                <a:ext cx="732"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0099"/>
                    </a:solidFill>
                  </a:rPr>
                  <a:t>Sender</a:t>
                </a:r>
              </a:p>
            </p:txBody>
          </p:sp>
        </p:grpSp>
      </p:grpSp>
      <p:grpSp>
        <p:nvGrpSpPr>
          <p:cNvPr id="15" name="Group 14">
            <a:extLst>
              <a:ext uri="{FF2B5EF4-FFF2-40B4-BE49-F238E27FC236}">
                <a16:creationId xmlns:a16="http://schemas.microsoft.com/office/drawing/2014/main" id="{E8A67DCF-E281-06E6-4FB5-01A676535558}"/>
              </a:ext>
            </a:extLst>
          </p:cNvPr>
          <p:cNvGrpSpPr/>
          <p:nvPr/>
        </p:nvGrpSpPr>
        <p:grpSpPr>
          <a:xfrm>
            <a:off x="5992239" y="1167076"/>
            <a:ext cx="5321028" cy="3254036"/>
            <a:chOff x="798690" y="1144219"/>
            <a:chExt cx="5321028" cy="4772023"/>
          </a:xfrm>
        </p:grpSpPr>
        <p:sp>
          <p:nvSpPr>
            <p:cNvPr id="16" name="Rectangle 4">
              <a:extLst>
                <a:ext uri="{FF2B5EF4-FFF2-40B4-BE49-F238E27FC236}">
                  <a16:creationId xmlns:a16="http://schemas.microsoft.com/office/drawing/2014/main" id="{9AC03EF3-CBE5-5BD9-27B3-8D4496F9935D}"/>
                </a:ext>
              </a:extLst>
            </p:cNvPr>
            <p:cNvSpPr>
              <a:spLocks noChangeArrowheads="1"/>
            </p:cNvSpPr>
            <p:nvPr/>
          </p:nvSpPr>
          <p:spPr bwMode="auto">
            <a:xfrm>
              <a:off x="798690" y="1946197"/>
              <a:ext cx="5321028" cy="397004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7" name="Group 5">
              <a:extLst>
                <a:ext uri="{FF2B5EF4-FFF2-40B4-BE49-F238E27FC236}">
                  <a16:creationId xmlns:a16="http://schemas.microsoft.com/office/drawing/2014/main" id="{CD09568D-6BC7-B48E-A461-F37C1E6C0B37}"/>
                </a:ext>
              </a:extLst>
            </p:cNvPr>
            <p:cNvGrpSpPr>
              <a:grpSpLocks/>
            </p:cNvGrpSpPr>
            <p:nvPr/>
          </p:nvGrpSpPr>
          <p:grpSpPr bwMode="auto">
            <a:xfrm>
              <a:off x="926007" y="1144219"/>
              <a:ext cx="1531817" cy="1081089"/>
              <a:chOff x="1057" y="3984"/>
              <a:chExt cx="868" cy="681"/>
            </a:xfrm>
          </p:grpSpPr>
          <p:sp>
            <p:nvSpPr>
              <p:cNvPr id="18" name="Rectangle 6">
                <a:extLst>
                  <a:ext uri="{FF2B5EF4-FFF2-40B4-BE49-F238E27FC236}">
                    <a16:creationId xmlns:a16="http://schemas.microsoft.com/office/drawing/2014/main" id="{018714E8-9428-FBC8-98D4-E4D449A99C6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9" name="Text Box 7">
                <a:extLst>
                  <a:ext uri="{FF2B5EF4-FFF2-40B4-BE49-F238E27FC236}">
                    <a16:creationId xmlns:a16="http://schemas.microsoft.com/office/drawing/2014/main" id="{5D8DFB73-8174-E544-28F1-4A9541E281DE}"/>
                  </a:ext>
                </a:extLst>
              </p:cNvPr>
              <p:cNvSpPr txBox="1">
                <a:spLocks noChangeArrowheads="1"/>
              </p:cNvSpPr>
              <p:nvPr/>
            </p:nvSpPr>
            <p:spPr bwMode="auto">
              <a:xfrm>
                <a:off x="1057" y="4182"/>
                <a:ext cx="868" cy="4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8000"/>
                    </a:solidFill>
                  </a:rPr>
                  <a:t>Receiver</a:t>
                </a:r>
              </a:p>
            </p:txBody>
          </p:sp>
        </p:grpSp>
      </p:grpSp>
      <p:sp>
        <p:nvSpPr>
          <p:cNvPr id="7" name="Content Placeholder 2">
            <a:extLst>
              <a:ext uri="{FF2B5EF4-FFF2-40B4-BE49-F238E27FC236}">
                <a16:creationId xmlns:a16="http://schemas.microsoft.com/office/drawing/2014/main" id="{2A606A30-DEDE-1FD4-4C65-A688B0FAFFDB}"/>
              </a:ext>
            </a:extLst>
          </p:cNvPr>
          <p:cNvSpPr txBox="1">
            <a:spLocks/>
          </p:cNvSpPr>
          <p:nvPr/>
        </p:nvSpPr>
        <p:spPr>
          <a:xfrm>
            <a:off x="813225" y="6156550"/>
            <a:ext cx="10633741" cy="700392"/>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Tools used: Checksum, ACK, retransmission, 1-bit sequence number, timer</a:t>
            </a:r>
          </a:p>
        </p:txBody>
      </p:sp>
    </p:spTree>
    <p:extLst>
      <p:ext uri="{BB962C8B-B14F-4D97-AF65-F5344CB8AC3E}">
        <p14:creationId xmlns:p14="http://schemas.microsoft.com/office/powerpoint/2010/main" val="3250174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9BAD-5AB7-CA57-199D-91CC7FE199A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B897243F-C8AB-E5D3-6B63-753703B53C00}"/>
              </a:ext>
            </a:extLst>
          </p:cNvPr>
          <p:cNvSpPr>
            <a:spLocks noGrp="1"/>
          </p:cNvSpPr>
          <p:nvPr>
            <p:ph type="title"/>
          </p:nvPr>
        </p:nvSpPr>
        <p:spPr>
          <a:noFill/>
        </p:spPr>
        <p:txBody>
          <a:bodyPr/>
          <a:lstStyle/>
          <a:p>
            <a:r>
              <a:rPr lang="en-US" altLang="en-US" sz="4400" dirty="0"/>
              <a:t>Sender FSM</a:t>
            </a:r>
            <a:endParaRPr lang="en-US" dirty="0"/>
          </a:p>
        </p:txBody>
      </p:sp>
      <p:pic>
        <p:nvPicPr>
          <p:cNvPr id="6" name="Picture 5">
            <a:extLst>
              <a:ext uri="{FF2B5EF4-FFF2-40B4-BE49-F238E27FC236}">
                <a16:creationId xmlns:a16="http://schemas.microsoft.com/office/drawing/2014/main" id="{C94B2952-A679-D224-0622-E07D2F60E762}"/>
              </a:ext>
            </a:extLst>
          </p:cNvPr>
          <p:cNvPicPr>
            <a:picLocks noChangeAspect="1"/>
          </p:cNvPicPr>
          <p:nvPr/>
        </p:nvPicPr>
        <p:blipFill>
          <a:blip r:embed="rId2"/>
          <a:stretch>
            <a:fillRect/>
          </a:stretch>
        </p:blipFill>
        <p:spPr>
          <a:xfrm>
            <a:off x="470610" y="1468613"/>
            <a:ext cx="5299953" cy="4454465"/>
          </a:xfrm>
          <a:prstGeom prst="rect">
            <a:avLst/>
          </a:prstGeom>
        </p:spPr>
      </p:pic>
      <p:pic>
        <p:nvPicPr>
          <p:cNvPr id="7" name="Picture 6">
            <a:extLst>
              <a:ext uri="{FF2B5EF4-FFF2-40B4-BE49-F238E27FC236}">
                <a16:creationId xmlns:a16="http://schemas.microsoft.com/office/drawing/2014/main" id="{D804C410-683C-CD71-AA87-394B0F18C6B5}"/>
              </a:ext>
            </a:extLst>
          </p:cNvPr>
          <p:cNvPicPr>
            <a:picLocks noChangeAspect="1"/>
          </p:cNvPicPr>
          <p:nvPr/>
        </p:nvPicPr>
        <p:blipFill>
          <a:blip r:embed="rId3"/>
          <a:stretch>
            <a:fillRect/>
          </a:stretch>
        </p:blipFill>
        <p:spPr>
          <a:xfrm>
            <a:off x="6242160" y="467461"/>
            <a:ext cx="5479230" cy="5923078"/>
          </a:xfrm>
          <a:prstGeom prst="rect">
            <a:avLst/>
          </a:prstGeom>
        </p:spPr>
      </p:pic>
      <p:sp>
        <p:nvSpPr>
          <p:cNvPr id="9" name="Rectangle 8">
            <a:extLst>
              <a:ext uri="{FF2B5EF4-FFF2-40B4-BE49-F238E27FC236}">
                <a16:creationId xmlns:a16="http://schemas.microsoft.com/office/drawing/2014/main" id="{1FEB30F8-920F-058E-A5CC-61F0345519BE}"/>
              </a:ext>
            </a:extLst>
          </p:cNvPr>
          <p:cNvSpPr/>
          <p:nvPr/>
        </p:nvSpPr>
        <p:spPr>
          <a:xfrm>
            <a:off x="2241755" y="2133599"/>
            <a:ext cx="825910" cy="294969"/>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951C64-6EC5-6FA1-01F3-7FD76FFF5BB2}"/>
              </a:ext>
            </a:extLst>
          </p:cNvPr>
          <p:cNvSpPr/>
          <p:nvPr/>
        </p:nvSpPr>
        <p:spPr>
          <a:xfrm>
            <a:off x="2144256" y="5583111"/>
            <a:ext cx="1002067" cy="294969"/>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73766D-7802-1E39-3384-8D811C463807}"/>
              </a:ext>
            </a:extLst>
          </p:cNvPr>
          <p:cNvSpPr/>
          <p:nvPr/>
        </p:nvSpPr>
        <p:spPr>
          <a:xfrm>
            <a:off x="470610" y="4090219"/>
            <a:ext cx="1092720" cy="619434"/>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CED443-4A2E-FE4D-2431-9887D37DE113}"/>
              </a:ext>
            </a:extLst>
          </p:cNvPr>
          <p:cNvSpPr/>
          <p:nvPr/>
        </p:nvSpPr>
        <p:spPr>
          <a:xfrm>
            <a:off x="4677843" y="2702054"/>
            <a:ext cx="1092720" cy="619434"/>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E722F14-D99A-58DA-8EDC-B629CE99A7E0}"/>
              </a:ext>
            </a:extLst>
          </p:cNvPr>
          <p:cNvSpPr/>
          <p:nvPr/>
        </p:nvSpPr>
        <p:spPr>
          <a:xfrm>
            <a:off x="470610" y="3586681"/>
            <a:ext cx="825910" cy="294969"/>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72BD16D-C3AA-5A34-3A90-194B9376CE36}"/>
              </a:ext>
            </a:extLst>
          </p:cNvPr>
          <p:cNvSpPr/>
          <p:nvPr/>
        </p:nvSpPr>
        <p:spPr>
          <a:xfrm>
            <a:off x="4357101" y="3881650"/>
            <a:ext cx="1002067" cy="294969"/>
          </a:xfrm>
          <a:prstGeom prst="rect">
            <a:avLst/>
          </a:prstGeom>
          <a:noFill/>
          <a:ln w="571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583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ED6D0-D7D0-EE57-9555-96986D39F24E}"/>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EF0FDDC6-A052-28A7-42C8-7649EC4849CA}"/>
              </a:ext>
            </a:extLst>
          </p:cNvPr>
          <p:cNvSpPr>
            <a:spLocks noGrp="1"/>
          </p:cNvSpPr>
          <p:nvPr>
            <p:ph type="title"/>
          </p:nvPr>
        </p:nvSpPr>
        <p:spPr>
          <a:noFill/>
        </p:spPr>
        <p:txBody>
          <a:bodyPr/>
          <a:lstStyle/>
          <a:p>
            <a:r>
              <a:rPr lang="en-US" altLang="en-US" sz="4400" dirty="0"/>
              <a:t>Receiver FSM</a:t>
            </a:r>
            <a:endParaRPr lang="en-US" dirty="0"/>
          </a:p>
        </p:txBody>
      </p:sp>
      <p:pic>
        <p:nvPicPr>
          <p:cNvPr id="2" name="Picture 1">
            <a:extLst>
              <a:ext uri="{FF2B5EF4-FFF2-40B4-BE49-F238E27FC236}">
                <a16:creationId xmlns:a16="http://schemas.microsoft.com/office/drawing/2014/main" id="{E4F5960E-1CEF-CE11-2D96-E3638C6694A2}"/>
              </a:ext>
            </a:extLst>
          </p:cNvPr>
          <p:cNvPicPr>
            <a:picLocks noChangeAspect="1"/>
          </p:cNvPicPr>
          <p:nvPr/>
        </p:nvPicPr>
        <p:blipFill>
          <a:blip r:embed="rId2"/>
          <a:stretch>
            <a:fillRect/>
          </a:stretch>
        </p:blipFill>
        <p:spPr>
          <a:xfrm>
            <a:off x="44450" y="1514168"/>
            <a:ext cx="12056494" cy="3814916"/>
          </a:xfrm>
          <a:prstGeom prst="rect">
            <a:avLst/>
          </a:prstGeom>
        </p:spPr>
      </p:pic>
    </p:spTree>
    <p:extLst>
      <p:ext uri="{BB962C8B-B14F-4D97-AF65-F5344CB8AC3E}">
        <p14:creationId xmlns:p14="http://schemas.microsoft.com/office/powerpoint/2010/main" val="29162829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(v3)</a:t>
            </a:r>
            <a:endParaRPr lang="en-US" sz="4400" dirty="0"/>
          </a:p>
        </p:txBody>
      </p:sp>
      <p:sp>
        <p:nvSpPr>
          <p:cNvPr id="9" name="Content Placeholder 2">
            <a:extLst>
              <a:ext uri="{FF2B5EF4-FFF2-40B4-BE49-F238E27FC236}">
                <a16:creationId xmlns:a16="http://schemas.microsoft.com/office/drawing/2014/main" id="{799C705A-8532-5666-3EBE-6789C58757DB}"/>
              </a:ext>
            </a:extLst>
          </p:cNvPr>
          <p:cNvSpPr txBox="1">
            <a:spLocks/>
          </p:cNvSpPr>
          <p:nvPr/>
        </p:nvSpPr>
        <p:spPr>
          <a:xfrm>
            <a:off x="5138314" y="2542378"/>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bit errors</a:t>
            </a:r>
          </a:p>
          <a:p>
            <a:pPr lvl="1"/>
            <a:r>
              <a:rPr lang="en-US" sz="2000"/>
              <a:t>Corrupted data pkts</a:t>
            </a:r>
          </a:p>
          <a:p>
            <a:pPr lvl="1"/>
            <a:r>
              <a:rPr lang="en-US" sz="2000"/>
              <a:t>Corrupted feedback</a:t>
            </a:r>
          </a:p>
          <a:p>
            <a:pPr lvl="1"/>
            <a:endParaRPr lang="en-US" sz="2000"/>
          </a:p>
        </p:txBody>
      </p:sp>
      <p:sp>
        <p:nvSpPr>
          <p:cNvPr id="10" name="TextBox 9">
            <a:extLst>
              <a:ext uri="{FF2B5EF4-FFF2-40B4-BE49-F238E27FC236}">
                <a16:creationId xmlns:a16="http://schemas.microsoft.com/office/drawing/2014/main" id="{35E073B9-D334-C8F7-8F2E-18A2E910C591}"/>
              </a:ext>
            </a:extLst>
          </p:cNvPr>
          <p:cNvSpPr txBox="1"/>
          <p:nvPr/>
        </p:nvSpPr>
        <p:spPr>
          <a:xfrm>
            <a:off x="5194557" y="1859241"/>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2" name="TextBox 11">
            <a:extLst>
              <a:ext uri="{FF2B5EF4-FFF2-40B4-BE49-F238E27FC236}">
                <a16:creationId xmlns:a16="http://schemas.microsoft.com/office/drawing/2014/main" id="{6DFB9BC8-D0BE-CE9B-5CF3-A268A2A38D2D}"/>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14" name="Straight Connector 13">
            <a:extLst>
              <a:ext uri="{FF2B5EF4-FFF2-40B4-BE49-F238E27FC236}">
                <a16:creationId xmlns:a16="http://schemas.microsoft.com/office/drawing/2014/main" id="{1DE0EBF3-3863-B8A4-02A0-BD3071C25DE4}"/>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5880D336-D12D-AB81-4541-DDC7614ED56D}"/>
              </a:ext>
            </a:extLst>
          </p:cNvPr>
          <p:cNvSpPr txBox="1">
            <a:spLocks/>
          </p:cNvSpPr>
          <p:nvPr/>
        </p:nvSpPr>
        <p:spPr>
          <a:xfrm>
            <a:off x="8737750" y="2589045"/>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a:t>
            </a:r>
            <a:endParaRPr lang="en-US" sz="2400" b="1">
              <a:solidFill>
                <a:srgbClr val="0000A3"/>
              </a:solidFill>
            </a:endParaRPr>
          </a:p>
        </p:txBody>
      </p:sp>
      <p:sp>
        <p:nvSpPr>
          <p:cNvPr id="29" name="Content Placeholder 2">
            <a:extLst>
              <a:ext uri="{FF2B5EF4-FFF2-40B4-BE49-F238E27FC236}">
                <a16:creationId xmlns:a16="http://schemas.microsoft.com/office/drawing/2014/main" id="{EF273F80-AF3D-8D3B-EEAC-ACD958110475}"/>
              </a:ext>
            </a:extLst>
          </p:cNvPr>
          <p:cNvSpPr txBox="1">
            <a:spLocks/>
          </p:cNvSpPr>
          <p:nvPr/>
        </p:nvSpPr>
        <p:spPr>
          <a:xfrm>
            <a:off x="5102456" y="3918997"/>
            <a:ext cx="4173656"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errors and lost</a:t>
            </a:r>
          </a:p>
          <a:p>
            <a:pPr lvl="1"/>
            <a:r>
              <a:rPr lang="en-US" sz="2000"/>
              <a:t>lost data pkts</a:t>
            </a:r>
          </a:p>
          <a:p>
            <a:pPr lvl="1"/>
            <a:endParaRPr lang="en-US" sz="2000"/>
          </a:p>
          <a:p>
            <a:pPr lvl="1"/>
            <a:endParaRPr lang="en-US" sz="2000"/>
          </a:p>
        </p:txBody>
      </p:sp>
      <p:sp>
        <p:nvSpPr>
          <p:cNvPr id="32" name="Content Placeholder 2">
            <a:extLst>
              <a:ext uri="{FF2B5EF4-FFF2-40B4-BE49-F238E27FC236}">
                <a16:creationId xmlns:a16="http://schemas.microsoft.com/office/drawing/2014/main" id="{B25D9A44-5BDF-8C20-2C21-A028B6AEC796}"/>
              </a:ext>
            </a:extLst>
          </p:cNvPr>
          <p:cNvSpPr txBox="1">
            <a:spLocks/>
          </p:cNvSpPr>
          <p:nvPr/>
        </p:nvSpPr>
        <p:spPr>
          <a:xfrm>
            <a:off x="8720393" y="4015262"/>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 timer</a:t>
            </a:r>
            <a:endParaRPr lang="en-US" sz="2400" b="1">
              <a:solidFill>
                <a:srgbClr val="0000A3"/>
              </a:solidFill>
            </a:endParaRPr>
          </a:p>
        </p:txBody>
      </p:sp>
      <p:cxnSp>
        <p:nvCxnSpPr>
          <p:cNvPr id="43" name="Straight Connector 42">
            <a:extLst>
              <a:ext uri="{FF2B5EF4-FFF2-40B4-BE49-F238E27FC236}">
                <a16:creationId xmlns:a16="http://schemas.microsoft.com/office/drawing/2014/main" id="{F9A47237-1D98-39A0-891A-9E3E7EEF8697}"/>
              </a:ext>
            </a:extLst>
          </p:cNvPr>
          <p:cNvCxnSpPr>
            <a:cxnSpLocks/>
          </p:cNvCxnSpPr>
          <p:nvPr/>
        </p:nvCxnSpPr>
        <p:spPr>
          <a:xfrm>
            <a:off x="5287438" y="3768476"/>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 Box 46">
            <a:extLst>
              <a:ext uri="{FF2B5EF4-FFF2-40B4-BE49-F238E27FC236}">
                <a16:creationId xmlns:a16="http://schemas.microsoft.com/office/drawing/2014/main" id="{9243D255-C77F-B400-EA35-67B8EA6930A6}"/>
              </a:ext>
            </a:extLst>
          </p:cNvPr>
          <p:cNvSpPr txBox="1">
            <a:spLocks noChangeArrowheads="1"/>
          </p:cNvSpPr>
          <p:nvPr/>
        </p:nvSpPr>
        <p:spPr bwMode="auto">
          <a:xfrm>
            <a:off x="994184" y="1456304"/>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52" name="Text Box 47">
            <a:extLst>
              <a:ext uri="{FF2B5EF4-FFF2-40B4-BE49-F238E27FC236}">
                <a16:creationId xmlns:a16="http://schemas.microsoft.com/office/drawing/2014/main" id="{706FE763-4E5B-3172-AF3B-ABA0CBDF58AE}"/>
              </a:ext>
            </a:extLst>
          </p:cNvPr>
          <p:cNvSpPr txBox="1">
            <a:spLocks noChangeArrowheads="1"/>
          </p:cNvSpPr>
          <p:nvPr/>
        </p:nvSpPr>
        <p:spPr bwMode="auto">
          <a:xfrm>
            <a:off x="3434171" y="1451542"/>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53" name="Text Box 48">
            <a:extLst>
              <a:ext uri="{FF2B5EF4-FFF2-40B4-BE49-F238E27FC236}">
                <a16:creationId xmlns:a16="http://schemas.microsoft.com/office/drawing/2014/main" id="{2B08E323-9FF7-5221-8E6B-E89F69167884}"/>
              </a:ext>
            </a:extLst>
          </p:cNvPr>
          <p:cNvSpPr txBox="1">
            <a:spLocks noChangeArrowheads="1"/>
          </p:cNvSpPr>
          <p:nvPr/>
        </p:nvSpPr>
        <p:spPr bwMode="auto">
          <a:xfrm>
            <a:off x="3435759" y="4367779"/>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54" name="Text Box 49">
            <a:extLst>
              <a:ext uri="{FF2B5EF4-FFF2-40B4-BE49-F238E27FC236}">
                <a16:creationId xmlns:a16="http://schemas.microsoft.com/office/drawing/2014/main" id="{B39D4449-4D84-AFF5-EFCC-CCC909BDE9EE}"/>
              </a:ext>
            </a:extLst>
          </p:cNvPr>
          <p:cNvSpPr txBox="1">
            <a:spLocks noChangeArrowheads="1"/>
          </p:cNvSpPr>
          <p:nvPr/>
        </p:nvSpPr>
        <p:spPr bwMode="auto">
          <a:xfrm>
            <a:off x="3443696" y="5209154"/>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60" name="Text Box 50">
            <a:extLst>
              <a:ext uri="{FF2B5EF4-FFF2-40B4-BE49-F238E27FC236}">
                <a16:creationId xmlns:a16="http://schemas.microsoft.com/office/drawing/2014/main" id="{97ECDC58-0ED2-94D2-D4F4-543EA8B8F341}"/>
              </a:ext>
            </a:extLst>
          </p:cNvPr>
          <p:cNvSpPr txBox="1">
            <a:spLocks noChangeArrowheads="1"/>
          </p:cNvSpPr>
          <p:nvPr/>
        </p:nvSpPr>
        <p:spPr bwMode="auto">
          <a:xfrm>
            <a:off x="3440521" y="2389754"/>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61" name="Text Box 51">
            <a:extLst>
              <a:ext uri="{FF2B5EF4-FFF2-40B4-BE49-F238E27FC236}">
                <a16:creationId xmlns:a16="http://schemas.microsoft.com/office/drawing/2014/main" id="{801041B6-8FED-48A6-E4F1-58B8F9B2C3EC}"/>
              </a:ext>
            </a:extLst>
          </p:cNvPr>
          <p:cNvSpPr txBox="1">
            <a:spLocks noChangeArrowheads="1"/>
          </p:cNvSpPr>
          <p:nvPr/>
        </p:nvSpPr>
        <p:spPr bwMode="auto">
          <a:xfrm>
            <a:off x="3437346" y="4578917"/>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62" name="Text Box 52">
            <a:extLst>
              <a:ext uri="{FF2B5EF4-FFF2-40B4-BE49-F238E27FC236}">
                <a16:creationId xmlns:a16="http://schemas.microsoft.com/office/drawing/2014/main" id="{7D44D8B0-18BE-E28B-467D-CDE7128EA3BD}"/>
              </a:ext>
            </a:extLst>
          </p:cNvPr>
          <p:cNvSpPr txBox="1">
            <a:spLocks noChangeArrowheads="1"/>
          </p:cNvSpPr>
          <p:nvPr/>
        </p:nvSpPr>
        <p:spPr bwMode="auto">
          <a:xfrm>
            <a:off x="3437346" y="5404417"/>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63" name="Text Box 53">
            <a:extLst>
              <a:ext uri="{FF2B5EF4-FFF2-40B4-BE49-F238E27FC236}">
                <a16:creationId xmlns:a16="http://schemas.microsoft.com/office/drawing/2014/main" id="{7F845EB8-B2D8-E2B3-F120-6A396728D7EA}"/>
              </a:ext>
            </a:extLst>
          </p:cNvPr>
          <p:cNvSpPr txBox="1">
            <a:spLocks noChangeArrowheads="1"/>
          </p:cNvSpPr>
          <p:nvPr/>
        </p:nvSpPr>
        <p:spPr bwMode="auto">
          <a:xfrm>
            <a:off x="922746" y="2638992"/>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64" name="Text Box 54">
            <a:extLst>
              <a:ext uri="{FF2B5EF4-FFF2-40B4-BE49-F238E27FC236}">
                <a16:creationId xmlns:a16="http://schemas.microsoft.com/office/drawing/2014/main" id="{F768F4FB-C346-7245-7CAB-DD845856187B}"/>
              </a:ext>
            </a:extLst>
          </p:cNvPr>
          <p:cNvSpPr txBox="1">
            <a:spLocks noChangeArrowheads="1"/>
          </p:cNvSpPr>
          <p:nvPr/>
        </p:nvSpPr>
        <p:spPr bwMode="auto">
          <a:xfrm>
            <a:off x="767171" y="5010717"/>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65" name="Text Box 55">
            <a:extLst>
              <a:ext uri="{FF2B5EF4-FFF2-40B4-BE49-F238E27FC236}">
                <a16:creationId xmlns:a16="http://schemas.microsoft.com/office/drawing/2014/main" id="{C35F459C-4533-5448-06AA-8374E142CF12}"/>
              </a:ext>
            </a:extLst>
          </p:cNvPr>
          <p:cNvSpPr txBox="1">
            <a:spLocks noChangeArrowheads="1"/>
          </p:cNvSpPr>
          <p:nvPr/>
        </p:nvSpPr>
        <p:spPr bwMode="auto">
          <a:xfrm>
            <a:off x="767171" y="2858067"/>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66" name="Text Box 56">
            <a:extLst>
              <a:ext uri="{FF2B5EF4-FFF2-40B4-BE49-F238E27FC236}">
                <a16:creationId xmlns:a16="http://schemas.microsoft.com/office/drawing/2014/main" id="{A79CB675-E80F-810D-870E-D33259BE4203}"/>
              </a:ext>
            </a:extLst>
          </p:cNvPr>
          <p:cNvSpPr txBox="1">
            <a:spLocks noChangeArrowheads="1"/>
          </p:cNvSpPr>
          <p:nvPr/>
        </p:nvSpPr>
        <p:spPr bwMode="auto">
          <a:xfrm>
            <a:off x="911634" y="4771004"/>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67" name="Text Box 57">
            <a:extLst>
              <a:ext uri="{FF2B5EF4-FFF2-40B4-BE49-F238E27FC236}">
                <a16:creationId xmlns:a16="http://schemas.microsoft.com/office/drawing/2014/main" id="{DD750580-6597-96F1-5374-04D5BA416319}"/>
              </a:ext>
            </a:extLst>
          </p:cNvPr>
          <p:cNvSpPr txBox="1">
            <a:spLocks noChangeArrowheads="1"/>
          </p:cNvSpPr>
          <p:nvPr/>
        </p:nvSpPr>
        <p:spPr bwMode="auto">
          <a:xfrm>
            <a:off x="756059" y="1896042"/>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68" name="Text Box 58">
            <a:extLst>
              <a:ext uri="{FF2B5EF4-FFF2-40B4-BE49-F238E27FC236}">
                <a16:creationId xmlns:a16="http://schemas.microsoft.com/office/drawing/2014/main" id="{08577CC6-EA2F-712C-F78C-F85F4DB2F10D}"/>
              </a:ext>
            </a:extLst>
          </p:cNvPr>
          <p:cNvSpPr txBox="1">
            <a:spLocks noChangeArrowheads="1"/>
          </p:cNvSpPr>
          <p:nvPr/>
        </p:nvSpPr>
        <p:spPr bwMode="auto">
          <a:xfrm>
            <a:off x="3432584" y="2178617"/>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69" name="Group 59">
            <a:extLst>
              <a:ext uri="{FF2B5EF4-FFF2-40B4-BE49-F238E27FC236}">
                <a16:creationId xmlns:a16="http://schemas.microsoft.com/office/drawing/2014/main" id="{0BE1C516-DE0B-1260-A7A4-1C7B9E24E429}"/>
              </a:ext>
            </a:extLst>
          </p:cNvPr>
          <p:cNvGrpSpPr>
            <a:grpSpLocks/>
          </p:cNvGrpSpPr>
          <p:nvPr/>
        </p:nvGrpSpPr>
        <p:grpSpPr bwMode="auto">
          <a:xfrm>
            <a:off x="1972084" y="1965892"/>
            <a:ext cx="1471612" cy="512762"/>
            <a:chOff x="850" y="1159"/>
            <a:chExt cx="927" cy="323"/>
          </a:xfrm>
        </p:grpSpPr>
        <p:sp>
          <p:nvSpPr>
            <p:cNvPr id="70" name="Line 60">
              <a:extLst>
                <a:ext uri="{FF2B5EF4-FFF2-40B4-BE49-F238E27FC236}">
                  <a16:creationId xmlns:a16="http://schemas.microsoft.com/office/drawing/2014/main" id="{B22CF7CB-8040-F5CB-097E-1D7798C88FE3}"/>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1" name="Text Box 61">
              <a:extLst>
                <a:ext uri="{FF2B5EF4-FFF2-40B4-BE49-F238E27FC236}">
                  <a16:creationId xmlns:a16="http://schemas.microsoft.com/office/drawing/2014/main" id="{DB1B4B3B-CD83-E5A9-3800-690F2EFD52EB}"/>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72" name="Group 62">
            <a:extLst>
              <a:ext uri="{FF2B5EF4-FFF2-40B4-BE49-F238E27FC236}">
                <a16:creationId xmlns:a16="http://schemas.microsoft.com/office/drawing/2014/main" id="{D09F6BDA-D28C-CC8B-D1BC-B754FC56C0ED}"/>
              </a:ext>
            </a:extLst>
          </p:cNvPr>
          <p:cNvGrpSpPr>
            <a:grpSpLocks/>
          </p:cNvGrpSpPr>
          <p:nvPr/>
        </p:nvGrpSpPr>
        <p:grpSpPr bwMode="auto">
          <a:xfrm>
            <a:off x="1965734" y="4980554"/>
            <a:ext cx="1471612" cy="487363"/>
            <a:chOff x="846" y="2253"/>
            <a:chExt cx="927" cy="307"/>
          </a:xfrm>
        </p:grpSpPr>
        <p:sp>
          <p:nvSpPr>
            <p:cNvPr id="73" name="Line 63">
              <a:extLst>
                <a:ext uri="{FF2B5EF4-FFF2-40B4-BE49-F238E27FC236}">
                  <a16:creationId xmlns:a16="http://schemas.microsoft.com/office/drawing/2014/main" id="{95FD121C-B276-24AB-9188-6C48A7B1F18D}"/>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4" name="Text Box 64">
              <a:extLst>
                <a:ext uri="{FF2B5EF4-FFF2-40B4-BE49-F238E27FC236}">
                  <a16:creationId xmlns:a16="http://schemas.microsoft.com/office/drawing/2014/main" id="{C87F63A0-C6B1-4077-0232-3AF8C4E874F0}"/>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75" name="Group 68">
            <a:extLst>
              <a:ext uri="{FF2B5EF4-FFF2-40B4-BE49-F238E27FC236}">
                <a16:creationId xmlns:a16="http://schemas.microsoft.com/office/drawing/2014/main" id="{E1E7153A-0901-0C17-5497-4248306C6E40}"/>
              </a:ext>
            </a:extLst>
          </p:cNvPr>
          <p:cNvGrpSpPr>
            <a:grpSpLocks/>
          </p:cNvGrpSpPr>
          <p:nvPr/>
        </p:nvGrpSpPr>
        <p:grpSpPr bwMode="auto">
          <a:xfrm>
            <a:off x="1965734" y="4583679"/>
            <a:ext cx="1471612" cy="471488"/>
            <a:chOff x="846" y="2003"/>
            <a:chExt cx="927" cy="297"/>
          </a:xfrm>
        </p:grpSpPr>
        <p:sp>
          <p:nvSpPr>
            <p:cNvPr id="76" name="Line 69">
              <a:extLst>
                <a:ext uri="{FF2B5EF4-FFF2-40B4-BE49-F238E27FC236}">
                  <a16:creationId xmlns:a16="http://schemas.microsoft.com/office/drawing/2014/main" id="{4EAA0746-B7EB-A9BA-FF51-1D47DDB58FCA}"/>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7" name="Text Box 70">
              <a:extLst>
                <a:ext uri="{FF2B5EF4-FFF2-40B4-BE49-F238E27FC236}">
                  <a16:creationId xmlns:a16="http://schemas.microsoft.com/office/drawing/2014/main" id="{0763F050-A176-9559-661F-1EB936208CCE}"/>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78" name="Group 71">
            <a:extLst>
              <a:ext uri="{FF2B5EF4-FFF2-40B4-BE49-F238E27FC236}">
                <a16:creationId xmlns:a16="http://schemas.microsoft.com/office/drawing/2014/main" id="{6D21B1F9-4CCF-F9D0-B8BB-011D73DE8D80}"/>
              </a:ext>
            </a:extLst>
          </p:cNvPr>
          <p:cNvGrpSpPr>
            <a:grpSpLocks/>
          </p:cNvGrpSpPr>
          <p:nvPr/>
        </p:nvGrpSpPr>
        <p:grpSpPr bwMode="auto">
          <a:xfrm>
            <a:off x="1957796" y="2465954"/>
            <a:ext cx="1471613" cy="455613"/>
            <a:chOff x="841" y="1474"/>
            <a:chExt cx="927" cy="287"/>
          </a:xfrm>
        </p:grpSpPr>
        <p:sp>
          <p:nvSpPr>
            <p:cNvPr id="79" name="Line 72">
              <a:extLst>
                <a:ext uri="{FF2B5EF4-FFF2-40B4-BE49-F238E27FC236}">
                  <a16:creationId xmlns:a16="http://schemas.microsoft.com/office/drawing/2014/main" id="{652E619A-8F83-145E-E73B-7679F0992CCC}"/>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0" name="Text Box 73">
              <a:extLst>
                <a:ext uri="{FF2B5EF4-FFF2-40B4-BE49-F238E27FC236}">
                  <a16:creationId xmlns:a16="http://schemas.microsoft.com/office/drawing/2014/main" id="{19A24594-4A56-BEC1-3B70-DD0FE444A335}"/>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81" name="Group 74">
            <a:extLst>
              <a:ext uri="{FF2B5EF4-FFF2-40B4-BE49-F238E27FC236}">
                <a16:creationId xmlns:a16="http://schemas.microsoft.com/office/drawing/2014/main" id="{AAEEFEFA-2982-AB10-C10E-0E64813C2AFC}"/>
              </a:ext>
            </a:extLst>
          </p:cNvPr>
          <p:cNvGrpSpPr>
            <a:grpSpLocks/>
          </p:cNvGrpSpPr>
          <p:nvPr/>
        </p:nvGrpSpPr>
        <p:grpSpPr bwMode="auto">
          <a:xfrm>
            <a:off x="1951446" y="5431404"/>
            <a:ext cx="1471613" cy="466725"/>
            <a:chOff x="837" y="2537"/>
            <a:chExt cx="927" cy="294"/>
          </a:xfrm>
        </p:grpSpPr>
        <p:sp>
          <p:nvSpPr>
            <p:cNvPr id="82" name="Line 75">
              <a:extLst>
                <a:ext uri="{FF2B5EF4-FFF2-40B4-BE49-F238E27FC236}">
                  <a16:creationId xmlns:a16="http://schemas.microsoft.com/office/drawing/2014/main" id="{280F90D0-A38D-F821-2E29-4AB6953754F5}"/>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76">
              <a:extLst>
                <a:ext uri="{FF2B5EF4-FFF2-40B4-BE49-F238E27FC236}">
                  <a16:creationId xmlns:a16="http://schemas.microsoft.com/office/drawing/2014/main" id="{69DB3131-2D10-0DF5-DBF7-12D710402138}"/>
                </a:ext>
              </a:extLst>
            </p:cNvPr>
            <p:cNvSpPr txBox="1">
              <a:spLocks noChangeArrowheads="1"/>
            </p:cNvSpPr>
            <p:nvPr/>
          </p:nvSpPr>
          <p:spPr bwMode="auto">
            <a:xfrm>
              <a:off x="1091" y="2537"/>
              <a:ext cx="37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Tahoma" charset="0"/>
                  <a:ea typeface="ＭＳ Ｐゴシック" charset="0"/>
                  <a:cs typeface="+mn-cs"/>
                </a:rPr>
                <a:t>ack0</a:t>
              </a:r>
            </a:p>
          </p:txBody>
        </p:sp>
      </p:grpSp>
      <p:sp>
        <p:nvSpPr>
          <p:cNvPr id="84" name="Text Box 78">
            <a:extLst>
              <a:ext uri="{FF2B5EF4-FFF2-40B4-BE49-F238E27FC236}">
                <a16:creationId xmlns:a16="http://schemas.microsoft.com/office/drawing/2014/main" id="{826D42C1-0DA0-28D5-ABE2-B7E3B12DCF93}"/>
              </a:ext>
            </a:extLst>
          </p:cNvPr>
          <p:cNvSpPr txBox="1">
            <a:spLocks noChangeArrowheads="1"/>
          </p:cNvSpPr>
          <p:nvPr/>
        </p:nvSpPr>
        <p:spPr bwMode="auto">
          <a:xfrm>
            <a:off x="2045109" y="6201962"/>
            <a:ext cx="1671637"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(a) packet loss</a:t>
            </a:r>
          </a:p>
        </p:txBody>
      </p:sp>
      <p:grpSp>
        <p:nvGrpSpPr>
          <p:cNvPr id="85" name="Group 81">
            <a:extLst>
              <a:ext uri="{FF2B5EF4-FFF2-40B4-BE49-F238E27FC236}">
                <a16:creationId xmlns:a16="http://schemas.microsoft.com/office/drawing/2014/main" id="{D81B43A8-F4CF-9923-04A3-763D2A177B7E}"/>
              </a:ext>
            </a:extLst>
          </p:cNvPr>
          <p:cNvGrpSpPr>
            <a:grpSpLocks/>
          </p:cNvGrpSpPr>
          <p:nvPr/>
        </p:nvGrpSpPr>
        <p:grpSpPr bwMode="auto">
          <a:xfrm>
            <a:off x="1980021" y="2840604"/>
            <a:ext cx="1157288" cy="738188"/>
            <a:chOff x="3726" y="1687"/>
            <a:chExt cx="729" cy="465"/>
          </a:xfrm>
        </p:grpSpPr>
        <p:sp>
          <p:nvSpPr>
            <p:cNvPr id="86" name="Line 66">
              <a:extLst>
                <a:ext uri="{FF2B5EF4-FFF2-40B4-BE49-F238E27FC236}">
                  <a16:creationId xmlns:a16="http://schemas.microsoft.com/office/drawing/2014/main" id="{EF0EDE9D-058C-9C64-166A-C81951DB9943}"/>
                </a:ext>
              </a:extLst>
            </p:cNvPr>
            <p:cNvSpPr>
              <a:spLocks noChangeShapeType="1"/>
            </p:cNvSpPr>
            <p:nvPr/>
          </p:nvSpPr>
          <p:spPr bwMode="auto">
            <a:xfrm>
              <a:off x="3726" y="1780"/>
              <a:ext cx="548" cy="148"/>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7" name="Text Box 67">
              <a:extLst>
                <a:ext uri="{FF2B5EF4-FFF2-40B4-BE49-F238E27FC236}">
                  <a16:creationId xmlns:a16="http://schemas.microsoft.com/office/drawing/2014/main" id="{217FAE60-B76C-C3C0-6F76-2229939760D8}"/>
                </a:ext>
              </a:extLst>
            </p:cNvPr>
            <p:cNvSpPr txBox="1">
              <a:spLocks noChangeArrowheads="1"/>
            </p:cNvSpPr>
            <p:nvPr/>
          </p:nvSpPr>
          <p:spPr bwMode="auto">
            <a:xfrm>
              <a:off x="3965" y="1687"/>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pkt1</a:t>
              </a:r>
            </a:p>
          </p:txBody>
        </p:sp>
        <p:sp>
          <p:nvSpPr>
            <p:cNvPr id="88" name="Text Box 79">
              <a:extLst>
                <a:ext uri="{FF2B5EF4-FFF2-40B4-BE49-F238E27FC236}">
                  <a16:creationId xmlns:a16="http://schemas.microsoft.com/office/drawing/2014/main" id="{14FE21C9-1232-D227-59C2-36579127FC1D}"/>
                </a:ext>
              </a:extLst>
            </p:cNvPr>
            <p:cNvSpPr txBox="1">
              <a:spLocks noChangeArrowheads="1"/>
            </p:cNvSpPr>
            <p:nvPr/>
          </p:nvSpPr>
          <p:spPr bwMode="auto">
            <a:xfrm>
              <a:off x="4185" y="1808"/>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89" name="Text Box 80">
              <a:extLst>
                <a:ext uri="{FF2B5EF4-FFF2-40B4-BE49-F238E27FC236}">
                  <a16:creationId xmlns:a16="http://schemas.microsoft.com/office/drawing/2014/main" id="{3740DF3F-50DB-0E63-20B1-9ABCCD2F90B4}"/>
                </a:ext>
              </a:extLst>
            </p:cNvPr>
            <p:cNvSpPr txBox="1">
              <a:spLocks noChangeArrowheads="1"/>
            </p:cNvSpPr>
            <p:nvPr/>
          </p:nvSpPr>
          <p:spPr bwMode="auto">
            <a:xfrm>
              <a:off x="4126" y="1940"/>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90" name="Group 86">
            <a:extLst>
              <a:ext uri="{FF2B5EF4-FFF2-40B4-BE49-F238E27FC236}">
                <a16:creationId xmlns:a16="http://schemas.microsoft.com/office/drawing/2014/main" id="{774EFBD0-0E74-F1B5-3FC1-CEE06EBABF38}"/>
              </a:ext>
            </a:extLst>
          </p:cNvPr>
          <p:cNvGrpSpPr>
            <a:grpSpLocks/>
          </p:cNvGrpSpPr>
          <p:nvPr/>
        </p:nvGrpSpPr>
        <p:grpSpPr bwMode="auto">
          <a:xfrm>
            <a:off x="1860959" y="3143817"/>
            <a:ext cx="122237" cy="1033462"/>
            <a:chOff x="3651" y="1878"/>
            <a:chExt cx="78" cy="963"/>
          </a:xfrm>
        </p:grpSpPr>
        <p:sp>
          <p:nvSpPr>
            <p:cNvPr id="91" name="Line 82">
              <a:extLst>
                <a:ext uri="{FF2B5EF4-FFF2-40B4-BE49-F238E27FC236}">
                  <a16:creationId xmlns:a16="http://schemas.microsoft.com/office/drawing/2014/main" id="{C483A4F1-67C5-7EF7-8D96-66659909E200}"/>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2" name="Line 84">
              <a:extLst>
                <a:ext uri="{FF2B5EF4-FFF2-40B4-BE49-F238E27FC236}">
                  <a16:creationId xmlns:a16="http://schemas.microsoft.com/office/drawing/2014/main" id="{70F99218-7F40-E6A6-F083-D53044651A5F}"/>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3" name="Line 85">
              <a:extLst>
                <a:ext uri="{FF2B5EF4-FFF2-40B4-BE49-F238E27FC236}">
                  <a16:creationId xmlns:a16="http://schemas.microsoft.com/office/drawing/2014/main" id="{EE4A7666-EDED-1AC2-0243-C537D09006C3}"/>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94" name="Group 88">
            <a:extLst>
              <a:ext uri="{FF2B5EF4-FFF2-40B4-BE49-F238E27FC236}">
                <a16:creationId xmlns:a16="http://schemas.microsoft.com/office/drawing/2014/main" id="{15FE32F8-9927-9629-199F-4677041CE8D8}"/>
              </a:ext>
            </a:extLst>
          </p:cNvPr>
          <p:cNvGrpSpPr>
            <a:grpSpLocks/>
          </p:cNvGrpSpPr>
          <p:nvPr/>
        </p:nvGrpSpPr>
        <p:grpSpPr bwMode="auto">
          <a:xfrm>
            <a:off x="1989546" y="4132829"/>
            <a:ext cx="1471613" cy="504825"/>
            <a:chOff x="855" y="1710"/>
            <a:chExt cx="927" cy="318"/>
          </a:xfrm>
        </p:grpSpPr>
        <p:sp>
          <p:nvSpPr>
            <p:cNvPr id="95" name="Line 89">
              <a:extLst>
                <a:ext uri="{FF2B5EF4-FFF2-40B4-BE49-F238E27FC236}">
                  <a16:creationId xmlns:a16="http://schemas.microsoft.com/office/drawing/2014/main" id="{17DE17DF-1CF9-EBFA-B647-3A3E1B978D2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96" name="Text Box 90">
              <a:extLst>
                <a:ext uri="{FF2B5EF4-FFF2-40B4-BE49-F238E27FC236}">
                  <a16:creationId xmlns:a16="http://schemas.microsoft.com/office/drawing/2014/main" id="{C0DCEAEA-B0B1-6829-359B-04385B35E207}"/>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97" name="Group 92">
            <a:extLst>
              <a:ext uri="{FF2B5EF4-FFF2-40B4-BE49-F238E27FC236}">
                <a16:creationId xmlns:a16="http://schemas.microsoft.com/office/drawing/2014/main" id="{73D33962-CA9E-2694-9E66-D0B956D6A005}"/>
              </a:ext>
            </a:extLst>
          </p:cNvPr>
          <p:cNvGrpSpPr>
            <a:grpSpLocks/>
          </p:cNvGrpSpPr>
          <p:nvPr/>
        </p:nvGrpSpPr>
        <p:grpSpPr bwMode="auto">
          <a:xfrm>
            <a:off x="557621" y="3756592"/>
            <a:ext cx="1377950" cy="731837"/>
            <a:chOff x="2802" y="2348"/>
            <a:chExt cx="868" cy="461"/>
          </a:xfrm>
        </p:grpSpPr>
        <p:pic>
          <p:nvPicPr>
            <p:cNvPr id="98" name="Picture 87" descr="alarm_clock_ringing">
              <a:extLst>
                <a:ext uri="{FF2B5EF4-FFF2-40B4-BE49-F238E27FC236}">
                  <a16:creationId xmlns:a16="http://schemas.microsoft.com/office/drawing/2014/main" id="{E7F94E8D-0B40-87D8-3D86-A2B997BC82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9" name="Text Box 91">
              <a:extLst>
                <a:ext uri="{FF2B5EF4-FFF2-40B4-BE49-F238E27FC236}">
                  <a16:creationId xmlns:a16="http://schemas.microsoft.com/office/drawing/2014/main" id="{BDE03E4B-7D62-81A9-C3A4-7D524A59E4EF}"/>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Tree>
    <p:extLst>
      <p:ext uri="{BB962C8B-B14F-4D97-AF65-F5344CB8AC3E}">
        <p14:creationId xmlns:p14="http://schemas.microsoft.com/office/powerpoint/2010/main" val="1197966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wipe(left)">
                                      <p:cBhvr>
                                        <p:cTn id="7" dur="500"/>
                                        <p:tgtEl>
                                          <p:spTgt spid="69"/>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8">
                                            <p:txEl>
                                              <p:pRg st="0" end="0"/>
                                            </p:txEl>
                                          </p:spTgt>
                                        </p:tgtEl>
                                        <p:attrNameLst>
                                          <p:attrName>style.visibility</p:attrName>
                                        </p:attrNameLst>
                                      </p:cBhvr>
                                      <p:to>
                                        <p:strVal val="visible"/>
                                      </p:to>
                                    </p:set>
                                    <p:animEffect transition="in" filter="dissolve">
                                      <p:cBhvr>
                                        <p:cTn id="11" dur="500"/>
                                        <p:tgtEl>
                                          <p:spTgt spid="68">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right)">
                                      <p:cBhvr>
                                        <p:cTn id="19" dur="500"/>
                                        <p:tgtEl>
                                          <p:spTgt spid="7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3"/>
                                        </p:tgtEl>
                                        <p:attrNameLst>
                                          <p:attrName>style.visibility</p:attrName>
                                        </p:attrNameLst>
                                      </p:cBhvr>
                                      <p:to>
                                        <p:strVal val="visible"/>
                                      </p:to>
                                    </p:set>
                                    <p:animEffect transition="in" filter="dissolve">
                                      <p:cBhvr>
                                        <p:cTn id="23" dur="500"/>
                                        <p:tgtEl>
                                          <p:spTgt spid="63"/>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dissolve">
                                      <p:cBhvr>
                                        <p:cTn id="27" dur="500"/>
                                        <p:tgtEl>
                                          <p:spTgt spid="65"/>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wipe(left)">
                                      <p:cBhvr>
                                        <p:cTn id="31" dur="500"/>
                                        <p:tgtEl>
                                          <p:spTgt spid="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0"/>
                                        </p:tgtEl>
                                        <p:attrNameLst>
                                          <p:attrName>style.visibility</p:attrName>
                                        </p:attrNameLst>
                                      </p:cBhvr>
                                      <p:to>
                                        <p:strVal val="visible"/>
                                      </p:to>
                                    </p:set>
                                    <p:animEffect transition="in" filter="wipe(up)">
                                      <p:cBhvr>
                                        <p:cTn id="36" dur="1000"/>
                                        <p:tgtEl>
                                          <p:spTgt spid="90"/>
                                        </p:tgtEl>
                                      </p:cBhvr>
                                    </p:animEffect>
                                  </p:childTnLst>
                                </p:cTn>
                              </p:par>
                            </p:childTnLst>
                          </p:cTn>
                        </p:par>
                        <p:par>
                          <p:cTn id="37" fill="hold">
                            <p:stCondLst>
                              <p:cond delay="1000"/>
                            </p:stCondLst>
                            <p:childTnLst>
                              <p:par>
                                <p:cTn id="38" presetID="9" presetClass="entr" presetSubtype="0" fill="hold" nodeType="afterEffect">
                                  <p:stCondLst>
                                    <p:cond delay="0"/>
                                  </p:stCondLst>
                                  <p:childTnLst>
                                    <p:set>
                                      <p:cBhvr>
                                        <p:cTn id="39" dur="1" fill="hold">
                                          <p:stCondLst>
                                            <p:cond delay="0"/>
                                          </p:stCondLst>
                                        </p:cTn>
                                        <p:tgtEl>
                                          <p:spTgt spid="97"/>
                                        </p:tgtEl>
                                        <p:attrNameLst>
                                          <p:attrName>style.visibility</p:attrName>
                                        </p:attrNameLst>
                                      </p:cBhvr>
                                      <p:to>
                                        <p:strVal val="visible"/>
                                      </p:to>
                                    </p:set>
                                    <p:animEffect transition="in" filter="dissolve">
                                      <p:cBhvr>
                                        <p:cTn id="40" dur="500"/>
                                        <p:tgtEl>
                                          <p:spTgt spid="9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94"/>
                                        </p:tgtEl>
                                        <p:attrNameLst>
                                          <p:attrName>style.visibility</p:attrName>
                                        </p:attrNameLst>
                                      </p:cBhvr>
                                      <p:to>
                                        <p:strVal val="visible"/>
                                      </p:to>
                                    </p:set>
                                    <p:animEffect transition="in" filter="wipe(left)">
                                      <p:cBhvr>
                                        <p:cTn id="45" dur="500"/>
                                        <p:tgtEl>
                                          <p:spTgt spid="94"/>
                                        </p:tgtEl>
                                      </p:cBhvr>
                                    </p:animEffect>
                                  </p:childTnLst>
                                </p:cTn>
                              </p:par>
                            </p:childTnLst>
                          </p:cTn>
                        </p:par>
                        <p:par>
                          <p:cTn id="46" fill="hold">
                            <p:stCondLst>
                              <p:cond delay="500"/>
                            </p:stCondLst>
                            <p:childTnLst>
                              <p:par>
                                <p:cTn id="47" presetID="9" presetClass="entr" presetSubtype="0" fill="hold" nodeType="afterEffect">
                                  <p:stCondLst>
                                    <p:cond delay="0"/>
                                  </p:stCondLst>
                                  <p:childTnLst>
                                    <p:set>
                                      <p:cBhvr>
                                        <p:cTn id="48" dur="1" fill="hold">
                                          <p:stCondLst>
                                            <p:cond delay="0"/>
                                          </p:stCondLst>
                                        </p:cTn>
                                        <p:tgtEl>
                                          <p:spTgt spid="53">
                                            <p:txEl>
                                              <p:pRg st="0" end="0"/>
                                            </p:txEl>
                                          </p:spTgt>
                                        </p:tgtEl>
                                        <p:attrNameLst>
                                          <p:attrName>style.visibility</p:attrName>
                                        </p:attrNameLst>
                                      </p:cBhvr>
                                      <p:to>
                                        <p:strVal val="visible"/>
                                      </p:to>
                                    </p:set>
                                    <p:animEffect transition="in" filter="dissolve">
                                      <p:cBhvr>
                                        <p:cTn id="49" dur="500"/>
                                        <p:tgtEl>
                                          <p:spTgt spid="53">
                                            <p:txEl>
                                              <p:pRg st="0" end="0"/>
                                            </p:txEl>
                                          </p:spTgt>
                                        </p:tgtEl>
                                      </p:cBhvr>
                                    </p:animEffect>
                                  </p:childTnLst>
                                </p:cTn>
                              </p:par>
                            </p:childTnLst>
                          </p:cTn>
                        </p:par>
                        <p:par>
                          <p:cTn id="50" fill="hold">
                            <p:stCondLst>
                              <p:cond delay="1000"/>
                            </p:stCondLst>
                            <p:childTnLst>
                              <p:par>
                                <p:cTn id="51" presetID="9" presetClass="entr" presetSubtype="0" fill="hold" grpId="0" nodeType="afterEffect">
                                  <p:stCondLst>
                                    <p:cond delay="0"/>
                                  </p:stCondLst>
                                  <p:childTnLst>
                                    <p:set>
                                      <p:cBhvr>
                                        <p:cTn id="52" dur="1" fill="hold">
                                          <p:stCondLst>
                                            <p:cond delay="0"/>
                                          </p:stCondLst>
                                        </p:cTn>
                                        <p:tgtEl>
                                          <p:spTgt spid="61"/>
                                        </p:tgtEl>
                                        <p:attrNameLst>
                                          <p:attrName>style.visibility</p:attrName>
                                        </p:attrNameLst>
                                      </p:cBhvr>
                                      <p:to>
                                        <p:strVal val="visible"/>
                                      </p:to>
                                    </p:set>
                                    <p:animEffect transition="in" filter="dissolve">
                                      <p:cBhvr>
                                        <p:cTn id="53" dur="500"/>
                                        <p:tgtEl>
                                          <p:spTgt spid="61"/>
                                        </p:tgtEl>
                                      </p:cBhvr>
                                    </p:animEffect>
                                  </p:childTnLst>
                                </p:cTn>
                              </p:par>
                            </p:childTnLst>
                          </p:cTn>
                        </p:par>
                        <p:par>
                          <p:cTn id="54" fill="hold">
                            <p:stCondLst>
                              <p:cond delay="1500"/>
                            </p:stCondLst>
                            <p:childTnLst>
                              <p:par>
                                <p:cTn id="55" presetID="22" presetClass="entr" presetSubtype="2" fill="hold" nodeType="afterEffect">
                                  <p:stCondLst>
                                    <p:cond delay="0"/>
                                  </p:stCondLst>
                                  <p:childTnLst>
                                    <p:set>
                                      <p:cBhvr>
                                        <p:cTn id="56" dur="1" fill="hold">
                                          <p:stCondLst>
                                            <p:cond delay="0"/>
                                          </p:stCondLst>
                                        </p:cTn>
                                        <p:tgtEl>
                                          <p:spTgt spid="75"/>
                                        </p:tgtEl>
                                        <p:attrNameLst>
                                          <p:attrName>style.visibility</p:attrName>
                                        </p:attrNameLst>
                                      </p:cBhvr>
                                      <p:to>
                                        <p:strVal val="visible"/>
                                      </p:to>
                                    </p:set>
                                    <p:animEffect transition="in" filter="wipe(right)">
                                      <p:cBhvr>
                                        <p:cTn id="57" dur="500"/>
                                        <p:tgtEl>
                                          <p:spTgt spid="75"/>
                                        </p:tgtEl>
                                      </p:cBhvr>
                                    </p:animEffect>
                                  </p:childTnLst>
                                </p:cTn>
                              </p:par>
                            </p:childTnLst>
                          </p:cTn>
                        </p:par>
                        <p:par>
                          <p:cTn id="58" fill="hold">
                            <p:stCondLst>
                              <p:cond delay="2000"/>
                            </p:stCondLst>
                            <p:childTnLst>
                              <p:par>
                                <p:cTn id="59" presetID="9" presetClass="entr" presetSubtype="0" fill="hold" grpId="0" nodeType="afterEffect">
                                  <p:stCondLst>
                                    <p:cond delay="0"/>
                                  </p:stCondLst>
                                  <p:childTnLst>
                                    <p:set>
                                      <p:cBhvr>
                                        <p:cTn id="60" dur="1" fill="hold">
                                          <p:stCondLst>
                                            <p:cond delay="0"/>
                                          </p:stCondLst>
                                        </p:cTn>
                                        <p:tgtEl>
                                          <p:spTgt spid="66"/>
                                        </p:tgtEl>
                                        <p:attrNameLst>
                                          <p:attrName>style.visibility</p:attrName>
                                        </p:attrNameLst>
                                      </p:cBhvr>
                                      <p:to>
                                        <p:strVal val="visible"/>
                                      </p:to>
                                    </p:set>
                                    <p:animEffect transition="in" filter="dissolve">
                                      <p:cBhvr>
                                        <p:cTn id="61" dur="500"/>
                                        <p:tgtEl>
                                          <p:spTgt spid="66"/>
                                        </p:tgtEl>
                                      </p:cBhvr>
                                    </p:animEffect>
                                  </p:childTnLst>
                                </p:cTn>
                              </p:par>
                            </p:childTnLst>
                          </p:cTn>
                        </p:par>
                        <p:par>
                          <p:cTn id="62" fill="hold">
                            <p:stCondLst>
                              <p:cond delay="2500"/>
                            </p:stCondLst>
                            <p:childTnLst>
                              <p:par>
                                <p:cTn id="63" presetID="9" presetClass="entr" presetSubtype="0" fill="hold" grpId="0" nodeType="afterEffect">
                                  <p:stCondLst>
                                    <p:cond delay="0"/>
                                  </p:stCondLst>
                                  <p:childTnLst>
                                    <p:set>
                                      <p:cBhvr>
                                        <p:cTn id="64" dur="1" fill="hold">
                                          <p:stCondLst>
                                            <p:cond delay="0"/>
                                          </p:stCondLst>
                                        </p:cTn>
                                        <p:tgtEl>
                                          <p:spTgt spid="64"/>
                                        </p:tgtEl>
                                        <p:attrNameLst>
                                          <p:attrName>style.visibility</p:attrName>
                                        </p:attrNameLst>
                                      </p:cBhvr>
                                      <p:to>
                                        <p:strVal val="visible"/>
                                      </p:to>
                                    </p:set>
                                    <p:animEffect transition="in" filter="dissolve">
                                      <p:cBhvr>
                                        <p:cTn id="65" dur="500"/>
                                        <p:tgtEl>
                                          <p:spTgt spid="64"/>
                                        </p:tgtEl>
                                      </p:cBhvr>
                                    </p:animEffect>
                                  </p:childTnLst>
                                </p:cTn>
                              </p:par>
                            </p:childTnLst>
                          </p:cTn>
                        </p:par>
                        <p:par>
                          <p:cTn id="66" fill="hold">
                            <p:stCondLst>
                              <p:cond delay="3000"/>
                            </p:stCondLst>
                            <p:childTnLst>
                              <p:par>
                                <p:cTn id="67" presetID="22" presetClass="entr" presetSubtype="8" fill="hold" nodeType="afterEffect">
                                  <p:stCondLst>
                                    <p:cond delay="0"/>
                                  </p:stCondLst>
                                  <p:childTnLst>
                                    <p:set>
                                      <p:cBhvr>
                                        <p:cTn id="68" dur="1" fill="hold">
                                          <p:stCondLst>
                                            <p:cond delay="0"/>
                                          </p:stCondLst>
                                        </p:cTn>
                                        <p:tgtEl>
                                          <p:spTgt spid="72"/>
                                        </p:tgtEl>
                                        <p:attrNameLst>
                                          <p:attrName>style.visibility</p:attrName>
                                        </p:attrNameLst>
                                      </p:cBhvr>
                                      <p:to>
                                        <p:strVal val="visible"/>
                                      </p:to>
                                    </p:set>
                                    <p:animEffect transition="in" filter="wipe(left)">
                                      <p:cBhvr>
                                        <p:cTn id="69" dur="500"/>
                                        <p:tgtEl>
                                          <p:spTgt spid="72"/>
                                        </p:tgtEl>
                                      </p:cBhvr>
                                    </p:animEffect>
                                  </p:childTnLst>
                                </p:cTn>
                              </p:par>
                            </p:childTnLst>
                          </p:cTn>
                        </p:par>
                        <p:par>
                          <p:cTn id="70" fill="hold">
                            <p:stCondLst>
                              <p:cond delay="3500"/>
                            </p:stCondLst>
                            <p:childTnLst>
                              <p:par>
                                <p:cTn id="71" presetID="9" presetClass="entr" presetSubtype="0" fill="hold" grpId="0" nodeType="afterEffect">
                                  <p:stCondLst>
                                    <p:cond delay="0"/>
                                  </p:stCondLst>
                                  <p:childTnLst>
                                    <p:set>
                                      <p:cBhvr>
                                        <p:cTn id="72" dur="1" fill="hold">
                                          <p:stCondLst>
                                            <p:cond delay="0"/>
                                          </p:stCondLst>
                                        </p:cTn>
                                        <p:tgtEl>
                                          <p:spTgt spid="54"/>
                                        </p:tgtEl>
                                        <p:attrNameLst>
                                          <p:attrName>style.visibility</p:attrName>
                                        </p:attrNameLst>
                                      </p:cBhvr>
                                      <p:to>
                                        <p:strVal val="visible"/>
                                      </p:to>
                                    </p:set>
                                    <p:animEffect transition="in" filter="dissolve">
                                      <p:cBhvr>
                                        <p:cTn id="73" dur="500"/>
                                        <p:tgtEl>
                                          <p:spTgt spid="54"/>
                                        </p:tgtEl>
                                      </p:cBhvr>
                                    </p:animEffect>
                                  </p:childTnLst>
                                </p:cTn>
                              </p:par>
                            </p:childTnLst>
                          </p:cTn>
                        </p:par>
                        <p:par>
                          <p:cTn id="74" fill="hold">
                            <p:stCondLst>
                              <p:cond delay="4000"/>
                            </p:stCondLst>
                            <p:childTnLst>
                              <p:par>
                                <p:cTn id="75" presetID="9" presetClass="entr" presetSubtype="0" fill="hold" nodeType="afterEffect">
                                  <p:stCondLst>
                                    <p:cond delay="0"/>
                                  </p:stCondLst>
                                  <p:childTnLst>
                                    <p:set>
                                      <p:cBhvr>
                                        <p:cTn id="76" dur="1" fill="hold">
                                          <p:stCondLst>
                                            <p:cond delay="0"/>
                                          </p:stCondLst>
                                        </p:cTn>
                                        <p:tgtEl>
                                          <p:spTgt spid="62">
                                            <p:txEl>
                                              <p:pRg st="0" end="0"/>
                                            </p:txEl>
                                          </p:spTgt>
                                        </p:tgtEl>
                                        <p:attrNameLst>
                                          <p:attrName>style.visibility</p:attrName>
                                        </p:attrNameLst>
                                      </p:cBhvr>
                                      <p:to>
                                        <p:strVal val="visible"/>
                                      </p:to>
                                    </p:set>
                                    <p:animEffect transition="in" filter="dissolve">
                                      <p:cBhvr>
                                        <p:cTn id="77" dur="500"/>
                                        <p:tgtEl>
                                          <p:spTgt spid="62">
                                            <p:txEl>
                                              <p:pRg st="0" end="0"/>
                                            </p:txEl>
                                          </p:spTgt>
                                        </p:tgtEl>
                                      </p:cBhvr>
                                    </p:animEffect>
                                  </p:childTnLst>
                                </p:cTn>
                              </p:par>
                            </p:childTnLst>
                          </p:cTn>
                        </p:par>
                        <p:par>
                          <p:cTn id="78" fill="hold">
                            <p:stCondLst>
                              <p:cond delay="4500"/>
                            </p:stCondLst>
                            <p:childTnLst>
                              <p:par>
                                <p:cTn id="79" presetID="22" presetClass="entr" presetSubtype="2" fill="hold" nodeType="afterEffect">
                                  <p:stCondLst>
                                    <p:cond delay="0"/>
                                  </p:stCondLst>
                                  <p:childTnLst>
                                    <p:set>
                                      <p:cBhvr>
                                        <p:cTn id="80" dur="1" fill="hold">
                                          <p:stCondLst>
                                            <p:cond delay="0"/>
                                          </p:stCondLst>
                                        </p:cTn>
                                        <p:tgtEl>
                                          <p:spTgt spid="81"/>
                                        </p:tgtEl>
                                        <p:attrNameLst>
                                          <p:attrName>style.visibility</p:attrName>
                                        </p:attrNameLst>
                                      </p:cBhvr>
                                      <p:to>
                                        <p:strVal val="visible"/>
                                      </p:to>
                                    </p:set>
                                    <p:animEffect transition="in" filter="wipe(right)">
                                      <p:cBhvr>
                                        <p:cTn id="8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60" grpId="0"/>
      <p:bldP spid="61" grpId="0"/>
      <p:bldP spid="63" grpId="0"/>
      <p:bldP spid="64" grpId="0"/>
      <p:bldP spid="65" grpId="0"/>
      <p:bldP spid="66"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(v3)</a:t>
            </a:r>
            <a:endParaRPr lang="en-US" sz="4400" dirty="0"/>
          </a:p>
        </p:txBody>
      </p:sp>
      <p:sp>
        <p:nvSpPr>
          <p:cNvPr id="9" name="Content Placeholder 2">
            <a:extLst>
              <a:ext uri="{FF2B5EF4-FFF2-40B4-BE49-F238E27FC236}">
                <a16:creationId xmlns:a16="http://schemas.microsoft.com/office/drawing/2014/main" id="{799C705A-8532-5666-3EBE-6789C58757DB}"/>
              </a:ext>
            </a:extLst>
          </p:cNvPr>
          <p:cNvSpPr txBox="1">
            <a:spLocks/>
          </p:cNvSpPr>
          <p:nvPr/>
        </p:nvSpPr>
        <p:spPr>
          <a:xfrm>
            <a:off x="5138314" y="2542378"/>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bit errors</a:t>
            </a:r>
          </a:p>
          <a:p>
            <a:pPr lvl="1"/>
            <a:r>
              <a:rPr lang="en-US" sz="2000"/>
              <a:t>Corrupted data pkts</a:t>
            </a:r>
          </a:p>
          <a:p>
            <a:pPr lvl="1"/>
            <a:r>
              <a:rPr lang="en-US" sz="2000"/>
              <a:t>Corrupted feedback</a:t>
            </a:r>
          </a:p>
          <a:p>
            <a:pPr lvl="1"/>
            <a:endParaRPr lang="en-US" sz="2000"/>
          </a:p>
        </p:txBody>
      </p:sp>
      <p:sp>
        <p:nvSpPr>
          <p:cNvPr id="10" name="TextBox 9">
            <a:extLst>
              <a:ext uri="{FF2B5EF4-FFF2-40B4-BE49-F238E27FC236}">
                <a16:creationId xmlns:a16="http://schemas.microsoft.com/office/drawing/2014/main" id="{35E073B9-D334-C8F7-8F2E-18A2E910C591}"/>
              </a:ext>
            </a:extLst>
          </p:cNvPr>
          <p:cNvSpPr txBox="1"/>
          <p:nvPr/>
        </p:nvSpPr>
        <p:spPr>
          <a:xfrm>
            <a:off x="5194557" y="1859241"/>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2" name="TextBox 11">
            <a:extLst>
              <a:ext uri="{FF2B5EF4-FFF2-40B4-BE49-F238E27FC236}">
                <a16:creationId xmlns:a16="http://schemas.microsoft.com/office/drawing/2014/main" id="{6DFB9BC8-D0BE-CE9B-5CF3-A268A2A38D2D}"/>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14" name="Straight Connector 13">
            <a:extLst>
              <a:ext uri="{FF2B5EF4-FFF2-40B4-BE49-F238E27FC236}">
                <a16:creationId xmlns:a16="http://schemas.microsoft.com/office/drawing/2014/main" id="{1DE0EBF3-3863-B8A4-02A0-BD3071C25DE4}"/>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5880D336-D12D-AB81-4541-DDC7614ED56D}"/>
              </a:ext>
            </a:extLst>
          </p:cNvPr>
          <p:cNvSpPr txBox="1">
            <a:spLocks/>
          </p:cNvSpPr>
          <p:nvPr/>
        </p:nvSpPr>
        <p:spPr>
          <a:xfrm>
            <a:off x="8737750" y="2589045"/>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a:t>
            </a:r>
            <a:endParaRPr lang="en-US" sz="2400" b="1">
              <a:solidFill>
                <a:srgbClr val="0000A3"/>
              </a:solidFill>
            </a:endParaRPr>
          </a:p>
        </p:txBody>
      </p:sp>
      <p:sp>
        <p:nvSpPr>
          <p:cNvPr id="29" name="Content Placeholder 2">
            <a:extLst>
              <a:ext uri="{FF2B5EF4-FFF2-40B4-BE49-F238E27FC236}">
                <a16:creationId xmlns:a16="http://schemas.microsoft.com/office/drawing/2014/main" id="{EF273F80-AF3D-8D3B-EEAC-ACD958110475}"/>
              </a:ext>
            </a:extLst>
          </p:cNvPr>
          <p:cNvSpPr txBox="1">
            <a:spLocks/>
          </p:cNvSpPr>
          <p:nvPr/>
        </p:nvSpPr>
        <p:spPr>
          <a:xfrm>
            <a:off x="5102456" y="3918997"/>
            <a:ext cx="4173656"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errors and lost</a:t>
            </a:r>
          </a:p>
          <a:p>
            <a:pPr lvl="1"/>
            <a:r>
              <a:rPr lang="en-US" sz="2000"/>
              <a:t>lost data pkts</a:t>
            </a:r>
          </a:p>
          <a:p>
            <a:pPr lvl="1"/>
            <a:r>
              <a:rPr lang="en-US" sz="2000"/>
              <a:t>lost feedback</a:t>
            </a:r>
          </a:p>
          <a:p>
            <a:pPr lvl="1"/>
            <a:endParaRPr lang="en-US" sz="2000"/>
          </a:p>
          <a:p>
            <a:pPr lvl="1"/>
            <a:endParaRPr lang="en-US" sz="2000"/>
          </a:p>
        </p:txBody>
      </p:sp>
      <p:sp>
        <p:nvSpPr>
          <p:cNvPr id="32" name="Content Placeholder 2">
            <a:extLst>
              <a:ext uri="{FF2B5EF4-FFF2-40B4-BE49-F238E27FC236}">
                <a16:creationId xmlns:a16="http://schemas.microsoft.com/office/drawing/2014/main" id="{B25D9A44-5BDF-8C20-2C21-A028B6AEC796}"/>
              </a:ext>
            </a:extLst>
          </p:cNvPr>
          <p:cNvSpPr txBox="1">
            <a:spLocks/>
          </p:cNvSpPr>
          <p:nvPr/>
        </p:nvSpPr>
        <p:spPr>
          <a:xfrm>
            <a:off x="8720393" y="4015262"/>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 timer</a:t>
            </a:r>
            <a:endParaRPr lang="en-US" sz="2400" b="1">
              <a:solidFill>
                <a:srgbClr val="0000A3"/>
              </a:solidFill>
            </a:endParaRPr>
          </a:p>
        </p:txBody>
      </p:sp>
      <p:cxnSp>
        <p:nvCxnSpPr>
          <p:cNvPr id="43" name="Straight Connector 42">
            <a:extLst>
              <a:ext uri="{FF2B5EF4-FFF2-40B4-BE49-F238E27FC236}">
                <a16:creationId xmlns:a16="http://schemas.microsoft.com/office/drawing/2014/main" id="{F9A47237-1D98-39A0-891A-9E3E7EEF8697}"/>
              </a:ext>
            </a:extLst>
          </p:cNvPr>
          <p:cNvCxnSpPr>
            <a:cxnSpLocks/>
          </p:cNvCxnSpPr>
          <p:nvPr/>
        </p:nvCxnSpPr>
        <p:spPr>
          <a:xfrm>
            <a:off x="5287438" y="3768476"/>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 Box 6">
            <a:extLst>
              <a:ext uri="{FF2B5EF4-FFF2-40B4-BE49-F238E27FC236}">
                <a16:creationId xmlns:a16="http://schemas.microsoft.com/office/drawing/2014/main" id="{648E8120-8EA9-5DE6-807A-28B023EEEB2E}"/>
              </a:ext>
            </a:extLst>
          </p:cNvPr>
          <p:cNvSpPr txBox="1">
            <a:spLocks noChangeArrowheads="1"/>
          </p:cNvSpPr>
          <p:nvPr/>
        </p:nvSpPr>
        <p:spPr bwMode="auto">
          <a:xfrm>
            <a:off x="3448547" y="3116226"/>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4" name="Text Box 9">
            <a:extLst>
              <a:ext uri="{FF2B5EF4-FFF2-40B4-BE49-F238E27FC236}">
                <a16:creationId xmlns:a16="http://schemas.microsoft.com/office/drawing/2014/main" id="{AF5DBB2D-9570-13FD-52EE-3D5E45F9EF5E}"/>
              </a:ext>
            </a:extLst>
          </p:cNvPr>
          <p:cNvSpPr txBox="1">
            <a:spLocks noChangeArrowheads="1"/>
          </p:cNvSpPr>
          <p:nvPr/>
        </p:nvSpPr>
        <p:spPr bwMode="auto">
          <a:xfrm>
            <a:off x="3448547" y="334165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5" name="Text Box 14">
            <a:extLst>
              <a:ext uri="{FF2B5EF4-FFF2-40B4-BE49-F238E27FC236}">
                <a16:creationId xmlns:a16="http://schemas.microsoft.com/office/drawing/2014/main" id="{D6776D25-EF7E-DFCD-A923-B8F128345441}"/>
              </a:ext>
            </a:extLst>
          </p:cNvPr>
          <p:cNvSpPr txBox="1">
            <a:spLocks noChangeArrowheads="1"/>
          </p:cNvSpPr>
          <p:nvPr/>
        </p:nvSpPr>
        <p:spPr bwMode="auto">
          <a:xfrm>
            <a:off x="3429497" y="4532276"/>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6" name="Group 23">
            <a:extLst>
              <a:ext uri="{FF2B5EF4-FFF2-40B4-BE49-F238E27FC236}">
                <a16:creationId xmlns:a16="http://schemas.microsoft.com/office/drawing/2014/main" id="{4473CF7C-15FA-19C0-CD0A-0F762A8354E0}"/>
              </a:ext>
            </a:extLst>
          </p:cNvPr>
          <p:cNvGrpSpPr>
            <a:grpSpLocks/>
          </p:cNvGrpSpPr>
          <p:nvPr/>
        </p:nvGrpSpPr>
        <p:grpSpPr bwMode="auto">
          <a:xfrm>
            <a:off x="1980110" y="2889213"/>
            <a:ext cx="1471612" cy="504825"/>
            <a:chOff x="855" y="1710"/>
            <a:chExt cx="927" cy="318"/>
          </a:xfrm>
        </p:grpSpPr>
        <p:sp>
          <p:nvSpPr>
            <p:cNvPr id="7" name="Line 24">
              <a:extLst>
                <a:ext uri="{FF2B5EF4-FFF2-40B4-BE49-F238E27FC236}">
                  <a16:creationId xmlns:a16="http://schemas.microsoft.com/office/drawing/2014/main" id="{563DBA93-8CFA-23A5-F168-EB462D3303FE}"/>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 name="Text Box 25">
              <a:extLst>
                <a:ext uri="{FF2B5EF4-FFF2-40B4-BE49-F238E27FC236}">
                  <a16:creationId xmlns:a16="http://schemas.microsoft.com/office/drawing/2014/main" id="{DC63DEF9-29FC-5B00-16BB-91ECCE733C91}"/>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11" name="Text Box 36">
            <a:extLst>
              <a:ext uri="{FF2B5EF4-FFF2-40B4-BE49-F238E27FC236}">
                <a16:creationId xmlns:a16="http://schemas.microsoft.com/office/drawing/2014/main" id="{DEA04137-BF0D-C2C7-055C-8DC33D9BA11F}"/>
              </a:ext>
            </a:extLst>
          </p:cNvPr>
          <p:cNvSpPr txBox="1">
            <a:spLocks noChangeArrowheads="1"/>
          </p:cNvSpPr>
          <p:nvPr/>
        </p:nvSpPr>
        <p:spPr bwMode="auto">
          <a:xfrm>
            <a:off x="992685" y="1508088"/>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3" name="Text Box 37">
            <a:extLst>
              <a:ext uri="{FF2B5EF4-FFF2-40B4-BE49-F238E27FC236}">
                <a16:creationId xmlns:a16="http://schemas.microsoft.com/office/drawing/2014/main" id="{24D91149-BBBA-593E-1C2A-D1C0FA0D9F37}"/>
              </a:ext>
            </a:extLst>
          </p:cNvPr>
          <p:cNvSpPr txBox="1">
            <a:spLocks noChangeArrowheads="1"/>
          </p:cNvSpPr>
          <p:nvPr/>
        </p:nvSpPr>
        <p:spPr bwMode="auto">
          <a:xfrm>
            <a:off x="3432672" y="1503326"/>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6" name="Text Box 38">
            <a:extLst>
              <a:ext uri="{FF2B5EF4-FFF2-40B4-BE49-F238E27FC236}">
                <a16:creationId xmlns:a16="http://schemas.microsoft.com/office/drawing/2014/main" id="{7728D11F-73C9-1B71-CE2B-03BC8C1292CE}"/>
              </a:ext>
            </a:extLst>
          </p:cNvPr>
          <p:cNvSpPr txBox="1">
            <a:spLocks noChangeArrowheads="1"/>
          </p:cNvSpPr>
          <p:nvPr/>
        </p:nvSpPr>
        <p:spPr bwMode="auto">
          <a:xfrm>
            <a:off x="3445372" y="426398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17" name="Text Box 39">
            <a:extLst>
              <a:ext uri="{FF2B5EF4-FFF2-40B4-BE49-F238E27FC236}">
                <a16:creationId xmlns:a16="http://schemas.microsoft.com/office/drawing/2014/main" id="{3207EB89-12D4-84F0-9CDC-F947A3C1E180}"/>
              </a:ext>
            </a:extLst>
          </p:cNvPr>
          <p:cNvSpPr txBox="1">
            <a:spLocks noChangeArrowheads="1"/>
          </p:cNvSpPr>
          <p:nvPr/>
        </p:nvSpPr>
        <p:spPr bwMode="auto">
          <a:xfrm>
            <a:off x="3442197" y="5260938"/>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18" name="Text Box 40">
            <a:extLst>
              <a:ext uri="{FF2B5EF4-FFF2-40B4-BE49-F238E27FC236}">
                <a16:creationId xmlns:a16="http://schemas.microsoft.com/office/drawing/2014/main" id="{63DFDE98-6379-F54B-4FA5-79B652419895}"/>
              </a:ext>
            </a:extLst>
          </p:cNvPr>
          <p:cNvSpPr txBox="1">
            <a:spLocks noChangeArrowheads="1"/>
          </p:cNvSpPr>
          <p:nvPr/>
        </p:nvSpPr>
        <p:spPr bwMode="auto">
          <a:xfrm>
            <a:off x="3439022" y="2441538"/>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19" name="Text Box 41">
            <a:extLst>
              <a:ext uri="{FF2B5EF4-FFF2-40B4-BE49-F238E27FC236}">
                <a16:creationId xmlns:a16="http://schemas.microsoft.com/office/drawing/2014/main" id="{99749FC3-BD58-3E4A-56C5-DB3FD50607C3}"/>
              </a:ext>
            </a:extLst>
          </p:cNvPr>
          <p:cNvSpPr txBox="1">
            <a:spLocks noChangeArrowheads="1"/>
          </p:cNvSpPr>
          <p:nvPr/>
        </p:nvSpPr>
        <p:spPr bwMode="auto">
          <a:xfrm>
            <a:off x="3458072" y="4686263"/>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20" name="Text Box 42">
            <a:extLst>
              <a:ext uri="{FF2B5EF4-FFF2-40B4-BE49-F238E27FC236}">
                <a16:creationId xmlns:a16="http://schemas.microsoft.com/office/drawing/2014/main" id="{DD5164A7-49BF-0888-0FF0-0AF705C72F23}"/>
              </a:ext>
            </a:extLst>
          </p:cNvPr>
          <p:cNvSpPr txBox="1">
            <a:spLocks noChangeArrowheads="1"/>
          </p:cNvSpPr>
          <p:nvPr/>
        </p:nvSpPr>
        <p:spPr bwMode="auto">
          <a:xfrm>
            <a:off x="3435847" y="5456201"/>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21" name="Text Box 43">
            <a:extLst>
              <a:ext uri="{FF2B5EF4-FFF2-40B4-BE49-F238E27FC236}">
                <a16:creationId xmlns:a16="http://schemas.microsoft.com/office/drawing/2014/main" id="{7318088E-5F72-1D68-899B-110B5D8E96FD}"/>
              </a:ext>
            </a:extLst>
          </p:cNvPr>
          <p:cNvSpPr txBox="1">
            <a:spLocks noChangeArrowheads="1"/>
          </p:cNvSpPr>
          <p:nvPr/>
        </p:nvSpPr>
        <p:spPr bwMode="auto">
          <a:xfrm>
            <a:off x="921247" y="2690776"/>
            <a:ext cx="10223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22" name="Text Box 44">
            <a:extLst>
              <a:ext uri="{FF2B5EF4-FFF2-40B4-BE49-F238E27FC236}">
                <a16:creationId xmlns:a16="http://schemas.microsoft.com/office/drawing/2014/main" id="{3CC5D565-7251-85B2-37F0-59D5A9723546}"/>
              </a:ext>
            </a:extLst>
          </p:cNvPr>
          <p:cNvSpPr txBox="1">
            <a:spLocks noChangeArrowheads="1"/>
          </p:cNvSpPr>
          <p:nvPr/>
        </p:nvSpPr>
        <p:spPr bwMode="auto">
          <a:xfrm>
            <a:off x="765672" y="506250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3" name="Text Box 45">
            <a:extLst>
              <a:ext uri="{FF2B5EF4-FFF2-40B4-BE49-F238E27FC236}">
                <a16:creationId xmlns:a16="http://schemas.microsoft.com/office/drawing/2014/main" id="{66D173F7-55E6-22AE-A55B-A1304FCDF417}"/>
              </a:ext>
            </a:extLst>
          </p:cNvPr>
          <p:cNvSpPr txBox="1">
            <a:spLocks noChangeArrowheads="1"/>
          </p:cNvSpPr>
          <p:nvPr/>
        </p:nvSpPr>
        <p:spPr bwMode="auto">
          <a:xfrm>
            <a:off x="765672" y="2909851"/>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24" name="Text Box 46">
            <a:extLst>
              <a:ext uri="{FF2B5EF4-FFF2-40B4-BE49-F238E27FC236}">
                <a16:creationId xmlns:a16="http://schemas.microsoft.com/office/drawing/2014/main" id="{1DCD67A0-D9C6-627D-B47C-B79803F8C7EB}"/>
              </a:ext>
            </a:extLst>
          </p:cNvPr>
          <p:cNvSpPr txBox="1">
            <a:spLocks noChangeArrowheads="1"/>
          </p:cNvSpPr>
          <p:nvPr/>
        </p:nvSpPr>
        <p:spPr bwMode="auto">
          <a:xfrm>
            <a:off x="910135" y="4822788"/>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sp>
        <p:nvSpPr>
          <p:cNvPr id="25" name="Text Box 47">
            <a:extLst>
              <a:ext uri="{FF2B5EF4-FFF2-40B4-BE49-F238E27FC236}">
                <a16:creationId xmlns:a16="http://schemas.microsoft.com/office/drawing/2014/main" id="{7AE6D08A-D20D-0230-CB08-4508FDB012EF}"/>
              </a:ext>
            </a:extLst>
          </p:cNvPr>
          <p:cNvSpPr txBox="1">
            <a:spLocks noChangeArrowheads="1"/>
          </p:cNvSpPr>
          <p:nvPr/>
        </p:nvSpPr>
        <p:spPr bwMode="auto">
          <a:xfrm>
            <a:off x="754560" y="1947826"/>
            <a:ext cx="11747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26" name="Text Box 48">
            <a:extLst>
              <a:ext uri="{FF2B5EF4-FFF2-40B4-BE49-F238E27FC236}">
                <a16:creationId xmlns:a16="http://schemas.microsoft.com/office/drawing/2014/main" id="{28CFB0D2-B182-EDC2-856B-45A14301FA06}"/>
              </a:ext>
            </a:extLst>
          </p:cNvPr>
          <p:cNvSpPr txBox="1">
            <a:spLocks noChangeArrowheads="1"/>
          </p:cNvSpPr>
          <p:nvPr/>
        </p:nvSpPr>
        <p:spPr bwMode="auto">
          <a:xfrm>
            <a:off x="3431085" y="2230401"/>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27" name="Group 49">
            <a:extLst>
              <a:ext uri="{FF2B5EF4-FFF2-40B4-BE49-F238E27FC236}">
                <a16:creationId xmlns:a16="http://schemas.microsoft.com/office/drawing/2014/main" id="{769D151E-D967-03EF-1A03-E13620FD9C65}"/>
              </a:ext>
            </a:extLst>
          </p:cNvPr>
          <p:cNvGrpSpPr>
            <a:grpSpLocks/>
          </p:cNvGrpSpPr>
          <p:nvPr/>
        </p:nvGrpSpPr>
        <p:grpSpPr bwMode="auto">
          <a:xfrm>
            <a:off x="1970585" y="2017676"/>
            <a:ext cx="1471612" cy="512762"/>
            <a:chOff x="850" y="1159"/>
            <a:chExt cx="927" cy="323"/>
          </a:xfrm>
        </p:grpSpPr>
        <p:sp>
          <p:nvSpPr>
            <p:cNvPr id="28" name="Line 50">
              <a:extLst>
                <a:ext uri="{FF2B5EF4-FFF2-40B4-BE49-F238E27FC236}">
                  <a16:creationId xmlns:a16="http://schemas.microsoft.com/office/drawing/2014/main" id="{DF6D3911-A98B-B59D-B330-323A4434BBA2}"/>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0" name="Text Box 51">
              <a:extLst>
                <a:ext uri="{FF2B5EF4-FFF2-40B4-BE49-F238E27FC236}">
                  <a16:creationId xmlns:a16="http://schemas.microsoft.com/office/drawing/2014/main" id="{75A2A3C7-A2FA-9D5D-4187-33E612C3A3A9}"/>
                </a:ext>
              </a:extLst>
            </p:cNvPr>
            <p:cNvSpPr txBox="1">
              <a:spLocks noChangeArrowheads="1"/>
            </p:cNvSpPr>
            <p:nvPr/>
          </p:nvSpPr>
          <p:spPr bwMode="auto">
            <a:xfrm>
              <a:off x="1100" y="1159"/>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31" name="Group 52">
            <a:extLst>
              <a:ext uri="{FF2B5EF4-FFF2-40B4-BE49-F238E27FC236}">
                <a16:creationId xmlns:a16="http://schemas.microsoft.com/office/drawing/2014/main" id="{AD40B3BD-2745-D3FA-1395-0F84F07B6E3D}"/>
              </a:ext>
            </a:extLst>
          </p:cNvPr>
          <p:cNvGrpSpPr>
            <a:grpSpLocks/>
          </p:cNvGrpSpPr>
          <p:nvPr/>
        </p:nvGrpSpPr>
        <p:grpSpPr bwMode="auto">
          <a:xfrm>
            <a:off x="1964235" y="5032338"/>
            <a:ext cx="1471612" cy="487363"/>
            <a:chOff x="846" y="2253"/>
            <a:chExt cx="927" cy="307"/>
          </a:xfrm>
        </p:grpSpPr>
        <p:sp>
          <p:nvSpPr>
            <p:cNvPr id="33" name="Line 53">
              <a:extLst>
                <a:ext uri="{FF2B5EF4-FFF2-40B4-BE49-F238E27FC236}">
                  <a16:creationId xmlns:a16="http://schemas.microsoft.com/office/drawing/2014/main" id="{9DABB089-6336-3775-3BBA-F4C304734149}"/>
                </a:ext>
              </a:extLst>
            </p:cNvPr>
            <p:cNvSpPr>
              <a:spLocks noChangeShapeType="1"/>
            </p:cNvSpPr>
            <p:nvPr/>
          </p:nvSpPr>
          <p:spPr bwMode="auto">
            <a:xfrm>
              <a:off x="846" y="2335"/>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4" name="Text Box 54">
              <a:extLst>
                <a:ext uri="{FF2B5EF4-FFF2-40B4-BE49-F238E27FC236}">
                  <a16:creationId xmlns:a16="http://schemas.microsoft.com/office/drawing/2014/main" id="{B84C05FC-8168-9AA5-AF37-8ACD43CE9ADA}"/>
                </a:ext>
              </a:extLst>
            </p:cNvPr>
            <p:cNvSpPr txBox="1">
              <a:spLocks noChangeArrowheads="1"/>
            </p:cNvSpPr>
            <p:nvPr/>
          </p:nvSpPr>
          <p:spPr bwMode="auto">
            <a:xfrm>
              <a:off x="1097" y="2253"/>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35" name="Group 55">
            <a:extLst>
              <a:ext uri="{FF2B5EF4-FFF2-40B4-BE49-F238E27FC236}">
                <a16:creationId xmlns:a16="http://schemas.microsoft.com/office/drawing/2014/main" id="{DB2D7C4B-8268-C133-42DB-2FF26D188BA9}"/>
              </a:ext>
            </a:extLst>
          </p:cNvPr>
          <p:cNvGrpSpPr>
            <a:grpSpLocks/>
          </p:cNvGrpSpPr>
          <p:nvPr/>
        </p:nvGrpSpPr>
        <p:grpSpPr bwMode="auto">
          <a:xfrm>
            <a:off x="1964235" y="4635463"/>
            <a:ext cx="1471612" cy="471488"/>
            <a:chOff x="846" y="2003"/>
            <a:chExt cx="927" cy="297"/>
          </a:xfrm>
        </p:grpSpPr>
        <p:sp>
          <p:nvSpPr>
            <p:cNvPr id="36" name="Line 56">
              <a:extLst>
                <a:ext uri="{FF2B5EF4-FFF2-40B4-BE49-F238E27FC236}">
                  <a16:creationId xmlns:a16="http://schemas.microsoft.com/office/drawing/2014/main" id="{6485DD5B-9966-EAF8-E62E-EBD1189A2CB4}"/>
                </a:ext>
              </a:extLst>
            </p:cNvPr>
            <p:cNvSpPr>
              <a:spLocks noChangeShapeType="1"/>
            </p:cNvSpPr>
            <p:nvPr/>
          </p:nvSpPr>
          <p:spPr bwMode="auto">
            <a:xfrm flipH="1">
              <a:off x="846" y="2075"/>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7" name="Text Box 57">
              <a:extLst>
                <a:ext uri="{FF2B5EF4-FFF2-40B4-BE49-F238E27FC236}">
                  <a16:creationId xmlns:a16="http://schemas.microsoft.com/office/drawing/2014/main" id="{6F01A314-D77A-3243-E475-66B54B480DFE}"/>
                </a:ext>
              </a:extLst>
            </p:cNvPr>
            <p:cNvSpPr txBox="1">
              <a:spLocks noChangeArrowheads="1"/>
            </p:cNvSpPr>
            <p:nvPr/>
          </p:nvSpPr>
          <p:spPr bwMode="auto">
            <a:xfrm>
              <a:off x="1092" y="2003"/>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grpSp>
        <p:nvGrpSpPr>
          <p:cNvPr id="38" name="Group 58">
            <a:extLst>
              <a:ext uri="{FF2B5EF4-FFF2-40B4-BE49-F238E27FC236}">
                <a16:creationId xmlns:a16="http://schemas.microsoft.com/office/drawing/2014/main" id="{5AA3254D-713C-5BC2-961C-C29F58327A85}"/>
              </a:ext>
            </a:extLst>
          </p:cNvPr>
          <p:cNvGrpSpPr>
            <a:grpSpLocks/>
          </p:cNvGrpSpPr>
          <p:nvPr/>
        </p:nvGrpSpPr>
        <p:grpSpPr bwMode="auto">
          <a:xfrm>
            <a:off x="1956297" y="2517738"/>
            <a:ext cx="1471613" cy="455613"/>
            <a:chOff x="841" y="1474"/>
            <a:chExt cx="927" cy="287"/>
          </a:xfrm>
        </p:grpSpPr>
        <p:sp>
          <p:nvSpPr>
            <p:cNvPr id="39" name="Line 59">
              <a:extLst>
                <a:ext uri="{FF2B5EF4-FFF2-40B4-BE49-F238E27FC236}">
                  <a16:creationId xmlns:a16="http://schemas.microsoft.com/office/drawing/2014/main" id="{ED7D402C-37F5-6DE4-F112-2552B5AADD19}"/>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0" name="Text Box 60">
              <a:extLst>
                <a:ext uri="{FF2B5EF4-FFF2-40B4-BE49-F238E27FC236}">
                  <a16:creationId xmlns:a16="http://schemas.microsoft.com/office/drawing/2014/main" id="{631AEB2E-81FB-2A1E-3D12-5053C79C2BD6}"/>
                </a:ext>
              </a:extLst>
            </p:cNvPr>
            <p:cNvSpPr txBox="1">
              <a:spLocks noChangeArrowheads="1"/>
            </p:cNvSpPr>
            <p:nvPr/>
          </p:nvSpPr>
          <p:spPr bwMode="auto">
            <a:xfrm>
              <a:off x="1089" y="1474"/>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41" name="Group 61">
            <a:extLst>
              <a:ext uri="{FF2B5EF4-FFF2-40B4-BE49-F238E27FC236}">
                <a16:creationId xmlns:a16="http://schemas.microsoft.com/office/drawing/2014/main" id="{9CEF0054-6A69-6286-0832-14078C1E25BE}"/>
              </a:ext>
            </a:extLst>
          </p:cNvPr>
          <p:cNvGrpSpPr>
            <a:grpSpLocks/>
          </p:cNvGrpSpPr>
          <p:nvPr/>
        </p:nvGrpSpPr>
        <p:grpSpPr bwMode="auto">
          <a:xfrm>
            <a:off x="1949947" y="5487951"/>
            <a:ext cx="1471613" cy="461962"/>
            <a:chOff x="837" y="2540"/>
            <a:chExt cx="927" cy="291"/>
          </a:xfrm>
        </p:grpSpPr>
        <p:sp>
          <p:nvSpPr>
            <p:cNvPr id="42" name="Line 62">
              <a:extLst>
                <a:ext uri="{FF2B5EF4-FFF2-40B4-BE49-F238E27FC236}">
                  <a16:creationId xmlns:a16="http://schemas.microsoft.com/office/drawing/2014/main" id="{877391B7-706F-26FE-4155-A03C04D6EB5F}"/>
                </a:ext>
              </a:extLst>
            </p:cNvPr>
            <p:cNvSpPr>
              <a:spLocks noChangeShapeType="1"/>
            </p:cNvSpPr>
            <p:nvPr/>
          </p:nvSpPr>
          <p:spPr bwMode="auto">
            <a:xfrm flipH="1">
              <a:off x="837" y="260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4" name="Text Box 63">
              <a:extLst>
                <a:ext uri="{FF2B5EF4-FFF2-40B4-BE49-F238E27FC236}">
                  <a16:creationId xmlns:a16="http://schemas.microsoft.com/office/drawing/2014/main" id="{8DA6FEDB-98FC-BF3C-65F1-82657BCE117D}"/>
                </a:ext>
              </a:extLst>
            </p:cNvPr>
            <p:cNvSpPr txBox="1">
              <a:spLocks noChangeArrowheads="1"/>
            </p:cNvSpPr>
            <p:nvPr/>
          </p:nvSpPr>
          <p:spPr bwMode="auto">
            <a:xfrm>
              <a:off x="1086" y="2540"/>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45" name="Text Box 64">
            <a:extLst>
              <a:ext uri="{FF2B5EF4-FFF2-40B4-BE49-F238E27FC236}">
                <a16:creationId xmlns:a16="http://schemas.microsoft.com/office/drawing/2014/main" id="{FF3AFEEE-9408-9146-F5AE-60B2B4FA786D}"/>
              </a:ext>
            </a:extLst>
          </p:cNvPr>
          <p:cNvSpPr txBox="1">
            <a:spLocks noChangeArrowheads="1"/>
          </p:cNvSpPr>
          <p:nvPr/>
        </p:nvSpPr>
        <p:spPr bwMode="auto">
          <a:xfrm>
            <a:off x="1730949" y="6200738"/>
            <a:ext cx="142859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(b) ACK loss</a:t>
            </a:r>
          </a:p>
        </p:txBody>
      </p:sp>
      <p:grpSp>
        <p:nvGrpSpPr>
          <p:cNvPr id="46" name="Group 81">
            <a:extLst>
              <a:ext uri="{FF2B5EF4-FFF2-40B4-BE49-F238E27FC236}">
                <a16:creationId xmlns:a16="http://schemas.microsoft.com/office/drawing/2014/main" id="{210A1277-8B63-E42B-9975-544DDC5D646F}"/>
              </a:ext>
            </a:extLst>
          </p:cNvPr>
          <p:cNvGrpSpPr>
            <a:grpSpLocks/>
          </p:cNvGrpSpPr>
          <p:nvPr/>
        </p:nvGrpSpPr>
        <p:grpSpPr bwMode="auto">
          <a:xfrm>
            <a:off x="2235697" y="3289263"/>
            <a:ext cx="1212850" cy="719138"/>
            <a:chOff x="1324" y="1931"/>
            <a:chExt cx="764" cy="453"/>
          </a:xfrm>
        </p:grpSpPr>
        <p:sp>
          <p:nvSpPr>
            <p:cNvPr id="47" name="Line 27">
              <a:extLst>
                <a:ext uri="{FF2B5EF4-FFF2-40B4-BE49-F238E27FC236}">
                  <a16:creationId xmlns:a16="http://schemas.microsoft.com/office/drawing/2014/main" id="{394D4DCF-57C5-8C7E-06A4-9D4FFFE3AA01}"/>
                </a:ext>
              </a:extLst>
            </p:cNvPr>
            <p:cNvSpPr>
              <a:spLocks noChangeShapeType="1"/>
            </p:cNvSpPr>
            <p:nvPr/>
          </p:nvSpPr>
          <p:spPr bwMode="auto">
            <a:xfrm flipH="1">
              <a:off x="1514" y="2031"/>
              <a:ext cx="574" cy="13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8" name="Text Box 28">
              <a:extLst>
                <a:ext uri="{FF2B5EF4-FFF2-40B4-BE49-F238E27FC236}">
                  <a16:creationId xmlns:a16="http://schemas.microsoft.com/office/drawing/2014/main" id="{AA5EBEBF-8A55-FD56-84A6-0241E7D7E229}"/>
                </a:ext>
              </a:extLst>
            </p:cNvPr>
            <p:cNvSpPr txBox="1">
              <a:spLocks noChangeArrowheads="1"/>
            </p:cNvSpPr>
            <p:nvPr/>
          </p:nvSpPr>
          <p:spPr bwMode="auto">
            <a:xfrm>
              <a:off x="1456" y="1931"/>
              <a:ext cx="386"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sp>
          <p:nvSpPr>
            <p:cNvPr id="49" name="Text Box 68">
              <a:extLst>
                <a:ext uri="{FF2B5EF4-FFF2-40B4-BE49-F238E27FC236}">
                  <a16:creationId xmlns:a16="http://schemas.microsoft.com/office/drawing/2014/main" id="{3DF2C94A-3946-8336-7AB3-9F201DEE0F59}"/>
                </a:ext>
              </a:extLst>
            </p:cNvPr>
            <p:cNvSpPr txBox="1">
              <a:spLocks noChangeArrowheads="1"/>
            </p:cNvSpPr>
            <p:nvPr/>
          </p:nvSpPr>
          <p:spPr bwMode="auto">
            <a:xfrm>
              <a:off x="1383" y="2040"/>
              <a:ext cx="215"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51" name="Text Box 69">
              <a:extLst>
                <a:ext uri="{FF2B5EF4-FFF2-40B4-BE49-F238E27FC236}">
                  <a16:creationId xmlns:a16="http://schemas.microsoft.com/office/drawing/2014/main" id="{5D0DD7D2-7D48-55F1-3BCF-2365B00260FB}"/>
                </a:ext>
              </a:extLst>
            </p:cNvPr>
            <p:cNvSpPr txBox="1">
              <a:spLocks noChangeArrowheads="1"/>
            </p:cNvSpPr>
            <p:nvPr/>
          </p:nvSpPr>
          <p:spPr bwMode="auto">
            <a:xfrm>
              <a:off x="1324" y="2172"/>
              <a:ext cx="329"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grpSp>
        <p:nvGrpSpPr>
          <p:cNvPr id="55" name="Group 70">
            <a:extLst>
              <a:ext uri="{FF2B5EF4-FFF2-40B4-BE49-F238E27FC236}">
                <a16:creationId xmlns:a16="http://schemas.microsoft.com/office/drawing/2014/main" id="{8B92CF8D-8D1C-77F4-164F-01C810614386}"/>
              </a:ext>
            </a:extLst>
          </p:cNvPr>
          <p:cNvGrpSpPr>
            <a:grpSpLocks/>
          </p:cNvGrpSpPr>
          <p:nvPr/>
        </p:nvGrpSpPr>
        <p:grpSpPr bwMode="auto">
          <a:xfrm>
            <a:off x="1859460" y="3195601"/>
            <a:ext cx="122237" cy="1033462"/>
            <a:chOff x="3651" y="1878"/>
            <a:chExt cx="78" cy="963"/>
          </a:xfrm>
        </p:grpSpPr>
        <p:sp>
          <p:nvSpPr>
            <p:cNvPr id="56" name="Line 71">
              <a:extLst>
                <a:ext uri="{FF2B5EF4-FFF2-40B4-BE49-F238E27FC236}">
                  <a16:creationId xmlns:a16="http://schemas.microsoft.com/office/drawing/2014/main" id="{68903375-DEA2-1BDC-C0F5-2BC582A61C6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Line 72">
              <a:extLst>
                <a:ext uri="{FF2B5EF4-FFF2-40B4-BE49-F238E27FC236}">
                  <a16:creationId xmlns:a16="http://schemas.microsoft.com/office/drawing/2014/main" id="{E423003B-4BC0-85B2-8E98-C56A6C0835C0}"/>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Line 73">
              <a:extLst>
                <a:ext uri="{FF2B5EF4-FFF2-40B4-BE49-F238E27FC236}">
                  <a16:creationId xmlns:a16="http://schemas.microsoft.com/office/drawing/2014/main" id="{C5EE866E-B07B-E15B-47A3-3264A8A5B3CF}"/>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59" name="Group 74">
            <a:extLst>
              <a:ext uri="{FF2B5EF4-FFF2-40B4-BE49-F238E27FC236}">
                <a16:creationId xmlns:a16="http://schemas.microsoft.com/office/drawing/2014/main" id="{77EA134D-4F0E-0E7E-21E7-B197AE78367D}"/>
              </a:ext>
            </a:extLst>
          </p:cNvPr>
          <p:cNvGrpSpPr>
            <a:grpSpLocks/>
          </p:cNvGrpSpPr>
          <p:nvPr/>
        </p:nvGrpSpPr>
        <p:grpSpPr bwMode="auto">
          <a:xfrm>
            <a:off x="1988047" y="4184613"/>
            <a:ext cx="1471613" cy="504825"/>
            <a:chOff x="855" y="1710"/>
            <a:chExt cx="927" cy="318"/>
          </a:xfrm>
        </p:grpSpPr>
        <p:sp>
          <p:nvSpPr>
            <p:cNvPr id="100" name="Line 75">
              <a:extLst>
                <a:ext uri="{FF2B5EF4-FFF2-40B4-BE49-F238E27FC236}">
                  <a16:creationId xmlns:a16="http://schemas.microsoft.com/office/drawing/2014/main" id="{A0BF3D78-B3B2-D012-F2E7-8C32EED95A28}"/>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01" name="Text Box 76">
              <a:extLst>
                <a:ext uri="{FF2B5EF4-FFF2-40B4-BE49-F238E27FC236}">
                  <a16:creationId xmlns:a16="http://schemas.microsoft.com/office/drawing/2014/main" id="{19854CF3-37FE-EC8E-7836-DC17806169EA}"/>
                </a:ext>
              </a:extLst>
            </p:cNvPr>
            <p:cNvSpPr txBox="1">
              <a:spLocks noChangeArrowheads="1"/>
            </p:cNvSpPr>
            <p:nvPr/>
          </p:nvSpPr>
          <p:spPr bwMode="auto">
            <a:xfrm>
              <a:off x="1094" y="1710"/>
              <a:ext cx="358" cy="2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102" name="Group 77">
            <a:extLst>
              <a:ext uri="{FF2B5EF4-FFF2-40B4-BE49-F238E27FC236}">
                <a16:creationId xmlns:a16="http://schemas.microsoft.com/office/drawing/2014/main" id="{99CBD9C5-3B06-3CC7-28AC-A4488CA93233}"/>
              </a:ext>
            </a:extLst>
          </p:cNvPr>
          <p:cNvGrpSpPr>
            <a:grpSpLocks/>
          </p:cNvGrpSpPr>
          <p:nvPr/>
        </p:nvGrpSpPr>
        <p:grpSpPr bwMode="auto">
          <a:xfrm>
            <a:off x="556122" y="3808376"/>
            <a:ext cx="1377950" cy="731837"/>
            <a:chOff x="2802" y="2348"/>
            <a:chExt cx="868" cy="461"/>
          </a:xfrm>
        </p:grpSpPr>
        <p:pic>
          <p:nvPicPr>
            <p:cNvPr id="103" name="Picture 78" descr="alarm_clock_ringing">
              <a:extLst>
                <a:ext uri="{FF2B5EF4-FFF2-40B4-BE49-F238E27FC236}">
                  <a16:creationId xmlns:a16="http://schemas.microsoft.com/office/drawing/2014/main" id="{648B8AA6-8432-98C0-0E23-41D8CE7208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 name="Text Box 79">
              <a:extLst>
                <a:ext uri="{FF2B5EF4-FFF2-40B4-BE49-F238E27FC236}">
                  <a16:creationId xmlns:a16="http://schemas.microsoft.com/office/drawing/2014/main" id="{BC0ED44D-DFB8-B56F-5C32-F9E988CE47F9}"/>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spTree>
    <p:extLst>
      <p:ext uri="{BB962C8B-B14F-4D97-AF65-F5344CB8AC3E}">
        <p14:creationId xmlns:p14="http://schemas.microsoft.com/office/powerpoint/2010/main" val="4020199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6">
                                            <p:txEl>
                                              <p:pRg st="0" end="0"/>
                                            </p:txEl>
                                          </p:spTgt>
                                        </p:tgtEl>
                                        <p:attrNameLst>
                                          <p:attrName>style.visibility</p:attrName>
                                        </p:attrNameLst>
                                      </p:cBhvr>
                                      <p:to>
                                        <p:strVal val="visible"/>
                                      </p:to>
                                    </p:set>
                                    <p:animEffect transition="in" filter="dissolve">
                                      <p:cBhvr>
                                        <p:cTn id="11" dur="500"/>
                                        <p:tgtEl>
                                          <p:spTgt spid="26">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dissolve">
                                      <p:cBhvr>
                                        <p:cTn id="15" dur="500"/>
                                        <p:tgtEl>
                                          <p:spTgt spid="18"/>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8"/>
                                        </p:tgtEl>
                                        <p:attrNameLst>
                                          <p:attrName>style.visibility</p:attrName>
                                        </p:attrNameLst>
                                      </p:cBhvr>
                                      <p:to>
                                        <p:strVal val="visible"/>
                                      </p:to>
                                    </p:set>
                                    <p:animEffect transition="in" filter="wipe(right)">
                                      <p:cBhvr>
                                        <p:cTn id="19" dur="500"/>
                                        <p:tgtEl>
                                          <p:spTgt spid="38"/>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dissolve">
                                      <p:cBhvr>
                                        <p:cTn id="23" dur="500"/>
                                        <p:tgtEl>
                                          <p:spTgt spid="21"/>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left)">
                                      <p:cBhvr>
                                        <p:cTn id="31" dur="500"/>
                                        <p:tgtEl>
                                          <p:spTgt spid="6"/>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dissolve">
                                      <p:cBhvr>
                                        <p:cTn id="39" dur="500"/>
                                        <p:tgtEl>
                                          <p:spTgt spid="4"/>
                                        </p:tgtEl>
                                      </p:cBhvr>
                                    </p:animEffect>
                                  </p:childTnLst>
                                </p:cTn>
                              </p:par>
                            </p:childTnLst>
                          </p:cTn>
                        </p:par>
                        <p:par>
                          <p:cTn id="40" fill="hold">
                            <p:stCondLst>
                              <p:cond delay="4500"/>
                            </p:stCondLst>
                            <p:childTnLst>
                              <p:par>
                                <p:cTn id="41" presetID="22" presetClass="entr" presetSubtype="2" fill="hold"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right)">
                                      <p:cBhvr>
                                        <p:cTn id="43" dur="500"/>
                                        <p:tgtEl>
                                          <p:spTgt spid="4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5"/>
                                        </p:tgtEl>
                                        <p:attrNameLst>
                                          <p:attrName>style.visibility</p:attrName>
                                        </p:attrNameLst>
                                      </p:cBhvr>
                                      <p:to>
                                        <p:strVal val="visible"/>
                                      </p:to>
                                    </p:set>
                                    <p:animEffect transition="in" filter="wipe(up)">
                                      <p:cBhvr>
                                        <p:cTn id="48" dur="1000"/>
                                        <p:tgtEl>
                                          <p:spTgt spid="55"/>
                                        </p:tgtEl>
                                      </p:cBhvr>
                                    </p:animEffect>
                                  </p:childTnLst>
                                </p:cTn>
                              </p:par>
                            </p:childTnLst>
                          </p:cTn>
                        </p:par>
                        <p:par>
                          <p:cTn id="49" fill="hold">
                            <p:stCondLst>
                              <p:cond delay="1000"/>
                            </p:stCondLst>
                            <p:childTnLst>
                              <p:par>
                                <p:cTn id="50" presetID="9" presetClass="entr" presetSubtype="0" fill="hold" nodeType="afterEffect">
                                  <p:stCondLst>
                                    <p:cond delay="0"/>
                                  </p:stCondLst>
                                  <p:childTnLst>
                                    <p:set>
                                      <p:cBhvr>
                                        <p:cTn id="51" dur="1" fill="hold">
                                          <p:stCondLst>
                                            <p:cond delay="0"/>
                                          </p:stCondLst>
                                        </p:cTn>
                                        <p:tgtEl>
                                          <p:spTgt spid="102"/>
                                        </p:tgtEl>
                                        <p:attrNameLst>
                                          <p:attrName>style.visibility</p:attrName>
                                        </p:attrNameLst>
                                      </p:cBhvr>
                                      <p:to>
                                        <p:strVal val="visible"/>
                                      </p:to>
                                    </p:set>
                                    <p:animEffect transition="in" filter="dissolve">
                                      <p:cBhvr>
                                        <p:cTn id="52" dur="500"/>
                                        <p:tgtEl>
                                          <p:spTgt spid="10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wipe(left)">
                                      <p:cBhvr>
                                        <p:cTn id="57" dur="500"/>
                                        <p:tgtEl>
                                          <p:spTgt spid="59"/>
                                        </p:tgtEl>
                                      </p:cBhvr>
                                    </p:animEffect>
                                  </p:childTnLst>
                                </p:cTn>
                              </p:par>
                            </p:childTnLst>
                          </p:cTn>
                        </p:par>
                        <p:par>
                          <p:cTn id="58" fill="hold">
                            <p:stCondLst>
                              <p:cond delay="500"/>
                            </p:stCondLst>
                            <p:childTnLst>
                              <p:par>
                                <p:cTn id="59" presetID="9" presetClass="entr" presetSubtype="0" fill="hold" nodeType="afterEffect">
                                  <p:stCondLst>
                                    <p:cond delay="0"/>
                                  </p:stCondLst>
                                  <p:childTnLst>
                                    <p:set>
                                      <p:cBhvr>
                                        <p:cTn id="60" dur="1" fill="hold">
                                          <p:stCondLst>
                                            <p:cond delay="0"/>
                                          </p:stCondLst>
                                        </p:cTn>
                                        <p:tgtEl>
                                          <p:spTgt spid="16">
                                            <p:txEl>
                                              <p:pRg st="0" end="0"/>
                                            </p:txEl>
                                          </p:spTgt>
                                        </p:tgtEl>
                                        <p:attrNameLst>
                                          <p:attrName>style.visibility</p:attrName>
                                        </p:attrNameLst>
                                      </p:cBhvr>
                                      <p:to>
                                        <p:strVal val="visible"/>
                                      </p:to>
                                    </p:set>
                                    <p:animEffect transition="in" filter="dissolve">
                                      <p:cBhvr>
                                        <p:cTn id="61" dur="500"/>
                                        <p:tgtEl>
                                          <p:spTgt spid="16">
                                            <p:txEl>
                                              <p:pRg st="0" end="0"/>
                                            </p:txEl>
                                          </p:spTgt>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5"/>
                                        </p:tgtEl>
                                        <p:attrNameLst>
                                          <p:attrName>style.visibility</p:attrName>
                                        </p:attrNameLst>
                                      </p:cBhvr>
                                      <p:to>
                                        <p:strVal val="visible"/>
                                      </p:to>
                                    </p:set>
                                    <p:animEffect transition="in" filter="dissolve">
                                      <p:cBhvr>
                                        <p:cTn id="64" dur="500"/>
                                        <p:tgtEl>
                                          <p:spTgt spid="5"/>
                                        </p:tgtEl>
                                      </p:cBhvr>
                                    </p:animEffect>
                                  </p:childTnLst>
                                </p:cTn>
                              </p:par>
                            </p:childTnLst>
                          </p:cTn>
                        </p:par>
                        <p:par>
                          <p:cTn id="65" fill="hold">
                            <p:stCondLst>
                              <p:cond delay="1000"/>
                            </p:stCondLst>
                            <p:childTnLst>
                              <p:par>
                                <p:cTn id="66" presetID="9"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animEffect transition="in" filter="dissolve">
                                      <p:cBhvr>
                                        <p:cTn id="68" dur="500"/>
                                        <p:tgtEl>
                                          <p:spTgt spid="19"/>
                                        </p:tgtEl>
                                      </p:cBhvr>
                                    </p:animEffect>
                                  </p:childTnLst>
                                </p:cTn>
                              </p:par>
                            </p:childTnLst>
                          </p:cTn>
                        </p:par>
                        <p:par>
                          <p:cTn id="69" fill="hold">
                            <p:stCondLst>
                              <p:cond delay="1500"/>
                            </p:stCondLst>
                            <p:childTnLst>
                              <p:par>
                                <p:cTn id="70" presetID="22" presetClass="entr" presetSubtype="2" fill="hold" nodeType="afterEffect">
                                  <p:stCondLst>
                                    <p:cond delay="0"/>
                                  </p:stCondLst>
                                  <p:childTnLst>
                                    <p:set>
                                      <p:cBhvr>
                                        <p:cTn id="71" dur="1" fill="hold">
                                          <p:stCondLst>
                                            <p:cond delay="0"/>
                                          </p:stCondLst>
                                        </p:cTn>
                                        <p:tgtEl>
                                          <p:spTgt spid="35"/>
                                        </p:tgtEl>
                                        <p:attrNameLst>
                                          <p:attrName>style.visibility</p:attrName>
                                        </p:attrNameLst>
                                      </p:cBhvr>
                                      <p:to>
                                        <p:strVal val="visible"/>
                                      </p:to>
                                    </p:set>
                                    <p:animEffect transition="in" filter="wipe(right)">
                                      <p:cBhvr>
                                        <p:cTn id="72" dur="500"/>
                                        <p:tgtEl>
                                          <p:spTgt spid="35"/>
                                        </p:tgtEl>
                                      </p:cBhvr>
                                    </p:animEffect>
                                  </p:childTnLst>
                                </p:cTn>
                              </p:par>
                            </p:childTnLst>
                          </p:cTn>
                        </p:par>
                        <p:par>
                          <p:cTn id="73" fill="hold">
                            <p:stCondLst>
                              <p:cond delay="2000"/>
                            </p:stCondLst>
                            <p:childTnLst>
                              <p:par>
                                <p:cTn id="74" presetID="9" presetClass="entr" presetSubtype="0" fill="hold" grpId="0" nodeType="afterEffect">
                                  <p:stCondLst>
                                    <p:cond delay="0"/>
                                  </p:stCondLst>
                                  <p:childTnLst>
                                    <p:set>
                                      <p:cBhvr>
                                        <p:cTn id="75" dur="1" fill="hold">
                                          <p:stCondLst>
                                            <p:cond delay="0"/>
                                          </p:stCondLst>
                                        </p:cTn>
                                        <p:tgtEl>
                                          <p:spTgt spid="24"/>
                                        </p:tgtEl>
                                        <p:attrNameLst>
                                          <p:attrName>style.visibility</p:attrName>
                                        </p:attrNameLst>
                                      </p:cBhvr>
                                      <p:to>
                                        <p:strVal val="visible"/>
                                      </p:to>
                                    </p:set>
                                    <p:animEffect transition="in" filter="dissolve">
                                      <p:cBhvr>
                                        <p:cTn id="76" dur="500"/>
                                        <p:tgtEl>
                                          <p:spTgt spid="24"/>
                                        </p:tgtEl>
                                      </p:cBhvr>
                                    </p:animEffect>
                                  </p:childTnLst>
                                </p:cTn>
                              </p:par>
                            </p:childTnLst>
                          </p:cTn>
                        </p:par>
                        <p:par>
                          <p:cTn id="77" fill="hold">
                            <p:stCondLst>
                              <p:cond delay="2500"/>
                            </p:stCondLst>
                            <p:childTnLst>
                              <p:par>
                                <p:cTn id="78" presetID="9" presetClass="entr" presetSubtype="0" fill="hold" grpId="0" nodeType="afterEffect">
                                  <p:stCondLst>
                                    <p:cond delay="0"/>
                                  </p:stCondLst>
                                  <p:childTnLst>
                                    <p:set>
                                      <p:cBhvr>
                                        <p:cTn id="79" dur="1" fill="hold">
                                          <p:stCondLst>
                                            <p:cond delay="0"/>
                                          </p:stCondLst>
                                        </p:cTn>
                                        <p:tgtEl>
                                          <p:spTgt spid="22"/>
                                        </p:tgtEl>
                                        <p:attrNameLst>
                                          <p:attrName>style.visibility</p:attrName>
                                        </p:attrNameLst>
                                      </p:cBhvr>
                                      <p:to>
                                        <p:strVal val="visible"/>
                                      </p:to>
                                    </p:set>
                                    <p:animEffect transition="in" filter="dissolve">
                                      <p:cBhvr>
                                        <p:cTn id="80" dur="500"/>
                                        <p:tgtEl>
                                          <p:spTgt spid="22"/>
                                        </p:tgtEl>
                                      </p:cBhvr>
                                    </p:animEffect>
                                  </p:childTnLst>
                                </p:cTn>
                              </p:par>
                            </p:childTnLst>
                          </p:cTn>
                        </p:par>
                        <p:par>
                          <p:cTn id="81" fill="hold">
                            <p:stCondLst>
                              <p:cond delay="3000"/>
                            </p:stCondLst>
                            <p:childTnLst>
                              <p:par>
                                <p:cTn id="82" presetID="22" presetClass="entr" presetSubtype="8" fill="hold" nodeType="afterEffect">
                                  <p:stCondLst>
                                    <p:cond delay="0"/>
                                  </p:stCondLst>
                                  <p:childTnLst>
                                    <p:set>
                                      <p:cBhvr>
                                        <p:cTn id="83" dur="1" fill="hold">
                                          <p:stCondLst>
                                            <p:cond delay="0"/>
                                          </p:stCondLst>
                                        </p:cTn>
                                        <p:tgtEl>
                                          <p:spTgt spid="31"/>
                                        </p:tgtEl>
                                        <p:attrNameLst>
                                          <p:attrName>style.visibility</p:attrName>
                                        </p:attrNameLst>
                                      </p:cBhvr>
                                      <p:to>
                                        <p:strVal val="visible"/>
                                      </p:to>
                                    </p:set>
                                    <p:animEffect transition="in" filter="wipe(left)">
                                      <p:cBhvr>
                                        <p:cTn id="84" dur="500"/>
                                        <p:tgtEl>
                                          <p:spTgt spid="31"/>
                                        </p:tgtEl>
                                      </p:cBhvr>
                                    </p:animEffect>
                                  </p:childTnLst>
                                </p:cTn>
                              </p:par>
                            </p:childTnLst>
                          </p:cTn>
                        </p:par>
                        <p:par>
                          <p:cTn id="85" fill="hold">
                            <p:stCondLst>
                              <p:cond delay="3500"/>
                            </p:stCondLst>
                            <p:childTnLst>
                              <p:par>
                                <p:cTn id="86" presetID="9" presetClass="entr" presetSubtype="0" fill="hold" grpId="0" nodeType="after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dissolve">
                                      <p:cBhvr>
                                        <p:cTn id="88" dur="500"/>
                                        <p:tgtEl>
                                          <p:spTgt spid="17"/>
                                        </p:tgtEl>
                                      </p:cBhvr>
                                    </p:animEffect>
                                  </p:childTnLst>
                                </p:cTn>
                              </p:par>
                            </p:childTnLst>
                          </p:cTn>
                        </p:par>
                        <p:par>
                          <p:cTn id="89" fill="hold">
                            <p:stCondLst>
                              <p:cond delay="4000"/>
                            </p:stCondLst>
                            <p:childTnLst>
                              <p:par>
                                <p:cTn id="90" presetID="9" presetClass="entr" presetSubtype="0" fill="hold" nodeType="afterEffect">
                                  <p:stCondLst>
                                    <p:cond delay="0"/>
                                  </p:stCondLst>
                                  <p:childTnLst>
                                    <p:set>
                                      <p:cBhvr>
                                        <p:cTn id="91" dur="1" fill="hold">
                                          <p:stCondLst>
                                            <p:cond delay="0"/>
                                          </p:stCondLst>
                                        </p:cTn>
                                        <p:tgtEl>
                                          <p:spTgt spid="20">
                                            <p:txEl>
                                              <p:pRg st="0" end="0"/>
                                            </p:txEl>
                                          </p:spTgt>
                                        </p:tgtEl>
                                        <p:attrNameLst>
                                          <p:attrName>style.visibility</p:attrName>
                                        </p:attrNameLst>
                                      </p:cBhvr>
                                      <p:to>
                                        <p:strVal val="visible"/>
                                      </p:to>
                                    </p:set>
                                    <p:animEffect transition="in" filter="dissolve">
                                      <p:cBhvr>
                                        <p:cTn id="92" dur="500"/>
                                        <p:tgtEl>
                                          <p:spTgt spid="20">
                                            <p:txEl>
                                              <p:pRg st="0" end="0"/>
                                            </p:txEl>
                                          </p:spTgt>
                                        </p:tgtEl>
                                      </p:cBhvr>
                                    </p:animEffect>
                                  </p:childTnLst>
                                </p:cTn>
                              </p:par>
                            </p:childTnLst>
                          </p:cTn>
                        </p:par>
                        <p:par>
                          <p:cTn id="93" fill="hold">
                            <p:stCondLst>
                              <p:cond delay="4500"/>
                            </p:stCondLst>
                            <p:childTnLst>
                              <p:par>
                                <p:cTn id="94" presetID="22" presetClass="entr" presetSubtype="2" fill="hold" nodeType="afterEffect">
                                  <p:stCondLst>
                                    <p:cond delay="0"/>
                                  </p:stCondLst>
                                  <p:childTnLst>
                                    <p:set>
                                      <p:cBhvr>
                                        <p:cTn id="95" dur="1" fill="hold">
                                          <p:stCondLst>
                                            <p:cond delay="0"/>
                                          </p:stCondLst>
                                        </p:cTn>
                                        <p:tgtEl>
                                          <p:spTgt spid="41"/>
                                        </p:tgtEl>
                                        <p:attrNameLst>
                                          <p:attrName>style.visibility</p:attrName>
                                        </p:attrNameLst>
                                      </p:cBhvr>
                                      <p:to>
                                        <p:strVal val="visible"/>
                                      </p:to>
                                    </p:set>
                                    <p:animEffect transition="in" filter="wipe(right)">
                                      <p:cBhvr>
                                        <p:cTn id="9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7" grpId="0"/>
      <p:bldP spid="18" grpId="0"/>
      <p:bldP spid="19" grpId="0"/>
      <p:bldP spid="21" grpId="0"/>
      <p:bldP spid="22" grpId="0"/>
      <p:bldP spid="23" grpId="0"/>
      <p:bldP spid="2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(v3)</a:t>
            </a:r>
            <a:endParaRPr lang="en-US" sz="4400" dirty="0"/>
          </a:p>
        </p:txBody>
      </p:sp>
      <p:sp>
        <p:nvSpPr>
          <p:cNvPr id="9" name="Content Placeholder 2">
            <a:extLst>
              <a:ext uri="{FF2B5EF4-FFF2-40B4-BE49-F238E27FC236}">
                <a16:creationId xmlns:a16="http://schemas.microsoft.com/office/drawing/2014/main" id="{799C705A-8532-5666-3EBE-6789C58757DB}"/>
              </a:ext>
            </a:extLst>
          </p:cNvPr>
          <p:cNvSpPr txBox="1">
            <a:spLocks/>
          </p:cNvSpPr>
          <p:nvPr/>
        </p:nvSpPr>
        <p:spPr>
          <a:xfrm>
            <a:off x="5138314" y="2542378"/>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bit errors</a:t>
            </a:r>
          </a:p>
          <a:p>
            <a:pPr lvl="1"/>
            <a:r>
              <a:rPr lang="en-US" sz="2000"/>
              <a:t>Corrupted data pkts</a:t>
            </a:r>
          </a:p>
          <a:p>
            <a:pPr lvl="1"/>
            <a:r>
              <a:rPr lang="en-US" sz="2000"/>
              <a:t>Corrupted feedback</a:t>
            </a:r>
          </a:p>
          <a:p>
            <a:pPr lvl="1"/>
            <a:endParaRPr lang="en-US" sz="2000"/>
          </a:p>
        </p:txBody>
      </p:sp>
      <p:sp>
        <p:nvSpPr>
          <p:cNvPr id="10" name="TextBox 9">
            <a:extLst>
              <a:ext uri="{FF2B5EF4-FFF2-40B4-BE49-F238E27FC236}">
                <a16:creationId xmlns:a16="http://schemas.microsoft.com/office/drawing/2014/main" id="{35E073B9-D334-C8F7-8F2E-18A2E910C591}"/>
              </a:ext>
            </a:extLst>
          </p:cNvPr>
          <p:cNvSpPr txBox="1"/>
          <p:nvPr/>
        </p:nvSpPr>
        <p:spPr>
          <a:xfrm>
            <a:off x="5194557" y="1859241"/>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2" name="TextBox 11">
            <a:extLst>
              <a:ext uri="{FF2B5EF4-FFF2-40B4-BE49-F238E27FC236}">
                <a16:creationId xmlns:a16="http://schemas.microsoft.com/office/drawing/2014/main" id="{6DFB9BC8-D0BE-CE9B-5CF3-A268A2A38D2D}"/>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14" name="Straight Connector 13">
            <a:extLst>
              <a:ext uri="{FF2B5EF4-FFF2-40B4-BE49-F238E27FC236}">
                <a16:creationId xmlns:a16="http://schemas.microsoft.com/office/drawing/2014/main" id="{1DE0EBF3-3863-B8A4-02A0-BD3071C25DE4}"/>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5880D336-D12D-AB81-4541-DDC7614ED56D}"/>
              </a:ext>
            </a:extLst>
          </p:cNvPr>
          <p:cNvSpPr txBox="1">
            <a:spLocks/>
          </p:cNvSpPr>
          <p:nvPr/>
        </p:nvSpPr>
        <p:spPr>
          <a:xfrm>
            <a:off x="8737750" y="2589045"/>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a:t>
            </a:r>
            <a:endParaRPr lang="en-US" sz="2400" b="1">
              <a:solidFill>
                <a:srgbClr val="0000A3"/>
              </a:solidFill>
            </a:endParaRPr>
          </a:p>
        </p:txBody>
      </p:sp>
      <p:sp>
        <p:nvSpPr>
          <p:cNvPr id="29" name="Content Placeholder 2">
            <a:extLst>
              <a:ext uri="{FF2B5EF4-FFF2-40B4-BE49-F238E27FC236}">
                <a16:creationId xmlns:a16="http://schemas.microsoft.com/office/drawing/2014/main" id="{EF273F80-AF3D-8D3B-EEAC-ACD958110475}"/>
              </a:ext>
            </a:extLst>
          </p:cNvPr>
          <p:cNvSpPr txBox="1">
            <a:spLocks/>
          </p:cNvSpPr>
          <p:nvPr/>
        </p:nvSpPr>
        <p:spPr>
          <a:xfrm>
            <a:off x="5102456" y="3918997"/>
            <a:ext cx="4173656"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errors and lost</a:t>
            </a:r>
          </a:p>
          <a:p>
            <a:pPr lvl="1"/>
            <a:r>
              <a:rPr lang="en-US" sz="2000"/>
              <a:t>lost data pkts</a:t>
            </a:r>
          </a:p>
          <a:p>
            <a:pPr lvl="1"/>
            <a:r>
              <a:rPr lang="en-US" sz="2000"/>
              <a:t>lost feedback</a:t>
            </a:r>
          </a:p>
          <a:p>
            <a:pPr lvl="1"/>
            <a:endParaRPr lang="en-US" sz="2000"/>
          </a:p>
          <a:p>
            <a:pPr lvl="1"/>
            <a:endParaRPr lang="en-US" sz="2000"/>
          </a:p>
        </p:txBody>
      </p:sp>
      <p:sp>
        <p:nvSpPr>
          <p:cNvPr id="32" name="Content Placeholder 2">
            <a:extLst>
              <a:ext uri="{FF2B5EF4-FFF2-40B4-BE49-F238E27FC236}">
                <a16:creationId xmlns:a16="http://schemas.microsoft.com/office/drawing/2014/main" id="{B25D9A44-5BDF-8C20-2C21-A028B6AEC796}"/>
              </a:ext>
            </a:extLst>
          </p:cNvPr>
          <p:cNvSpPr txBox="1">
            <a:spLocks/>
          </p:cNvSpPr>
          <p:nvPr/>
        </p:nvSpPr>
        <p:spPr>
          <a:xfrm>
            <a:off x="8720393" y="4015262"/>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 timer</a:t>
            </a:r>
            <a:endParaRPr lang="en-US" sz="2400" b="1">
              <a:solidFill>
                <a:srgbClr val="0000A3"/>
              </a:solidFill>
            </a:endParaRPr>
          </a:p>
        </p:txBody>
      </p:sp>
      <p:cxnSp>
        <p:nvCxnSpPr>
          <p:cNvPr id="43" name="Straight Connector 42">
            <a:extLst>
              <a:ext uri="{FF2B5EF4-FFF2-40B4-BE49-F238E27FC236}">
                <a16:creationId xmlns:a16="http://schemas.microsoft.com/office/drawing/2014/main" id="{F9A47237-1D98-39A0-891A-9E3E7EEF8697}"/>
              </a:ext>
            </a:extLst>
          </p:cNvPr>
          <p:cNvCxnSpPr>
            <a:cxnSpLocks/>
          </p:cNvCxnSpPr>
          <p:nvPr/>
        </p:nvCxnSpPr>
        <p:spPr>
          <a:xfrm>
            <a:off x="5287438" y="3768476"/>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 Box 82">
            <a:extLst>
              <a:ext uri="{FF2B5EF4-FFF2-40B4-BE49-F238E27FC236}">
                <a16:creationId xmlns:a16="http://schemas.microsoft.com/office/drawing/2014/main" id="{F31F88A7-E758-19D4-84DD-D4AEB20307F7}"/>
              </a:ext>
            </a:extLst>
          </p:cNvPr>
          <p:cNvSpPr txBox="1">
            <a:spLocks noChangeArrowheads="1"/>
          </p:cNvSpPr>
          <p:nvPr/>
        </p:nvSpPr>
        <p:spPr bwMode="auto">
          <a:xfrm>
            <a:off x="3519595" y="288793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52" name="Text Box 83">
            <a:extLst>
              <a:ext uri="{FF2B5EF4-FFF2-40B4-BE49-F238E27FC236}">
                <a16:creationId xmlns:a16="http://schemas.microsoft.com/office/drawing/2014/main" id="{AF91332B-2DAC-7695-8ACD-7FB2FC73D4C1}"/>
              </a:ext>
            </a:extLst>
          </p:cNvPr>
          <p:cNvSpPr txBox="1">
            <a:spLocks noChangeArrowheads="1"/>
          </p:cNvSpPr>
          <p:nvPr/>
        </p:nvSpPr>
        <p:spPr bwMode="auto">
          <a:xfrm>
            <a:off x="3519595" y="311335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53" name="Text Box 84">
            <a:extLst>
              <a:ext uri="{FF2B5EF4-FFF2-40B4-BE49-F238E27FC236}">
                <a16:creationId xmlns:a16="http://schemas.microsoft.com/office/drawing/2014/main" id="{1D8D6BBF-D89A-B493-A86D-CCD1099A3485}"/>
              </a:ext>
            </a:extLst>
          </p:cNvPr>
          <p:cNvSpPr txBox="1">
            <a:spLocks noChangeArrowheads="1"/>
          </p:cNvSpPr>
          <p:nvPr/>
        </p:nvSpPr>
        <p:spPr bwMode="auto">
          <a:xfrm>
            <a:off x="3460158" y="4409588"/>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54" name="Group 85">
            <a:extLst>
              <a:ext uri="{FF2B5EF4-FFF2-40B4-BE49-F238E27FC236}">
                <a16:creationId xmlns:a16="http://schemas.microsoft.com/office/drawing/2014/main" id="{DA54A6F2-C200-21AB-C2EC-0710F9CA610C}"/>
              </a:ext>
            </a:extLst>
          </p:cNvPr>
          <p:cNvGrpSpPr>
            <a:grpSpLocks/>
          </p:cNvGrpSpPr>
          <p:nvPr/>
        </p:nvGrpSpPr>
        <p:grpSpPr bwMode="auto">
          <a:xfrm>
            <a:off x="2051158" y="2760936"/>
            <a:ext cx="1471612" cy="404813"/>
            <a:chOff x="855" y="1773"/>
            <a:chExt cx="927" cy="255"/>
          </a:xfrm>
        </p:grpSpPr>
        <p:sp>
          <p:nvSpPr>
            <p:cNvPr id="60" name="Line 86">
              <a:extLst>
                <a:ext uri="{FF2B5EF4-FFF2-40B4-BE49-F238E27FC236}">
                  <a16:creationId xmlns:a16="http://schemas.microsoft.com/office/drawing/2014/main" id="{1F227A94-C9EB-0D8E-3187-FD6AEC7AD54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Text Box 87">
              <a:extLst>
                <a:ext uri="{FF2B5EF4-FFF2-40B4-BE49-F238E27FC236}">
                  <a16:creationId xmlns:a16="http://schemas.microsoft.com/office/drawing/2014/main" id="{888146DA-F15C-6286-5C9B-5C306F86DE45}"/>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62" name="Text Box 88">
            <a:extLst>
              <a:ext uri="{FF2B5EF4-FFF2-40B4-BE49-F238E27FC236}">
                <a16:creationId xmlns:a16="http://schemas.microsoft.com/office/drawing/2014/main" id="{BA2BBD6F-9CA9-0922-97A1-165E00D9CD2F}"/>
              </a:ext>
            </a:extLst>
          </p:cNvPr>
          <p:cNvSpPr txBox="1">
            <a:spLocks noChangeArrowheads="1"/>
          </p:cNvSpPr>
          <p:nvPr/>
        </p:nvSpPr>
        <p:spPr bwMode="auto">
          <a:xfrm>
            <a:off x="1063733" y="1279795"/>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63" name="Text Box 89">
            <a:extLst>
              <a:ext uri="{FF2B5EF4-FFF2-40B4-BE49-F238E27FC236}">
                <a16:creationId xmlns:a16="http://schemas.microsoft.com/office/drawing/2014/main" id="{57881605-7C43-DBAE-F348-731715A08922}"/>
              </a:ext>
            </a:extLst>
          </p:cNvPr>
          <p:cNvSpPr txBox="1">
            <a:spLocks noChangeArrowheads="1"/>
          </p:cNvSpPr>
          <p:nvPr/>
        </p:nvSpPr>
        <p:spPr bwMode="auto">
          <a:xfrm>
            <a:off x="3503720" y="1275032"/>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64" name="Text Box 90">
            <a:extLst>
              <a:ext uri="{FF2B5EF4-FFF2-40B4-BE49-F238E27FC236}">
                <a16:creationId xmlns:a16="http://schemas.microsoft.com/office/drawing/2014/main" id="{E1D1BEEA-1887-AB99-0D95-B4D17867F583}"/>
              </a:ext>
            </a:extLst>
          </p:cNvPr>
          <p:cNvSpPr txBox="1">
            <a:spLocks noChangeArrowheads="1"/>
          </p:cNvSpPr>
          <p:nvPr/>
        </p:nvSpPr>
        <p:spPr bwMode="auto">
          <a:xfrm>
            <a:off x="3527350" y="4129695"/>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pkt1</a:t>
            </a:r>
          </a:p>
        </p:txBody>
      </p:sp>
      <p:sp>
        <p:nvSpPr>
          <p:cNvPr id="65" name="Text Box 92">
            <a:extLst>
              <a:ext uri="{FF2B5EF4-FFF2-40B4-BE49-F238E27FC236}">
                <a16:creationId xmlns:a16="http://schemas.microsoft.com/office/drawing/2014/main" id="{1647A7A2-4C11-8108-8BE8-74642905BF3C}"/>
              </a:ext>
            </a:extLst>
          </p:cNvPr>
          <p:cNvSpPr txBox="1">
            <a:spLocks noChangeArrowheads="1"/>
          </p:cNvSpPr>
          <p:nvPr/>
        </p:nvSpPr>
        <p:spPr bwMode="auto">
          <a:xfrm>
            <a:off x="3510070" y="2213245"/>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66" name="Text Box 95">
            <a:extLst>
              <a:ext uri="{FF2B5EF4-FFF2-40B4-BE49-F238E27FC236}">
                <a16:creationId xmlns:a16="http://schemas.microsoft.com/office/drawing/2014/main" id="{E04DEA0B-712D-35B0-AD04-CB88DA247D00}"/>
              </a:ext>
            </a:extLst>
          </p:cNvPr>
          <p:cNvSpPr txBox="1">
            <a:spLocks noChangeArrowheads="1"/>
          </p:cNvSpPr>
          <p:nvPr/>
        </p:nvSpPr>
        <p:spPr bwMode="auto">
          <a:xfrm>
            <a:off x="992295" y="2462482"/>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67" name="Text Box 97">
            <a:extLst>
              <a:ext uri="{FF2B5EF4-FFF2-40B4-BE49-F238E27FC236}">
                <a16:creationId xmlns:a16="http://schemas.microsoft.com/office/drawing/2014/main" id="{1D64FCEE-DCAF-86E3-8291-06550E929EC1}"/>
              </a:ext>
            </a:extLst>
          </p:cNvPr>
          <p:cNvSpPr txBox="1">
            <a:spLocks noChangeArrowheads="1"/>
          </p:cNvSpPr>
          <p:nvPr/>
        </p:nvSpPr>
        <p:spPr bwMode="auto">
          <a:xfrm>
            <a:off x="836720" y="2681557"/>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68" name="Text Box 99">
            <a:extLst>
              <a:ext uri="{FF2B5EF4-FFF2-40B4-BE49-F238E27FC236}">
                <a16:creationId xmlns:a16="http://schemas.microsoft.com/office/drawing/2014/main" id="{D3E577F8-AA58-834C-FA45-3FF1D208D5B4}"/>
              </a:ext>
            </a:extLst>
          </p:cNvPr>
          <p:cNvSpPr txBox="1">
            <a:spLocks noChangeArrowheads="1"/>
          </p:cNvSpPr>
          <p:nvPr/>
        </p:nvSpPr>
        <p:spPr bwMode="auto">
          <a:xfrm>
            <a:off x="825608" y="1719532"/>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69" name="Text Box 100">
            <a:extLst>
              <a:ext uri="{FF2B5EF4-FFF2-40B4-BE49-F238E27FC236}">
                <a16:creationId xmlns:a16="http://schemas.microsoft.com/office/drawing/2014/main" id="{F80891E7-321E-1273-9A70-C42AAF1D8212}"/>
              </a:ext>
            </a:extLst>
          </p:cNvPr>
          <p:cNvSpPr txBox="1">
            <a:spLocks noChangeArrowheads="1"/>
          </p:cNvSpPr>
          <p:nvPr/>
        </p:nvSpPr>
        <p:spPr bwMode="auto">
          <a:xfrm>
            <a:off x="3502133" y="200210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70" name="Group 101">
            <a:extLst>
              <a:ext uri="{FF2B5EF4-FFF2-40B4-BE49-F238E27FC236}">
                <a16:creationId xmlns:a16="http://schemas.microsoft.com/office/drawing/2014/main" id="{3BC79D8D-B1B6-E3B5-F5DB-B77C00728D42}"/>
              </a:ext>
            </a:extLst>
          </p:cNvPr>
          <p:cNvGrpSpPr>
            <a:grpSpLocks/>
          </p:cNvGrpSpPr>
          <p:nvPr/>
        </p:nvGrpSpPr>
        <p:grpSpPr bwMode="auto">
          <a:xfrm>
            <a:off x="2041633" y="1902093"/>
            <a:ext cx="1471612" cy="400050"/>
            <a:chOff x="850" y="1230"/>
            <a:chExt cx="927" cy="252"/>
          </a:xfrm>
        </p:grpSpPr>
        <p:sp>
          <p:nvSpPr>
            <p:cNvPr id="71" name="Line 102">
              <a:extLst>
                <a:ext uri="{FF2B5EF4-FFF2-40B4-BE49-F238E27FC236}">
                  <a16:creationId xmlns:a16="http://schemas.microsoft.com/office/drawing/2014/main" id="{54CF1B00-0309-C211-FBC9-19CED6AE0B93}"/>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2" name="Text Box 103">
              <a:extLst>
                <a:ext uri="{FF2B5EF4-FFF2-40B4-BE49-F238E27FC236}">
                  <a16:creationId xmlns:a16="http://schemas.microsoft.com/office/drawing/2014/main" id="{3C3CE8E0-85D9-09C7-AD75-95A7A0CA6EBD}"/>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73" name="Group 110">
            <a:extLst>
              <a:ext uri="{FF2B5EF4-FFF2-40B4-BE49-F238E27FC236}">
                <a16:creationId xmlns:a16="http://schemas.microsoft.com/office/drawing/2014/main" id="{27FC07A9-2EF1-2476-2808-B1AB01A4FE7A}"/>
              </a:ext>
            </a:extLst>
          </p:cNvPr>
          <p:cNvGrpSpPr>
            <a:grpSpLocks/>
          </p:cNvGrpSpPr>
          <p:nvPr/>
        </p:nvGrpSpPr>
        <p:grpSpPr bwMode="auto">
          <a:xfrm>
            <a:off x="2027345" y="2375176"/>
            <a:ext cx="1471613" cy="369888"/>
            <a:chOff x="841" y="1528"/>
            <a:chExt cx="927" cy="233"/>
          </a:xfrm>
        </p:grpSpPr>
        <p:sp>
          <p:nvSpPr>
            <p:cNvPr id="74" name="Line 111">
              <a:extLst>
                <a:ext uri="{FF2B5EF4-FFF2-40B4-BE49-F238E27FC236}">
                  <a16:creationId xmlns:a16="http://schemas.microsoft.com/office/drawing/2014/main" id="{AF2F4F29-8B38-E4D3-4DAC-C60AC649A067}"/>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5" name="Text Box 112">
              <a:extLst>
                <a:ext uri="{FF2B5EF4-FFF2-40B4-BE49-F238E27FC236}">
                  <a16:creationId xmlns:a16="http://schemas.microsoft.com/office/drawing/2014/main" id="{64DD7A9B-90E7-AC06-17E7-1ADBF5279A2E}"/>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76" name="Text Box 116">
            <a:extLst>
              <a:ext uri="{FF2B5EF4-FFF2-40B4-BE49-F238E27FC236}">
                <a16:creationId xmlns:a16="http://schemas.microsoft.com/office/drawing/2014/main" id="{E0049BC9-D673-9F40-2339-E97D4567ADCC}"/>
              </a:ext>
            </a:extLst>
          </p:cNvPr>
          <p:cNvSpPr txBox="1">
            <a:spLocks noChangeArrowheads="1"/>
          </p:cNvSpPr>
          <p:nvPr/>
        </p:nvSpPr>
        <p:spPr bwMode="auto">
          <a:xfrm>
            <a:off x="992295" y="6443838"/>
            <a:ext cx="3867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 premature timeout/ delayed ACK</a:t>
            </a:r>
          </a:p>
        </p:txBody>
      </p:sp>
      <p:grpSp>
        <p:nvGrpSpPr>
          <p:cNvPr id="77" name="Group 122">
            <a:extLst>
              <a:ext uri="{FF2B5EF4-FFF2-40B4-BE49-F238E27FC236}">
                <a16:creationId xmlns:a16="http://schemas.microsoft.com/office/drawing/2014/main" id="{E5DE834D-4C77-5C03-DED2-ADDD216CA208}"/>
              </a:ext>
            </a:extLst>
          </p:cNvPr>
          <p:cNvGrpSpPr>
            <a:grpSpLocks/>
          </p:cNvGrpSpPr>
          <p:nvPr/>
        </p:nvGrpSpPr>
        <p:grpSpPr bwMode="auto">
          <a:xfrm>
            <a:off x="1930508" y="2967307"/>
            <a:ext cx="122237" cy="1033463"/>
            <a:chOff x="3651" y="1878"/>
            <a:chExt cx="78" cy="963"/>
          </a:xfrm>
        </p:grpSpPr>
        <p:sp>
          <p:nvSpPr>
            <p:cNvPr id="78" name="Line 123">
              <a:extLst>
                <a:ext uri="{FF2B5EF4-FFF2-40B4-BE49-F238E27FC236}">
                  <a16:creationId xmlns:a16="http://schemas.microsoft.com/office/drawing/2014/main" id="{A772B187-7B5A-E9F1-D057-61EFCECD8695}"/>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124">
              <a:extLst>
                <a:ext uri="{FF2B5EF4-FFF2-40B4-BE49-F238E27FC236}">
                  <a16:creationId xmlns:a16="http://schemas.microsoft.com/office/drawing/2014/main" id="{3074AF8C-1E21-5E22-3F51-1FAB8BCA119C}"/>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Line 125">
              <a:extLst>
                <a:ext uri="{FF2B5EF4-FFF2-40B4-BE49-F238E27FC236}">
                  <a16:creationId xmlns:a16="http://schemas.microsoft.com/office/drawing/2014/main" id="{EB0C1D62-AAE9-D428-5A69-A134C3B9917D}"/>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1" name="Group 126">
            <a:extLst>
              <a:ext uri="{FF2B5EF4-FFF2-40B4-BE49-F238E27FC236}">
                <a16:creationId xmlns:a16="http://schemas.microsoft.com/office/drawing/2014/main" id="{CADFDA22-F31B-579F-0C74-1B03CCC989A1}"/>
              </a:ext>
            </a:extLst>
          </p:cNvPr>
          <p:cNvGrpSpPr>
            <a:grpSpLocks/>
          </p:cNvGrpSpPr>
          <p:nvPr/>
        </p:nvGrpSpPr>
        <p:grpSpPr bwMode="auto">
          <a:xfrm>
            <a:off x="2059095" y="4097611"/>
            <a:ext cx="1471613" cy="363538"/>
            <a:chOff x="855" y="1799"/>
            <a:chExt cx="927" cy="229"/>
          </a:xfrm>
        </p:grpSpPr>
        <p:sp>
          <p:nvSpPr>
            <p:cNvPr id="82" name="Line 127">
              <a:extLst>
                <a:ext uri="{FF2B5EF4-FFF2-40B4-BE49-F238E27FC236}">
                  <a16:creationId xmlns:a16="http://schemas.microsoft.com/office/drawing/2014/main" id="{4688D716-C28E-66B2-8F6D-A0005FEB0C9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128">
              <a:extLst>
                <a:ext uri="{FF2B5EF4-FFF2-40B4-BE49-F238E27FC236}">
                  <a16:creationId xmlns:a16="http://schemas.microsoft.com/office/drawing/2014/main" id="{9F0974E3-FA18-FC21-EEC4-CE10F0DCC2A4}"/>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84" name="Group 129">
            <a:extLst>
              <a:ext uri="{FF2B5EF4-FFF2-40B4-BE49-F238E27FC236}">
                <a16:creationId xmlns:a16="http://schemas.microsoft.com/office/drawing/2014/main" id="{53D12F2D-CB19-3AA9-5B38-BC1C51803602}"/>
              </a:ext>
            </a:extLst>
          </p:cNvPr>
          <p:cNvGrpSpPr>
            <a:grpSpLocks/>
          </p:cNvGrpSpPr>
          <p:nvPr/>
        </p:nvGrpSpPr>
        <p:grpSpPr bwMode="auto">
          <a:xfrm>
            <a:off x="627170" y="3580082"/>
            <a:ext cx="1377950" cy="731838"/>
            <a:chOff x="2802" y="2348"/>
            <a:chExt cx="868" cy="461"/>
          </a:xfrm>
        </p:grpSpPr>
        <p:pic>
          <p:nvPicPr>
            <p:cNvPr id="85" name="Picture 130" descr="alarm_clock_ringing">
              <a:extLst>
                <a:ext uri="{FF2B5EF4-FFF2-40B4-BE49-F238E27FC236}">
                  <a16:creationId xmlns:a16="http://schemas.microsoft.com/office/drawing/2014/main" id="{B304DF9C-FB02-ED91-54A6-C41ED0CC3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 Box 131">
              <a:extLst>
                <a:ext uri="{FF2B5EF4-FFF2-40B4-BE49-F238E27FC236}">
                  <a16:creationId xmlns:a16="http://schemas.microsoft.com/office/drawing/2014/main" id="{2247B216-89D5-7247-BA1B-01956AE5F0C8}"/>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grpSp>
        <p:nvGrpSpPr>
          <p:cNvPr id="87" name="Group 133">
            <a:extLst>
              <a:ext uri="{FF2B5EF4-FFF2-40B4-BE49-F238E27FC236}">
                <a16:creationId xmlns:a16="http://schemas.microsoft.com/office/drawing/2014/main" id="{A6EC30F5-E23C-D1A5-9540-886D75280B2A}"/>
              </a:ext>
            </a:extLst>
          </p:cNvPr>
          <p:cNvGrpSpPr>
            <a:grpSpLocks/>
          </p:cNvGrpSpPr>
          <p:nvPr/>
        </p:nvGrpSpPr>
        <p:grpSpPr bwMode="auto">
          <a:xfrm>
            <a:off x="2608084" y="3219720"/>
            <a:ext cx="911514" cy="752475"/>
            <a:chOff x="4186" y="1705"/>
            <a:chExt cx="598" cy="453"/>
          </a:xfrm>
        </p:grpSpPr>
        <p:sp>
          <p:nvSpPr>
            <p:cNvPr id="88" name="Line 118">
              <a:extLst>
                <a:ext uri="{FF2B5EF4-FFF2-40B4-BE49-F238E27FC236}">
                  <a16:creationId xmlns:a16="http://schemas.microsoft.com/office/drawing/2014/main" id="{2290C174-351F-666E-A248-58CA54CF44C4}"/>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9" name="Line 132">
              <a:extLst>
                <a:ext uri="{FF2B5EF4-FFF2-40B4-BE49-F238E27FC236}">
                  <a16:creationId xmlns:a16="http://schemas.microsoft.com/office/drawing/2014/main" id="{06B01D70-61B0-FA84-8780-85D0E7E043D0}"/>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119">
              <a:extLst>
                <a:ext uri="{FF2B5EF4-FFF2-40B4-BE49-F238E27FC236}">
                  <a16:creationId xmlns:a16="http://schemas.microsoft.com/office/drawing/2014/main" id="{2CE03D54-8A7D-23A5-09BB-2FF882CA8F8E}"/>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sp>
        <p:nvSpPr>
          <p:cNvPr id="91" name="Line 136">
            <a:extLst>
              <a:ext uri="{FF2B5EF4-FFF2-40B4-BE49-F238E27FC236}">
                <a16:creationId xmlns:a16="http://schemas.microsoft.com/office/drawing/2014/main" id="{E856C9E2-FA9D-D970-9F8D-F49D6E51B0B9}"/>
              </a:ext>
            </a:extLst>
          </p:cNvPr>
          <p:cNvSpPr>
            <a:spLocks noChangeShapeType="1"/>
          </p:cNvSpPr>
          <p:nvPr/>
        </p:nvSpPr>
        <p:spPr bwMode="auto">
          <a:xfrm flipH="1">
            <a:off x="1949558" y="3764232"/>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2" name="Group 91">
            <a:extLst>
              <a:ext uri="{FF2B5EF4-FFF2-40B4-BE49-F238E27FC236}">
                <a16:creationId xmlns:a16="http://schemas.microsoft.com/office/drawing/2014/main" id="{F48A18BD-8066-F03F-A633-FC52402F6530}"/>
              </a:ext>
            </a:extLst>
          </p:cNvPr>
          <p:cNvGrpSpPr/>
          <p:nvPr/>
        </p:nvGrpSpPr>
        <p:grpSpPr>
          <a:xfrm>
            <a:off x="2039865" y="4552654"/>
            <a:ext cx="2667702" cy="714018"/>
            <a:chOff x="8162097" y="4679496"/>
            <a:chExt cx="2667702" cy="714018"/>
          </a:xfrm>
        </p:grpSpPr>
        <p:grpSp>
          <p:nvGrpSpPr>
            <p:cNvPr id="93" name="Group 150">
              <a:extLst>
                <a:ext uri="{FF2B5EF4-FFF2-40B4-BE49-F238E27FC236}">
                  <a16:creationId xmlns:a16="http://schemas.microsoft.com/office/drawing/2014/main" id="{CBEC6429-2C7C-0237-8251-F73C915ECDA5}"/>
                </a:ext>
              </a:extLst>
            </p:cNvPr>
            <p:cNvGrpSpPr>
              <a:grpSpLocks/>
            </p:cNvGrpSpPr>
            <p:nvPr/>
          </p:nvGrpSpPr>
          <p:grpSpPr bwMode="auto">
            <a:xfrm>
              <a:off x="8162097" y="4974413"/>
              <a:ext cx="1471613" cy="419101"/>
              <a:chOff x="2229" y="3467"/>
              <a:chExt cx="927" cy="264"/>
            </a:xfrm>
          </p:grpSpPr>
          <p:sp>
            <p:nvSpPr>
              <p:cNvPr id="95" name="Line 108">
                <a:extLst>
                  <a:ext uri="{FF2B5EF4-FFF2-40B4-BE49-F238E27FC236}">
                    <a16:creationId xmlns:a16="http://schemas.microsoft.com/office/drawing/2014/main" id="{1EEB9A35-6817-6E9D-0CE3-EFF2E73C52DC}"/>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6" name="Text Box 109">
                <a:extLst>
                  <a:ext uri="{FF2B5EF4-FFF2-40B4-BE49-F238E27FC236}">
                    <a16:creationId xmlns:a16="http://schemas.microsoft.com/office/drawing/2014/main" id="{D2E531AA-2849-24B5-161C-7DE2243E15CE}"/>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grpSp>
        <p:sp>
          <p:nvSpPr>
            <p:cNvPr id="94" name="Text Box 93">
              <a:extLst>
                <a:ext uri="{FF2B5EF4-FFF2-40B4-BE49-F238E27FC236}">
                  <a16:creationId xmlns:a16="http://schemas.microsoft.com/office/drawing/2014/main" id="{495C473E-392F-FB38-E7E2-F2CFFE219961}"/>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grpSp>
      <p:grpSp>
        <p:nvGrpSpPr>
          <p:cNvPr id="97" name="Group 96">
            <a:extLst>
              <a:ext uri="{FF2B5EF4-FFF2-40B4-BE49-F238E27FC236}">
                <a16:creationId xmlns:a16="http://schemas.microsoft.com/office/drawing/2014/main" id="{387E2098-DC7B-1760-6833-C54682BD8CD1}"/>
              </a:ext>
            </a:extLst>
          </p:cNvPr>
          <p:cNvGrpSpPr/>
          <p:nvPr/>
        </p:nvGrpSpPr>
        <p:grpSpPr>
          <a:xfrm>
            <a:off x="831778" y="4396718"/>
            <a:ext cx="3833816" cy="1104906"/>
            <a:chOff x="6954010" y="4523560"/>
            <a:chExt cx="3833816" cy="1104906"/>
          </a:xfrm>
        </p:grpSpPr>
        <p:grpSp>
          <p:nvGrpSpPr>
            <p:cNvPr id="98" name="Group 137">
              <a:extLst>
                <a:ext uri="{FF2B5EF4-FFF2-40B4-BE49-F238E27FC236}">
                  <a16:creationId xmlns:a16="http://schemas.microsoft.com/office/drawing/2014/main" id="{7329E720-1A3F-CDD1-E3D0-9E17A5062BF1}"/>
                </a:ext>
              </a:extLst>
            </p:cNvPr>
            <p:cNvGrpSpPr>
              <a:grpSpLocks/>
            </p:cNvGrpSpPr>
            <p:nvPr/>
          </p:nvGrpSpPr>
          <p:grpSpPr bwMode="auto">
            <a:xfrm>
              <a:off x="6954010" y="4523560"/>
              <a:ext cx="1174750" cy="609601"/>
              <a:chOff x="2830" y="3285"/>
              <a:chExt cx="740" cy="384"/>
            </a:xfrm>
          </p:grpSpPr>
          <p:sp>
            <p:nvSpPr>
              <p:cNvPr id="110" name="Text Box 134">
                <a:extLst>
                  <a:ext uri="{FF2B5EF4-FFF2-40B4-BE49-F238E27FC236}">
                    <a16:creationId xmlns:a16="http://schemas.microsoft.com/office/drawing/2014/main" id="{714F5E05-A2A2-A58C-F842-93FE0D0EE08B}"/>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111" name="Text Box 135">
                <a:extLst>
                  <a:ext uri="{FF2B5EF4-FFF2-40B4-BE49-F238E27FC236}">
                    <a16:creationId xmlns:a16="http://schemas.microsoft.com/office/drawing/2014/main" id="{35130D29-36E7-B1D2-371E-543DAFA309F3}"/>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grpSp>
        <p:grpSp>
          <p:nvGrpSpPr>
            <p:cNvPr id="99" name="Group 138">
              <a:extLst>
                <a:ext uri="{FF2B5EF4-FFF2-40B4-BE49-F238E27FC236}">
                  <a16:creationId xmlns:a16="http://schemas.microsoft.com/office/drawing/2014/main" id="{C171E845-0E96-35AB-5936-8243FAAD8C7C}"/>
                </a:ext>
              </a:extLst>
            </p:cNvPr>
            <p:cNvGrpSpPr>
              <a:grpSpLocks/>
            </p:cNvGrpSpPr>
            <p:nvPr/>
          </p:nvGrpSpPr>
          <p:grpSpPr bwMode="auto">
            <a:xfrm>
              <a:off x="8073197" y="4747083"/>
              <a:ext cx="1547813" cy="446403"/>
              <a:chOff x="850" y="1229"/>
              <a:chExt cx="927" cy="253"/>
            </a:xfrm>
          </p:grpSpPr>
          <p:sp>
            <p:nvSpPr>
              <p:cNvPr id="108" name="Line 139">
                <a:extLst>
                  <a:ext uri="{FF2B5EF4-FFF2-40B4-BE49-F238E27FC236}">
                    <a16:creationId xmlns:a16="http://schemas.microsoft.com/office/drawing/2014/main" id="{7B14206D-F614-72F2-FACC-19D003F482C5}"/>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9" name="Text Box 140">
                <a:extLst>
                  <a:ext uri="{FF2B5EF4-FFF2-40B4-BE49-F238E27FC236}">
                    <a16:creationId xmlns:a16="http://schemas.microsoft.com/office/drawing/2014/main" id="{E2E16A1F-06AB-4C61-9DE6-85C13D29AE89}"/>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105" name="Group 142">
              <a:extLst>
                <a:ext uri="{FF2B5EF4-FFF2-40B4-BE49-F238E27FC236}">
                  <a16:creationId xmlns:a16="http://schemas.microsoft.com/office/drawing/2014/main" id="{DAC1B656-1702-4578-E51D-4C7F8D8F3D40}"/>
                </a:ext>
              </a:extLst>
            </p:cNvPr>
            <p:cNvGrpSpPr>
              <a:grpSpLocks/>
            </p:cNvGrpSpPr>
            <p:nvPr/>
          </p:nvGrpSpPr>
          <p:grpSpPr bwMode="auto">
            <a:xfrm>
              <a:off x="9582913" y="5037915"/>
              <a:ext cx="1204913" cy="590551"/>
              <a:chOff x="4762" y="2985"/>
              <a:chExt cx="759" cy="372"/>
            </a:xfrm>
          </p:grpSpPr>
          <p:sp>
            <p:nvSpPr>
              <p:cNvPr id="106" name="Text Box 143">
                <a:extLst>
                  <a:ext uri="{FF2B5EF4-FFF2-40B4-BE49-F238E27FC236}">
                    <a16:creationId xmlns:a16="http://schemas.microsoft.com/office/drawing/2014/main" id="{26E85C94-FE83-CFA5-AF21-AA074EF5A797}"/>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pkt0</a:t>
                </a:r>
              </a:p>
            </p:txBody>
          </p:sp>
          <p:sp>
            <p:nvSpPr>
              <p:cNvPr id="107" name="Text Box 144">
                <a:extLst>
                  <a:ext uri="{FF2B5EF4-FFF2-40B4-BE49-F238E27FC236}">
                    <a16:creationId xmlns:a16="http://schemas.microsoft.com/office/drawing/2014/main" id="{59C86E58-5563-7EC9-DD17-2F1B436FDF16}"/>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grpSp>
      </p:grpSp>
      <p:grpSp>
        <p:nvGrpSpPr>
          <p:cNvPr id="112" name="Group 149">
            <a:extLst>
              <a:ext uri="{FF2B5EF4-FFF2-40B4-BE49-F238E27FC236}">
                <a16:creationId xmlns:a16="http://schemas.microsoft.com/office/drawing/2014/main" id="{9F4C7C6F-5911-1023-7C27-D0BD970A661B}"/>
              </a:ext>
            </a:extLst>
          </p:cNvPr>
          <p:cNvGrpSpPr>
            <a:grpSpLocks/>
          </p:cNvGrpSpPr>
          <p:nvPr/>
        </p:nvGrpSpPr>
        <p:grpSpPr bwMode="auto">
          <a:xfrm>
            <a:off x="2257352" y="5211100"/>
            <a:ext cx="1262063" cy="750888"/>
            <a:chOff x="3962" y="2850"/>
            <a:chExt cx="795" cy="473"/>
          </a:xfrm>
        </p:grpSpPr>
        <p:sp>
          <p:nvSpPr>
            <p:cNvPr id="113" name="Line 146">
              <a:extLst>
                <a:ext uri="{FF2B5EF4-FFF2-40B4-BE49-F238E27FC236}">
                  <a16:creationId xmlns:a16="http://schemas.microsoft.com/office/drawing/2014/main" id="{1B5A65E2-D9B6-F965-CA58-5450F4CEA4C6}"/>
                </a:ext>
              </a:extLst>
            </p:cNvPr>
            <p:cNvSpPr>
              <a:spLocks noChangeShapeType="1"/>
            </p:cNvSpPr>
            <p:nvPr/>
          </p:nvSpPr>
          <p:spPr bwMode="auto">
            <a:xfrm flipH="1">
              <a:off x="3962" y="2850"/>
              <a:ext cx="795" cy="40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4" name="Text Box 147">
              <a:extLst>
                <a:ext uri="{FF2B5EF4-FFF2-40B4-BE49-F238E27FC236}">
                  <a16:creationId xmlns:a16="http://schemas.microsoft.com/office/drawing/2014/main" id="{FFF82A5A-9B8D-E724-957C-D4F1C8041892}"/>
                </a:ext>
              </a:extLst>
            </p:cNvPr>
            <p:cNvSpPr txBox="1">
              <a:spLocks noChangeArrowheads="1"/>
            </p:cNvSpPr>
            <p:nvPr/>
          </p:nvSpPr>
          <p:spPr bwMode="auto">
            <a:xfrm>
              <a:off x="4067" y="3111"/>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120" name="Text Box 98">
            <a:extLst>
              <a:ext uri="{FF2B5EF4-FFF2-40B4-BE49-F238E27FC236}">
                <a16:creationId xmlns:a16="http://schemas.microsoft.com/office/drawing/2014/main" id="{9B031CC9-0A2A-3170-8D51-3F6380B93C44}"/>
              </a:ext>
            </a:extLst>
          </p:cNvPr>
          <p:cNvSpPr txBox="1">
            <a:spLocks noChangeArrowheads="1"/>
          </p:cNvSpPr>
          <p:nvPr/>
        </p:nvSpPr>
        <p:spPr bwMode="auto">
          <a:xfrm>
            <a:off x="1021129" y="5049831"/>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ack1</a:t>
            </a:r>
          </a:p>
        </p:txBody>
      </p:sp>
      <p:sp>
        <p:nvSpPr>
          <p:cNvPr id="3" name="Text Box 134">
            <a:extLst>
              <a:ext uri="{FF2B5EF4-FFF2-40B4-BE49-F238E27FC236}">
                <a16:creationId xmlns:a16="http://schemas.microsoft.com/office/drawing/2014/main" id="{24466E3B-CB68-DAB1-0AFA-82E9EB43F512}"/>
              </a:ext>
            </a:extLst>
          </p:cNvPr>
          <p:cNvSpPr txBox="1">
            <a:spLocks noChangeArrowheads="1"/>
          </p:cNvSpPr>
          <p:nvPr/>
        </p:nvSpPr>
        <p:spPr bwMode="auto">
          <a:xfrm>
            <a:off x="916095" y="5336741"/>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4" name="Line 139">
            <a:extLst>
              <a:ext uri="{FF2B5EF4-FFF2-40B4-BE49-F238E27FC236}">
                <a16:creationId xmlns:a16="http://schemas.microsoft.com/office/drawing/2014/main" id="{C6D89B26-C515-CBC3-C34E-ED7AFECEAF36}"/>
              </a:ext>
            </a:extLst>
          </p:cNvPr>
          <p:cNvSpPr>
            <a:spLocks noChangeShapeType="1"/>
          </p:cNvSpPr>
          <p:nvPr/>
        </p:nvSpPr>
        <p:spPr bwMode="auto">
          <a:xfrm>
            <a:off x="2050404" y="5298715"/>
            <a:ext cx="1547813" cy="396999"/>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 name="Text Box 140">
            <a:extLst>
              <a:ext uri="{FF2B5EF4-FFF2-40B4-BE49-F238E27FC236}">
                <a16:creationId xmlns:a16="http://schemas.microsoft.com/office/drawing/2014/main" id="{E2E042B6-5F13-AE66-6E39-2A8160C96D7F}"/>
              </a:ext>
            </a:extLst>
          </p:cNvPr>
          <p:cNvSpPr txBox="1">
            <a:spLocks noChangeArrowheads="1"/>
          </p:cNvSpPr>
          <p:nvPr/>
        </p:nvSpPr>
        <p:spPr bwMode="auto">
          <a:xfrm>
            <a:off x="2137196" y="5250416"/>
            <a:ext cx="567698" cy="337008"/>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pkt0</a:t>
            </a:r>
          </a:p>
        </p:txBody>
      </p:sp>
      <p:sp>
        <p:nvSpPr>
          <p:cNvPr id="16" name="Text Box 143">
            <a:extLst>
              <a:ext uri="{FF2B5EF4-FFF2-40B4-BE49-F238E27FC236}">
                <a16:creationId xmlns:a16="http://schemas.microsoft.com/office/drawing/2014/main" id="{854CD3CD-AE3E-1E08-A1A0-28936E518DE5}"/>
              </a:ext>
            </a:extLst>
          </p:cNvPr>
          <p:cNvSpPr txBox="1">
            <a:spLocks noChangeArrowheads="1"/>
          </p:cNvSpPr>
          <p:nvPr/>
        </p:nvSpPr>
        <p:spPr bwMode="auto">
          <a:xfrm>
            <a:off x="3527350" y="550903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err="1">
                <a:ln>
                  <a:noFill/>
                </a:ln>
                <a:solidFill>
                  <a:srgbClr val="000000"/>
                </a:solidFill>
                <a:effectLst/>
                <a:uLnTx/>
                <a:uFillTx/>
                <a:latin typeface="Tahoma" charset="0"/>
                <a:ea typeface="ＭＳ Ｐゴシック" charset="0"/>
                <a:cs typeface="+mn-cs"/>
              </a:rPr>
              <a:t>rcv</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pkt0</a:t>
            </a:r>
          </a:p>
        </p:txBody>
      </p:sp>
      <p:sp>
        <p:nvSpPr>
          <p:cNvPr id="17" name="Text Box 144">
            <a:extLst>
              <a:ext uri="{FF2B5EF4-FFF2-40B4-BE49-F238E27FC236}">
                <a16:creationId xmlns:a16="http://schemas.microsoft.com/office/drawing/2014/main" id="{62A18077-6BCE-EE78-6B7B-157DA5966443}"/>
              </a:ext>
            </a:extLst>
          </p:cNvPr>
          <p:cNvSpPr txBox="1">
            <a:spLocks noChangeArrowheads="1"/>
          </p:cNvSpPr>
          <p:nvPr/>
        </p:nvSpPr>
        <p:spPr bwMode="auto">
          <a:xfrm>
            <a:off x="3519415" y="5984602"/>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18" name="Text Box 84">
            <a:extLst>
              <a:ext uri="{FF2B5EF4-FFF2-40B4-BE49-F238E27FC236}">
                <a16:creationId xmlns:a16="http://schemas.microsoft.com/office/drawing/2014/main" id="{79933AC7-C36E-82CA-9D11-204D01E8192A}"/>
              </a:ext>
            </a:extLst>
          </p:cNvPr>
          <p:cNvSpPr txBox="1">
            <a:spLocks noChangeArrowheads="1"/>
          </p:cNvSpPr>
          <p:nvPr/>
        </p:nvSpPr>
        <p:spPr bwMode="auto">
          <a:xfrm>
            <a:off x="3460158" y="5804498"/>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19" name="Group 149">
            <a:extLst>
              <a:ext uri="{FF2B5EF4-FFF2-40B4-BE49-F238E27FC236}">
                <a16:creationId xmlns:a16="http://schemas.microsoft.com/office/drawing/2014/main" id="{3B8AC789-E4BB-4C6F-B031-66D7AF90DA09}"/>
              </a:ext>
            </a:extLst>
          </p:cNvPr>
          <p:cNvGrpSpPr>
            <a:grpSpLocks/>
          </p:cNvGrpSpPr>
          <p:nvPr/>
        </p:nvGrpSpPr>
        <p:grpSpPr bwMode="auto">
          <a:xfrm>
            <a:off x="2328780" y="5716641"/>
            <a:ext cx="1262063" cy="681038"/>
            <a:chOff x="3962" y="2850"/>
            <a:chExt cx="795" cy="429"/>
          </a:xfrm>
        </p:grpSpPr>
        <p:sp>
          <p:nvSpPr>
            <p:cNvPr id="20" name="Line 146">
              <a:extLst>
                <a:ext uri="{FF2B5EF4-FFF2-40B4-BE49-F238E27FC236}">
                  <a16:creationId xmlns:a16="http://schemas.microsoft.com/office/drawing/2014/main" id="{2F3BC51D-AC0D-E04D-14F8-908085DB709B}"/>
                </a:ext>
              </a:extLst>
            </p:cNvPr>
            <p:cNvSpPr>
              <a:spLocks noChangeShapeType="1"/>
            </p:cNvSpPr>
            <p:nvPr/>
          </p:nvSpPr>
          <p:spPr bwMode="auto">
            <a:xfrm flipH="1">
              <a:off x="3962" y="2850"/>
              <a:ext cx="795" cy="40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 name="Text Box 147">
              <a:extLst>
                <a:ext uri="{FF2B5EF4-FFF2-40B4-BE49-F238E27FC236}">
                  <a16:creationId xmlns:a16="http://schemas.microsoft.com/office/drawing/2014/main" id="{43515847-5BC9-7664-E454-8533FC724922}"/>
                </a:ext>
              </a:extLst>
            </p:cNvPr>
            <p:cNvSpPr txBox="1">
              <a:spLocks noChangeArrowheads="1"/>
            </p:cNvSpPr>
            <p:nvPr/>
          </p:nvSpPr>
          <p:spPr bwMode="auto">
            <a:xfrm>
              <a:off x="4129" y="3067"/>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26" name="Group 25">
            <a:extLst>
              <a:ext uri="{FF2B5EF4-FFF2-40B4-BE49-F238E27FC236}">
                <a16:creationId xmlns:a16="http://schemas.microsoft.com/office/drawing/2014/main" id="{409C0905-AAA0-40AB-BEBF-0D154AB61936}"/>
              </a:ext>
            </a:extLst>
          </p:cNvPr>
          <p:cNvGrpSpPr/>
          <p:nvPr/>
        </p:nvGrpSpPr>
        <p:grpSpPr>
          <a:xfrm>
            <a:off x="672233" y="4234984"/>
            <a:ext cx="8669877" cy="2275913"/>
            <a:chOff x="672233" y="4234984"/>
            <a:chExt cx="8669877" cy="2275913"/>
          </a:xfrm>
        </p:grpSpPr>
        <p:sp>
          <p:nvSpPr>
            <p:cNvPr id="6" name="TextBox 5">
              <a:extLst>
                <a:ext uri="{FF2B5EF4-FFF2-40B4-BE49-F238E27FC236}">
                  <a16:creationId xmlns:a16="http://schemas.microsoft.com/office/drawing/2014/main" id="{3CC3E94A-0823-2977-12B1-23C6B7386DA5}"/>
                </a:ext>
              </a:extLst>
            </p:cNvPr>
            <p:cNvSpPr txBox="1"/>
            <p:nvPr/>
          </p:nvSpPr>
          <p:spPr>
            <a:xfrm>
              <a:off x="5978652" y="6115724"/>
              <a:ext cx="3363458" cy="395173"/>
            </a:xfrm>
            <a:prstGeom prst="rect">
              <a:avLst/>
            </a:prstGeom>
            <a:noFill/>
          </p:spPr>
          <p:txBody>
            <a:bodyPr wrap="square">
              <a:spAutoFit/>
            </a:body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24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rPr>
                <a:t>Duplicate pk</a:t>
              </a:r>
              <a:r>
                <a:rPr lang="en-US" altLang="en-US" sz="2400">
                  <a:solidFill>
                    <a:srgbClr val="C00000"/>
                  </a:solidFill>
                  <a:latin typeface="Calibri" panose="020F0502020204030204"/>
                  <a:ea typeface="ＭＳ Ｐゴシック" panose="020B0600070205080204" pitchFamily="34" charset="-128"/>
                </a:rPr>
                <a:t>t continues</a:t>
              </a:r>
              <a:endParaRPr kumimoji="0" lang="en-US" altLang="en-US" sz="2000" b="0" i="0" u="none" strike="noStrike" kern="1200" cap="none" spc="0" normalizeH="0" baseline="0" noProof="0">
                <a:ln>
                  <a:noFill/>
                </a:ln>
                <a:solidFill>
                  <a:srgbClr val="C00000"/>
                </a:solidFill>
                <a:effectLst/>
                <a:uLnTx/>
                <a:uFillTx/>
                <a:latin typeface="Calibri" panose="020F0502020204030204"/>
                <a:ea typeface="ＭＳ Ｐゴシック" panose="020B0600070205080204" pitchFamily="34" charset="-128"/>
                <a:cs typeface="+mn-cs"/>
              </a:endParaRPr>
            </a:p>
          </p:txBody>
        </p:sp>
        <p:cxnSp>
          <p:nvCxnSpPr>
            <p:cNvPr id="7" name="Connector: Curved 6">
              <a:extLst>
                <a:ext uri="{FF2B5EF4-FFF2-40B4-BE49-F238E27FC236}">
                  <a16:creationId xmlns:a16="http://schemas.microsoft.com/office/drawing/2014/main" id="{45B52EAC-56AC-7F7B-571B-8257CA96B215}"/>
                </a:ext>
              </a:extLst>
            </p:cNvPr>
            <p:cNvCxnSpPr>
              <a:cxnSpLocks/>
              <a:endCxn id="23" idx="3"/>
            </p:cNvCxnSpPr>
            <p:nvPr/>
          </p:nvCxnSpPr>
          <p:spPr>
            <a:xfrm rot="10800000">
              <a:off x="5028600" y="5293149"/>
              <a:ext cx="1078086" cy="1000701"/>
            </a:xfrm>
            <a:prstGeom prst="curvedConnector3">
              <a:avLst>
                <a:gd name="adj1" fmla="val 50000"/>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0">
              <a:extLst>
                <a:ext uri="{FF2B5EF4-FFF2-40B4-BE49-F238E27FC236}">
                  <a16:creationId xmlns:a16="http://schemas.microsoft.com/office/drawing/2014/main" id="{D8A297E5-DA98-E6A6-A40F-8A8D77E1002E}"/>
                </a:ext>
              </a:extLst>
            </p:cNvPr>
            <p:cNvSpPr>
              <a:spLocks noChangeArrowheads="1"/>
            </p:cNvSpPr>
            <p:nvPr/>
          </p:nvSpPr>
          <p:spPr bwMode="auto">
            <a:xfrm>
              <a:off x="672233" y="4234984"/>
              <a:ext cx="4356367" cy="2116327"/>
            </a:xfrm>
            <a:prstGeom prst="rect">
              <a:avLst/>
            </a:prstGeom>
            <a:noFill/>
            <a:ln w="28575">
              <a:solidFill>
                <a:srgbClr val="C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372263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9">
                                            <p:txEl>
                                              <p:pRg st="0" end="0"/>
                                            </p:txEl>
                                          </p:spTgt>
                                        </p:tgtEl>
                                        <p:attrNameLst>
                                          <p:attrName>style.visibility</p:attrName>
                                        </p:attrNameLst>
                                      </p:cBhvr>
                                      <p:to>
                                        <p:strVal val="visible"/>
                                      </p:to>
                                    </p:set>
                                    <p:animEffect transition="in" filter="dissolve">
                                      <p:cBhvr>
                                        <p:cTn id="11" dur="500"/>
                                        <p:tgtEl>
                                          <p:spTgt spid="6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right)">
                                      <p:cBhvr>
                                        <p:cTn id="19" dur="500"/>
                                        <p:tgtEl>
                                          <p:spTgt spid="7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dissolve">
                                      <p:cBhvr>
                                        <p:cTn id="27" dur="500"/>
                                        <p:tgtEl>
                                          <p:spTgt spid="6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50">
                                            <p:txEl>
                                              <p:pRg st="0" end="0"/>
                                            </p:txEl>
                                          </p:spTgt>
                                        </p:tgtEl>
                                        <p:attrNameLst>
                                          <p:attrName>style.visibility</p:attrName>
                                        </p:attrNameLst>
                                      </p:cBhvr>
                                      <p:to>
                                        <p:strVal val="visible"/>
                                      </p:to>
                                    </p:set>
                                    <p:animEffect transition="in" filter="dissolve">
                                      <p:cBhvr>
                                        <p:cTn id="35" dur="500"/>
                                        <p:tgtEl>
                                          <p:spTgt spid="50">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dissolve">
                                      <p:cBhvr>
                                        <p:cTn id="39" dur="500"/>
                                        <p:tgtEl>
                                          <p:spTgt spid="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up)">
                                      <p:cBhvr>
                                        <p:cTn id="43" dur="1000"/>
                                        <p:tgtEl>
                                          <p:spTgt spid="77"/>
                                        </p:tgtEl>
                                      </p:cBhvr>
                                    </p:animEffect>
                                  </p:childTnLst>
                                </p:cTn>
                              </p:par>
                              <p:par>
                                <p:cTn id="44" presetID="22" presetClass="entr" presetSubtype="1" fill="hold"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wipe(up)">
                                      <p:cBhvr>
                                        <p:cTn id="46" dur="500"/>
                                        <p:tgtEl>
                                          <p:spTgt spid="87"/>
                                        </p:tgtEl>
                                      </p:cBhvr>
                                    </p:animEffect>
                                  </p:childTnLst>
                                </p:cTn>
                              </p:par>
                            </p:childTnLst>
                          </p:cTn>
                        </p:par>
                        <p:par>
                          <p:cTn id="47" fill="hold">
                            <p:stCondLst>
                              <p:cond delay="5500"/>
                            </p:stCondLst>
                            <p:childTnLst>
                              <p:par>
                                <p:cTn id="48" presetID="9" presetClass="entr" presetSubtype="0"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dissolv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500"/>
                                        <p:tgtEl>
                                          <p:spTgt spid="81"/>
                                        </p:tgtEl>
                                      </p:cBhvr>
                                    </p:animEffect>
                                  </p:childTnLst>
                                </p:cTn>
                              </p:par>
                              <p:par>
                                <p:cTn id="56" presetID="22" presetClass="entr" presetSubtype="1"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up)">
                                      <p:cBhvr>
                                        <p:cTn id="58" dur="500"/>
                                        <p:tgtEl>
                                          <p:spTgt spid="91"/>
                                        </p:tgtEl>
                                      </p:cBhvr>
                                    </p:animEffect>
                                  </p:childTnLst>
                                </p:cTn>
                              </p:par>
                            </p:childTnLst>
                          </p:cTn>
                        </p:par>
                        <p:par>
                          <p:cTn id="59" fill="hold">
                            <p:stCondLst>
                              <p:cond delay="500"/>
                            </p:stCondLst>
                            <p:childTnLst>
                              <p:par>
                                <p:cTn id="60" presetID="9" presetClass="entr" presetSubtype="0" fill="hold" nodeType="afterEffect">
                                  <p:stCondLst>
                                    <p:cond delay="0"/>
                                  </p:stCondLst>
                                  <p:childTnLst>
                                    <p:set>
                                      <p:cBhvr>
                                        <p:cTn id="61" dur="1" fill="hold">
                                          <p:stCondLst>
                                            <p:cond delay="0"/>
                                          </p:stCondLst>
                                        </p:cTn>
                                        <p:tgtEl>
                                          <p:spTgt spid="64">
                                            <p:txEl>
                                              <p:pRg st="0" end="0"/>
                                            </p:txEl>
                                          </p:spTgt>
                                        </p:tgtEl>
                                        <p:attrNameLst>
                                          <p:attrName>style.visibility</p:attrName>
                                        </p:attrNameLst>
                                      </p:cBhvr>
                                      <p:to>
                                        <p:strVal val="visible"/>
                                      </p:to>
                                    </p:set>
                                    <p:animEffect transition="in" filter="dissolve">
                                      <p:cBhvr>
                                        <p:cTn id="62" dur="500"/>
                                        <p:tgtEl>
                                          <p:spTgt spid="64">
                                            <p:txEl>
                                              <p:pRg st="0" end="0"/>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dissolv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right)">
                                      <p:cBhvr>
                                        <p:cTn id="70" dur="500"/>
                                        <p:tgtEl>
                                          <p:spTgt spid="9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wipe(left)">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wipe(right)">
                                      <p:cBhvr>
                                        <p:cTn id="80" dur="500"/>
                                        <p:tgtEl>
                                          <p:spTgt spid="112"/>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
                                        </p:tgtEl>
                                        <p:attrNameLst>
                                          <p:attrName>style.visibility</p:attrName>
                                        </p:attrNameLst>
                                      </p:cBhvr>
                                      <p:to>
                                        <p:strVal val="visible"/>
                                      </p:to>
                                    </p:set>
                                  </p:childTnLst>
                                </p:cTn>
                              </p:par>
                              <p:par>
                                <p:cTn id="87" presetID="18" presetClass="entr" presetSubtype="12"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Effect transition="in" filter="strips(downLeft)">
                                      <p:cBhvr>
                                        <p:cTn id="89" dur="500"/>
                                        <p:tgtEl>
                                          <p:spTgt spid="4"/>
                                        </p:tgtEl>
                                      </p:cBhvr>
                                    </p:animEffect>
                                  </p:childTnLst>
                                </p:cTn>
                              </p:par>
                              <p:par>
                                <p:cTn id="90" presetID="1" presetClass="entr" presetSubtype="0" fill="hold" grpId="0" nodeType="withEffect">
                                  <p:stCondLst>
                                    <p:cond delay="0"/>
                                  </p:stCondLst>
                                  <p:childTnLst>
                                    <p:set>
                                      <p:cBhvr>
                                        <p:cTn id="91" dur="1" fill="hold">
                                          <p:stCondLst>
                                            <p:cond delay="0"/>
                                          </p:stCondLst>
                                        </p:cTn>
                                        <p:tgtEl>
                                          <p:spTgt spid="5"/>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16"/>
                                        </p:tgtEl>
                                        <p:attrNameLst>
                                          <p:attrName>style.visibility</p:attrName>
                                        </p:attrNameLst>
                                      </p:cBhvr>
                                      <p:to>
                                        <p:strVal val="visible"/>
                                      </p:to>
                                    </p:set>
                                  </p:childTnLst>
                                </p:cTn>
                              </p:par>
                              <p:par>
                                <p:cTn id="94" presetID="9" presetClass="entr" presetSubtype="0" fill="hold" grpId="0" nodeType="withEffect">
                                  <p:stCondLst>
                                    <p:cond delay="0"/>
                                  </p:stCondLst>
                                  <p:childTnLst>
                                    <p:set>
                                      <p:cBhvr>
                                        <p:cTn id="95" dur="1" fill="hold">
                                          <p:stCondLst>
                                            <p:cond delay="0"/>
                                          </p:stCondLst>
                                        </p:cTn>
                                        <p:tgtEl>
                                          <p:spTgt spid="18"/>
                                        </p:tgtEl>
                                        <p:attrNameLst>
                                          <p:attrName>style.visibility</p:attrName>
                                        </p:attrNameLst>
                                      </p:cBhvr>
                                      <p:to>
                                        <p:strVal val="visible"/>
                                      </p:to>
                                    </p:set>
                                    <p:animEffect transition="in" filter="dissolve">
                                      <p:cBhvr>
                                        <p:cTn id="96" dur="500"/>
                                        <p:tgtEl>
                                          <p:spTgt spid="18"/>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2" fill="hold" nodeType="clickEffect">
                                  <p:stCondLst>
                                    <p:cond delay="0"/>
                                  </p:stCondLst>
                                  <p:childTnLst>
                                    <p:set>
                                      <p:cBhvr>
                                        <p:cTn id="102" dur="1" fill="hold">
                                          <p:stCondLst>
                                            <p:cond delay="0"/>
                                          </p:stCondLst>
                                        </p:cTn>
                                        <p:tgtEl>
                                          <p:spTgt spid="19"/>
                                        </p:tgtEl>
                                        <p:attrNameLst>
                                          <p:attrName>style.visibility</p:attrName>
                                        </p:attrNameLst>
                                      </p:cBhvr>
                                      <p:to>
                                        <p:strVal val="visible"/>
                                      </p:to>
                                    </p:set>
                                    <p:animEffect transition="in" filter="wipe(right)">
                                      <p:cBhvr>
                                        <p:cTn id="103" dur="500"/>
                                        <p:tgtEl>
                                          <p:spTgt spid="19"/>
                                        </p:tgtEl>
                                      </p:cBhvr>
                                    </p:animEffec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65" grpId="0"/>
      <p:bldP spid="66" grpId="0"/>
      <p:bldP spid="67" grpId="0"/>
      <p:bldP spid="120" grpId="0"/>
      <p:bldP spid="3" grpId="0"/>
      <p:bldP spid="4" grpId="0" animBg="1"/>
      <p:bldP spid="5" grpId="0" animBg="1"/>
      <p:bldP spid="16" grpId="0"/>
      <p:bldP spid="17" grpId="0"/>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(v3)</a:t>
            </a:r>
            <a:endParaRPr lang="en-US" sz="4400" dirty="0"/>
          </a:p>
        </p:txBody>
      </p:sp>
      <p:sp>
        <p:nvSpPr>
          <p:cNvPr id="5" name="Content Placeholder 2">
            <a:extLst>
              <a:ext uri="{FF2B5EF4-FFF2-40B4-BE49-F238E27FC236}">
                <a16:creationId xmlns:a16="http://schemas.microsoft.com/office/drawing/2014/main" id="{3BFC8895-D203-9532-610D-19A4AE57BF27}"/>
              </a:ext>
            </a:extLst>
          </p:cNvPr>
          <p:cNvSpPr txBox="1">
            <a:spLocks/>
          </p:cNvSpPr>
          <p:nvPr/>
        </p:nvSpPr>
        <p:spPr>
          <a:xfrm>
            <a:off x="965575" y="1886678"/>
            <a:ext cx="4754994" cy="3745638"/>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Send a pkt</a:t>
            </a:r>
          </a:p>
          <a:p>
            <a:pPr lvl="1"/>
            <a:r>
              <a:rPr lang="en-US"/>
              <a:t>Seq # = 1 – last Seq #</a:t>
            </a:r>
          </a:p>
          <a:p>
            <a:pPr lvl="1"/>
            <a:r>
              <a:rPr lang="en-US"/>
              <a:t>Set timer</a:t>
            </a:r>
          </a:p>
          <a:p>
            <a:r>
              <a:rPr lang="en-US"/>
              <a:t>Wait to get an ACK</a:t>
            </a:r>
          </a:p>
          <a:p>
            <a:pPr lvl="1"/>
            <a:r>
              <a:rPr lang="en-US"/>
              <a:t>If ACK (&amp; last Seq #) or corrupted, </a:t>
            </a:r>
            <a:endParaRPr lang="en-US">
              <a:solidFill>
                <a:srgbClr val="0000A3"/>
              </a:solidFill>
            </a:endParaRPr>
          </a:p>
          <a:p>
            <a:pPr lvl="2"/>
            <a:r>
              <a:rPr lang="en-US">
                <a:solidFill>
                  <a:srgbClr val="0000A3"/>
                </a:solidFill>
              </a:rPr>
              <a:t>do nothing</a:t>
            </a:r>
          </a:p>
          <a:p>
            <a:pPr lvl="1"/>
            <a:r>
              <a:rPr lang="en-US"/>
              <a:t>If ACK (&amp; Seq #), remove timer and proceed with next pkt</a:t>
            </a:r>
          </a:p>
          <a:p>
            <a:pPr lvl="1"/>
            <a:r>
              <a:rPr lang="en-US"/>
              <a:t>If timer goes off, resent pkt and reset timer</a:t>
            </a:r>
          </a:p>
          <a:p>
            <a:pPr lvl="1"/>
            <a:endParaRPr lang="en-US"/>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2D4A865-587D-249C-2361-8B91CC9BAD29}"/>
                  </a:ext>
                </a:extLst>
              </p:cNvPr>
              <p:cNvSpPr txBox="1">
                <a:spLocks/>
              </p:cNvSpPr>
              <p:nvPr/>
            </p:nvSpPr>
            <p:spPr>
              <a:xfrm>
                <a:off x="5952623" y="1886677"/>
                <a:ext cx="5273801" cy="240322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When pkt is received</a:t>
                </a:r>
              </a:p>
              <a:p>
                <a:pPr lvl="1"/>
                <a:r>
                  <a:rPr lang="en-US"/>
                  <a:t>If correct pkt, send ACK (&amp; Seq #)</a:t>
                </a:r>
              </a:p>
              <a:p>
                <a:pPr lvl="2"/>
                <a:r>
                  <a:rPr lang="en-US"/>
                  <a:t>If Seq #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a:t> last Seq #, deliver data to app layer</a:t>
                </a:r>
              </a:p>
              <a:p>
                <a:pPr lvl="1"/>
                <a:r>
                  <a:rPr lang="en-US"/>
                  <a:t>If corrupted pkt, send (&amp; last Seq #)</a:t>
                </a:r>
              </a:p>
            </p:txBody>
          </p:sp>
        </mc:Choice>
        <mc:Fallback xmlns="">
          <p:sp>
            <p:nvSpPr>
              <p:cNvPr id="6" name="Content Placeholder 2">
                <a:extLst>
                  <a:ext uri="{FF2B5EF4-FFF2-40B4-BE49-F238E27FC236}">
                    <a16:creationId xmlns:a16="http://schemas.microsoft.com/office/drawing/2014/main" id="{92D4A865-587D-249C-2361-8B91CC9BAD29}"/>
                  </a:ext>
                </a:extLst>
              </p:cNvPr>
              <p:cNvSpPr txBox="1">
                <a:spLocks noRot="1" noChangeAspect="1" noMove="1" noResize="1" noEditPoints="1" noAdjustHandles="1" noChangeArrowheads="1" noChangeShapeType="1" noTextEdit="1"/>
              </p:cNvSpPr>
              <p:nvPr/>
            </p:nvSpPr>
            <p:spPr>
              <a:xfrm>
                <a:off x="5952623" y="1886677"/>
                <a:ext cx="5273801" cy="2403221"/>
              </a:xfrm>
              <a:prstGeom prst="rect">
                <a:avLst/>
              </a:prstGeom>
              <a:blipFill>
                <a:blip r:embed="rId3"/>
                <a:stretch>
                  <a:fillRect t="-4051" r="-1270"/>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BD86BF69-B958-6F10-3CAA-D3A7BDB7F536}"/>
              </a:ext>
            </a:extLst>
          </p:cNvPr>
          <p:cNvGrpSpPr/>
          <p:nvPr/>
        </p:nvGrpSpPr>
        <p:grpSpPr>
          <a:xfrm>
            <a:off x="878733" y="1150455"/>
            <a:ext cx="4802220" cy="4734778"/>
            <a:chOff x="798690" y="1144230"/>
            <a:chExt cx="4802220" cy="6943521"/>
          </a:xfrm>
        </p:grpSpPr>
        <p:sp>
          <p:nvSpPr>
            <p:cNvPr id="10" name="Rectangle 4">
              <a:extLst>
                <a:ext uri="{FF2B5EF4-FFF2-40B4-BE49-F238E27FC236}">
                  <a16:creationId xmlns:a16="http://schemas.microsoft.com/office/drawing/2014/main" id="{5353E8FA-B3AC-5879-4B15-02AAE50E0C77}"/>
                </a:ext>
              </a:extLst>
            </p:cNvPr>
            <p:cNvSpPr>
              <a:spLocks noChangeArrowheads="1"/>
            </p:cNvSpPr>
            <p:nvPr/>
          </p:nvSpPr>
          <p:spPr bwMode="auto">
            <a:xfrm>
              <a:off x="798690" y="1946196"/>
              <a:ext cx="4802220" cy="614155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2" name="Group 5">
              <a:extLst>
                <a:ext uri="{FF2B5EF4-FFF2-40B4-BE49-F238E27FC236}">
                  <a16:creationId xmlns:a16="http://schemas.microsoft.com/office/drawing/2014/main" id="{14500975-E979-EEDF-D217-5835F179261B}"/>
                </a:ext>
              </a:extLst>
            </p:cNvPr>
            <p:cNvGrpSpPr>
              <a:grpSpLocks/>
            </p:cNvGrpSpPr>
            <p:nvPr/>
          </p:nvGrpSpPr>
          <p:grpSpPr bwMode="auto">
            <a:xfrm>
              <a:off x="945418" y="1144230"/>
              <a:ext cx="1291808" cy="839790"/>
              <a:chOff x="1068" y="3984"/>
              <a:chExt cx="732" cy="529"/>
            </a:xfrm>
          </p:grpSpPr>
          <p:sp>
            <p:nvSpPr>
              <p:cNvPr id="13" name="Rectangle 6">
                <a:extLst>
                  <a:ext uri="{FF2B5EF4-FFF2-40B4-BE49-F238E27FC236}">
                    <a16:creationId xmlns:a16="http://schemas.microsoft.com/office/drawing/2014/main" id="{A8790271-BF18-DB1F-0F06-0451FD61B99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 name="Text Box 7">
                <a:extLst>
                  <a:ext uri="{FF2B5EF4-FFF2-40B4-BE49-F238E27FC236}">
                    <a16:creationId xmlns:a16="http://schemas.microsoft.com/office/drawing/2014/main" id="{9A329557-2D99-B329-2657-EBAC11CAA378}"/>
                  </a:ext>
                </a:extLst>
              </p:cNvPr>
              <p:cNvSpPr txBox="1">
                <a:spLocks noChangeArrowheads="1"/>
              </p:cNvSpPr>
              <p:nvPr/>
            </p:nvSpPr>
            <p:spPr bwMode="auto">
              <a:xfrm>
                <a:off x="1068" y="4183"/>
                <a:ext cx="732" cy="33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0099"/>
                    </a:solidFill>
                  </a:rPr>
                  <a:t>Sender</a:t>
                </a:r>
              </a:p>
            </p:txBody>
          </p:sp>
        </p:grpSp>
      </p:grpSp>
      <p:grpSp>
        <p:nvGrpSpPr>
          <p:cNvPr id="15" name="Group 14">
            <a:extLst>
              <a:ext uri="{FF2B5EF4-FFF2-40B4-BE49-F238E27FC236}">
                <a16:creationId xmlns:a16="http://schemas.microsoft.com/office/drawing/2014/main" id="{E8A67DCF-E281-06E6-4FB5-01A676535558}"/>
              </a:ext>
            </a:extLst>
          </p:cNvPr>
          <p:cNvGrpSpPr/>
          <p:nvPr/>
        </p:nvGrpSpPr>
        <p:grpSpPr>
          <a:xfrm>
            <a:off x="5992239" y="1167072"/>
            <a:ext cx="5321028" cy="3254040"/>
            <a:chOff x="798690" y="1144213"/>
            <a:chExt cx="5321028" cy="4772029"/>
          </a:xfrm>
        </p:grpSpPr>
        <p:sp>
          <p:nvSpPr>
            <p:cNvPr id="16" name="Rectangle 4">
              <a:extLst>
                <a:ext uri="{FF2B5EF4-FFF2-40B4-BE49-F238E27FC236}">
                  <a16:creationId xmlns:a16="http://schemas.microsoft.com/office/drawing/2014/main" id="{9AC03EF3-CBE5-5BD9-27B3-8D4496F9935D}"/>
                </a:ext>
              </a:extLst>
            </p:cNvPr>
            <p:cNvSpPr>
              <a:spLocks noChangeArrowheads="1"/>
            </p:cNvSpPr>
            <p:nvPr/>
          </p:nvSpPr>
          <p:spPr bwMode="auto">
            <a:xfrm>
              <a:off x="798690" y="1946197"/>
              <a:ext cx="5321028" cy="3970045"/>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7" name="Group 5">
              <a:extLst>
                <a:ext uri="{FF2B5EF4-FFF2-40B4-BE49-F238E27FC236}">
                  <a16:creationId xmlns:a16="http://schemas.microsoft.com/office/drawing/2014/main" id="{CD09568D-6BC7-B48E-A461-F37C1E6C0B37}"/>
                </a:ext>
              </a:extLst>
            </p:cNvPr>
            <p:cNvGrpSpPr>
              <a:grpSpLocks/>
            </p:cNvGrpSpPr>
            <p:nvPr/>
          </p:nvGrpSpPr>
          <p:grpSpPr bwMode="auto">
            <a:xfrm>
              <a:off x="926007" y="1144213"/>
              <a:ext cx="1531817" cy="1081088"/>
              <a:chOff x="1057" y="3984"/>
              <a:chExt cx="868" cy="681"/>
            </a:xfrm>
          </p:grpSpPr>
          <p:sp>
            <p:nvSpPr>
              <p:cNvPr id="18" name="Rectangle 6">
                <a:extLst>
                  <a:ext uri="{FF2B5EF4-FFF2-40B4-BE49-F238E27FC236}">
                    <a16:creationId xmlns:a16="http://schemas.microsoft.com/office/drawing/2014/main" id="{018714E8-9428-FBC8-98D4-E4D449A99C6F}"/>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9" name="Text Box 7">
                <a:extLst>
                  <a:ext uri="{FF2B5EF4-FFF2-40B4-BE49-F238E27FC236}">
                    <a16:creationId xmlns:a16="http://schemas.microsoft.com/office/drawing/2014/main" id="{5D8DFB73-8174-E544-28F1-4A9541E281DE}"/>
                  </a:ext>
                </a:extLst>
              </p:cNvPr>
              <p:cNvSpPr txBox="1">
                <a:spLocks noChangeArrowheads="1"/>
              </p:cNvSpPr>
              <p:nvPr/>
            </p:nvSpPr>
            <p:spPr bwMode="auto">
              <a:xfrm>
                <a:off x="1057" y="4182"/>
                <a:ext cx="868" cy="483"/>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R="0" lvl="0" indent="0" algn="ctr" eaLnBrk="0" fontAlgn="base" hangingPunct="0">
                  <a:lnSpc>
                    <a:spcPct val="100000"/>
                  </a:lnSpc>
                  <a:spcBef>
                    <a:spcPct val="0"/>
                  </a:spcBef>
                  <a:spcAft>
                    <a:spcPct val="0"/>
                  </a:spcAft>
                  <a:buClrTx/>
                  <a:buSzTx/>
                  <a:buFontTx/>
                  <a:buNone/>
                  <a:tabLst/>
                  <a:defRPr/>
                </a:pPr>
                <a:r>
                  <a:rPr lang="en-US" sz="2800" i="1" u="sng" kern="0">
                    <a:solidFill>
                      <a:srgbClr val="008000"/>
                    </a:solidFill>
                  </a:rPr>
                  <a:t>Receiver</a:t>
                </a:r>
              </a:p>
            </p:txBody>
          </p:sp>
        </p:grpSp>
      </p:grpSp>
      <p:sp>
        <p:nvSpPr>
          <p:cNvPr id="7" name="Content Placeholder 2">
            <a:extLst>
              <a:ext uri="{FF2B5EF4-FFF2-40B4-BE49-F238E27FC236}">
                <a16:creationId xmlns:a16="http://schemas.microsoft.com/office/drawing/2014/main" id="{2A606A30-DEDE-1FD4-4C65-A688B0FAFFDB}"/>
              </a:ext>
            </a:extLst>
          </p:cNvPr>
          <p:cNvSpPr txBox="1">
            <a:spLocks/>
          </p:cNvSpPr>
          <p:nvPr/>
        </p:nvSpPr>
        <p:spPr>
          <a:xfrm>
            <a:off x="813225" y="6156550"/>
            <a:ext cx="10633741" cy="700392"/>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Tools used: Checksum, ACK, retransmission, 1-bit sequence number, timer</a:t>
            </a:r>
          </a:p>
        </p:txBody>
      </p:sp>
      <p:grpSp>
        <p:nvGrpSpPr>
          <p:cNvPr id="26" name="Group 25">
            <a:extLst>
              <a:ext uri="{FF2B5EF4-FFF2-40B4-BE49-F238E27FC236}">
                <a16:creationId xmlns:a16="http://schemas.microsoft.com/office/drawing/2014/main" id="{D0E5A132-C9C5-37D1-A2DD-FBBA670787B5}"/>
              </a:ext>
            </a:extLst>
          </p:cNvPr>
          <p:cNvGrpSpPr/>
          <p:nvPr/>
        </p:nvGrpSpPr>
        <p:grpSpPr>
          <a:xfrm>
            <a:off x="5952623" y="5116074"/>
            <a:ext cx="5792612" cy="1455592"/>
            <a:chOff x="5952623" y="5116074"/>
            <a:chExt cx="5792612" cy="1455592"/>
          </a:xfrm>
        </p:grpSpPr>
        <p:sp>
          <p:nvSpPr>
            <p:cNvPr id="3" name="Content Placeholder 2">
              <a:extLst>
                <a:ext uri="{FF2B5EF4-FFF2-40B4-BE49-F238E27FC236}">
                  <a16:creationId xmlns:a16="http://schemas.microsoft.com/office/drawing/2014/main" id="{805E5603-AD9C-7530-CCAE-7BE64E8C4392}"/>
                </a:ext>
              </a:extLst>
            </p:cNvPr>
            <p:cNvSpPr txBox="1">
              <a:spLocks/>
            </p:cNvSpPr>
            <p:nvPr/>
          </p:nvSpPr>
          <p:spPr>
            <a:xfrm>
              <a:off x="5952623" y="5116074"/>
              <a:ext cx="5792612" cy="70039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indent="0">
                <a:buNone/>
              </a:pPr>
              <a:r>
                <a:rPr lang="en-US">
                  <a:solidFill>
                    <a:srgbClr val="0000A3"/>
                  </a:solidFill>
                </a:rPr>
                <a:t>Timer can handle all retransmissions</a:t>
              </a:r>
            </a:p>
          </p:txBody>
        </p:sp>
        <p:sp>
          <p:nvSpPr>
            <p:cNvPr id="4" name="Rectangle 20">
              <a:extLst>
                <a:ext uri="{FF2B5EF4-FFF2-40B4-BE49-F238E27FC236}">
                  <a16:creationId xmlns:a16="http://schemas.microsoft.com/office/drawing/2014/main" id="{03B8FBA5-4AE6-FBA9-714C-788D76BF3099}"/>
                </a:ext>
              </a:extLst>
            </p:cNvPr>
            <p:cNvSpPr>
              <a:spLocks noChangeArrowheads="1"/>
            </p:cNvSpPr>
            <p:nvPr/>
          </p:nvSpPr>
          <p:spPr bwMode="auto">
            <a:xfrm>
              <a:off x="10333981" y="6127453"/>
              <a:ext cx="1044794" cy="444213"/>
            </a:xfrm>
            <a:prstGeom prst="rect">
              <a:avLst/>
            </a:prstGeom>
            <a:noFill/>
            <a:ln w="28575">
              <a:solidFill>
                <a:srgbClr val="0000A3"/>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cxnSp>
          <p:nvCxnSpPr>
            <p:cNvPr id="8" name="Connector: Curved 7">
              <a:extLst>
                <a:ext uri="{FF2B5EF4-FFF2-40B4-BE49-F238E27FC236}">
                  <a16:creationId xmlns:a16="http://schemas.microsoft.com/office/drawing/2014/main" id="{A29AD6C9-BB4B-AD13-C66C-38D5F078E6E7}"/>
                </a:ext>
              </a:extLst>
            </p:cNvPr>
            <p:cNvCxnSpPr>
              <a:cxnSpLocks/>
              <a:stCxn id="3" idx="2"/>
            </p:cNvCxnSpPr>
            <p:nvPr/>
          </p:nvCxnSpPr>
          <p:spPr>
            <a:xfrm rot="16200000" flipH="1">
              <a:off x="9697160" y="4968234"/>
              <a:ext cx="310987" cy="2007449"/>
            </a:xfrm>
            <a:prstGeom prst="curvedConnector3">
              <a:avLst>
                <a:gd name="adj1" fmla="val 50000"/>
              </a:avLst>
            </a:prstGeom>
            <a:ln w="25400">
              <a:solidFill>
                <a:srgbClr val="0000A3"/>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592317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dirty="0"/>
              <a:t>Example stop-and-wait protocol (v3)</a:t>
            </a:r>
            <a:endParaRPr lang="en-US" sz="4400" dirty="0"/>
          </a:p>
        </p:txBody>
      </p:sp>
      <p:sp>
        <p:nvSpPr>
          <p:cNvPr id="9" name="Content Placeholder 2">
            <a:extLst>
              <a:ext uri="{FF2B5EF4-FFF2-40B4-BE49-F238E27FC236}">
                <a16:creationId xmlns:a16="http://schemas.microsoft.com/office/drawing/2014/main" id="{799C705A-8532-5666-3EBE-6789C58757DB}"/>
              </a:ext>
            </a:extLst>
          </p:cNvPr>
          <p:cNvSpPr txBox="1">
            <a:spLocks/>
          </p:cNvSpPr>
          <p:nvPr/>
        </p:nvSpPr>
        <p:spPr>
          <a:xfrm>
            <a:off x="5138314" y="2542378"/>
            <a:ext cx="4036979"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bit errors</a:t>
            </a:r>
          </a:p>
          <a:p>
            <a:pPr lvl="1"/>
            <a:r>
              <a:rPr lang="en-US" sz="2000"/>
              <a:t>Corrupted data pkts</a:t>
            </a:r>
          </a:p>
          <a:p>
            <a:pPr lvl="1"/>
            <a:r>
              <a:rPr lang="en-US" sz="2000"/>
              <a:t>Corrupted feedback</a:t>
            </a:r>
          </a:p>
          <a:p>
            <a:pPr lvl="1"/>
            <a:endParaRPr lang="en-US" sz="2000"/>
          </a:p>
        </p:txBody>
      </p:sp>
      <p:sp>
        <p:nvSpPr>
          <p:cNvPr id="10" name="TextBox 9">
            <a:extLst>
              <a:ext uri="{FF2B5EF4-FFF2-40B4-BE49-F238E27FC236}">
                <a16:creationId xmlns:a16="http://schemas.microsoft.com/office/drawing/2014/main" id="{35E073B9-D334-C8F7-8F2E-18A2E910C591}"/>
              </a:ext>
            </a:extLst>
          </p:cNvPr>
          <p:cNvSpPr txBox="1"/>
          <p:nvPr/>
        </p:nvSpPr>
        <p:spPr>
          <a:xfrm>
            <a:off x="5194557" y="1859241"/>
            <a:ext cx="4229100" cy="424732"/>
          </a:xfrm>
          <a:prstGeom prst="rect">
            <a:avLst/>
          </a:prstGeom>
          <a:noFill/>
        </p:spPr>
        <p:txBody>
          <a:bodyPr wrap="square">
            <a:spAutoFit/>
          </a:bodyPr>
          <a:lstStyle/>
          <a:p>
            <a:pPr marL="130175">
              <a:lnSpc>
                <a:spcPct val="90000"/>
              </a:lnSpc>
              <a:spcBef>
                <a:spcPts val="1000"/>
              </a:spcBef>
              <a:buClr>
                <a:srgbClr val="0000A3"/>
              </a:buClr>
            </a:pPr>
            <a:r>
              <a:rPr lang="en-US" sz="2400" i="1">
                <a:solidFill>
                  <a:srgbClr val="C00000"/>
                </a:solidFill>
              </a:rPr>
              <a:t>Unreliable channel</a:t>
            </a:r>
          </a:p>
        </p:txBody>
      </p:sp>
      <p:sp>
        <p:nvSpPr>
          <p:cNvPr id="12" name="TextBox 11">
            <a:extLst>
              <a:ext uri="{FF2B5EF4-FFF2-40B4-BE49-F238E27FC236}">
                <a16:creationId xmlns:a16="http://schemas.microsoft.com/office/drawing/2014/main" id="{6DFB9BC8-D0BE-CE9B-5CF3-A268A2A38D2D}"/>
              </a:ext>
            </a:extLst>
          </p:cNvPr>
          <p:cNvSpPr txBox="1"/>
          <p:nvPr/>
        </p:nvSpPr>
        <p:spPr>
          <a:xfrm>
            <a:off x="9052566" y="1799976"/>
            <a:ext cx="2075234" cy="424732"/>
          </a:xfrm>
          <a:prstGeom prst="rect">
            <a:avLst/>
          </a:prstGeom>
          <a:noFill/>
        </p:spPr>
        <p:txBody>
          <a:bodyPr wrap="square">
            <a:spAutoFit/>
          </a:bodyPr>
          <a:lstStyle/>
          <a:p>
            <a:pPr marL="130175">
              <a:lnSpc>
                <a:spcPct val="90000"/>
              </a:lnSpc>
              <a:spcBef>
                <a:spcPts val="1000"/>
              </a:spcBef>
              <a:buClr>
                <a:srgbClr val="0000A3"/>
              </a:buClr>
            </a:pPr>
            <a:r>
              <a:rPr lang="en-US" sz="2400" i="1" err="1">
                <a:solidFill>
                  <a:srgbClr val="C00000"/>
                </a:solidFill>
              </a:rPr>
              <a:t>rdt</a:t>
            </a:r>
            <a:r>
              <a:rPr lang="en-US" sz="2400" i="1">
                <a:solidFill>
                  <a:srgbClr val="C00000"/>
                </a:solidFill>
              </a:rPr>
              <a:t> tools</a:t>
            </a:r>
          </a:p>
        </p:txBody>
      </p:sp>
      <p:cxnSp>
        <p:nvCxnSpPr>
          <p:cNvPr id="14" name="Straight Connector 13">
            <a:extLst>
              <a:ext uri="{FF2B5EF4-FFF2-40B4-BE49-F238E27FC236}">
                <a16:creationId xmlns:a16="http://schemas.microsoft.com/office/drawing/2014/main" id="{1DE0EBF3-3863-B8A4-02A0-BD3071C25DE4}"/>
              </a:ext>
            </a:extLst>
          </p:cNvPr>
          <p:cNvCxnSpPr>
            <a:cxnSpLocks/>
          </p:cNvCxnSpPr>
          <p:nvPr/>
        </p:nvCxnSpPr>
        <p:spPr>
          <a:xfrm>
            <a:off x="5235298" y="2360579"/>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5880D336-D12D-AB81-4541-DDC7614ED56D}"/>
              </a:ext>
            </a:extLst>
          </p:cNvPr>
          <p:cNvSpPr txBox="1">
            <a:spLocks/>
          </p:cNvSpPr>
          <p:nvPr/>
        </p:nvSpPr>
        <p:spPr>
          <a:xfrm>
            <a:off x="8737750" y="2589045"/>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a:t>
            </a:r>
            <a:endParaRPr lang="en-US" sz="2400" b="1">
              <a:solidFill>
                <a:srgbClr val="0000A3"/>
              </a:solidFill>
            </a:endParaRPr>
          </a:p>
        </p:txBody>
      </p:sp>
      <p:sp>
        <p:nvSpPr>
          <p:cNvPr id="29" name="Content Placeholder 2">
            <a:extLst>
              <a:ext uri="{FF2B5EF4-FFF2-40B4-BE49-F238E27FC236}">
                <a16:creationId xmlns:a16="http://schemas.microsoft.com/office/drawing/2014/main" id="{EF273F80-AF3D-8D3B-EEAC-ACD958110475}"/>
              </a:ext>
            </a:extLst>
          </p:cNvPr>
          <p:cNvSpPr txBox="1">
            <a:spLocks/>
          </p:cNvSpPr>
          <p:nvPr/>
        </p:nvSpPr>
        <p:spPr>
          <a:xfrm>
            <a:off x="5102456" y="3918997"/>
            <a:ext cx="4173656" cy="11343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200"/>
              <a:t>Channel with errors and lost</a:t>
            </a:r>
          </a:p>
          <a:p>
            <a:pPr lvl="1"/>
            <a:r>
              <a:rPr lang="en-US" sz="2000"/>
              <a:t>lost data pkts</a:t>
            </a:r>
          </a:p>
          <a:p>
            <a:pPr lvl="1"/>
            <a:r>
              <a:rPr lang="en-US" sz="2000"/>
              <a:t>lost feedback</a:t>
            </a:r>
          </a:p>
          <a:p>
            <a:pPr lvl="1"/>
            <a:endParaRPr lang="en-US" sz="2000"/>
          </a:p>
          <a:p>
            <a:pPr lvl="1"/>
            <a:endParaRPr lang="en-US" sz="2000"/>
          </a:p>
        </p:txBody>
      </p:sp>
      <p:sp>
        <p:nvSpPr>
          <p:cNvPr id="32" name="Content Placeholder 2">
            <a:extLst>
              <a:ext uri="{FF2B5EF4-FFF2-40B4-BE49-F238E27FC236}">
                <a16:creationId xmlns:a16="http://schemas.microsoft.com/office/drawing/2014/main" id="{B25D9A44-5BDF-8C20-2C21-A028B6AEC796}"/>
              </a:ext>
            </a:extLst>
          </p:cNvPr>
          <p:cNvSpPr txBox="1">
            <a:spLocks/>
          </p:cNvSpPr>
          <p:nvPr/>
        </p:nvSpPr>
        <p:spPr>
          <a:xfrm>
            <a:off x="8720393" y="4015262"/>
            <a:ext cx="3363458" cy="941818"/>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Checksum, ACK, retransmission, sequence number, timer</a:t>
            </a:r>
            <a:endParaRPr lang="en-US" sz="2400" b="1">
              <a:solidFill>
                <a:srgbClr val="0000A3"/>
              </a:solidFill>
            </a:endParaRPr>
          </a:p>
        </p:txBody>
      </p:sp>
      <p:cxnSp>
        <p:nvCxnSpPr>
          <p:cNvPr id="43" name="Straight Connector 42">
            <a:extLst>
              <a:ext uri="{FF2B5EF4-FFF2-40B4-BE49-F238E27FC236}">
                <a16:creationId xmlns:a16="http://schemas.microsoft.com/office/drawing/2014/main" id="{F9A47237-1D98-39A0-891A-9E3E7EEF8697}"/>
              </a:ext>
            </a:extLst>
          </p:cNvPr>
          <p:cNvCxnSpPr>
            <a:cxnSpLocks/>
          </p:cNvCxnSpPr>
          <p:nvPr/>
        </p:nvCxnSpPr>
        <p:spPr>
          <a:xfrm>
            <a:off x="5287438" y="3768476"/>
            <a:ext cx="6865910"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 Box 82">
            <a:extLst>
              <a:ext uri="{FF2B5EF4-FFF2-40B4-BE49-F238E27FC236}">
                <a16:creationId xmlns:a16="http://schemas.microsoft.com/office/drawing/2014/main" id="{F31F88A7-E758-19D4-84DD-D4AEB20307F7}"/>
              </a:ext>
            </a:extLst>
          </p:cNvPr>
          <p:cNvSpPr txBox="1">
            <a:spLocks noChangeArrowheads="1"/>
          </p:cNvSpPr>
          <p:nvPr/>
        </p:nvSpPr>
        <p:spPr bwMode="auto">
          <a:xfrm>
            <a:off x="3519595" y="2887932"/>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52" name="Text Box 83">
            <a:extLst>
              <a:ext uri="{FF2B5EF4-FFF2-40B4-BE49-F238E27FC236}">
                <a16:creationId xmlns:a16="http://schemas.microsoft.com/office/drawing/2014/main" id="{AF91332B-2DAC-7695-8ACD-7FB2FC73D4C1}"/>
              </a:ext>
            </a:extLst>
          </p:cNvPr>
          <p:cNvSpPr txBox="1">
            <a:spLocks noChangeArrowheads="1"/>
          </p:cNvSpPr>
          <p:nvPr/>
        </p:nvSpPr>
        <p:spPr bwMode="auto">
          <a:xfrm>
            <a:off x="3519595" y="3113357"/>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sp>
        <p:nvSpPr>
          <p:cNvPr id="53" name="Text Box 84">
            <a:extLst>
              <a:ext uri="{FF2B5EF4-FFF2-40B4-BE49-F238E27FC236}">
                <a16:creationId xmlns:a16="http://schemas.microsoft.com/office/drawing/2014/main" id="{1D8D6BBF-D89A-B493-A86D-CCD1099A3485}"/>
              </a:ext>
            </a:extLst>
          </p:cNvPr>
          <p:cNvSpPr txBox="1">
            <a:spLocks noChangeArrowheads="1"/>
          </p:cNvSpPr>
          <p:nvPr/>
        </p:nvSpPr>
        <p:spPr bwMode="auto">
          <a:xfrm>
            <a:off x="3460158" y="4409588"/>
            <a:ext cx="15684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(detect duplicate)</a:t>
            </a:r>
          </a:p>
        </p:txBody>
      </p:sp>
      <p:grpSp>
        <p:nvGrpSpPr>
          <p:cNvPr id="54" name="Group 85">
            <a:extLst>
              <a:ext uri="{FF2B5EF4-FFF2-40B4-BE49-F238E27FC236}">
                <a16:creationId xmlns:a16="http://schemas.microsoft.com/office/drawing/2014/main" id="{DA54A6F2-C200-21AB-C2EC-0710F9CA610C}"/>
              </a:ext>
            </a:extLst>
          </p:cNvPr>
          <p:cNvGrpSpPr>
            <a:grpSpLocks/>
          </p:cNvGrpSpPr>
          <p:nvPr/>
        </p:nvGrpSpPr>
        <p:grpSpPr bwMode="auto">
          <a:xfrm>
            <a:off x="2051158" y="2760936"/>
            <a:ext cx="1471612" cy="404813"/>
            <a:chOff x="855" y="1773"/>
            <a:chExt cx="927" cy="255"/>
          </a:xfrm>
        </p:grpSpPr>
        <p:sp>
          <p:nvSpPr>
            <p:cNvPr id="60" name="Line 86">
              <a:extLst>
                <a:ext uri="{FF2B5EF4-FFF2-40B4-BE49-F238E27FC236}">
                  <a16:creationId xmlns:a16="http://schemas.microsoft.com/office/drawing/2014/main" id="{1F227A94-C9EB-0D8E-3187-FD6AEC7AD545}"/>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61" name="Text Box 87">
              <a:extLst>
                <a:ext uri="{FF2B5EF4-FFF2-40B4-BE49-F238E27FC236}">
                  <a16:creationId xmlns:a16="http://schemas.microsoft.com/office/drawing/2014/main" id="{888146DA-F15C-6286-5C9B-5C306F86DE45}"/>
                </a:ext>
              </a:extLst>
            </p:cNvPr>
            <p:cNvSpPr txBox="1">
              <a:spLocks noChangeArrowheads="1"/>
            </p:cNvSpPr>
            <p:nvPr/>
          </p:nvSpPr>
          <p:spPr bwMode="auto">
            <a:xfrm>
              <a:off x="1094" y="1773"/>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sp>
        <p:nvSpPr>
          <p:cNvPr id="62" name="Text Box 88">
            <a:extLst>
              <a:ext uri="{FF2B5EF4-FFF2-40B4-BE49-F238E27FC236}">
                <a16:creationId xmlns:a16="http://schemas.microsoft.com/office/drawing/2014/main" id="{BA2BBD6F-9CA9-0922-97A1-165E00D9CD2F}"/>
              </a:ext>
            </a:extLst>
          </p:cNvPr>
          <p:cNvSpPr txBox="1">
            <a:spLocks noChangeArrowheads="1"/>
          </p:cNvSpPr>
          <p:nvPr/>
        </p:nvSpPr>
        <p:spPr bwMode="auto">
          <a:xfrm>
            <a:off x="1063733" y="1279795"/>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63" name="Text Box 89">
            <a:extLst>
              <a:ext uri="{FF2B5EF4-FFF2-40B4-BE49-F238E27FC236}">
                <a16:creationId xmlns:a16="http://schemas.microsoft.com/office/drawing/2014/main" id="{57881605-7C43-DBAE-F348-731715A08922}"/>
              </a:ext>
            </a:extLst>
          </p:cNvPr>
          <p:cNvSpPr txBox="1">
            <a:spLocks noChangeArrowheads="1"/>
          </p:cNvSpPr>
          <p:nvPr/>
        </p:nvSpPr>
        <p:spPr bwMode="auto">
          <a:xfrm>
            <a:off x="3503720" y="1275032"/>
            <a:ext cx="1071563"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64" name="Text Box 90">
            <a:extLst>
              <a:ext uri="{FF2B5EF4-FFF2-40B4-BE49-F238E27FC236}">
                <a16:creationId xmlns:a16="http://schemas.microsoft.com/office/drawing/2014/main" id="{E1D1BEEA-1887-AB99-0D95-B4D17867F583}"/>
              </a:ext>
            </a:extLst>
          </p:cNvPr>
          <p:cNvSpPr txBox="1">
            <a:spLocks noChangeArrowheads="1"/>
          </p:cNvSpPr>
          <p:nvPr/>
        </p:nvSpPr>
        <p:spPr bwMode="auto">
          <a:xfrm>
            <a:off x="3527350" y="4129695"/>
            <a:ext cx="100012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pkt1</a:t>
            </a:r>
          </a:p>
        </p:txBody>
      </p:sp>
      <p:sp>
        <p:nvSpPr>
          <p:cNvPr id="65" name="Text Box 92">
            <a:extLst>
              <a:ext uri="{FF2B5EF4-FFF2-40B4-BE49-F238E27FC236}">
                <a16:creationId xmlns:a16="http://schemas.microsoft.com/office/drawing/2014/main" id="{1647A7A2-4C11-8108-8BE8-74642905BF3C}"/>
              </a:ext>
            </a:extLst>
          </p:cNvPr>
          <p:cNvSpPr txBox="1">
            <a:spLocks noChangeArrowheads="1"/>
          </p:cNvSpPr>
          <p:nvPr/>
        </p:nvSpPr>
        <p:spPr bwMode="auto">
          <a:xfrm>
            <a:off x="3510070" y="2213245"/>
            <a:ext cx="1196975"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sp>
        <p:nvSpPr>
          <p:cNvPr id="66" name="Text Box 95">
            <a:extLst>
              <a:ext uri="{FF2B5EF4-FFF2-40B4-BE49-F238E27FC236}">
                <a16:creationId xmlns:a16="http://schemas.microsoft.com/office/drawing/2014/main" id="{E04DEA0B-712D-35B0-AD04-CB88DA247D00}"/>
              </a:ext>
            </a:extLst>
          </p:cNvPr>
          <p:cNvSpPr txBox="1">
            <a:spLocks noChangeArrowheads="1"/>
          </p:cNvSpPr>
          <p:nvPr/>
        </p:nvSpPr>
        <p:spPr bwMode="auto">
          <a:xfrm>
            <a:off x="992295" y="2462482"/>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a:t>
            </a:r>
          </a:p>
        </p:txBody>
      </p:sp>
      <p:sp>
        <p:nvSpPr>
          <p:cNvPr id="67" name="Text Box 97">
            <a:extLst>
              <a:ext uri="{FF2B5EF4-FFF2-40B4-BE49-F238E27FC236}">
                <a16:creationId xmlns:a16="http://schemas.microsoft.com/office/drawing/2014/main" id="{1D64FCEE-DCAF-86E3-8291-06550E929EC1}"/>
              </a:ext>
            </a:extLst>
          </p:cNvPr>
          <p:cNvSpPr txBox="1">
            <a:spLocks noChangeArrowheads="1"/>
          </p:cNvSpPr>
          <p:nvPr/>
        </p:nvSpPr>
        <p:spPr bwMode="auto">
          <a:xfrm>
            <a:off x="836720" y="2681557"/>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p:txBody>
      </p:sp>
      <p:sp>
        <p:nvSpPr>
          <p:cNvPr id="68" name="Text Box 99">
            <a:extLst>
              <a:ext uri="{FF2B5EF4-FFF2-40B4-BE49-F238E27FC236}">
                <a16:creationId xmlns:a16="http://schemas.microsoft.com/office/drawing/2014/main" id="{D3E577F8-AA58-834C-FA45-3FF1D208D5B4}"/>
              </a:ext>
            </a:extLst>
          </p:cNvPr>
          <p:cNvSpPr txBox="1">
            <a:spLocks noChangeArrowheads="1"/>
          </p:cNvSpPr>
          <p:nvPr/>
        </p:nvSpPr>
        <p:spPr bwMode="auto">
          <a:xfrm>
            <a:off x="825608" y="1719532"/>
            <a:ext cx="11747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69" name="Text Box 100">
            <a:extLst>
              <a:ext uri="{FF2B5EF4-FFF2-40B4-BE49-F238E27FC236}">
                <a16:creationId xmlns:a16="http://schemas.microsoft.com/office/drawing/2014/main" id="{F80891E7-321E-1273-9A70-C42AAF1D8212}"/>
              </a:ext>
            </a:extLst>
          </p:cNvPr>
          <p:cNvSpPr txBox="1">
            <a:spLocks noChangeArrowheads="1"/>
          </p:cNvSpPr>
          <p:nvPr/>
        </p:nvSpPr>
        <p:spPr bwMode="auto">
          <a:xfrm>
            <a:off x="3502133" y="2002107"/>
            <a:ext cx="100012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grpSp>
        <p:nvGrpSpPr>
          <p:cNvPr id="70" name="Group 101">
            <a:extLst>
              <a:ext uri="{FF2B5EF4-FFF2-40B4-BE49-F238E27FC236}">
                <a16:creationId xmlns:a16="http://schemas.microsoft.com/office/drawing/2014/main" id="{3BC79D8D-B1B6-E3B5-F5DB-B77C00728D42}"/>
              </a:ext>
            </a:extLst>
          </p:cNvPr>
          <p:cNvGrpSpPr>
            <a:grpSpLocks/>
          </p:cNvGrpSpPr>
          <p:nvPr/>
        </p:nvGrpSpPr>
        <p:grpSpPr bwMode="auto">
          <a:xfrm>
            <a:off x="2041633" y="1902093"/>
            <a:ext cx="1471612" cy="400050"/>
            <a:chOff x="850" y="1230"/>
            <a:chExt cx="927" cy="252"/>
          </a:xfrm>
        </p:grpSpPr>
        <p:sp>
          <p:nvSpPr>
            <p:cNvPr id="71" name="Line 102">
              <a:extLst>
                <a:ext uri="{FF2B5EF4-FFF2-40B4-BE49-F238E27FC236}">
                  <a16:creationId xmlns:a16="http://schemas.microsoft.com/office/drawing/2014/main" id="{54CF1B00-0309-C211-FBC9-19CED6AE0B93}"/>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2" name="Text Box 103">
              <a:extLst>
                <a:ext uri="{FF2B5EF4-FFF2-40B4-BE49-F238E27FC236}">
                  <a16:creationId xmlns:a16="http://schemas.microsoft.com/office/drawing/2014/main" id="{3C3CE8E0-85D9-09C7-AD75-95A7A0CA6EBD}"/>
                </a:ext>
              </a:extLst>
            </p:cNvPr>
            <p:cNvSpPr txBox="1">
              <a:spLocks noChangeArrowheads="1"/>
            </p:cNvSpPr>
            <p:nvPr/>
          </p:nvSpPr>
          <p:spPr bwMode="auto">
            <a:xfrm>
              <a:off x="1082" y="1230"/>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73" name="Group 110">
            <a:extLst>
              <a:ext uri="{FF2B5EF4-FFF2-40B4-BE49-F238E27FC236}">
                <a16:creationId xmlns:a16="http://schemas.microsoft.com/office/drawing/2014/main" id="{27FC07A9-2EF1-2476-2808-B1AB01A4FE7A}"/>
              </a:ext>
            </a:extLst>
          </p:cNvPr>
          <p:cNvGrpSpPr>
            <a:grpSpLocks/>
          </p:cNvGrpSpPr>
          <p:nvPr/>
        </p:nvGrpSpPr>
        <p:grpSpPr bwMode="auto">
          <a:xfrm>
            <a:off x="2027345" y="2375176"/>
            <a:ext cx="1471613" cy="369888"/>
            <a:chOff x="841" y="1528"/>
            <a:chExt cx="927" cy="233"/>
          </a:xfrm>
        </p:grpSpPr>
        <p:sp>
          <p:nvSpPr>
            <p:cNvPr id="74" name="Line 111">
              <a:extLst>
                <a:ext uri="{FF2B5EF4-FFF2-40B4-BE49-F238E27FC236}">
                  <a16:creationId xmlns:a16="http://schemas.microsoft.com/office/drawing/2014/main" id="{AF2F4F29-8B38-E4D3-4DAC-C60AC649A067}"/>
                </a:ext>
              </a:extLst>
            </p:cNvPr>
            <p:cNvSpPr>
              <a:spLocks noChangeShapeType="1"/>
            </p:cNvSpPr>
            <p:nvPr/>
          </p:nvSpPr>
          <p:spPr bwMode="auto">
            <a:xfrm flipH="1">
              <a:off x="841" y="1536"/>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75" name="Text Box 112">
              <a:extLst>
                <a:ext uri="{FF2B5EF4-FFF2-40B4-BE49-F238E27FC236}">
                  <a16:creationId xmlns:a16="http://schemas.microsoft.com/office/drawing/2014/main" id="{64DD7A9B-90E7-AC06-17E7-1ADBF5279A2E}"/>
                </a:ext>
              </a:extLst>
            </p:cNvPr>
            <p:cNvSpPr txBox="1">
              <a:spLocks noChangeArrowheads="1"/>
            </p:cNvSpPr>
            <p:nvPr/>
          </p:nvSpPr>
          <p:spPr bwMode="auto">
            <a:xfrm>
              <a:off x="1089" y="1528"/>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ack0</a:t>
              </a:r>
            </a:p>
          </p:txBody>
        </p:sp>
      </p:grpSp>
      <p:sp>
        <p:nvSpPr>
          <p:cNvPr id="76" name="Text Box 116">
            <a:extLst>
              <a:ext uri="{FF2B5EF4-FFF2-40B4-BE49-F238E27FC236}">
                <a16:creationId xmlns:a16="http://schemas.microsoft.com/office/drawing/2014/main" id="{E0049BC9-D673-9F40-2339-E97D4567ADCC}"/>
              </a:ext>
            </a:extLst>
          </p:cNvPr>
          <p:cNvSpPr txBox="1">
            <a:spLocks noChangeArrowheads="1"/>
          </p:cNvSpPr>
          <p:nvPr/>
        </p:nvSpPr>
        <p:spPr bwMode="auto">
          <a:xfrm>
            <a:off x="992295" y="6443838"/>
            <a:ext cx="386715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(c) premature timeout/ delayed ACK</a:t>
            </a:r>
          </a:p>
        </p:txBody>
      </p:sp>
      <p:grpSp>
        <p:nvGrpSpPr>
          <p:cNvPr id="77" name="Group 122">
            <a:extLst>
              <a:ext uri="{FF2B5EF4-FFF2-40B4-BE49-F238E27FC236}">
                <a16:creationId xmlns:a16="http://schemas.microsoft.com/office/drawing/2014/main" id="{E5DE834D-4C77-5C03-DED2-ADDD216CA208}"/>
              </a:ext>
            </a:extLst>
          </p:cNvPr>
          <p:cNvGrpSpPr>
            <a:grpSpLocks/>
          </p:cNvGrpSpPr>
          <p:nvPr/>
        </p:nvGrpSpPr>
        <p:grpSpPr bwMode="auto">
          <a:xfrm>
            <a:off x="1930508" y="2967307"/>
            <a:ext cx="122237" cy="1033463"/>
            <a:chOff x="3651" y="1878"/>
            <a:chExt cx="78" cy="963"/>
          </a:xfrm>
        </p:grpSpPr>
        <p:sp>
          <p:nvSpPr>
            <p:cNvPr id="78" name="Line 123">
              <a:extLst>
                <a:ext uri="{FF2B5EF4-FFF2-40B4-BE49-F238E27FC236}">
                  <a16:creationId xmlns:a16="http://schemas.microsoft.com/office/drawing/2014/main" id="{A772B187-7B5A-E9F1-D057-61EFCECD8695}"/>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79" name="Line 124">
              <a:extLst>
                <a:ext uri="{FF2B5EF4-FFF2-40B4-BE49-F238E27FC236}">
                  <a16:creationId xmlns:a16="http://schemas.microsoft.com/office/drawing/2014/main" id="{3074AF8C-1E21-5E22-3F51-1FAB8BCA119C}"/>
                </a:ext>
              </a:extLst>
            </p:cNvPr>
            <p:cNvSpPr>
              <a:spLocks noChangeShapeType="1"/>
            </p:cNvSpPr>
            <p:nvPr/>
          </p:nvSpPr>
          <p:spPr bwMode="auto">
            <a:xfrm flipH="1">
              <a:off x="3651" y="1878"/>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0" name="Line 125">
              <a:extLst>
                <a:ext uri="{FF2B5EF4-FFF2-40B4-BE49-F238E27FC236}">
                  <a16:creationId xmlns:a16="http://schemas.microsoft.com/office/drawing/2014/main" id="{EB0C1D62-AAE9-D428-5A69-A134C3B9917D}"/>
                </a:ext>
              </a:extLst>
            </p:cNvPr>
            <p:cNvSpPr>
              <a:spLocks noChangeShapeType="1"/>
            </p:cNvSpPr>
            <p:nvPr/>
          </p:nvSpPr>
          <p:spPr bwMode="auto">
            <a:xfrm flipH="1">
              <a:off x="3651" y="2841"/>
              <a:ext cx="75"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81" name="Group 126">
            <a:extLst>
              <a:ext uri="{FF2B5EF4-FFF2-40B4-BE49-F238E27FC236}">
                <a16:creationId xmlns:a16="http://schemas.microsoft.com/office/drawing/2014/main" id="{CADFDA22-F31B-579F-0C74-1B03CCC989A1}"/>
              </a:ext>
            </a:extLst>
          </p:cNvPr>
          <p:cNvGrpSpPr>
            <a:grpSpLocks/>
          </p:cNvGrpSpPr>
          <p:nvPr/>
        </p:nvGrpSpPr>
        <p:grpSpPr bwMode="auto">
          <a:xfrm>
            <a:off x="2059095" y="4097611"/>
            <a:ext cx="1471613" cy="363538"/>
            <a:chOff x="855" y="1799"/>
            <a:chExt cx="927" cy="229"/>
          </a:xfrm>
        </p:grpSpPr>
        <p:sp>
          <p:nvSpPr>
            <p:cNvPr id="82" name="Line 127">
              <a:extLst>
                <a:ext uri="{FF2B5EF4-FFF2-40B4-BE49-F238E27FC236}">
                  <a16:creationId xmlns:a16="http://schemas.microsoft.com/office/drawing/2014/main" id="{4688D716-C28E-66B2-8F6D-A0005FEB0C99}"/>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128">
              <a:extLst>
                <a:ext uri="{FF2B5EF4-FFF2-40B4-BE49-F238E27FC236}">
                  <a16:creationId xmlns:a16="http://schemas.microsoft.com/office/drawing/2014/main" id="{9F0974E3-FA18-FC21-EEC4-CE10F0DCC2A4}"/>
                </a:ext>
              </a:extLst>
            </p:cNvPr>
            <p:cNvSpPr txBox="1">
              <a:spLocks noChangeArrowheads="1"/>
            </p:cNvSpPr>
            <p:nvPr/>
          </p:nvSpPr>
          <p:spPr bwMode="auto">
            <a:xfrm>
              <a:off x="1121"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84" name="Group 129">
            <a:extLst>
              <a:ext uri="{FF2B5EF4-FFF2-40B4-BE49-F238E27FC236}">
                <a16:creationId xmlns:a16="http://schemas.microsoft.com/office/drawing/2014/main" id="{53D12F2D-CB19-3AA9-5B38-BC1C51803602}"/>
              </a:ext>
            </a:extLst>
          </p:cNvPr>
          <p:cNvGrpSpPr>
            <a:grpSpLocks/>
          </p:cNvGrpSpPr>
          <p:nvPr/>
        </p:nvGrpSpPr>
        <p:grpSpPr bwMode="auto">
          <a:xfrm>
            <a:off x="627170" y="3580082"/>
            <a:ext cx="1377950" cy="731838"/>
            <a:chOff x="2802" y="2348"/>
            <a:chExt cx="868" cy="461"/>
          </a:xfrm>
        </p:grpSpPr>
        <p:pic>
          <p:nvPicPr>
            <p:cNvPr id="85" name="Picture 130" descr="alarm_clock_ringing">
              <a:extLst>
                <a:ext uri="{FF2B5EF4-FFF2-40B4-BE49-F238E27FC236}">
                  <a16:creationId xmlns:a16="http://schemas.microsoft.com/office/drawing/2014/main" id="{B304DF9C-FB02-ED91-54A6-C41ED0CC35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6" y="2348"/>
              <a:ext cx="275"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 name="Text Box 131">
              <a:extLst>
                <a:ext uri="{FF2B5EF4-FFF2-40B4-BE49-F238E27FC236}">
                  <a16:creationId xmlns:a16="http://schemas.microsoft.com/office/drawing/2014/main" id="{2247B216-89D5-7247-BA1B-01956AE5F0C8}"/>
                </a:ext>
              </a:extLst>
            </p:cNvPr>
            <p:cNvSpPr txBox="1">
              <a:spLocks noChangeArrowheads="1"/>
            </p:cNvSpPr>
            <p:nvPr/>
          </p:nvSpPr>
          <p:spPr bwMode="auto">
            <a:xfrm>
              <a:off x="2802" y="2491"/>
              <a:ext cx="868" cy="31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timeout</a:t>
              </a:r>
            </a:p>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resend pkt1</a:t>
              </a:r>
            </a:p>
          </p:txBody>
        </p:sp>
      </p:grpSp>
      <p:grpSp>
        <p:nvGrpSpPr>
          <p:cNvPr id="87" name="Group 133">
            <a:extLst>
              <a:ext uri="{FF2B5EF4-FFF2-40B4-BE49-F238E27FC236}">
                <a16:creationId xmlns:a16="http://schemas.microsoft.com/office/drawing/2014/main" id="{A6EC30F5-E23C-D1A5-9540-886D75280B2A}"/>
              </a:ext>
            </a:extLst>
          </p:cNvPr>
          <p:cNvGrpSpPr>
            <a:grpSpLocks/>
          </p:cNvGrpSpPr>
          <p:nvPr/>
        </p:nvGrpSpPr>
        <p:grpSpPr bwMode="auto">
          <a:xfrm>
            <a:off x="2608084" y="3219720"/>
            <a:ext cx="911514" cy="752475"/>
            <a:chOff x="4186" y="1705"/>
            <a:chExt cx="598" cy="453"/>
          </a:xfrm>
        </p:grpSpPr>
        <p:sp>
          <p:nvSpPr>
            <p:cNvPr id="88" name="Line 118">
              <a:extLst>
                <a:ext uri="{FF2B5EF4-FFF2-40B4-BE49-F238E27FC236}">
                  <a16:creationId xmlns:a16="http://schemas.microsoft.com/office/drawing/2014/main" id="{2290C174-351F-666E-A248-58CA54CF44C4}"/>
                </a:ext>
              </a:extLst>
            </p:cNvPr>
            <p:cNvSpPr>
              <a:spLocks noChangeShapeType="1"/>
            </p:cNvSpPr>
            <p:nvPr/>
          </p:nvSpPr>
          <p:spPr bwMode="auto">
            <a:xfrm flipH="1">
              <a:off x="4343" y="1705"/>
              <a:ext cx="441" cy="329"/>
            </a:xfrm>
            <a:prstGeom prst="line">
              <a:avLst/>
            </a:prstGeom>
            <a:noFill/>
            <a:ln w="28575">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89" name="Line 132">
              <a:extLst>
                <a:ext uri="{FF2B5EF4-FFF2-40B4-BE49-F238E27FC236}">
                  <a16:creationId xmlns:a16="http://schemas.microsoft.com/office/drawing/2014/main" id="{06B01D70-61B0-FA84-8780-85D0E7E043D0}"/>
                </a:ext>
              </a:extLst>
            </p:cNvPr>
            <p:cNvSpPr>
              <a:spLocks noChangeShapeType="1"/>
            </p:cNvSpPr>
            <p:nvPr/>
          </p:nvSpPr>
          <p:spPr bwMode="auto">
            <a:xfrm flipH="1">
              <a:off x="4186" y="2047"/>
              <a:ext cx="146" cy="111"/>
            </a:xfrm>
            <a:prstGeom prst="line">
              <a:avLst/>
            </a:prstGeom>
            <a:noFill/>
            <a:ln w="28575">
              <a:solidFill>
                <a:srgbClr val="008000"/>
              </a:solidFill>
              <a:prstDash val="sysDot"/>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90" name="Text Box 119">
              <a:extLst>
                <a:ext uri="{FF2B5EF4-FFF2-40B4-BE49-F238E27FC236}">
                  <a16:creationId xmlns:a16="http://schemas.microsoft.com/office/drawing/2014/main" id="{2CE03D54-8A7D-23A5-09BB-2FF882CA8F8E}"/>
                </a:ext>
              </a:extLst>
            </p:cNvPr>
            <p:cNvSpPr txBox="1">
              <a:spLocks noChangeArrowheads="1"/>
            </p:cNvSpPr>
            <p:nvPr/>
          </p:nvSpPr>
          <p:spPr bwMode="auto">
            <a:xfrm>
              <a:off x="4223" y="1846"/>
              <a:ext cx="460" cy="20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8000"/>
                  </a:solidFill>
                  <a:effectLst/>
                  <a:uLnTx/>
                  <a:uFillTx/>
                  <a:latin typeface="Arial" charset="0"/>
                  <a:ea typeface="ＭＳ Ｐゴシック" charset="0"/>
                  <a:cs typeface="+mn-cs"/>
                </a:rPr>
                <a:t>ack1</a:t>
              </a:r>
            </a:p>
          </p:txBody>
        </p:sp>
      </p:grpSp>
      <p:sp>
        <p:nvSpPr>
          <p:cNvPr id="91" name="Line 136">
            <a:extLst>
              <a:ext uri="{FF2B5EF4-FFF2-40B4-BE49-F238E27FC236}">
                <a16:creationId xmlns:a16="http://schemas.microsoft.com/office/drawing/2014/main" id="{E856C9E2-FA9D-D970-9F8D-F49D6E51B0B9}"/>
              </a:ext>
            </a:extLst>
          </p:cNvPr>
          <p:cNvSpPr>
            <a:spLocks noChangeShapeType="1"/>
          </p:cNvSpPr>
          <p:nvPr/>
        </p:nvSpPr>
        <p:spPr bwMode="auto">
          <a:xfrm flipH="1">
            <a:off x="1949558" y="3764232"/>
            <a:ext cx="909637" cy="73977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2" name="Group 91">
            <a:extLst>
              <a:ext uri="{FF2B5EF4-FFF2-40B4-BE49-F238E27FC236}">
                <a16:creationId xmlns:a16="http://schemas.microsoft.com/office/drawing/2014/main" id="{F48A18BD-8066-F03F-A633-FC52402F6530}"/>
              </a:ext>
            </a:extLst>
          </p:cNvPr>
          <p:cNvGrpSpPr/>
          <p:nvPr/>
        </p:nvGrpSpPr>
        <p:grpSpPr>
          <a:xfrm>
            <a:off x="2039865" y="4552654"/>
            <a:ext cx="2667702" cy="714018"/>
            <a:chOff x="8162097" y="4679496"/>
            <a:chExt cx="2667702" cy="714018"/>
          </a:xfrm>
        </p:grpSpPr>
        <p:grpSp>
          <p:nvGrpSpPr>
            <p:cNvPr id="93" name="Group 150">
              <a:extLst>
                <a:ext uri="{FF2B5EF4-FFF2-40B4-BE49-F238E27FC236}">
                  <a16:creationId xmlns:a16="http://schemas.microsoft.com/office/drawing/2014/main" id="{CBEC6429-2C7C-0237-8251-F73C915ECDA5}"/>
                </a:ext>
              </a:extLst>
            </p:cNvPr>
            <p:cNvGrpSpPr>
              <a:grpSpLocks/>
            </p:cNvGrpSpPr>
            <p:nvPr/>
          </p:nvGrpSpPr>
          <p:grpSpPr bwMode="auto">
            <a:xfrm>
              <a:off x="8162097" y="4974413"/>
              <a:ext cx="1471613" cy="419101"/>
              <a:chOff x="2229" y="3467"/>
              <a:chExt cx="927" cy="264"/>
            </a:xfrm>
          </p:grpSpPr>
          <p:sp>
            <p:nvSpPr>
              <p:cNvPr id="95" name="Line 108">
                <a:extLst>
                  <a:ext uri="{FF2B5EF4-FFF2-40B4-BE49-F238E27FC236}">
                    <a16:creationId xmlns:a16="http://schemas.microsoft.com/office/drawing/2014/main" id="{1EEB9A35-6817-6E9D-0CE3-EFF2E73C52DC}"/>
                  </a:ext>
                </a:extLst>
              </p:cNvPr>
              <p:cNvSpPr>
                <a:spLocks noChangeShapeType="1"/>
              </p:cNvSpPr>
              <p:nvPr/>
            </p:nvSpPr>
            <p:spPr bwMode="auto">
              <a:xfrm flipH="1">
                <a:off x="2229" y="3467"/>
                <a:ext cx="927" cy="225"/>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96" name="Text Box 109">
                <a:extLst>
                  <a:ext uri="{FF2B5EF4-FFF2-40B4-BE49-F238E27FC236}">
                    <a16:creationId xmlns:a16="http://schemas.microsoft.com/office/drawing/2014/main" id="{D2E531AA-2849-24B5-161C-7DE2243E15CE}"/>
                  </a:ext>
                </a:extLst>
              </p:cNvPr>
              <p:cNvSpPr txBox="1">
                <a:spLocks noChangeArrowheads="1"/>
              </p:cNvSpPr>
              <p:nvPr/>
            </p:nvSpPr>
            <p:spPr bwMode="auto">
              <a:xfrm>
                <a:off x="2336" y="3519"/>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ack1</a:t>
                </a:r>
              </a:p>
            </p:txBody>
          </p:sp>
        </p:grpSp>
        <p:sp>
          <p:nvSpPr>
            <p:cNvPr id="94" name="Text Box 93">
              <a:extLst>
                <a:ext uri="{FF2B5EF4-FFF2-40B4-BE49-F238E27FC236}">
                  <a16:creationId xmlns:a16="http://schemas.microsoft.com/office/drawing/2014/main" id="{495C473E-392F-FB38-E7E2-F2CFFE219961}"/>
                </a:ext>
              </a:extLst>
            </p:cNvPr>
            <p:cNvSpPr txBox="1">
              <a:spLocks noChangeArrowheads="1"/>
            </p:cNvSpPr>
            <p:nvPr/>
          </p:nvSpPr>
          <p:spPr bwMode="auto">
            <a:xfrm>
              <a:off x="9632824" y="4679496"/>
              <a:ext cx="1196975"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ack1</a:t>
              </a:r>
            </a:p>
          </p:txBody>
        </p:sp>
      </p:grpSp>
      <p:grpSp>
        <p:nvGrpSpPr>
          <p:cNvPr id="97" name="Group 96">
            <a:extLst>
              <a:ext uri="{FF2B5EF4-FFF2-40B4-BE49-F238E27FC236}">
                <a16:creationId xmlns:a16="http://schemas.microsoft.com/office/drawing/2014/main" id="{387E2098-DC7B-1760-6833-C54682BD8CD1}"/>
              </a:ext>
            </a:extLst>
          </p:cNvPr>
          <p:cNvGrpSpPr/>
          <p:nvPr/>
        </p:nvGrpSpPr>
        <p:grpSpPr>
          <a:xfrm>
            <a:off x="831778" y="4396718"/>
            <a:ext cx="3833816" cy="1104906"/>
            <a:chOff x="6954010" y="4523560"/>
            <a:chExt cx="3833816" cy="1104906"/>
          </a:xfrm>
        </p:grpSpPr>
        <p:grpSp>
          <p:nvGrpSpPr>
            <p:cNvPr id="98" name="Group 137">
              <a:extLst>
                <a:ext uri="{FF2B5EF4-FFF2-40B4-BE49-F238E27FC236}">
                  <a16:creationId xmlns:a16="http://schemas.microsoft.com/office/drawing/2014/main" id="{7329E720-1A3F-CDD1-E3D0-9E17A5062BF1}"/>
                </a:ext>
              </a:extLst>
            </p:cNvPr>
            <p:cNvGrpSpPr>
              <a:grpSpLocks/>
            </p:cNvGrpSpPr>
            <p:nvPr/>
          </p:nvGrpSpPr>
          <p:grpSpPr bwMode="auto">
            <a:xfrm>
              <a:off x="6954010" y="4523560"/>
              <a:ext cx="1174750" cy="609601"/>
              <a:chOff x="2830" y="3285"/>
              <a:chExt cx="740" cy="384"/>
            </a:xfrm>
          </p:grpSpPr>
          <p:sp>
            <p:nvSpPr>
              <p:cNvPr id="110" name="Text Box 134">
                <a:extLst>
                  <a:ext uri="{FF2B5EF4-FFF2-40B4-BE49-F238E27FC236}">
                    <a16:creationId xmlns:a16="http://schemas.microsoft.com/office/drawing/2014/main" id="{714F5E05-A2A2-A58C-F842-93FE0D0EE08B}"/>
                  </a:ext>
                </a:extLst>
              </p:cNvPr>
              <p:cNvSpPr txBox="1">
                <a:spLocks noChangeArrowheads="1"/>
              </p:cNvSpPr>
              <p:nvPr/>
            </p:nvSpPr>
            <p:spPr bwMode="auto">
              <a:xfrm>
                <a:off x="2830" y="3438"/>
                <a:ext cx="74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p:txBody>
          </p:sp>
          <p:sp>
            <p:nvSpPr>
              <p:cNvPr id="111" name="Text Box 135">
                <a:extLst>
                  <a:ext uri="{FF2B5EF4-FFF2-40B4-BE49-F238E27FC236}">
                    <a16:creationId xmlns:a16="http://schemas.microsoft.com/office/drawing/2014/main" id="{35130D29-36E7-B1D2-371E-543DAFA309F3}"/>
                  </a:ext>
                </a:extLst>
              </p:cNvPr>
              <p:cNvSpPr txBox="1">
                <a:spLocks noChangeArrowheads="1"/>
              </p:cNvSpPr>
              <p:nvPr/>
            </p:nvSpPr>
            <p:spPr bwMode="auto">
              <a:xfrm>
                <a:off x="2916" y="3285"/>
                <a:ext cx="64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grpSp>
        <p:grpSp>
          <p:nvGrpSpPr>
            <p:cNvPr id="99" name="Group 138">
              <a:extLst>
                <a:ext uri="{FF2B5EF4-FFF2-40B4-BE49-F238E27FC236}">
                  <a16:creationId xmlns:a16="http://schemas.microsoft.com/office/drawing/2014/main" id="{C171E845-0E96-35AB-5936-8243FAAD8C7C}"/>
                </a:ext>
              </a:extLst>
            </p:cNvPr>
            <p:cNvGrpSpPr>
              <a:grpSpLocks/>
            </p:cNvGrpSpPr>
            <p:nvPr/>
          </p:nvGrpSpPr>
          <p:grpSpPr bwMode="auto">
            <a:xfrm>
              <a:off x="8073197" y="4747083"/>
              <a:ext cx="1547813" cy="446403"/>
              <a:chOff x="850" y="1229"/>
              <a:chExt cx="927" cy="253"/>
            </a:xfrm>
          </p:grpSpPr>
          <p:sp>
            <p:nvSpPr>
              <p:cNvPr id="108" name="Line 139">
                <a:extLst>
                  <a:ext uri="{FF2B5EF4-FFF2-40B4-BE49-F238E27FC236}">
                    <a16:creationId xmlns:a16="http://schemas.microsoft.com/office/drawing/2014/main" id="{7B14206D-F614-72F2-FACC-19D003F482C5}"/>
                  </a:ext>
                </a:extLst>
              </p:cNvPr>
              <p:cNvSpPr>
                <a:spLocks noChangeShapeType="1"/>
              </p:cNvSpPr>
              <p:nvPr/>
            </p:nvSpPr>
            <p:spPr bwMode="auto">
              <a:xfrm>
                <a:off x="850" y="1257"/>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09" name="Text Box 140">
                <a:extLst>
                  <a:ext uri="{FF2B5EF4-FFF2-40B4-BE49-F238E27FC236}">
                    <a16:creationId xmlns:a16="http://schemas.microsoft.com/office/drawing/2014/main" id="{E2E16A1F-06AB-4C61-9DE6-85C13D29AE89}"/>
                  </a:ext>
                </a:extLst>
              </p:cNvPr>
              <p:cNvSpPr txBox="1">
                <a:spLocks noChangeArrowheads="1"/>
              </p:cNvSpPr>
              <p:nvPr/>
            </p:nvSpPr>
            <p:spPr bwMode="auto">
              <a:xfrm>
                <a:off x="1014" y="1229"/>
                <a:ext cx="340" cy="191"/>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0099"/>
                    </a:solidFill>
                    <a:effectLst/>
                    <a:uLnTx/>
                    <a:uFillTx/>
                    <a:latin typeface="Arial" charset="0"/>
                    <a:ea typeface="ＭＳ Ｐゴシック" charset="0"/>
                    <a:cs typeface="+mn-cs"/>
                  </a:rPr>
                  <a:t>pkt0</a:t>
                </a:r>
              </a:p>
            </p:txBody>
          </p:sp>
        </p:grpSp>
        <p:grpSp>
          <p:nvGrpSpPr>
            <p:cNvPr id="105" name="Group 142">
              <a:extLst>
                <a:ext uri="{FF2B5EF4-FFF2-40B4-BE49-F238E27FC236}">
                  <a16:creationId xmlns:a16="http://schemas.microsoft.com/office/drawing/2014/main" id="{DAC1B656-1702-4578-E51D-4C7F8D8F3D40}"/>
                </a:ext>
              </a:extLst>
            </p:cNvPr>
            <p:cNvGrpSpPr>
              <a:grpSpLocks/>
            </p:cNvGrpSpPr>
            <p:nvPr/>
          </p:nvGrpSpPr>
          <p:grpSpPr bwMode="auto">
            <a:xfrm>
              <a:off x="9582913" y="5037915"/>
              <a:ext cx="1204913" cy="590551"/>
              <a:chOff x="4762" y="2985"/>
              <a:chExt cx="759" cy="372"/>
            </a:xfrm>
          </p:grpSpPr>
          <p:sp>
            <p:nvSpPr>
              <p:cNvPr id="106" name="Text Box 143">
                <a:extLst>
                  <a:ext uri="{FF2B5EF4-FFF2-40B4-BE49-F238E27FC236}">
                    <a16:creationId xmlns:a16="http://schemas.microsoft.com/office/drawing/2014/main" id="{26E85C94-FE83-CFA5-AF21-AA074EF5A797}"/>
                  </a:ext>
                </a:extLst>
              </p:cNvPr>
              <p:cNvSpPr txBox="1">
                <a:spLocks noChangeArrowheads="1"/>
              </p:cNvSpPr>
              <p:nvPr/>
            </p:nvSpPr>
            <p:spPr bwMode="auto">
              <a:xfrm>
                <a:off x="4762" y="2985"/>
                <a:ext cx="630"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pkt0</a:t>
                </a:r>
              </a:p>
            </p:txBody>
          </p:sp>
          <p:sp>
            <p:nvSpPr>
              <p:cNvPr id="107" name="Text Box 144">
                <a:extLst>
                  <a:ext uri="{FF2B5EF4-FFF2-40B4-BE49-F238E27FC236}">
                    <a16:creationId xmlns:a16="http://schemas.microsoft.com/office/drawing/2014/main" id="{59C86E58-5563-7EC9-DD17-2F1B436FDF16}"/>
                  </a:ext>
                </a:extLst>
              </p:cNvPr>
              <p:cNvSpPr txBox="1">
                <a:spLocks noChangeArrowheads="1"/>
              </p:cNvSpPr>
              <p:nvPr/>
            </p:nvSpPr>
            <p:spPr bwMode="auto">
              <a:xfrm>
                <a:off x="4767" y="3126"/>
                <a:ext cx="754"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ack0</a:t>
                </a:r>
              </a:p>
            </p:txBody>
          </p:sp>
        </p:grpSp>
      </p:grpSp>
      <p:grpSp>
        <p:nvGrpSpPr>
          <p:cNvPr id="112" name="Group 149">
            <a:extLst>
              <a:ext uri="{FF2B5EF4-FFF2-40B4-BE49-F238E27FC236}">
                <a16:creationId xmlns:a16="http://schemas.microsoft.com/office/drawing/2014/main" id="{9F4C7C6F-5911-1023-7C27-D0BD970A661B}"/>
              </a:ext>
            </a:extLst>
          </p:cNvPr>
          <p:cNvGrpSpPr>
            <a:grpSpLocks/>
          </p:cNvGrpSpPr>
          <p:nvPr/>
        </p:nvGrpSpPr>
        <p:grpSpPr bwMode="auto">
          <a:xfrm>
            <a:off x="2062087" y="5211097"/>
            <a:ext cx="1457325" cy="488950"/>
            <a:chOff x="3839" y="2850"/>
            <a:chExt cx="918" cy="308"/>
          </a:xfrm>
        </p:grpSpPr>
        <p:sp>
          <p:nvSpPr>
            <p:cNvPr id="113" name="Line 146">
              <a:extLst>
                <a:ext uri="{FF2B5EF4-FFF2-40B4-BE49-F238E27FC236}">
                  <a16:creationId xmlns:a16="http://schemas.microsoft.com/office/drawing/2014/main" id="{1B5A65E2-D9B6-F965-CA58-5450F4CEA4C6}"/>
                </a:ext>
              </a:extLst>
            </p:cNvPr>
            <p:cNvSpPr>
              <a:spLocks noChangeShapeType="1"/>
            </p:cNvSpPr>
            <p:nvPr/>
          </p:nvSpPr>
          <p:spPr bwMode="auto">
            <a:xfrm flipH="1">
              <a:off x="3839" y="2850"/>
              <a:ext cx="918" cy="30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4" name="Text Box 147">
              <a:extLst>
                <a:ext uri="{FF2B5EF4-FFF2-40B4-BE49-F238E27FC236}">
                  <a16:creationId xmlns:a16="http://schemas.microsoft.com/office/drawing/2014/main" id="{FFF82A5A-9B8D-E724-957C-D4F1C8041892}"/>
                </a:ext>
              </a:extLst>
            </p:cNvPr>
            <p:cNvSpPr txBox="1">
              <a:spLocks noChangeArrowheads="1"/>
            </p:cNvSpPr>
            <p:nvPr/>
          </p:nvSpPr>
          <p:spPr bwMode="auto">
            <a:xfrm>
              <a:off x="4104" y="2873"/>
              <a:ext cx="386"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008000"/>
                  </a:solidFill>
                  <a:effectLst/>
                  <a:uLnTx/>
                  <a:uFillTx/>
                  <a:latin typeface="Arial" charset="0"/>
                  <a:ea typeface="ＭＳ Ｐゴシック" charset="0"/>
                  <a:cs typeface="+mn-cs"/>
                </a:rPr>
                <a:t>ack0</a:t>
              </a:r>
            </a:p>
          </p:txBody>
        </p:sp>
      </p:grpSp>
      <p:grpSp>
        <p:nvGrpSpPr>
          <p:cNvPr id="115" name="Group 85">
            <a:extLst>
              <a:ext uri="{FF2B5EF4-FFF2-40B4-BE49-F238E27FC236}">
                <a16:creationId xmlns:a16="http://schemas.microsoft.com/office/drawing/2014/main" id="{D8EF1D9B-E01F-D1BE-EA7D-F8F3CC8BF6C2}"/>
              </a:ext>
            </a:extLst>
          </p:cNvPr>
          <p:cNvGrpSpPr>
            <a:grpSpLocks/>
          </p:cNvGrpSpPr>
          <p:nvPr/>
        </p:nvGrpSpPr>
        <p:grpSpPr bwMode="auto">
          <a:xfrm>
            <a:off x="2053656" y="5712800"/>
            <a:ext cx="1471612" cy="363538"/>
            <a:chOff x="855" y="1799"/>
            <a:chExt cx="927" cy="229"/>
          </a:xfrm>
        </p:grpSpPr>
        <p:sp>
          <p:nvSpPr>
            <p:cNvPr id="116" name="Line 86">
              <a:extLst>
                <a:ext uri="{FF2B5EF4-FFF2-40B4-BE49-F238E27FC236}">
                  <a16:creationId xmlns:a16="http://schemas.microsoft.com/office/drawing/2014/main" id="{EC227D61-A97A-4B5A-4A59-72D2A6274492}"/>
                </a:ext>
              </a:extLst>
            </p:cNvPr>
            <p:cNvSpPr>
              <a:spLocks noChangeShapeType="1"/>
            </p:cNvSpPr>
            <p:nvPr/>
          </p:nvSpPr>
          <p:spPr bwMode="auto">
            <a:xfrm>
              <a:off x="855" y="1803"/>
              <a:ext cx="927" cy="2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7" name="Text Box 87">
              <a:extLst>
                <a:ext uri="{FF2B5EF4-FFF2-40B4-BE49-F238E27FC236}">
                  <a16:creationId xmlns:a16="http://schemas.microsoft.com/office/drawing/2014/main" id="{0BDF7668-8B69-1455-AC10-2613A5221D78}"/>
                </a:ext>
              </a:extLst>
            </p:cNvPr>
            <p:cNvSpPr txBox="1">
              <a:spLocks noChangeArrowheads="1"/>
            </p:cNvSpPr>
            <p:nvPr/>
          </p:nvSpPr>
          <p:spPr bwMode="auto">
            <a:xfrm>
              <a:off x="1129" y="1799"/>
              <a:ext cx="358" cy="212"/>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99"/>
                  </a:solidFill>
                  <a:effectLst/>
                  <a:uLnTx/>
                  <a:uFillTx/>
                  <a:latin typeface="Arial" charset="0"/>
                  <a:ea typeface="ＭＳ Ｐゴシック" charset="0"/>
                  <a:cs typeface="+mn-cs"/>
                </a:rPr>
                <a:t>pkt1</a:t>
              </a:r>
            </a:p>
          </p:txBody>
        </p:sp>
      </p:grpSp>
      <p:grpSp>
        <p:nvGrpSpPr>
          <p:cNvPr id="118" name="Group 117">
            <a:extLst>
              <a:ext uri="{FF2B5EF4-FFF2-40B4-BE49-F238E27FC236}">
                <a16:creationId xmlns:a16="http://schemas.microsoft.com/office/drawing/2014/main" id="{B29D12BE-40E1-DDEC-D999-7820E2242C24}"/>
              </a:ext>
            </a:extLst>
          </p:cNvPr>
          <p:cNvGrpSpPr/>
          <p:nvPr/>
        </p:nvGrpSpPr>
        <p:grpSpPr>
          <a:xfrm>
            <a:off x="1021129" y="5049831"/>
            <a:ext cx="1022350" cy="553607"/>
            <a:chOff x="6289259" y="5452590"/>
            <a:chExt cx="1022350" cy="553607"/>
          </a:xfrm>
        </p:grpSpPr>
        <p:sp>
          <p:nvSpPr>
            <p:cNvPr id="119" name="Text Box 96">
              <a:extLst>
                <a:ext uri="{FF2B5EF4-FFF2-40B4-BE49-F238E27FC236}">
                  <a16:creationId xmlns:a16="http://schemas.microsoft.com/office/drawing/2014/main" id="{06BC39A0-31AC-EA0A-71B8-387903D93F28}"/>
                </a:ext>
              </a:extLst>
            </p:cNvPr>
            <p:cNvSpPr txBox="1">
              <a:spLocks noChangeArrowheads="1"/>
            </p:cNvSpPr>
            <p:nvPr/>
          </p:nvSpPr>
          <p:spPr bwMode="auto">
            <a:xfrm>
              <a:off x="6339123" y="5698420"/>
              <a:ext cx="819455" cy="30777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000000"/>
                  </a:solidFill>
                  <a:effectLst/>
                  <a:uLnTx/>
                  <a:uFillTx/>
                  <a:latin typeface="Tahoma" charset="0"/>
                  <a:ea typeface="ＭＳ Ｐゴシック" charset="0"/>
                  <a:cs typeface="+mn-cs"/>
                </a:rPr>
                <a:t>(ignore)</a:t>
              </a:r>
            </a:p>
          </p:txBody>
        </p:sp>
        <p:sp>
          <p:nvSpPr>
            <p:cNvPr id="120" name="Text Box 98">
              <a:extLst>
                <a:ext uri="{FF2B5EF4-FFF2-40B4-BE49-F238E27FC236}">
                  <a16:creationId xmlns:a16="http://schemas.microsoft.com/office/drawing/2014/main" id="{9B031CC9-0A2A-3170-8D51-3F6380B93C44}"/>
                </a:ext>
              </a:extLst>
            </p:cNvPr>
            <p:cNvSpPr txBox="1">
              <a:spLocks noChangeArrowheads="1"/>
            </p:cNvSpPr>
            <p:nvPr/>
          </p:nvSpPr>
          <p:spPr bwMode="auto">
            <a:xfrm>
              <a:off x="6289259" y="5452590"/>
              <a:ext cx="1022350" cy="3667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a:t>
              </a:r>
            </a:p>
          </p:txBody>
        </p:sp>
      </p:grpSp>
    </p:spTree>
    <p:extLst>
      <p:ext uri="{BB962C8B-B14F-4D97-AF65-F5344CB8AC3E}">
        <p14:creationId xmlns:p14="http://schemas.microsoft.com/office/powerpoint/2010/main" val="200453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
                                        </p:tgtEl>
                                        <p:attrNameLst>
                                          <p:attrName>style.visibility</p:attrName>
                                        </p:attrNameLst>
                                      </p:cBhvr>
                                      <p:to>
                                        <p:strVal val="visible"/>
                                      </p:to>
                                    </p:set>
                                    <p:animEffect transition="in" filter="wipe(left)">
                                      <p:cBhvr>
                                        <p:cTn id="7" dur="500"/>
                                        <p:tgtEl>
                                          <p:spTgt spid="70"/>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9">
                                            <p:txEl>
                                              <p:pRg st="0" end="0"/>
                                            </p:txEl>
                                          </p:spTgt>
                                        </p:tgtEl>
                                        <p:attrNameLst>
                                          <p:attrName>style.visibility</p:attrName>
                                        </p:attrNameLst>
                                      </p:cBhvr>
                                      <p:to>
                                        <p:strVal val="visible"/>
                                      </p:to>
                                    </p:set>
                                    <p:animEffect transition="in" filter="dissolve">
                                      <p:cBhvr>
                                        <p:cTn id="11" dur="500"/>
                                        <p:tgtEl>
                                          <p:spTgt spid="69">
                                            <p:txEl>
                                              <p:pRg st="0" end="0"/>
                                            </p:txEl>
                                          </p:spTgt>
                                        </p:tgtEl>
                                      </p:cBhvr>
                                    </p:animEffect>
                                  </p:childTnLst>
                                </p:cTn>
                              </p:par>
                            </p:childTnLst>
                          </p:cTn>
                        </p:par>
                        <p:par>
                          <p:cTn id="12" fill="hold">
                            <p:stCondLst>
                              <p:cond delay="1000"/>
                            </p:stCondLst>
                            <p:childTnLst>
                              <p:par>
                                <p:cTn id="13" presetID="9"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73"/>
                                        </p:tgtEl>
                                        <p:attrNameLst>
                                          <p:attrName>style.visibility</p:attrName>
                                        </p:attrNameLst>
                                      </p:cBhvr>
                                      <p:to>
                                        <p:strVal val="visible"/>
                                      </p:to>
                                    </p:set>
                                    <p:animEffect transition="in" filter="wipe(right)">
                                      <p:cBhvr>
                                        <p:cTn id="19" dur="500"/>
                                        <p:tgtEl>
                                          <p:spTgt spid="73"/>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par>
                          <p:cTn id="24" fill="hold">
                            <p:stCondLst>
                              <p:cond delay="2500"/>
                            </p:stCondLst>
                            <p:childTnLst>
                              <p:par>
                                <p:cTn id="25" presetID="9" presetClass="entr" presetSubtype="0" fill="hold" grpId="0" nodeType="after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dissolve">
                                      <p:cBhvr>
                                        <p:cTn id="27" dur="500"/>
                                        <p:tgtEl>
                                          <p:spTgt spid="6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4"/>
                                        </p:tgtEl>
                                        <p:attrNameLst>
                                          <p:attrName>style.visibility</p:attrName>
                                        </p:attrNameLst>
                                      </p:cBhvr>
                                      <p:to>
                                        <p:strVal val="visible"/>
                                      </p:to>
                                    </p:set>
                                    <p:animEffect transition="in" filter="wipe(left)">
                                      <p:cBhvr>
                                        <p:cTn id="31" dur="500"/>
                                        <p:tgtEl>
                                          <p:spTgt spid="54"/>
                                        </p:tgtEl>
                                      </p:cBhvr>
                                    </p:animEffect>
                                  </p:childTnLst>
                                </p:cTn>
                              </p:par>
                            </p:childTnLst>
                          </p:cTn>
                        </p:par>
                        <p:par>
                          <p:cTn id="32" fill="hold">
                            <p:stCondLst>
                              <p:cond delay="3500"/>
                            </p:stCondLst>
                            <p:childTnLst>
                              <p:par>
                                <p:cTn id="33" presetID="9" presetClass="entr" presetSubtype="0" fill="hold" nodeType="afterEffect">
                                  <p:stCondLst>
                                    <p:cond delay="0"/>
                                  </p:stCondLst>
                                  <p:childTnLst>
                                    <p:set>
                                      <p:cBhvr>
                                        <p:cTn id="34" dur="1" fill="hold">
                                          <p:stCondLst>
                                            <p:cond delay="0"/>
                                          </p:stCondLst>
                                        </p:cTn>
                                        <p:tgtEl>
                                          <p:spTgt spid="50">
                                            <p:txEl>
                                              <p:pRg st="0" end="0"/>
                                            </p:txEl>
                                          </p:spTgt>
                                        </p:tgtEl>
                                        <p:attrNameLst>
                                          <p:attrName>style.visibility</p:attrName>
                                        </p:attrNameLst>
                                      </p:cBhvr>
                                      <p:to>
                                        <p:strVal val="visible"/>
                                      </p:to>
                                    </p:set>
                                    <p:animEffect transition="in" filter="dissolve">
                                      <p:cBhvr>
                                        <p:cTn id="35" dur="500"/>
                                        <p:tgtEl>
                                          <p:spTgt spid="50">
                                            <p:txEl>
                                              <p:pRg st="0" end="0"/>
                                            </p:txEl>
                                          </p:spTgt>
                                        </p:tgtEl>
                                      </p:cBhvr>
                                    </p:animEffect>
                                  </p:childTnLst>
                                </p:cTn>
                              </p:par>
                            </p:childTnLst>
                          </p:cTn>
                        </p:par>
                        <p:par>
                          <p:cTn id="36" fill="hold">
                            <p:stCondLst>
                              <p:cond delay="4000"/>
                            </p:stCondLst>
                            <p:childTnLst>
                              <p:par>
                                <p:cTn id="37" presetID="9" presetClass="entr" presetSubtype="0"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dissolve">
                                      <p:cBhvr>
                                        <p:cTn id="39" dur="500"/>
                                        <p:tgtEl>
                                          <p:spTgt spid="52"/>
                                        </p:tgtEl>
                                      </p:cBhvr>
                                    </p:animEffect>
                                  </p:childTnLst>
                                </p:cTn>
                              </p:par>
                            </p:childTnLst>
                          </p:cTn>
                        </p:par>
                        <p:par>
                          <p:cTn id="40" fill="hold">
                            <p:stCondLst>
                              <p:cond delay="4500"/>
                            </p:stCondLst>
                            <p:childTnLst>
                              <p:par>
                                <p:cTn id="41" presetID="22" presetClass="entr" presetSubtype="1" fill="hold" nodeType="afterEffect">
                                  <p:stCondLst>
                                    <p:cond delay="0"/>
                                  </p:stCondLst>
                                  <p:childTnLst>
                                    <p:set>
                                      <p:cBhvr>
                                        <p:cTn id="42" dur="1" fill="hold">
                                          <p:stCondLst>
                                            <p:cond delay="0"/>
                                          </p:stCondLst>
                                        </p:cTn>
                                        <p:tgtEl>
                                          <p:spTgt spid="77"/>
                                        </p:tgtEl>
                                        <p:attrNameLst>
                                          <p:attrName>style.visibility</p:attrName>
                                        </p:attrNameLst>
                                      </p:cBhvr>
                                      <p:to>
                                        <p:strVal val="visible"/>
                                      </p:to>
                                    </p:set>
                                    <p:animEffect transition="in" filter="wipe(up)">
                                      <p:cBhvr>
                                        <p:cTn id="43" dur="1000"/>
                                        <p:tgtEl>
                                          <p:spTgt spid="77"/>
                                        </p:tgtEl>
                                      </p:cBhvr>
                                    </p:animEffect>
                                  </p:childTnLst>
                                </p:cTn>
                              </p:par>
                              <p:par>
                                <p:cTn id="44" presetID="22" presetClass="entr" presetSubtype="1" fill="hold" nodeType="withEffect">
                                  <p:stCondLst>
                                    <p:cond delay="0"/>
                                  </p:stCondLst>
                                  <p:childTnLst>
                                    <p:set>
                                      <p:cBhvr>
                                        <p:cTn id="45" dur="1" fill="hold">
                                          <p:stCondLst>
                                            <p:cond delay="0"/>
                                          </p:stCondLst>
                                        </p:cTn>
                                        <p:tgtEl>
                                          <p:spTgt spid="87"/>
                                        </p:tgtEl>
                                        <p:attrNameLst>
                                          <p:attrName>style.visibility</p:attrName>
                                        </p:attrNameLst>
                                      </p:cBhvr>
                                      <p:to>
                                        <p:strVal val="visible"/>
                                      </p:to>
                                    </p:set>
                                    <p:animEffect transition="in" filter="wipe(up)">
                                      <p:cBhvr>
                                        <p:cTn id="46" dur="500"/>
                                        <p:tgtEl>
                                          <p:spTgt spid="87"/>
                                        </p:tgtEl>
                                      </p:cBhvr>
                                    </p:animEffect>
                                  </p:childTnLst>
                                </p:cTn>
                              </p:par>
                            </p:childTnLst>
                          </p:cTn>
                        </p:par>
                        <p:par>
                          <p:cTn id="47" fill="hold">
                            <p:stCondLst>
                              <p:cond delay="5500"/>
                            </p:stCondLst>
                            <p:childTnLst>
                              <p:par>
                                <p:cTn id="48" presetID="9" presetClass="entr" presetSubtype="0" fill="hold" nodeType="after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dissolve">
                                      <p:cBhvr>
                                        <p:cTn id="50" dur="500"/>
                                        <p:tgtEl>
                                          <p:spTgt spid="8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81"/>
                                        </p:tgtEl>
                                        <p:attrNameLst>
                                          <p:attrName>style.visibility</p:attrName>
                                        </p:attrNameLst>
                                      </p:cBhvr>
                                      <p:to>
                                        <p:strVal val="visible"/>
                                      </p:to>
                                    </p:set>
                                    <p:animEffect transition="in" filter="wipe(left)">
                                      <p:cBhvr>
                                        <p:cTn id="55" dur="500"/>
                                        <p:tgtEl>
                                          <p:spTgt spid="81"/>
                                        </p:tgtEl>
                                      </p:cBhvr>
                                    </p:animEffect>
                                  </p:childTnLst>
                                </p:cTn>
                              </p:par>
                              <p:par>
                                <p:cTn id="56" presetID="22" presetClass="entr" presetSubtype="1" fill="hold" nodeType="withEffect">
                                  <p:stCondLst>
                                    <p:cond delay="0"/>
                                  </p:stCondLst>
                                  <p:childTnLst>
                                    <p:set>
                                      <p:cBhvr>
                                        <p:cTn id="57" dur="1" fill="hold">
                                          <p:stCondLst>
                                            <p:cond delay="0"/>
                                          </p:stCondLst>
                                        </p:cTn>
                                        <p:tgtEl>
                                          <p:spTgt spid="91"/>
                                        </p:tgtEl>
                                        <p:attrNameLst>
                                          <p:attrName>style.visibility</p:attrName>
                                        </p:attrNameLst>
                                      </p:cBhvr>
                                      <p:to>
                                        <p:strVal val="visible"/>
                                      </p:to>
                                    </p:set>
                                    <p:animEffect transition="in" filter="wipe(up)">
                                      <p:cBhvr>
                                        <p:cTn id="58" dur="500"/>
                                        <p:tgtEl>
                                          <p:spTgt spid="91"/>
                                        </p:tgtEl>
                                      </p:cBhvr>
                                    </p:animEffect>
                                  </p:childTnLst>
                                </p:cTn>
                              </p:par>
                            </p:childTnLst>
                          </p:cTn>
                        </p:par>
                        <p:par>
                          <p:cTn id="59" fill="hold">
                            <p:stCondLst>
                              <p:cond delay="500"/>
                            </p:stCondLst>
                            <p:childTnLst>
                              <p:par>
                                <p:cTn id="60" presetID="9" presetClass="entr" presetSubtype="0" fill="hold" nodeType="afterEffect">
                                  <p:stCondLst>
                                    <p:cond delay="0"/>
                                  </p:stCondLst>
                                  <p:childTnLst>
                                    <p:set>
                                      <p:cBhvr>
                                        <p:cTn id="61" dur="1" fill="hold">
                                          <p:stCondLst>
                                            <p:cond delay="0"/>
                                          </p:stCondLst>
                                        </p:cTn>
                                        <p:tgtEl>
                                          <p:spTgt spid="64">
                                            <p:txEl>
                                              <p:pRg st="0" end="0"/>
                                            </p:txEl>
                                          </p:spTgt>
                                        </p:tgtEl>
                                        <p:attrNameLst>
                                          <p:attrName>style.visibility</p:attrName>
                                        </p:attrNameLst>
                                      </p:cBhvr>
                                      <p:to>
                                        <p:strVal val="visible"/>
                                      </p:to>
                                    </p:set>
                                    <p:animEffect transition="in" filter="dissolve">
                                      <p:cBhvr>
                                        <p:cTn id="62" dur="500"/>
                                        <p:tgtEl>
                                          <p:spTgt spid="64">
                                            <p:txEl>
                                              <p:pRg st="0" end="0"/>
                                            </p:txEl>
                                          </p:spTgt>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animEffect transition="in" filter="dissolve">
                                      <p:cBhvr>
                                        <p:cTn id="65" dur="500"/>
                                        <p:tgtEl>
                                          <p:spTgt spid="5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92"/>
                                        </p:tgtEl>
                                        <p:attrNameLst>
                                          <p:attrName>style.visibility</p:attrName>
                                        </p:attrNameLst>
                                      </p:cBhvr>
                                      <p:to>
                                        <p:strVal val="visible"/>
                                      </p:to>
                                    </p:set>
                                    <p:animEffect transition="in" filter="wipe(right)">
                                      <p:cBhvr>
                                        <p:cTn id="70" dur="500"/>
                                        <p:tgtEl>
                                          <p:spTgt spid="92"/>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97"/>
                                        </p:tgtEl>
                                        <p:attrNameLst>
                                          <p:attrName>style.visibility</p:attrName>
                                        </p:attrNameLst>
                                      </p:cBhvr>
                                      <p:to>
                                        <p:strVal val="visible"/>
                                      </p:to>
                                    </p:set>
                                    <p:animEffect transition="in" filter="wipe(left)">
                                      <p:cBhvr>
                                        <p:cTn id="75" dur="500"/>
                                        <p:tgtEl>
                                          <p:spTgt spid="97"/>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nodeType="clickEffect">
                                  <p:stCondLst>
                                    <p:cond delay="0"/>
                                  </p:stCondLst>
                                  <p:childTnLst>
                                    <p:set>
                                      <p:cBhvr>
                                        <p:cTn id="79" dur="1" fill="hold">
                                          <p:stCondLst>
                                            <p:cond delay="0"/>
                                          </p:stCondLst>
                                        </p:cTn>
                                        <p:tgtEl>
                                          <p:spTgt spid="112"/>
                                        </p:tgtEl>
                                        <p:attrNameLst>
                                          <p:attrName>style.visibility</p:attrName>
                                        </p:attrNameLst>
                                      </p:cBhvr>
                                      <p:to>
                                        <p:strVal val="visible"/>
                                      </p:to>
                                    </p:set>
                                    <p:animEffect transition="in" filter="wipe(right)">
                                      <p:cBhvr>
                                        <p:cTn id="80" dur="500"/>
                                        <p:tgtEl>
                                          <p:spTgt spid="112"/>
                                        </p:tgtEl>
                                      </p:cBhvr>
                                    </p:animEffect>
                                  </p:childTnLst>
                                </p:cTn>
                              </p:par>
                            </p:childTnLst>
                          </p:cTn>
                        </p:par>
                        <p:par>
                          <p:cTn id="81" fill="hold">
                            <p:stCondLst>
                              <p:cond delay="500"/>
                            </p:stCondLst>
                            <p:childTnLst>
                              <p:par>
                                <p:cTn id="82" presetID="22" presetClass="entr" presetSubtype="8" fill="hold" nodeType="afterEffect">
                                  <p:stCondLst>
                                    <p:cond delay="0"/>
                                  </p:stCondLst>
                                  <p:childTnLst>
                                    <p:set>
                                      <p:cBhvr>
                                        <p:cTn id="83" dur="1" fill="hold">
                                          <p:stCondLst>
                                            <p:cond delay="0"/>
                                          </p:stCondLst>
                                        </p:cTn>
                                        <p:tgtEl>
                                          <p:spTgt spid="115"/>
                                        </p:tgtEl>
                                        <p:attrNameLst>
                                          <p:attrName>style.visibility</p:attrName>
                                        </p:attrNameLst>
                                      </p:cBhvr>
                                      <p:to>
                                        <p:strVal val="visible"/>
                                      </p:to>
                                    </p:set>
                                    <p:animEffect transition="in" filter="wipe(left)">
                                      <p:cBhvr>
                                        <p:cTn id="84" dur="500"/>
                                        <p:tgtEl>
                                          <p:spTgt spid="115"/>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nodeType="clickEffect">
                                  <p:stCondLst>
                                    <p:cond delay="0"/>
                                  </p:stCondLst>
                                  <p:childTnLst>
                                    <p:set>
                                      <p:cBhvr>
                                        <p:cTn id="88" dur="1" fill="hold">
                                          <p:stCondLst>
                                            <p:cond delay="0"/>
                                          </p:stCondLst>
                                        </p:cTn>
                                        <p:tgtEl>
                                          <p:spTgt spid="118"/>
                                        </p:tgtEl>
                                        <p:attrNameLst>
                                          <p:attrName>style.visibility</p:attrName>
                                        </p:attrNameLst>
                                      </p:cBhvr>
                                      <p:to>
                                        <p:strVal val="visible"/>
                                      </p:to>
                                    </p:set>
                                    <p:animEffect transition="in" filter="dissolve">
                                      <p:cBhvr>
                                        <p:cTn id="89"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65" grpId="0"/>
      <p:bldP spid="66" grpId="0"/>
      <p:bldP spid="6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sz="4400"/>
              <a:t>Principles of RDT - Agenda</a:t>
            </a:r>
            <a:endParaRPr lang="en-US"/>
          </a:p>
        </p:txBody>
      </p:sp>
      <p:sp>
        <p:nvSpPr>
          <p:cNvPr id="3" name="Content Placeholder 2">
            <a:extLst>
              <a:ext uri="{FF2B5EF4-FFF2-40B4-BE49-F238E27FC236}">
                <a16:creationId xmlns:a16="http://schemas.microsoft.com/office/drawing/2014/main" id="{FC096E37-E6C4-E510-82EE-6E4E9D4DF992}"/>
              </a:ext>
            </a:extLst>
          </p:cNvPr>
          <p:cNvSpPr>
            <a:spLocks noGrp="1"/>
          </p:cNvSpPr>
          <p:nvPr>
            <p:ph sz="half" idx="1"/>
          </p:nvPr>
        </p:nvSpPr>
        <p:spPr>
          <a:xfrm>
            <a:off x="838199" y="1784485"/>
            <a:ext cx="10515600" cy="4079602"/>
          </a:xfrm>
        </p:spPr>
        <p:txBody>
          <a:bodyPr>
            <a:normAutofit fontScale="92500" lnSpcReduction="10000"/>
          </a:bodyPr>
          <a:lstStyle/>
          <a:p>
            <a:r>
              <a:rPr lang="en-US" sz="4000" err="1">
                <a:latin typeface="Courier"/>
              </a:rPr>
              <a:t>rdt</a:t>
            </a:r>
            <a:r>
              <a:rPr lang="en-US" sz="4000"/>
              <a:t> at a glance</a:t>
            </a:r>
          </a:p>
          <a:p>
            <a:pPr lvl="1"/>
            <a:endParaRPr lang="en-US" sz="3600"/>
          </a:p>
          <a:p>
            <a:r>
              <a:rPr lang="en-US" sz="4000"/>
              <a:t>Stop-and-wait approach</a:t>
            </a:r>
          </a:p>
          <a:p>
            <a:pPr lvl="1"/>
            <a:r>
              <a:rPr kumimoji="0" lang="en-US" sz="36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sender sends one pkt, then waits for receiver’s response</a:t>
            </a:r>
          </a:p>
          <a:p>
            <a:pPr marL="463550" lvl="1" indent="0">
              <a:buNone/>
            </a:pPr>
            <a:endParaRPr lang="en-US" sz="3600"/>
          </a:p>
          <a:p>
            <a:r>
              <a:rPr lang="en-US" sz="4000"/>
              <a:t>Pipelined approach</a:t>
            </a:r>
          </a:p>
          <a:p>
            <a:pPr lvl="1"/>
            <a:r>
              <a:rPr lang="en-US" sz="3600"/>
              <a:t>Go-back-N (GBN)</a:t>
            </a:r>
          </a:p>
          <a:p>
            <a:pPr lvl="1"/>
            <a:r>
              <a:rPr lang="en-US" sz="3600"/>
              <a:t>Selective Repeat (SR)</a:t>
            </a:r>
          </a:p>
        </p:txBody>
      </p:sp>
    </p:spTree>
    <p:extLst>
      <p:ext uri="{BB962C8B-B14F-4D97-AF65-F5344CB8AC3E}">
        <p14:creationId xmlns:p14="http://schemas.microsoft.com/office/powerpoint/2010/main" val="37086337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sz="4400"/>
              <a:t>Principles of reliable </a:t>
            </a:r>
            <a:r>
              <a:rPr lang="en-US"/>
              <a:t>d</a:t>
            </a:r>
            <a:r>
              <a:rPr lang="en-US" sz="4400"/>
              <a:t>ata </a:t>
            </a:r>
            <a:r>
              <a:rPr lang="en-US"/>
              <a:t>t</a:t>
            </a:r>
            <a:r>
              <a:rPr lang="en-US" sz="4400"/>
              <a:t>ransfer (</a:t>
            </a:r>
            <a:r>
              <a:rPr lang="en-US" sz="4400" err="1">
                <a:latin typeface="Courier"/>
              </a:rPr>
              <a:t>rdt</a:t>
            </a:r>
            <a:r>
              <a:rPr lang="en-US" sz="4400"/>
              <a:t>) </a:t>
            </a:r>
            <a:endParaRPr lang="en-US"/>
          </a:p>
        </p:txBody>
      </p:sp>
      <p:sp>
        <p:nvSpPr>
          <p:cNvPr id="3" name="Content Placeholder 2">
            <a:extLst>
              <a:ext uri="{FF2B5EF4-FFF2-40B4-BE49-F238E27FC236}">
                <a16:creationId xmlns:a16="http://schemas.microsoft.com/office/drawing/2014/main" id="{FC096E37-E6C4-E510-82EE-6E4E9D4DF992}"/>
              </a:ext>
            </a:extLst>
          </p:cNvPr>
          <p:cNvSpPr>
            <a:spLocks noGrp="1"/>
          </p:cNvSpPr>
          <p:nvPr>
            <p:ph sz="half" idx="1"/>
          </p:nvPr>
        </p:nvSpPr>
        <p:spPr>
          <a:xfrm>
            <a:off x="838199" y="1784485"/>
            <a:ext cx="10515600" cy="4079602"/>
          </a:xfrm>
        </p:spPr>
        <p:txBody>
          <a:bodyPr>
            <a:normAutofit fontScale="92500" lnSpcReduction="10000"/>
          </a:bodyPr>
          <a:lstStyle/>
          <a:p>
            <a:r>
              <a:rPr lang="en-US" sz="4000" u="sng" err="1">
                <a:latin typeface="Courier"/>
              </a:rPr>
              <a:t>rdt</a:t>
            </a:r>
            <a:r>
              <a:rPr lang="en-US" sz="4000" u="sng"/>
              <a:t> at a glance</a:t>
            </a:r>
          </a:p>
          <a:p>
            <a:pPr lvl="1"/>
            <a:endParaRPr lang="en-US" sz="3600"/>
          </a:p>
          <a:p>
            <a:r>
              <a:rPr lang="en-US" sz="4000" u="sng"/>
              <a:t>Stop-and-wait approach</a:t>
            </a:r>
          </a:p>
          <a:p>
            <a:pPr lvl="1"/>
            <a:r>
              <a:rPr kumimoji="0" lang="en-US" sz="36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sender sends one pkt, then waits for receiver’s response</a:t>
            </a:r>
          </a:p>
          <a:p>
            <a:pPr marL="463550" lvl="1" indent="0">
              <a:buNone/>
            </a:pPr>
            <a:endParaRPr lang="en-US" sz="3600"/>
          </a:p>
          <a:p>
            <a:r>
              <a:rPr lang="en-US" sz="4000" u="sng"/>
              <a:t>Pipelined approach</a:t>
            </a:r>
          </a:p>
          <a:p>
            <a:pPr lvl="1"/>
            <a:r>
              <a:rPr lang="en-US" sz="3600"/>
              <a:t>Go-back-N (GBN)</a:t>
            </a:r>
          </a:p>
          <a:p>
            <a:pPr lvl="1"/>
            <a:r>
              <a:rPr lang="en-US" sz="3600"/>
              <a:t>Selective Repeat (SR)</a:t>
            </a:r>
          </a:p>
        </p:txBody>
      </p:sp>
    </p:spTree>
    <p:extLst>
      <p:ext uri="{BB962C8B-B14F-4D97-AF65-F5344CB8AC3E}">
        <p14:creationId xmlns:p14="http://schemas.microsoft.com/office/powerpoint/2010/main" val="32678263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Stop-and-wait protocol has a problem</a:t>
            </a:r>
            <a:endParaRPr lang="en-US" sz="4400"/>
          </a:p>
        </p:txBody>
      </p:sp>
      <p:sp>
        <p:nvSpPr>
          <p:cNvPr id="121" name="Rectangle 3">
            <a:extLst>
              <a:ext uri="{FF2B5EF4-FFF2-40B4-BE49-F238E27FC236}">
                <a16:creationId xmlns:a16="http://schemas.microsoft.com/office/drawing/2014/main" id="{FDDA46F1-23DA-904A-99AA-BA36ED7A6857}"/>
              </a:ext>
            </a:extLst>
          </p:cNvPr>
          <p:cNvSpPr txBox="1">
            <a:spLocks noChangeArrowheads="1"/>
          </p:cNvSpPr>
          <p:nvPr/>
        </p:nvSpPr>
        <p:spPr>
          <a:xfrm>
            <a:off x="870314" y="2451713"/>
            <a:ext cx="10532792"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09575" marR="0" lvl="0" indent="-2794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example: 1 Gbps link, 15 ms prop. delay, 8000 bit packet</a:t>
            </a: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Rectangle 4">
            <a:extLst>
              <a:ext uri="{FF2B5EF4-FFF2-40B4-BE49-F238E27FC236}">
                <a16:creationId xmlns:a16="http://schemas.microsoft.com/office/drawing/2014/main" id="{04DE9E77-9329-F04E-A15C-5F38550FB2FA}"/>
              </a:ext>
            </a:extLst>
          </p:cNvPr>
          <p:cNvSpPr>
            <a:spLocks noChangeArrowheads="1"/>
          </p:cNvSpPr>
          <p:nvPr/>
        </p:nvSpPr>
        <p:spPr bwMode="auto">
          <a:xfrm>
            <a:off x="536827" y="1472895"/>
            <a:ext cx="10752586"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688975" indent="-231775">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688975" marR="0" lvl="1" indent="-23177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32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U </a:t>
            </a:r>
            <a:r>
              <a:rPr kumimoji="0" lang="en-US" altLang="en-US" sz="3200" b="0" i="1" u="none" strike="noStrike" kern="1200" cap="none" spc="0" normalizeH="0" baseline="-25000" noProof="0">
                <a:ln>
                  <a:noFill/>
                </a:ln>
                <a:solidFill>
                  <a:prstClr val="black"/>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utilization</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 fraction of time sender busy sending</a:t>
            </a:r>
          </a:p>
        </p:txBody>
      </p:sp>
      <p:grpSp>
        <p:nvGrpSpPr>
          <p:cNvPr id="125" name="Group 24">
            <a:extLst>
              <a:ext uri="{FF2B5EF4-FFF2-40B4-BE49-F238E27FC236}">
                <a16:creationId xmlns:a16="http://schemas.microsoft.com/office/drawing/2014/main" id="{276312A9-6509-DC4A-B34D-FF403C6ACCF6}"/>
              </a:ext>
            </a:extLst>
          </p:cNvPr>
          <p:cNvGrpSpPr>
            <a:grpSpLocks/>
          </p:cNvGrpSpPr>
          <p:nvPr/>
        </p:nvGrpSpPr>
        <p:grpSpPr bwMode="auto">
          <a:xfrm>
            <a:off x="1782678" y="3526869"/>
            <a:ext cx="5724525" cy="812800"/>
            <a:chOff x="137" y="1675"/>
            <a:chExt cx="3606" cy="512"/>
          </a:xfrm>
        </p:grpSpPr>
        <p:sp>
          <p:nvSpPr>
            <p:cNvPr id="126" name="Text Box 10">
              <a:extLst>
                <a:ext uri="{FF2B5EF4-FFF2-40B4-BE49-F238E27FC236}">
                  <a16:creationId xmlns:a16="http://schemas.microsoft.com/office/drawing/2014/main" id="{F8134D58-7EAB-C542-A474-3D41F6C9577D}"/>
                </a:ext>
              </a:extLst>
            </p:cNvPr>
            <p:cNvSpPr txBox="1">
              <a:spLocks noChangeArrowheads="1"/>
            </p:cNvSpPr>
            <p:nvPr/>
          </p:nvSpPr>
          <p:spPr bwMode="auto">
            <a:xfrm>
              <a:off x="137" y="1795"/>
              <a:ext cx="647"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D</a:t>
              </a:r>
              <a:r>
                <a:rPr kumimoji="0" lang="en-US" sz="2400" b="0" i="1" u="none" strike="noStrike" kern="1200" cap="none" spc="0" normalizeH="0" baseline="-25000" noProof="0">
                  <a:ln>
                    <a:noFill/>
                  </a:ln>
                  <a:solidFill>
                    <a:prstClr val="black"/>
                  </a:solidFill>
                  <a:effectLst/>
                  <a:uLnTx/>
                  <a:uFillTx/>
                  <a:latin typeface="Calibri" panose="020F0502020204030204"/>
                  <a:ea typeface="ＭＳ Ｐゴシック" charset="0"/>
                  <a:cs typeface="+mn-cs"/>
                </a:rPr>
                <a:t>trans</a:t>
              </a: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p>
          </p:txBody>
        </p:sp>
        <p:grpSp>
          <p:nvGrpSpPr>
            <p:cNvPr id="127" name="Group 14">
              <a:extLst>
                <a:ext uri="{FF2B5EF4-FFF2-40B4-BE49-F238E27FC236}">
                  <a16:creationId xmlns:a16="http://schemas.microsoft.com/office/drawing/2014/main" id="{A1CD218D-EFB4-7747-AA6F-A8CADF318971}"/>
                </a:ext>
              </a:extLst>
            </p:cNvPr>
            <p:cNvGrpSpPr>
              <a:grpSpLocks/>
            </p:cNvGrpSpPr>
            <p:nvPr/>
          </p:nvGrpSpPr>
          <p:grpSpPr bwMode="auto">
            <a:xfrm>
              <a:off x="827" y="1677"/>
              <a:ext cx="235" cy="499"/>
              <a:chOff x="155" y="2937"/>
              <a:chExt cx="235" cy="499"/>
            </a:xfrm>
          </p:grpSpPr>
          <p:sp>
            <p:nvSpPr>
              <p:cNvPr id="136" name="Text Box 11">
                <a:extLst>
                  <a:ext uri="{FF2B5EF4-FFF2-40B4-BE49-F238E27FC236}">
                    <a16:creationId xmlns:a16="http://schemas.microsoft.com/office/drawing/2014/main" id="{212B965A-7A53-E448-A951-4473C08E3FC2}"/>
                  </a:ext>
                </a:extLst>
              </p:cNvPr>
              <p:cNvSpPr txBox="1">
                <a:spLocks noChangeArrowheads="1"/>
              </p:cNvSpPr>
              <p:nvPr/>
            </p:nvSpPr>
            <p:spPr bwMode="auto">
              <a:xfrm>
                <a:off x="176" y="2937"/>
                <a:ext cx="19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L</a:t>
                </a:r>
              </a:p>
            </p:txBody>
          </p:sp>
          <p:sp>
            <p:nvSpPr>
              <p:cNvPr id="137" name="Text Box 12">
                <a:extLst>
                  <a:ext uri="{FF2B5EF4-FFF2-40B4-BE49-F238E27FC236}">
                    <a16:creationId xmlns:a16="http://schemas.microsoft.com/office/drawing/2014/main" id="{C0714D4B-8571-E443-B70B-3B39AC0A694F}"/>
                  </a:ext>
                </a:extLst>
              </p:cNvPr>
              <p:cNvSpPr txBox="1">
                <a:spLocks noChangeArrowheads="1"/>
              </p:cNvSpPr>
              <p:nvPr/>
            </p:nvSpPr>
            <p:spPr bwMode="auto">
              <a:xfrm>
                <a:off x="155" y="3145"/>
                <a:ext cx="221"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R</a:t>
                </a:r>
              </a:p>
            </p:txBody>
          </p:sp>
          <p:sp>
            <p:nvSpPr>
              <p:cNvPr id="138" name="Line 13">
                <a:extLst>
                  <a:ext uri="{FF2B5EF4-FFF2-40B4-BE49-F238E27FC236}">
                    <a16:creationId xmlns:a16="http://schemas.microsoft.com/office/drawing/2014/main" id="{487E8E54-B689-7340-8E19-EEBA8D6E7B88}"/>
                  </a:ext>
                </a:extLst>
              </p:cNvPr>
              <p:cNvSpPr>
                <a:spLocks noChangeShapeType="1"/>
              </p:cNvSpPr>
              <p:nvPr/>
            </p:nvSpPr>
            <p:spPr bwMode="auto">
              <a:xfrm>
                <a:off x="204" y="3192"/>
                <a:ext cx="186"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grpSp>
          <p:nvGrpSpPr>
            <p:cNvPr id="128" name="Group 19">
              <a:extLst>
                <a:ext uri="{FF2B5EF4-FFF2-40B4-BE49-F238E27FC236}">
                  <a16:creationId xmlns:a16="http://schemas.microsoft.com/office/drawing/2014/main" id="{458C4EA2-733B-9843-BEDB-1D21ADD2E2DA}"/>
                </a:ext>
              </a:extLst>
            </p:cNvPr>
            <p:cNvGrpSpPr>
              <a:grpSpLocks/>
            </p:cNvGrpSpPr>
            <p:nvPr/>
          </p:nvGrpSpPr>
          <p:grpSpPr bwMode="auto">
            <a:xfrm>
              <a:off x="1233" y="1675"/>
              <a:ext cx="1225" cy="512"/>
              <a:chOff x="1401" y="1693"/>
              <a:chExt cx="1225" cy="512"/>
            </a:xfrm>
          </p:grpSpPr>
          <p:sp>
            <p:nvSpPr>
              <p:cNvPr id="132" name="Text Box 6">
                <a:extLst>
                  <a:ext uri="{FF2B5EF4-FFF2-40B4-BE49-F238E27FC236}">
                    <a16:creationId xmlns:a16="http://schemas.microsoft.com/office/drawing/2014/main" id="{9DB04C83-679A-3C40-AE3F-F5626A9A46D1}"/>
                  </a:ext>
                </a:extLst>
              </p:cNvPr>
              <p:cNvSpPr txBox="1">
                <a:spLocks noChangeArrowheads="1"/>
              </p:cNvSpPr>
              <p:nvPr/>
            </p:nvSpPr>
            <p:spPr bwMode="auto">
              <a:xfrm>
                <a:off x="2085" y="1748"/>
                <a:ext cx="153" cy="252"/>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a:t>
                </a: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33" name="Text Box 16">
                <a:extLst>
                  <a:ext uri="{FF2B5EF4-FFF2-40B4-BE49-F238E27FC236}">
                    <a16:creationId xmlns:a16="http://schemas.microsoft.com/office/drawing/2014/main" id="{9A4E21FE-242E-F24A-8DFD-378A92E72AEE}"/>
                  </a:ext>
                </a:extLst>
              </p:cNvPr>
              <p:cNvSpPr txBox="1">
                <a:spLocks noChangeArrowheads="1"/>
              </p:cNvSpPr>
              <p:nvPr/>
            </p:nvSpPr>
            <p:spPr bwMode="auto">
              <a:xfrm>
                <a:off x="1563" y="1693"/>
                <a:ext cx="836"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8000 bits</a:t>
                </a:r>
              </a:p>
            </p:txBody>
          </p:sp>
          <p:sp>
            <p:nvSpPr>
              <p:cNvPr id="134" name="Text Box 17">
                <a:extLst>
                  <a:ext uri="{FF2B5EF4-FFF2-40B4-BE49-F238E27FC236}">
                    <a16:creationId xmlns:a16="http://schemas.microsoft.com/office/drawing/2014/main" id="{261ED350-3F07-A542-906D-6B34A19F57B4}"/>
                  </a:ext>
                </a:extLst>
              </p:cNvPr>
              <p:cNvSpPr txBox="1">
                <a:spLocks noChangeArrowheads="1"/>
              </p:cNvSpPr>
              <p:nvPr/>
            </p:nvSpPr>
            <p:spPr bwMode="auto">
              <a:xfrm>
                <a:off x="1401" y="1917"/>
                <a:ext cx="1225" cy="2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10</a:t>
                </a:r>
                <a:r>
                  <a:rPr kumimoji="0" lang="en-US" sz="2400" b="0" i="1" u="none" strike="noStrike" kern="1200" cap="none" spc="0" normalizeH="0" baseline="30000" noProof="0">
                    <a:ln>
                      <a:noFill/>
                    </a:ln>
                    <a:solidFill>
                      <a:prstClr val="black"/>
                    </a:solidFill>
                    <a:effectLst/>
                    <a:uLnTx/>
                    <a:uFillTx/>
                    <a:latin typeface="Calibri" panose="020F0502020204030204"/>
                    <a:ea typeface="ＭＳ Ｐゴシック" charset="0"/>
                    <a:cs typeface="+mn-cs"/>
                  </a:rPr>
                  <a:t>9 </a:t>
                </a: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bits/sec</a:t>
                </a:r>
              </a:p>
            </p:txBody>
          </p:sp>
          <p:sp>
            <p:nvSpPr>
              <p:cNvPr id="135" name="Line 18">
                <a:extLst>
                  <a:ext uri="{FF2B5EF4-FFF2-40B4-BE49-F238E27FC236}">
                    <a16:creationId xmlns:a16="http://schemas.microsoft.com/office/drawing/2014/main" id="{EDB1D7D2-C87C-9F49-A2A1-833D85EAB9F9}"/>
                  </a:ext>
                </a:extLst>
              </p:cNvPr>
              <p:cNvSpPr>
                <a:spLocks noChangeShapeType="1"/>
              </p:cNvSpPr>
              <p:nvPr/>
            </p:nvSpPr>
            <p:spPr bwMode="auto">
              <a:xfrm>
                <a:off x="1604" y="1950"/>
                <a:ext cx="970" cy="0"/>
              </a:xfrm>
              <a:prstGeom prst="line">
                <a:avLst/>
              </a:prstGeom>
              <a:noFill/>
              <a:ln w="190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sp>
          <p:nvSpPr>
            <p:cNvPr id="129" name="Text Box 20">
              <a:extLst>
                <a:ext uri="{FF2B5EF4-FFF2-40B4-BE49-F238E27FC236}">
                  <a16:creationId xmlns:a16="http://schemas.microsoft.com/office/drawing/2014/main" id="{93AC931A-E76C-A440-8E87-B489914F35FD}"/>
                </a:ext>
              </a:extLst>
            </p:cNvPr>
            <p:cNvSpPr txBox="1">
              <a:spLocks noChangeArrowheads="1"/>
            </p:cNvSpPr>
            <p:nvPr/>
          </p:nvSpPr>
          <p:spPr bwMode="auto">
            <a:xfrm>
              <a:off x="1093" y="1789"/>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30" name="Text Box 22">
              <a:extLst>
                <a:ext uri="{FF2B5EF4-FFF2-40B4-BE49-F238E27FC236}">
                  <a16:creationId xmlns:a16="http://schemas.microsoft.com/office/drawing/2014/main" id="{14ADD697-C49B-F141-9DE7-07AC5BD26EA5}"/>
                </a:ext>
              </a:extLst>
            </p:cNvPr>
            <p:cNvSpPr txBox="1">
              <a:spLocks noChangeArrowheads="1"/>
            </p:cNvSpPr>
            <p:nvPr/>
          </p:nvSpPr>
          <p:spPr bwMode="auto">
            <a:xfrm>
              <a:off x="2509" y="1789"/>
              <a:ext cx="2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a:t>
              </a:r>
            </a:p>
          </p:txBody>
        </p:sp>
        <p:sp>
          <p:nvSpPr>
            <p:cNvPr id="131" name="Text Box 23">
              <a:extLst>
                <a:ext uri="{FF2B5EF4-FFF2-40B4-BE49-F238E27FC236}">
                  <a16:creationId xmlns:a16="http://schemas.microsoft.com/office/drawing/2014/main" id="{108AD146-F5D0-F14B-AF3A-D8ADCB55A4C6}"/>
                </a:ext>
              </a:extLst>
            </p:cNvPr>
            <p:cNvSpPr txBox="1">
              <a:spLocks noChangeArrowheads="1"/>
            </p:cNvSpPr>
            <p:nvPr/>
          </p:nvSpPr>
          <p:spPr bwMode="auto">
            <a:xfrm>
              <a:off x="2715" y="1777"/>
              <a:ext cx="1028"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prstClr val="black"/>
                  </a:solidFill>
                  <a:effectLst/>
                  <a:uLnTx/>
                  <a:uFillTx/>
                  <a:latin typeface="Calibri" panose="020F0502020204030204"/>
                  <a:ea typeface="ＭＳ Ｐゴシック" charset="0"/>
                  <a:cs typeface="+mn-cs"/>
                </a:rPr>
                <a:t>8 microsecs</a:t>
              </a:r>
            </a:p>
          </p:txBody>
        </p:sp>
      </p:grpSp>
      <p:sp>
        <p:nvSpPr>
          <p:cNvPr id="20" name="Rectangle 3">
            <a:extLst>
              <a:ext uri="{FF2B5EF4-FFF2-40B4-BE49-F238E27FC236}">
                <a16:creationId xmlns:a16="http://schemas.microsoft.com/office/drawing/2014/main" id="{B3DFFB42-6FBF-BC4B-ABC2-8ADE611947F8}"/>
              </a:ext>
            </a:extLst>
          </p:cNvPr>
          <p:cNvSpPr txBox="1">
            <a:spLocks noChangeArrowheads="1"/>
          </p:cNvSpPr>
          <p:nvPr/>
        </p:nvSpPr>
        <p:spPr>
          <a:xfrm>
            <a:off x="829076" y="3163511"/>
            <a:ext cx="9723349" cy="104452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30275" marR="0" lvl="1" indent="-4572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time to transmit packet into channel:</a:t>
            </a:r>
          </a:p>
        </p:txBody>
      </p:sp>
    </p:spTree>
    <p:extLst>
      <p:ext uri="{BB962C8B-B14F-4D97-AF65-F5344CB8AC3E}">
        <p14:creationId xmlns:p14="http://schemas.microsoft.com/office/powerpoint/2010/main" val="2595032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1">
                                            <p:txEl>
                                              <p:pRg st="0" end="0"/>
                                            </p:txEl>
                                          </p:spTgt>
                                        </p:tgtEl>
                                        <p:attrNameLst>
                                          <p:attrName>style.visibility</p:attrName>
                                        </p:attrNameLst>
                                      </p:cBhvr>
                                      <p:to>
                                        <p:strVal val="visible"/>
                                      </p:to>
                                    </p:set>
                                    <p:animEffect transition="in" filter="dissolve">
                                      <p:cBhvr>
                                        <p:cTn id="12" dur="500"/>
                                        <p:tgtEl>
                                          <p:spTgt spid="12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5"/>
                                        </p:tgtEl>
                                        <p:attrNameLst>
                                          <p:attrName>style.visibility</p:attrName>
                                        </p:attrNameLst>
                                      </p:cBhvr>
                                      <p:to>
                                        <p:strVal val="visible"/>
                                      </p:to>
                                    </p:set>
                                    <p:animEffect transition="in" filter="dissolve">
                                      <p:cBhvr>
                                        <p:cTn id="17" dur="500"/>
                                        <p:tgtEl>
                                          <p:spTgt spid="12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0">
                                            <p:txEl>
                                              <p:pRg st="0" end="0"/>
                                            </p:txEl>
                                          </p:spTgt>
                                        </p:tgtEl>
                                        <p:attrNameLst>
                                          <p:attrName>style.visibility</p:attrName>
                                        </p:attrNameLst>
                                      </p:cBhvr>
                                      <p:to>
                                        <p:strVal val="visible"/>
                                      </p:to>
                                    </p:set>
                                    <p:animEffect transition="in" filter="dissolve">
                                      <p:cBhvr>
                                        <p:cTn id="20"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 grpId="0" build="p"/>
      <p:bldP spid="122" grpId="0"/>
      <p:bldP spid="20"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Stop-and-wait protocol has a problem</a:t>
            </a:r>
            <a:endParaRPr lang="en-US" sz="4400"/>
          </a:p>
        </p:txBody>
      </p:sp>
      <p:grpSp>
        <p:nvGrpSpPr>
          <p:cNvPr id="4" name="Group 3">
            <a:extLst>
              <a:ext uri="{FF2B5EF4-FFF2-40B4-BE49-F238E27FC236}">
                <a16:creationId xmlns:a16="http://schemas.microsoft.com/office/drawing/2014/main" id="{1E77F652-670F-A845-B285-3845722C99C1}"/>
              </a:ext>
            </a:extLst>
          </p:cNvPr>
          <p:cNvGrpSpPr/>
          <p:nvPr/>
        </p:nvGrpSpPr>
        <p:grpSpPr>
          <a:xfrm>
            <a:off x="3188111" y="1436688"/>
            <a:ext cx="8729662" cy="3249612"/>
            <a:chOff x="1660525" y="1638643"/>
            <a:chExt cx="8729662" cy="3249612"/>
          </a:xfrm>
        </p:grpSpPr>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4984750" y="2194268"/>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1" name="Text Box 4">
              <a:extLst>
                <a:ext uri="{FF2B5EF4-FFF2-40B4-BE49-F238E27FC236}">
                  <a16:creationId xmlns:a16="http://schemas.microsoft.com/office/drawing/2014/main" id="{9C568413-E7C8-034A-A01A-070E583EFD90}"/>
                </a:ext>
              </a:extLst>
            </p:cNvPr>
            <p:cNvSpPr txBox="1">
              <a:spLocks noChangeArrowheads="1"/>
            </p:cNvSpPr>
            <p:nvPr/>
          </p:nvSpPr>
          <p:spPr bwMode="auto">
            <a:xfrm>
              <a:off x="1660525" y="1989480"/>
              <a:ext cx="3232150" cy="3524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4973637" y="1975193"/>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7200900" y="1987893"/>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4445000" y="1638643"/>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6623050" y="1638643"/>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4997450" y="2189505"/>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5002212" y="4300880"/>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5002212" y="3357905"/>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4979987" y="2187918"/>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4835525" y="21879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4835525" y="2429218"/>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4846637" y="4288180"/>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7188200" y="3102318"/>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21">
              <a:extLst>
                <a:ext uri="{FF2B5EF4-FFF2-40B4-BE49-F238E27FC236}">
                  <a16:creationId xmlns:a16="http://schemas.microsoft.com/office/drawing/2014/main" id="{08BE5E72-86FD-8A42-9396-059DB3F761FB}"/>
                </a:ext>
              </a:extLst>
            </p:cNvPr>
            <p:cNvSpPr txBox="1">
              <a:spLocks noChangeArrowheads="1"/>
            </p:cNvSpPr>
            <p:nvPr/>
          </p:nvSpPr>
          <p:spPr bwMode="auto">
            <a:xfrm>
              <a:off x="7269162" y="2926105"/>
              <a:ext cx="24257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7212012" y="3351555"/>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9" name="Text Box 23">
              <a:extLst>
                <a:ext uri="{FF2B5EF4-FFF2-40B4-BE49-F238E27FC236}">
                  <a16:creationId xmlns:a16="http://schemas.microsoft.com/office/drawing/2014/main" id="{EA1933E4-20F7-C442-A192-A24ACB88B227}"/>
                </a:ext>
              </a:extLst>
            </p:cNvPr>
            <p:cNvSpPr txBox="1">
              <a:spLocks noChangeArrowheads="1"/>
            </p:cNvSpPr>
            <p:nvPr/>
          </p:nvSpPr>
          <p:spPr bwMode="auto">
            <a:xfrm>
              <a:off x="7275512" y="3178518"/>
              <a:ext cx="3114675" cy="56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0" name="Text Box 24">
              <a:extLst>
                <a:ext uri="{FF2B5EF4-FFF2-40B4-BE49-F238E27FC236}">
                  <a16:creationId xmlns:a16="http://schemas.microsoft.com/office/drawing/2014/main" id="{E280E208-423C-5A4D-B4AD-4087BED29014}"/>
                </a:ext>
              </a:extLst>
            </p:cNvPr>
            <p:cNvSpPr txBox="1">
              <a:spLocks noChangeArrowheads="1"/>
            </p:cNvSpPr>
            <p:nvPr/>
          </p:nvSpPr>
          <p:spPr bwMode="auto">
            <a:xfrm>
              <a:off x="2252662" y="3961155"/>
              <a:ext cx="26860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a:t>
              </a: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t = RTT + L / R</a:t>
              </a:r>
              <a:endParaRPr kumimoji="0" lang="en-US" altLang="en-US" sz="1600" b="0" i="0" u="none" strike="noStrike" kern="1200" cap="none" spc="0" normalizeH="0" baseline="0" noProof="0">
                <a:ln>
                  <a:noFill/>
                </a:ln>
                <a:solidFill>
                  <a:srgbClr val="CC0000"/>
                </a:solidFill>
                <a:effectLst/>
                <a:uLnTx/>
                <a:uFillTx/>
                <a:latin typeface="Times New Roman" panose="02020603050405020304" pitchFamily="18"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4997450" y="4296118"/>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4991100" y="4288180"/>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4991100" y="4529480"/>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5314950" y="4653305"/>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Tree>
    <p:extLst>
      <p:ext uri="{BB962C8B-B14F-4D97-AF65-F5344CB8AC3E}">
        <p14:creationId xmlns:p14="http://schemas.microsoft.com/office/powerpoint/2010/main" val="29421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Stop-and-wait protocol has a problem</a:t>
            </a:r>
            <a:endParaRPr lang="en-US" sz="4400"/>
          </a:p>
        </p:txBody>
      </p:sp>
      <p:sp>
        <p:nvSpPr>
          <p:cNvPr id="50" name="Line 3">
            <a:extLst>
              <a:ext uri="{FF2B5EF4-FFF2-40B4-BE49-F238E27FC236}">
                <a16:creationId xmlns:a16="http://schemas.microsoft.com/office/drawing/2014/main" id="{65EF62F5-AF0F-154C-9C6E-93BB51897ED0}"/>
              </a:ext>
            </a:extLst>
          </p:cNvPr>
          <p:cNvSpPr>
            <a:spLocks noChangeShapeType="1"/>
          </p:cNvSpPr>
          <p:nvPr/>
        </p:nvSpPr>
        <p:spPr bwMode="auto">
          <a:xfrm>
            <a:off x="6523093" y="1992313"/>
            <a:ext cx="2227262" cy="922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Line 5">
            <a:extLst>
              <a:ext uri="{FF2B5EF4-FFF2-40B4-BE49-F238E27FC236}">
                <a16:creationId xmlns:a16="http://schemas.microsoft.com/office/drawing/2014/main" id="{1F5607F9-D0CE-8742-843E-05AFCDCA2F20}"/>
              </a:ext>
            </a:extLst>
          </p:cNvPr>
          <p:cNvSpPr>
            <a:spLocks noChangeShapeType="1"/>
          </p:cNvSpPr>
          <p:nvPr/>
        </p:nvSpPr>
        <p:spPr bwMode="auto">
          <a:xfrm>
            <a:off x="6511980" y="1773238"/>
            <a:ext cx="23813" cy="291306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Line 6">
            <a:extLst>
              <a:ext uri="{FF2B5EF4-FFF2-40B4-BE49-F238E27FC236}">
                <a16:creationId xmlns:a16="http://schemas.microsoft.com/office/drawing/2014/main" id="{D5AC1D3D-9418-5F46-82ED-FBA189A71398}"/>
              </a:ext>
            </a:extLst>
          </p:cNvPr>
          <p:cNvSpPr>
            <a:spLocks noChangeShapeType="1"/>
          </p:cNvSpPr>
          <p:nvPr/>
        </p:nvSpPr>
        <p:spPr bwMode="auto">
          <a:xfrm>
            <a:off x="8739243" y="1785938"/>
            <a:ext cx="22225" cy="28908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4" name="Text Box 7">
            <a:extLst>
              <a:ext uri="{FF2B5EF4-FFF2-40B4-BE49-F238E27FC236}">
                <a16:creationId xmlns:a16="http://schemas.microsoft.com/office/drawing/2014/main" id="{1AA39350-7ADC-E840-B7FD-CAF65C7EFE9B}"/>
              </a:ext>
            </a:extLst>
          </p:cNvPr>
          <p:cNvSpPr txBox="1">
            <a:spLocks noChangeArrowheads="1"/>
          </p:cNvSpPr>
          <p:nvPr/>
        </p:nvSpPr>
        <p:spPr bwMode="auto">
          <a:xfrm>
            <a:off x="5983343" y="1436688"/>
            <a:ext cx="885825"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5" name="Text Box 8">
            <a:extLst>
              <a:ext uri="{FF2B5EF4-FFF2-40B4-BE49-F238E27FC236}">
                <a16:creationId xmlns:a16="http://schemas.microsoft.com/office/drawing/2014/main" id="{388F41A8-01FA-884F-8140-E9FD1F2C6849}"/>
              </a:ext>
            </a:extLst>
          </p:cNvPr>
          <p:cNvSpPr txBox="1">
            <a:spLocks noChangeArrowheads="1"/>
          </p:cNvSpPr>
          <p:nvPr/>
        </p:nvSpPr>
        <p:spPr bwMode="auto">
          <a:xfrm>
            <a:off x="8161393" y="1436688"/>
            <a:ext cx="946150" cy="35083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56" name="Line 9">
            <a:extLst>
              <a:ext uri="{FF2B5EF4-FFF2-40B4-BE49-F238E27FC236}">
                <a16:creationId xmlns:a16="http://schemas.microsoft.com/office/drawing/2014/main" id="{4E1B3F21-B373-CA48-9AD5-5632396CBD83}"/>
              </a:ext>
            </a:extLst>
          </p:cNvPr>
          <p:cNvSpPr>
            <a:spLocks noChangeShapeType="1"/>
          </p:cNvSpPr>
          <p:nvPr/>
        </p:nvSpPr>
        <p:spPr bwMode="auto">
          <a:xfrm>
            <a:off x="6535793" y="1987550"/>
            <a:ext cx="2190750"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Line 10">
            <a:extLst>
              <a:ext uri="{FF2B5EF4-FFF2-40B4-BE49-F238E27FC236}">
                <a16:creationId xmlns:a16="http://schemas.microsoft.com/office/drawing/2014/main" id="{89DD14FE-5B5B-3B43-8920-2EDFA30D8A61}"/>
              </a:ext>
            </a:extLst>
          </p:cNvPr>
          <p:cNvSpPr>
            <a:spLocks noChangeShapeType="1"/>
          </p:cNvSpPr>
          <p:nvPr/>
        </p:nvSpPr>
        <p:spPr bwMode="auto">
          <a:xfrm>
            <a:off x="6540555" y="4098925"/>
            <a:ext cx="219233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8" name="Line 11">
            <a:extLst>
              <a:ext uri="{FF2B5EF4-FFF2-40B4-BE49-F238E27FC236}">
                <a16:creationId xmlns:a16="http://schemas.microsoft.com/office/drawing/2014/main" id="{0833BE20-CC42-354E-8D97-D533E108B5A2}"/>
              </a:ext>
            </a:extLst>
          </p:cNvPr>
          <p:cNvSpPr>
            <a:spLocks noChangeShapeType="1"/>
          </p:cNvSpPr>
          <p:nvPr/>
        </p:nvSpPr>
        <p:spPr bwMode="auto">
          <a:xfrm flipV="1">
            <a:off x="6540555" y="3155950"/>
            <a:ext cx="2209800" cy="9223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Freeform 12">
            <a:extLst>
              <a:ext uri="{FF2B5EF4-FFF2-40B4-BE49-F238E27FC236}">
                <a16:creationId xmlns:a16="http://schemas.microsoft.com/office/drawing/2014/main" id="{6DCE969D-C1B5-6B4F-8E82-11FE17209698}"/>
              </a:ext>
            </a:extLst>
          </p:cNvPr>
          <p:cNvSpPr>
            <a:spLocks/>
          </p:cNvSpPr>
          <p:nvPr/>
        </p:nvSpPr>
        <p:spPr bwMode="auto">
          <a:xfrm>
            <a:off x="6518330" y="1985963"/>
            <a:ext cx="2232025" cy="11557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0" name="Line 13">
            <a:extLst>
              <a:ext uri="{FF2B5EF4-FFF2-40B4-BE49-F238E27FC236}">
                <a16:creationId xmlns:a16="http://schemas.microsoft.com/office/drawing/2014/main" id="{71ECF681-371C-214F-B431-3EBF5FCA54AB}"/>
              </a:ext>
            </a:extLst>
          </p:cNvPr>
          <p:cNvSpPr>
            <a:spLocks noChangeShapeType="1"/>
          </p:cNvSpPr>
          <p:nvPr/>
        </p:nvSpPr>
        <p:spPr bwMode="auto">
          <a:xfrm flipH="1">
            <a:off x="6373868" y="19859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1" name="Line 14">
            <a:extLst>
              <a:ext uri="{FF2B5EF4-FFF2-40B4-BE49-F238E27FC236}">
                <a16:creationId xmlns:a16="http://schemas.microsoft.com/office/drawing/2014/main" id="{D5FC9E24-2362-D949-AD1B-27FDE18130E6}"/>
              </a:ext>
            </a:extLst>
          </p:cNvPr>
          <p:cNvSpPr>
            <a:spLocks noChangeShapeType="1"/>
          </p:cNvSpPr>
          <p:nvPr/>
        </p:nvSpPr>
        <p:spPr bwMode="auto">
          <a:xfrm flipH="1">
            <a:off x="6373868" y="2227263"/>
            <a:ext cx="13176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Line 15">
            <a:extLst>
              <a:ext uri="{FF2B5EF4-FFF2-40B4-BE49-F238E27FC236}">
                <a16:creationId xmlns:a16="http://schemas.microsoft.com/office/drawing/2014/main" id="{8E885B36-6DC7-A647-8328-79BA2FEF9ABC}"/>
              </a:ext>
            </a:extLst>
          </p:cNvPr>
          <p:cNvSpPr>
            <a:spLocks noChangeShapeType="1"/>
          </p:cNvSpPr>
          <p:nvPr/>
        </p:nvSpPr>
        <p:spPr bwMode="auto">
          <a:xfrm flipH="1">
            <a:off x="6384980" y="4086225"/>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6" name="Line 20">
            <a:extLst>
              <a:ext uri="{FF2B5EF4-FFF2-40B4-BE49-F238E27FC236}">
                <a16:creationId xmlns:a16="http://schemas.microsoft.com/office/drawing/2014/main" id="{F450D6B2-ED0C-2A4C-8BFC-156E65F46CE8}"/>
              </a:ext>
            </a:extLst>
          </p:cNvPr>
          <p:cNvSpPr>
            <a:spLocks noChangeShapeType="1"/>
          </p:cNvSpPr>
          <p:nvPr/>
        </p:nvSpPr>
        <p:spPr bwMode="auto">
          <a:xfrm flipH="1">
            <a:off x="8726543" y="2900363"/>
            <a:ext cx="1333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8" name="Line 22">
            <a:extLst>
              <a:ext uri="{FF2B5EF4-FFF2-40B4-BE49-F238E27FC236}">
                <a16:creationId xmlns:a16="http://schemas.microsoft.com/office/drawing/2014/main" id="{B416D5CF-1045-E44E-A7DD-0F2BA9A28495}"/>
              </a:ext>
            </a:extLst>
          </p:cNvPr>
          <p:cNvSpPr>
            <a:spLocks noChangeShapeType="1"/>
          </p:cNvSpPr>
          <p:nvPr/>
        </p:nvSpPr>
        <p:spPr bwMode="auto">
          <a:xfrm>
            <a:off x="8750355" y="3149600"/>
            <a:ext cx="12700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1" name="Freeform 25">
            <a:extLst>
              <a:ext uri="{FF2B5EF4-FFF2-40B4-BE49-F238E27FC236}">
                <a16:creationId xmlns:a16="http://schemas.microsoft.com/office/drawing/2014/main" id="{A4A7A1DD-E270-2148-B390-9D3198E6E533}"/>
              </a:ext>
            </a:extLst>
          </p:cNvPr>
          <p:cNvSpPr>
            <a:spLocks/>
          </p:cNvSpPr>
          <p:nvPr/>
        </p:nvSpPr>
        <p:spPr bwMode="auto">
          <a:xfrm>
            <a:off x="6535793" y="4094163"/>
            <a:ext cx="1419225" cy="577850"/>
          </a:xfrm>
          <a:custGeom>
            <a:avLst/>
            <a:gdLst>
              <a:gd name="T0" fmla="*/ 0 w 1845"/>
              <a:gd name="T1" fmla="*/ 0 h 592"/>
              <a:gd name="T2" fmla="*/ 2147483647 w 1845"/>
              <a:gd name="T3" fmla="*/ 2147483647 h 592"/>
              <a:gd name="T4" fmla="*/ 2147483647 w 1845"/>
              <a:gd name="T5" fmla="*/ 2147483647 h 592"/>
              <a:gd name="T6" fmla="*/ 0 w 1845"/>
              <a:gd name="T7" fmla="*/ 2147483647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72" name="Group 26">
            <a:extLst>
              <a:ext uri="{FF2B5EF4-FFF2-40B4-BE49-F238E27FC236}">
                <a16:creationId xmlns:a16="http://schemas.microsoft.com/office/drawing/2014/main" id="{9CA64688-75A8-D347-9FA8-19BC93D4C937}"/>
              </a:ext>
            </a:extLst>
          </p:cNvPr>
          <p:cNvGrpSpPr>
            <a:grpSpLocks/>
          </p:cNvGrpSpPr>
          <p:nvPr/>
        </p:nvGrpSpPr>
        <p:grpSpPr bwMode="auto">
          <a:xfrm>
            <a:off x="6529443" y="4086225"/>
            <a:ext cx="1281112" cy="534988"/>
            <a:chOff x="12315" y="13225"/>
            <a:chExt cx="2775" cy="913"/>
          </a:xfrm>
        </p:grpSpPr>
        <p:sp>
          <p:nvSpPr>
            <p:cNvPr id="73" name="Line 27">
              <a:extLst>
                <a:ext uri="{FF2B5EF4-FFF2-40B4-BE49-F238E27FC236}">
                  <a16:creationId xmlns:a16="http://schemas.microsoft.com/office/drawing/2014/main" id="{3615449C-C628-4A4E-8FD9-6CEA1CB5AF49}"/>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4" name="Line 28">
              <a:extLst>
                <a:ext uri="{FF2B5EF4-FFF2-40B4-BE49-F238E27FC236}">
                  <a16:creationId xmlns:a16="http://schemas.microsoft.com/office/drawing/2014/main" id="{BC197F6C-E6E2-CC4F-B4CD-24052A68CF6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75" name="Line 29">
            <a:extLst>
              <a:ext uri="{FF2B5EF4-FFF2-40B4-BE49-F238E27FC236}">
                <a16:creationId xmlns:a16="http://schemas.microsoft.com/office/drawing/2014/main" id="{C09632D7-180D-4B4F-9D42-55DC28E6A66C}"/>
              </a:ext>
            </a:extLst>
          </p:cNvPr>
          <p:cNvSpPr>
            <a:spLocks noChangeShapeType="1"/>
          </p:cNvSpPr>
          <p:nvPr/>
        </p:nvSpPr>
        <p:spPr bwMode="auto">
          <a:xfrm>
            <a:off x="6529443" y="4327525"/>
            <a:ext cx="317500" cy="1238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Line 30">
            <a:extLst>
              <a:ext uri="{FF2B5EF4-FFF2-40B4-BE49-F238E27FC236}">
                <a16:creationId xmlns:a16="http://schemas.microsoft.com/office/drawing/2014/main" id="{0C325B2C-A250-0F40-9312-8A7316454882}"/>
              </a:ext>
            </a:extLst>
          </p:cNvPr>
          <p:cNvSpPr>
            <a:spLocks noChangeShapeType="1"/>
          </p:cNvSpPr>
          <p:nvPr/>
        </p:nvSpPr>
        <p:spPr bwMode="auto">
          <a:xfrm>
            <a:off x="6853293" y="4451350"/>
            <a:ext cx="541337" cy="23495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9" name="Group 8">
            <a:extLst>
              <a:ext uri="{FF2B5EF4-FFF2-40B4-BE49-F238E27FC236}">
                <a16:creationId xmlns:a16="http://schemas.microsoft.com/office/drawing/2014/main" id="{CC6AF9F3-99D9-6F40-B127-7A6785C46B41}"/>
              </a:ext>
            </a:extLst>
          </p:cNvPr>
          <p:cNvGrpSpPr/>
          <p:nvPr/>
        </p:nvGrpSpPr>
        <p:grpSpPr>
          <a:xfrm>
            <a:off x="2244612" y="2022637"/>
            <a:ext cx="1278602" cy="597475"/>
            <a:chOff x="749300" y="3009900"/>
            <a:chExt cx="1278602" cy="597475"/>
          </a:xfrm>
        </p:grpSpPr>
        <p:sp>
          <p:nvSpPr>
            <p:cNvPr id="3" name="TextBox 2">
              <a:extLst>
                <a:ext uri="{FF2B5EF4-FFF2-40B4-BE49-F238E27FC236}">
                  <a16:creationId xmlns:a16="http://schemas.microsoft.com/office/drawing/2014/main" id="{721E4313-1A1A-3A42-AC4C-44CC986CCAC5}"/>
                </a:ext>
              </a:extLst>
            </p:cNvPr>
            <p:cNvSpPr txBox="1"/>
            <p:nvPr/>
          </p:nvSpPr>
          <p:spPr>
            <a:xfrm>
              <a:off x="749300" y="3022600"/>
              <a:ext cx="1111202" cy="58477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Calibri" panose="020F0502020204030204"/>
                  <a:ea typeface="+mn-ea"/>
                  <a:cs typeface="+mn-cs"/>
                </a:rPr>
                <a:t>U</a:t>
              </a:r>
              <a:r>
                <a:rPr kumimoji="0" lang="en-US" sz="2800" b="0" i="0" u="none" strike="noStrike" kern="1200" cap="none" spc="0" normalizeH="0" baseline="-25000" noProof="0">
                  <a:ln>
                    <a:noFill/>
                  </a:ln>
                  <a:solidFill>
                    <a:prstClr val="black"/>
                  </a:solidFill>
                  <a:effectLst/>
                  <a:uLnTx/>
                  <a:uFillTx/>
                  <a:latin typeface="Calibri" panose="020F0502020204030204"/>
                  <a:ea typeface="+mn-ea"/>
                  <a:cs typeface="+mn-cs"/>
                </a:rPr>
                <a:t>sender</a:t>
              </a:r>
            </a:p>
          </p:txBody>
        </p:sp>
        <p:sp>
          <p:nvSpPr>
            <p:cNvPr id="6" name="TextBox 5">
              <a:extLst>
                <a:ext uri="{FF2B5EF4-FFF2-40B4-BE49-F238E27FC236}">
                  <a16:creationId xmlns:a16="http://schemas.microsoft.com/office/drawing/2014/main" id="{8C13E07F-DCC8-5C42-B670-E68B309E1374}"/>
                </a:ext>
              </a:extLst>
            </p:cNvPr>
            <p:cNvSpPr txBox="1"/>
            <p:nvPr/>
          </p:nvSpPr>
          <p:spPr>
            <a:xfrm>
              <a:off x="1663700" y="300990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sp>
        <p:nvSpPr>
          <p:cNvPr id="36" name="TextBox 35">
            <a:extLst>
              <a:ext uri="{FF2B5EF4-FFF2-40B4-BE49-F238E27FC236}">
                <a16:creationId xmlns:a16="http://schemas.microsoft.com/office/drawing/2014/main" id="{72394E0F-C5BE-F842-A8F0-CE5EB7D410B7}"/>
              </a:ext>
            </a:extLst>
          </p:cNvPr>
          <p:cNvSpPr txBox="1"/>
          <p:nvPr/>
        </p:nvSpPr>
        <p:spPr>
          <a:xfrm>
            <a:off x="4022612" y="1768637"/>
            <a:ext cx="833883"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L / R</a:t>
            </a:r>
          </a:p>
        </p:txBody>
      </p:sp>
      <p:sp>
        <p:nvSpPr>
          <p:cNvPr id="37" name="TextBox 36">
            <a:extLst>
              <a:ext uri="{FF2B5EF4-FFF2-40B4-BE49-F238E27FC236}">
                <a16:creationId xmlns:a16="http://schemas.microsoft.com/office/drawing/2014/main" id="{6C6C6FA9-6BC1-BE4F-985A-814A76374A78}"/>
              </a:ext>
            </a:extLst>
          </p:cNvPr>
          <p:cNvSpPr txBox="1"/>
          <p:nvPr/>
        </p:nvSpPr>
        <p:spPr>
          <a:xfrm>
            <a:off x="3565412" y="2314737"/>
            <a:ext cx="73109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RTT</a:t>
            </a:r>
          </a:p>
        </p:txBody>
      </p:sp>
      <p:cxnSp>
        <p:nvCxnSpPr>
          <p:cNvPr id="8" name="Straight Connector 7">
            <a:extLst>
              <a:ext uri="{FF2B5EF4-FFF2-40B4-BE49-F238E27FC236}">
                <a16:creationId xmlns:a16="http://schemas.microsoft.com/office/drawing/2014/main" id="{1471EC5E-49D5-C845-A523-BB2BA82777FB}"/>
              </a:ext>
            </a:extLst>
          </p:cNvPr>
          <p:cNvCxnSpPr/>
          <p:nvPr/>
        </p:nvCxnSpPr>
        <p:spPr>
          <a:xfrm>
            <a:off x="3654312" y="2314737"/>
            <a:ext cx="154940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9EBE743-5B5A-CB4C-ADBF-D607BDC87774}"/>
              </a:ext>
            </a:extLst>
          </p:cNvPr>
          <p:cNvGrpSpPr/>
          <p:nvPr/>
        </p:nvGrpSpPr>
        <p:grpSpPr>
          <a:xfrm>
            <a:off x="5721405" y="2234921"/>
            <a:ext cx="847725" cy="1860804"/>
            <a:chOff x="4183062" y="2436876"/>
            <a:chExt cx="847725" cy="1860804"/>
          </a:xfrm>
        </p:grpSpPr>
        <p:sp>
          <p:nvSpPr>
            <p:cNvPr id="63" name="Text Box 16">
              <a:extLst>
                <a:ext uri="{FF2B5EF4-FFF2-40B4-BE49-F238E27FC236}">
                  <a16:creationId xmlns:a16="http://schemas.microsoft.com/office/drawing/2014/main" id="{C1807A2B-4600-F444-94CF-68DC8044B38C}"/>
                </a:ext>
              </a:extLst>
            </p:cNvPr>
            <p:cNvSpPr txBox="1">
              <a:spLocks noChangeArrowheads="1"/>
            </p:cNvSpPr>
            <p:nvPr/>
          </p:nvSpPr>
          <p:spPr bwMode="auto">
            <a:xfrm>
              <a:off x="4183062" y="3161055"/>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RTT</a:t>
              </a:r>
              <a:r>
                <a:rPr kumimoji="0" lang="en-US" altLang="en-US" sz="10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7">
              <a:extLst>
                <a:ext uri="{FF2B5EF4-FFF2-40B4-BE49-F238E27FC236}">
                  <a16:creationId xmlns:a16="http://schemas.microsoft.com/office/drawing/2014/main" id="{4CA4ACE4-80D6-094A-B612-CEDFE371375D}"/>
                </a:ext>
              </a:extLst>
            </p:cNvPr>
            <p:cNvSpPr>
              <a:spLocks noChangeShapeType="1"/>
            </p:cNvSpPr>
            <p:nvPr/>
          </p:nvSpPr>
          <p:spPr bwMode="auto">
            <a:xfrm>
              <a:off x="4870450" y="3469030"/>
              <a:ext cx="11112" cy="81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Line 18">
              <a:extLst>
                <a:ext uri="{FF2B5EF4-FFF2-40B4-BE49-F238E27FC236}">
                  <a16:creationId xmlns:a16="http://schemas.microsoft.com/office/drawing/2014/main" id="{86419EA2-8CA9-1949-935B-FB9C7863AF80}"/>
                </a:ext>
              </a:extLst>
            </p:cNvPr>
            <p:cNvSpPr>
              <a:spLocks noChangeShapeType="1"/>
            </p:cNvSpPr>
            <p:nvPr/>
          </p:nvSpPr>
          <p:spPr bwMode="auto">
            <a:xfrm flipV="1">
              <a:off x="4875212" y="2451443"/>
              <a:ext cx="3175" cy="7683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0" name="Rectangle 9">
              <a:extLst>
                <a:ext uri="{FF2B5EF4-FFF2-40B4-BE49-F238E27FC236}">
                  <a16:creationId xmlns:a16="http://schemas.microsoft.com/office/drawing/2014/main" id="{A49C2C2C-CE28-5843-8415-9EE09E6947FC}"/>
                </a:ext>
              </a:extLst>
            </p:cNvPr>
            <p:cNvSpPr/>
            <p:nvPr/>
          </p:nvSpPr>
          <p:spPr>
            <a:xfrm>
              <a:off x="4421124" y="2436876"/>
              <a:ext cx="77724" cy="186080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2" name="Group 11">
            <a:extLst>
              <a:ext uri="{FF2B5EF4-FFF2-40B4-BE49-F238E27FC236}">
                <a16:creationId xmlns:a16="http://schemas.microsoft.com/office/drawing/2014/main" id="{959E1995-34BF-7E4C-A8E6-79D6D91B735F}"/>
              </a:ext>
            </a:extLst>
          </p:cNvPr>
          <p:cNvGrpSpPr/>
          <p:nvPr/>
        </p:nvGrpSpPr>
        <p:grpSpPr>
          <a:xfrm>
            <a:off x="5737741" y="1941782"/>
            <a:ext cx="847725" cy="336550"/>
            <a:chOff x="4199398" y="2143737"/>
            <a:chExt cx="847725" cy="336550"/>
          </a:xfrm>
        </p:grpSpPr>
        <p:sp>
          <p:nvSpPr>
            <p:cNvPr id="34" name="Text Box 16">
              <a:extLst>
                <a:ext uri="{FF2B5EF4-FFF2-40B4-BE49-F238E27FC236}">
                  <a16:creationId xmlns:a16="http://schemas.microsoft.com/office/drawing/2014/main" id="{CE11628B-6BAA-5F4D-83D0-1C375AA4B545}"/>
                </a:ext>
              </a:extLst>
            </p:cNvPr>
            <p:cNvSpPr txBox="1">
              <a:spLocks noChangeArrowheads="1"/>
            </p:cNvSpPr>
            <p:nvPr/>
          </p:nvSpPr>
          <p:spPr bwMode="auto">
            <a:xfrm>
              <a:off x="4199398" y="2143737"/>
              <a:ext cx="847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CC0000"/>
                  </a:solidFill>
                  <a:effectLst/>
                  <a:uLnTx/>
                  <a:uFillTx/>
                  <a:latin typeface="Arial" panose="020B0604020202020204" pitchFamily="34" charset="0"/>
                  <a:ea typeface="ＭＳ Ｐゴシック" panose="020B0600070205080204" pitchFamily="34" charset="-128"/>
                  <a:cs typeface="+mn-cs"/>
                </a:rPr>
                <a:t>L/R</a:t>
              </a:r>
              <a:endParaRPr kumimoji="0" lang="en-US" altLang="en-US" sz="24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42" name="Rectangle 41">
              <a:extLst>
                <a:ext uri="{FF2B5EF4-FFF2-40B4-BE49-F238E27FC236}">
                  <a16:creationId xmlns:a16="http://schemas.microsoft.com/office/drawing/2014/main" id="{3925C961-57CF-D349-AB32-A9692749F035}"/>
                </a:ext>
              </a:extLst>
            </p:cNvPr>
            <p:cNvSpPr/>
            <p:nvPr/>
          </p:nvSpPr>
          <p:spPr>
            <a:xfrm>
              <a:off x="4418854" y="2180844"/>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43" name="TextBox 42">
            <a:extLst>
              <a:ext uri="{FF2B5EF4-FFF2-40B4-BE49-F238E27FC236}">
                <a16:creationId xmlns:a16="http://schemas.microsoft.com/office/drawing/2014/main" id="{075CB59D-6E37-644B-87A0-86A5D61EB620}"/>
              </a:ext>
            </a:extLst>
          </p:cNvPr>
          <p:cNvSpPr txBox="1"/>
          <p:nvPr/>
        </p:nvSpPr>
        <p:spPr>
          <a:xfrm>
            <a:off x="4175012" y="2314737"/>
            <a:ext cx="109517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 L / R</a:t>
            </a:r>
          </a:p>
        </p:txBody>
      </p:sp>
      <p:grpSp>
        <p:nvGrpSpPr>
          <p:cNvPr id="19" name="Group 18">
            <a:extLst>
              <a:ext uri="{FF2B5EF4-FFF2-40B4-BE49-F238E27FC236}">
                <a16:creationId xmlns:a16="http://schemas.microsoft.com/office/drawing/2014/main" id="{6A4AEDD2-EED9-9242-A1CE-295F5C6A03DB}"/>
              </a:ext>
            </a:extLst>
          </p:cNvPr>
          <p:cNvGrpSpPr/>
          <p:nvPr/>
        </p:nvGrpSpPr>
        <p:grpSpPr>
          <a:xfrm>
            <a:off x="3156251" y="2947504"/>
            <a:ext cx="1781653" cy="1463020"/>
            <a:chOff x="1660939" y="3934767"/>
            <a:chExt cx="1781653" cy="1463020"/>
          </a:xfrm>
        </p:grpSpPr>
        <p:sp>
          <p:nvSpPr>
            <p:cNvPr id="13" name="TextBox 12">
              <a:extLst>
                <a:ext uri="{FF2B5EF4-FFF2-40B4-BE49-F238E27FC236}">
                  <a16:creationId xmlns:a16="http://schemas.microsoft.com/office/drawing/2014/main" id="{80101E67-F8E3-5F43-87A5-EEE3F55BCF5A}"/>
                </a:ext>
              </a:extLst>
            </p:cNvPr>
            <p:cNvSpPr txBox="1"/>
            <p:nvPr/>
          </p:nvSpPr>
          <p:spPr>
            <a:xfrm>
              <a:off x="1673639" y="4856490"/>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sp>
          <p:nvSpPr>
            <p:cNvPr id="47" name="TextBox 46">
              <a:extLst>
                <a:ext uri="{FF2B5EF4-FFF2-40B4-BE49-F238E27FC236}">
                  <a16:creationId xmlns:a16="http://schemas.microsoft.com/office/drawing/2014/main" id="{E3ADC375-683E-5F46-8229-0B251E9F0CDD}"/>
                </a:ext>
              </a:extLst>
            </p:cNvPr>
            <p:cNvSpPr txBox="1"/>
            <p:nvPr/>
          </p:nvSpPr>
          <p:spPr>
            <a:xfrm>
              <a:off x="2070100" y="4874567"/>
              <a:ext cx="137249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0.00027</a:t>
              </a:r>
            </a:p>
          </p:txBody>
        </p:sp>
        <p:grpSp>
          <p:nvGrpSpPr>
            <p:cNvPr id="18" name="Group 17">
              <a:extLst>
                <a:ext uri="{FF2B5EF4-FFF2-40B4-BE49-F238E27FC236}">
                  <a16:creationId xmlns:a16="http://schemas.microsoft.com/office/drawing/2014/main" id="{9AD14E5C-D408-D34F-A4E3-3FF2736B1748}"/>
                </a:ext>
              </a:extLst>
            </p:cNvPr>
            <p:cNvGrpSpPr/>
            <p:nvPr/>
          </p:nvGrpSpPr>
          <p:grpSpPr>
            <a:xfrm>
              <a:off x="1660939" y="3934767"/>
              <a:ext cx="1473628" cy="868065"/>
              <a:chOff x="1660939" y="3795067"/>
              <a:chExt cx="1473628" cy="868065"/>
            </a:xfrm>
          </p:grpSpPr>
          <p:sp>
            <p:nvSpPr>
              <p:cNvPr id="79" name="TextBox 78">
                <a:extLst>
                  <a:ext uri="{FF2B5EF4-FFF2-40B4-BE49-F238E27FC236}">
                    <a16:creationId xmlns:a16="http://schemas.microsoft.com/office/drawing/2014/main" id="{52A82ED6-4EB6-9646-9813-CD52285AEECC}"/>
                  </a:ext>
                </a:extLst>
              </p:cNvPr>
              <p:cNvSpPr txBox="1"/>
              <p:nvPr/>
            </p:nvSpPr>
            <p:spPr>
              <a:xfrm>
                <a:off x="1660939" y="3952557"/>
                <a:ext cx="36420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p>
            </p:txBody>
          </p:sp>
          <p:grpSp>
            <p:nvGrpSpPr>
              <p:cNvPr id="17" name="Group 16">
                <a:extLst>
                  <a:ext uri="{FF2B5EF4-FFF2-40B4-BE49-F238E27FC236}">
                    <a16:creationId xmlns:a16="http://schemas.microsoft.com/office/drawing/2014/main" id="{2D5D5FF4-838F-754C-8978-6526E35349A3}"/>
                  </a:ext>
                </a:extLst>
              </p:cNvPr>
              <p:cNvGrpSpPr/>
              <p:nvPr/>
            </p:nvGrpSpPr>
            <p:grpSpPr>
              <a:xfrm>
                <a:off x="2095500" y="3795067"/>
                <a:ext cx="1039067" cy="868065"/>
                <a:chOff x="2032000" y="3795067"/>
                <a:chExt cx="1039067" cy="868065"/>
              </a:xfrm>
            </p:grpSpPr>
            <p:sp>
              <p:nvSpPr>
                <p:cNvPr id="80" name="TextBox 79">
                  <a:extLst>
                    <a:ext uri="{FF2B5EF4-FFF2-40B4-BE49-F238E27FC236}">
                      <a16:creationId xmlns:a16="http://schemas.microsoft.com/office/drawing/2014/main" id="{E983D372-880E-BD47-AF86-736C61470D97}"/>
                    </a:ext>
                  </a:extLst>
                </p:cNvPr>
                <p:cNvSpPr txBox="1"/>
                <p:nvPr/>
              </p:nvSpPr>
              <p:spPr>
                <a:xfrm>
                  <a:off x="2146300" y="3795067"/>
                  <a:ext cx="7280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.008</a:t>
                  </a:r>
                </a:p>
              </p:txBody>
            </p:sp>
            <p:sp>
              <p:nvSpPr>
                <p:cNvPr id="81" name="TextBox 80">
                  <a:extLst>
                    <a:ext uri="{FF2B5EF4-FFF2-40B4-BE49-F238E27FC236}">
                      <a16:creationId xmlns:a16="http://schemas.microsoft.com/office/drawing/2014/main" id="{C1BDCBB7-422E-9B44-86BF-FE476616B58A}"/>
                    </a:ext>
                  </a:extLst>
                </p:cNvPr>
                <p:cNvSpPr txBox="1"/>
                <p:nvPr/>
              </p:nvSpPr>
              <p:spPr>
                <a:xfrm>
                  <a:off x="2032000" y="4201467"/>
                  <a:ext cx="103906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30.008</a:t>
                  </a:r>
                </a:p>
              </p:txBody>
            </p:sp>
            <p:cxnSp>
              <p:nvCxnSpPr>
                <p:cNvPr id="82" name="Straight Connector 81">
                  <a:extLst>
                    <a:ext uri="{FF2B5EF4-FFF2-40B4-BE49-F238E27FC236}">
                      <a16:creationId xmlns:a16="http://schemas.microsoft.com/office/drawing/2014/main" id="{BBAC316F-2A0D-B744-BBEB-CB399528A356}"/>
                    </a:ext>
                  </a:extLst>
                </p:cNvPr>
                <p:cNvCxnSpPr/>
                <p:nvPr/>
              </p:nvCxnSpPr>
              <p:spPr>
                <a:xfrm>
                  <a:off x="2120900" y="4239567"/>
                  <a:ext cx="8255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sp>
        <p:nvSpPr>
          <p:cNvPr id="85" name="Rectangle 84">
            <a:extLst>
              <a:ext uri="{FF2B5EF4-FFF2-40B4-BE49-F238E27FC236}">
                <a16:creationId xmlns:a16="http://schemas.microsoft.com/office/drawing/2014/main" id="{6A30693C-EFD3-504D-9986-8B04D7557A03}"/>
              </a:ext>
            </a:extLst>
          </p:cNvPr>
          <p:cNvSpPr/>
          <p:nvPr/>
        </p:nvSpPr>
        <p:spPr>
          <a:xfrm>
            <a:off x="5728597" y="1978889"/>
            <a:ext cx="85344" cy="24688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E7907A72-228A-0E4D-9982-EED66F10F557}"/>
              </a:ext>
            </a:extLst>
          </p:cNvPr>
          <p:cNvSpPr txBox="1"/>
          <p:nvPr/>
        </p:nvSpPr>
        <p:spPr>
          <a:xfrm>
            <a:off x="1219200" y="5055243"/>
            <a:ext cx="10194664" cy="1231106"/>
          </a:xfrm>
          <a:prstGeom prst="rect">
            <a:avLst/>
          </a:prstGeom>
          <a:noFill/>
        </p:spPr>
        <p:txBody>
          <a:bodyPr wrap="square" rtlCol="0">
            <a:spAutoFit/>
          </a:bodyPr>
          <a:lstStyle/>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Protocol performance stinks!</a:t>
            </a:r>
          </a:p>
          <a:p>
            <a:pPr marL="287338" marR="0" lvl="0" indent="-287338" algn="l" defTabSz="914400" rtl="0" eaLnBrk="1" fontAlgn="auto" latinLnBrk="0" hangingPunct="1">
              <a:lnSpc>
                <a:spcPct val="100000"/>
              </a:lnSpc>
              <a:spcBef>
                <a:spcPts val="0"/>
              </a:spcBef>
              <a:spcAft>
                <a:spcPts val="0"/>
              </a:spcAft>
              <a:buClr>
                <a:srgbClr val="0013A3"/>
              </a:buClr>
              <a:buSzTx/>
              <a:buFont typeface="Wingdings" pitchFamily="2" charset="2"/>
              <a:buChar char="§"/>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Protocol limits performance of underlying infrastructure (channel)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193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dissolve">
                                      <p:cBhvr>
                                        <p:cTn id="12" dur="500"/>
                                        <p:tgtEl>
                                          <p:spTgt spid="37"/>
                                        </p:tgtEl>
                                      </p:cBhvr>
                                    </p:animEffect>
                                  </p:childTnLst>
                                </p:cTn>
                              </p:par>
                              <p:par>
                                <p:cTn id="13" presetID="9"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dissolv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dissolve">
                                      <p:cBhvr>
                                        <p:cTn id="20" dur="500"/>
                                        <p:tgtEl>
                                          <p:spTgt spid="1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43"/>
                                        </p:tgtEl>
                                        <p:attrNameLst>
                                          <p:attrName>style.visibility</p:attrName>
                                        </p:attrNameLst>
                                      </p:cBhvr>
                                      <p:to>
                                        <p:strVal val="visible"/>
                                      </p:to>
                                    </p:set>
                                    <p:animEffect transition="in" filter="dissolve">
                                      <p:cBhvr>
                                        <p:cTn id="23" dur="500"/>
                                        <p:tgtEl>
                                          <p:spTgt spid="43"/>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6"/>
                                        </p:tgtEl>
                                        <p:attrNameLst>
                                          <p:attrName>style.visibility</p:attrName>
                                        </p:attrNameLst>
                                      </p:cBhvr>
                                      <p:to>
                                        <p:strVal val="visible"/>
                                      </p:to>
                                    </p:set>
                                    <p:animEffect transition="in" filter="dissolve">
                                      <p:cBhvr>
                                        <p:cTn id="28" dur="500"/>
                                        <p:tgtEl>
                                          <p:spTgt spid="36"/>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Effect transition="in" filter="dissolve">
                                      <p:cBhvr>
                                        <p:cTn id="31" dur="500"/>
                                        <p:tgtEl>
                                          <p:spTgt spid="85"/>
                                        </p:tgtEl>
                                      </p:cBhvr>
                                    </p:animEffect>
                                  </p:childTnLst>
                                </p:cTn>
                              </p:par>
                            </p:childTnLst>
                          </p:cTn>
                        </p:par>
                        <p:par>
                          <p:cTn id="32" fill="hold">
                            <p:stCondLst>
                              <p:cond delay="500"/>
                            </p:stCondLst>
                            <p:childTnLst>
                              <p:par>
                                <p:cTn id="33" presetID="9" presetClass="entr" presetSubtype="0" fill="hold" nodeType="after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dissolve">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dissolv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43" grpId="0"/>
      <p:bldP spid="85" grpId="0" animBg="1"/>
      <p:bldP spid="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Pipelined protocols operation</a:t>
            </a:r>
            <a:endParaRPr lang="en-US" sz="4400"/>
          </a:p>
        </p:txBody>
      </p:sp>
      <p:sp>
        <p:nvSpPr>
          <p:cNvPr id="78" name="Rectangle 3">
            <a:extLst>
              <a:ext uri="{FF2B5EF4-FFF2-40B4-BE49-F238E27FC236}">
                <a16:creationId xmlns:a16="http://schemas.microsoft.com/office/drawing/2014/main" id="{58138FEE-B5E2-DF48-8378-96F53EA03F37}"/>
              </a:ext>
            </a:extLst>
          </p:cNvPr>
          <p:cNvSpPr txBox="1">
            <a:spLocks noChangeArrowheads="1"/>
          </p:cNvSpPr>
          <p:nvPr/>
        </p:nvSpPr>
        <p:spPr>
          <a:xfrm>
            <a:off x="722556" y="1312877"/>
            <a:ext cx="10988826" cy="203318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sender allows multiple,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in-flight”, yet-to-be-acknowledged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range of sequence numbers must be increased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buffering at sender and/or receiver</a:t>
            </a:r>
          </a:p>
        </p:txBody>
      </p:sp>
      <p:grpSp>
        <p:nvGrpSpPr>
          <p:cNvPr id="4" name="Group 3">
            <a:extLst>
              <a:ext uri="{FF2B5EF4-FFF2-40B4-BE49-F238E27FC236}">
                <a16:creationId xmlns:a16="http://schemas.microsoft.com/office/drawing/2014/main" id="{4B5D14E0-A0D3-934D-BBAE-EEDB9CC51924}"/>
              </a:ext>
            </a:extLst>
          </p:cNvPr>
          <p:cNvGrpSpPr/>
          <p:nvPr/>
        </p:nvGrpSpPr>
        <p:grpSpPr>
          <a:xfrm>
            <a:off x="2916237" y="2993267"/>
            <a:ext cx="6359525" cy="2370138"/>
            <a:chOff x="1673403" y="3019025"/>
            <a:chExt cx="6359525" cy="2370138"/>
          </a:xfrm>
        </p:grpSpPr>
        <p:pic>
          <p:nvPicPr>
            <p:cNvPr id="80" name="Picture 5" descr="rdt_pipelined1">
              <a:extLst>
                <a:ext uri="{FF2B5EF4-FFF2-40B4-BE49-F238E27FC236}">
                  <a16:creationId xmlns:a16="http://schemas.microsoft.com/office/drawing/2014/main" id="{2F295627-AEBF-DA46-A59F-B81177F03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403" y="3019025"/>
              <a:ext cx="6105525" cy="237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1" name="Group 44">
              <a:extLst>
                <a:ext uri="{FF2B5EF4-FFF2-40B4-BE49-F238E27FC236}">
                  <a16:creationId xmlns:a16="http://schemas.microsoft.com/office/drawing/2014/main" id="{1111BB3D-3EE3-524B-ADDE-3374E7ACC18F}"/>
                </a:ext>
              </a:extLst>
            </p:cNvPr>
            <p:cNvGrpSpPr>
              <a:grpSpLocks/>
            </p:cNvGrpSpPr>
            <p:nvPr/>
          </p:nvGrpSpPr>
          <p:grpSpPr bwMode="auto">
            <a:xfrm>
              <a:off x="1673403" y="3696888"/>
              <a:ext cx="469900" cy="465137"/>
              <a:chOff x="881" y="2283"/>
              <a:chExt cx="296" cy="293"/>
            </a:xfrm>
          </p:grpSpPr>
          <p:sp>
            <p:nvSpPr>
              <p:cNvPr id="82" name="Rectangle 43">
                <a:extLst>
                  <a:ext uri="{FF2B5EF4-FFF2-40B4-BE49-F238E27FC236}">
                    <a16:creationId xmlns:a16="http://schemas.microsoft.com/office/drawing/2014/main" id="{10716B48-25E1-7F4D-87AA-377041B56237}"/>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3" name="Group 36">
                <a:extLst>
                  <a:ext uri="{FF2B5EF4-FFF2-40B4-BE49-F238E27FC236}">
                    <a16:creationId xmlns:a16="http://schemas.microsoft.com/office/drawing/2014/main" id="{F805DF4F-95A4-BD4D-AD9B-A0F477F1C32B}"/>
                  </a:ext>
                </a:extLst>
              </p:cNvPr>
              <p:cNvGrpSpPr>
                <a:grpSpLocks/>
              </p:cNvGrpSpPr>
              <p:nvPr/>
            </p:nvGrpSpPr>
            <p:grpSpPr bwMode="auto">
              <a:xfrm flipH="1">
                <a:off x="881" y="2283"/>
                <a:ext cx="296" cy="293"/>
                <a:chOff x="2839" y="3501"/>
                <a:chExt cx="755" cy="803"/>
              </a:xfrm>
            </p:grpSpPr>
            <p:pic>
              <p:nvPicPr>
                <p:cNvPr id="84" name="Picture 37" descr="desktop_computer_stylized_medium">
                  <a:extLst>
                    <a:ext uri="{FF2B5EF4-FFF2-40B4-BE49-F238E27FC236}">
                      <a16:creationId xmlns:a16="http://schemas.microsoft.com/office/drawing/2014/main" id="{85D0573B-AA1D-C647-947D-E75FC498B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Freeform 38">
                  <a:extLst>
                    <a:ext uri="{FF2B5EF4-FFF2-40B4-BE49-F238E27FC236}">
                      <a16:creationId xmlns:a16="http://schemas.microsoft.com/office/drawing/2014/main" id="{D280CE14-8944-254D-8B1F-894AD27B66D3}"/>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86" name="Freeform 48">
              <a:extLst>
                <a:ext uri="{FF2B5EF4-FFF2-40B4-BE49-F238E27FC236}">
                  <a16:creationId xmlns:a16="http://schemas.microsoft.com/office/drawing/2014/main" id="{A1C3D94C-83E9-0F40-97E5-B369E086816C}"/>
                </a:ext>
              </a:extLst>
            </p:cNvPr>
            <p:cNvSpPr>
              <a:spLocks/>
            </p:cNvSpPr>
            <p:nvPr/>
          </p:nvSpPr>
          <p:spPr bwMode="auto">
            <a:xfrm>
              <a:off x="7613828" y="3709588"/>
              <a:ext cx="185737" cy="431800"/>
            </a:xfrm>
            <a:custGeom>
              <a:avLst/>
              <a:gdLst>
                <a:gd name="T0" fmla="*/ 2147483647 w 117"/>
                <a:gd name="T1" fmla="*/ 2147483647 h 272"/>
                <a:gd name="T2" fmla="*/ 2147483647 w 117"/>
                <a:gd name="T3" fmla="*/ 2147483647 h 272"/>
                <a:gd name="T4" fmla="*/ 2147483647 w 117"/>
                <a:gd name="T5" fmla="*/ 2147483647 h 272"/>
                <a:gd name="T6" fmla="*/ 0 w 117"/>
                <a:gd name="T7" fmla="*/ 2147483647 h 272"/>
                <a:gd name="T8" fmla="*/ 2147483647 w 117"/>
                <a:gd name="T9" fmla="*/ 2147483647 h 272"/>
                <a:gd name="T10" fmla="*/ 2147483647 w 117"/>
                <a:gd name="T11" fmla="*/ 2147483647 h 272"/>
                <a:gd name="T12" fmla="*/ 2147483647 w 117"/>
                <a:gd name="T13" fmla="*/ 0 h 272"/>
                <a:gd name="T14" fmla="*/ 2147483647 w 117"/>
                <a:gd name="T15" fmla="*/ 2147483647 h 27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17" h="272">
                  <a:moveTo>
                    <a:pt x="6" y="6"/>
                  </a:moveTo>
                  <a:lnTo>
                    <a:pt x="3" y="77"/>
                  </a:lnTo>
                  <a:lnTo>
                    <a:pt x="59" y="120"/>
                  </a:lnTo>
                  <a:lnTo>
                    <a:pt x="0" y="146"/>
                  </a:lnTo>
                  <a:lnTo>
                    <a:pt x="3" y="270"/>
                  </a:lnTo>
                  <a:lnTo>
                    <a:pt x="117" y="272"/>
                  </a:lnTo>
                  <a:lnTo>
                    <a:pt x="114" y="0"/>
                  </a:lnTo>
                  <a:lnTo>
                    <a:pt x="6" y="6"/>
                  </a:lnTo>
                  <a:close/>
                </a:path>
              </a:pathLst>
            </a:custGeom>
            <a:solidFill>
              <a:schemeClr val="bg1"/>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87" name="Group 50">
              <a:extLst>
                <a:ext uri="{FF2B5EF4-FFF2-40B4-BE49-F238E27FC236}">
                  <a16:creationId xmlns:a16="http://schemas.microsoft.com/office/drawing/2014/main" id="{605457C9-55E9-234B-AF40-1C2CEC7BD520}"/>
                </a:ext>
              </a:extLst>
            </p:cNvPr>
            <p:cNvGrpSpPr>
              <a:grpSpLocks/>
            </p:cNvGrpSpPr>
            <p:nvPr/>
          </p:nvGrpSpPr>
          <p:grpSpPr bwMode="auto">
            <a:xfrm>
              <a:off x="4784903" y="3714350"/>
              <a:ext cx="469900" cy="465138"/>
              <a:chOff x="881" y="2283"/>
              <a:chExt cx="296" cy="293"/>
            </a:xfrm>
          </p:grpSpPr>
          <p:sp>
            <p:nvSpPr>
              <p:cNvPr id="88" name="Rectangle 51">
                <a:extLst>
                  <a:ext uri="{FF2B5EF4-FFF2-40B4-BE49-F238E27FC236}">
                    <a16:creationId xmlns:a16="http://schemas.microsoft.com/office/drawing/2014/main" id="{5A66C211-A318-FD43-B1DC-494380C212A1}"/>
                  </a:ext>
                </a:extLst>
              </p:cNvPr>
              <p:cNvSpPr>
                <a:spLocks noChangeArrowheads="1"/>
              </p:cNvSpPr>
              <p:nvPr/>
            </p:nvSpPr>
            <p:spPr bwMode="auto">
              <a:xfrm>
                <a:off x="1026" y="2283"/>
                <a:ext cx="122" cy="26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9" name="Group 52">
                <a:extLst>
                  <a:ext uri="{FF2B5EF4-FFF2-40B4-BE49-F238E27FC236}">
                    <a16:creationId xmlns:a16="http://schemas.microsoft.com/office/drawing/2014/main" id="{028FC7D3-7EE7-2840-8091-94C524E05F4E}"/>
                  </a:ext>
                </a:extLst>
              </p:cNvPr>
              <p:cNvGrpSpPr>
                <a:grpSpLocks/>
              </p:cNvGrpSpPr>
              <p:nvPr/>
            </p:nvGrpSpPr>
            <p:grpSpPr bwMode="auto">
              <a:xfrm flipH="1">
                <a:off x="881" y="2283"/>
                <a:ext cx="296" cy="293"/>
                <a:chOff x="2839" y="3501"/>
                <a:chExt cx="755" cy="803"/>
              </a:xfrm>
            </p:grpSpPr>
            <p:pic>
              <p:nvPicPr>
                <p:cNvPr id="90" name="Picture 53" descr="desktop_computer_stylized_medium">
                  <a:extLst>
                    <a:ext uri="{FF2B5EF4-FFF2-40B4-BE49-F238E27FC236}">
                      <a16:creationId xmlns:a16="http://schemas.microsoft.com/office/drawing/2014/main" id="{5DF1881B-0BF4-AD42-A217-8A59265F13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 name="Freeform 54">
                  <a:extLst>
                    <a:ext uri="{FF2B5EF4-FFF2-40B4-BE49-F238E27FC236}">
                      <a16:creationId xmlns:a16="http://schemas.microsoft.com/office/drawing/2014/main" id="{70153128-AD53-344E-AC41-31C4A7A688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92" name="Group 55">
              <a:extLst>
                <a:ext uri="{FF2B5EF4-FFF2-40B4-BE49-F238E27FC236}">
                  <a16:creationId xmlns:a16="http://schemas.microsoft.com/office/drawing/2014/main" id="{BC8220C0-F289-EA49-A8E3-C57D20507ACD}"/>
                </a:ext>
              </a:extLst>
            </p:cNvPr>
            <p:cNvGrpSpPr>
              <a:grpSpLocks/>
            </p:cNvGrpSpPr>
            <p:nvPr/>
          </p:nvGrpSpPr>
          <p:grpSpPr bwMode="auto">
            <a:xfrm>
              <a:off x="4493546" y="3633388"/>
              <a:ext cx="223838" cy="501650"/>
              <a:chOff x="4140" y="429"/>
              <a:chExt cx="1425" cy="2396"/>
            </a:xfrm>
          </p:grpSpPr>
          <p:sp>
            <p:nvSpPr>
              <p:cNvPr id="93" name="Freeform 56">
                <a:extLst>
                  <a:ext uri="{FF2B5EF4-FFF2-40B4-BE49-F238E27FC236}">
                    <a16:creationId xmlns:a16="http://schemas.microsoft.com/office/drawing/2014/main" id="{4F76258E-0BBD-8E40-98DF-823F02EF9ACC}"/>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4" name="Rectangle 57">
                <a:extLst>
                  <a:ext uri="{FF2B5EF4-FFF2-40B4-BE49-F238E27FC236}">
                    <a16:creationId xmlns:a16="http://schemas.microsoft.com/office/drawing/2014/main" id="{7ED94245-5F5F-444B-9321-EDC0812D8D8E}"/>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95" name="Freeform 58">
                <a:extLst>
                  <a:ext uri="{FF2B5EF4-FFF2-40B4-BE49-F238E27FC236}">
                    <a16:creationId xmlns:a16="http://schemas.microsoft.com/office/drawing/2014/main" id="{1F9330A9-C80A-E34C-9993-F9F6EFA2E932}"/>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59">
                <a:extLst>
                  <a:ext uri="{FF2B5EF4-FFF2-40B4-BE49-F238E27FC236}">
                    <a16:creationId xmlns:a16="http://schemas.microsoft.com/office/drawing/2014/main" id="{EED46AB6-5210-284B-BD15-CC7F3CC066FE}"/>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Rectangle 60">
                <a:extLst>
                  <a:ext uri="{FF2B5EF4-FFF2-40B4-BE49-F238E27FC236}">
                    <a16:creationId xmlns:a16="http://schemas.microsoft.com/office/drawing/2014/main" id="{FCD372CD-8E16-EB40-BCB5-6518B2E541EE}"/>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98" name="Group 61">
                <a:extLst>
                  <a:ext uri="{FF2B5EF4-FFF2-40B4-BE49-F238E27FC236}">
                    <a16:creationId xmlns:a16="http://schemas.microsoft.com/office/drawing/2014/main" id="{A9F56FC0-6211-5447-8838-1C3E5659D8CC}"/>
                  </a:ext>
                </a:extLst>
              </p:cNvPr>
              <p:cNvGrpSpPr>
                <a:grpSpLocks/>
              </p:cNvGrpSpPr>
              <p:nvPr/>
            </p:nvGrpSpPr>
            <p:grpSpPr bwMode="auto">
              <a:xfrm>
                <a:off x="4749" y="668"/>
                <a:ext cx="581" cy="145"/>
                <a:chOff x="614" y="2568"/>
                <a:chExt cx="725" cy="139"/>
              </a:xfrm>
            </p:grpSpPr>
            <p:sp>
              <p:nvSpPr>
                <p:cNvPr id="141" name="AutoShape 62">
                  <a:extLst>
                    <a:ext uri="{FF2B5EF4-FFF2-40B4-BE49-F238E27FC236}">
                      <a16:creationId xmlns:a16="http://schemas.microsoft.com/office/drawing/2014/main" id="{B2006563-73E3-C341-BE69-A2D714EE0E00}"/>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2" name="AutoShape 63">
                  <a:extLst>
                    <a:ext uri="{FF2B5EF4-FFF2-40B4-BE49-F238E27FC236}">
                      <a16:creationId xmlns:a16="http://schemas.microsoft.com/office/drawing/2014/main" id="{452EDF48-634C-DC4E-976C-1E4013FE6563}"/>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99" name="Rectangle 64">
                <a:extLst>
                  <a:ext uri="{FF2B5EF4-FFF2-40B4-BE49-F238E27FC236}">
                    <a16:creationId xmlns:a16="http://schemas.microsoft.com/office/drawing/2014/main" id="{517F2B13-C563-4E43-B2A5-C5BD2544BCE8}"/>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0" name="Group 65">
                <a:extLst>
                  <a:ext uri="{FF2B5EF4-FFF2-40B4-BE49-F238E27FC236}">
                    <a16:creationId xmlns:a16="http://schemas.microsoft.com/office/drawing/2014/main" id="{4ED80E09-23D9-1444-A08C-74DBBD9F351B}"/>
                  </a:ext>
                </a:extLst>
              </p:cNvPr>
              <p:cNvGrpSpPr>
                <a:grpSpLocks/>
              </p:cNvGrpSpPr>
              <p:nvPr/>
            </p:nvGrpSpPr>
            <p:grpSpPr bwMode="auto">
              <a:xfrm>
                <a:off x="4747" y="994"/>
                <a:ext cx="581" cy="134"/>
                <a:chOff x="614" y="2568"/>
                <a:chExt cx="725" cy="139"/>
              </a:xfrm>
            </p:grpSpPr>
            <p:sp>
              <p:nvSpPr>
                <p:cNvPr id="139" name="AutoShape 66">
                  <a:extLst>
                    <a:ext uri="{FF2B5EF4-FFF2-40B4-BE49-F238E27FC236}">
                      <a16:creationId xmlns:a16="http://schemas.microsoft.com/office/drawing/2014/main" id="{BD5E8DEF-A6A7-524F-A3E8-38105351EF54}"/>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0" name="AutoShape 67">
                  <a:extLst>
                    <a:ext uri="{FF2B5EF4-FFF2-40B4-BE49-F238E27FC236}">
                      <a16:creationId xmlns:a16="http://schemas.microsoft.com/office/drawing/2014/main" id="{83CE605A-8B9B-FF4A-ADD9-77EFF07CEC97}"/>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1" name="Rectangle 68">
                <a:extLst>
                  <a:ext uri="{FF2B5EF4-FFF2-40B4-BE49-F238E27FC236}">
                    <a16:creationId xmlns:a16="http://schemas.microsoft.com/office/drawing/2014/main" id="{13298108-AEB2-9C4B-9F8E-E0273C39A75B}"/>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2" name="Rectangle 69">
                <a:extLst>
                  <a:ext uri="{FF2B5EF4-FFF2-40B4-BE49-F238E27FC236}">
                    <a16:creationId xmlns:a16="http://schemas.microsoft.com/office/drawing/2014/main" id="{998350A7-0615-C644-9F45-39D62BDB9867}"/>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03" name="Group 70">
                <a:extLst>
                  <a:ext uri="{FF2B5EF4-FFF2-40B4-BE49-F238E27FC236}">
                    <a16:creationId xmlns:a16="http://schemas.microsoft.com/office/drawing/2014/main" id="{B66F256F-0190-C34D-B1CF-5EC3FBA6E08D}"/>
                  </a:ext>
                </a:extLst>
              </p:cNvPr>
              <p:cNvGrpSpPr>
                <a:grpSpLocks/>
              </p:cNvGrpSpPr>
              <p:nvPr/>
            </p:nvGrpSpPr>
            <p:grpSpPr bwMode="auto">
              <a:xfrm>
                <a:off x="4735" y="1627"/>
                <a:ext cx="582" cy="151"/>
                <a:chOff x="614" y="2568"/>
                <a:chExt cx="725" cy="139"/>
              </a:xfrm>
            </p:grpSpPr>
            <p:sp>
              <p:nvSpPr>
                <p:cNvPr id="119" name="AutoShape 71">
                  <a:extLst>
                    <a:ext uri="{FF2B5EF4-FFF2-40B4-BE49-F238E27FC236}">
                      <a16:creationId xmlns:a16="http://schemas.microsoft.com/office/drawing/2014/main" id="{B44DED58-257C-B64B-BAD6-1093812EF734}"/>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20" name="AutoShape 72">
                  <a:extLst>
                    <a:ext uri="{FF2B5EF4-FFF2-40B4-BE49-F238E27FC236}">
                      <a16:creationId xmlns:a16="http://schemas.microsoft.com/office/drawing/2014/main" id="{17264758-5A11-0143-AA34-8D5FF585E9F0}"/>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4" name="Freeform 73">
                <a:extLst>
                  <a:ext uri="{FF2B5EF4-FFF2-40B4-BE49-F238E27FC236}">
                    <a16:creationId xmlns:a16="http://schemas.microsoft.com/office/drawing/2014/main" id="{F9396AFF-50A0-E543-85ED-A1775DCAB5BB}"/>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05" name="Group 74">
                <a:extLst>
                  <a:ext uri="{FF2B5EF4-FFF2-40B4-BE49-F238E27FC236}">
                    <a16:creationId xmlns:a16="http://schemas.microsoft.com/office/drawing/2014/main" id="{EFAA059B-DB96-6A46-B4E6-8F3321F53126}"/>
                  </a:ext>
                </a:extLst>
              </p:cNvPr>
              <p:cNvGrpSpPr>
                <a:grpSpLocks/>
              </p:cNvGrpSpPr>
              <p:nvPr/>
            </p:nvGrpSpPr>
            <p:grpSpPr bwMode="auto">
              <a:xfrm>
                <a:off x="4739" y="1327"/>
                <a:ext cx="582" cy="139"/>
                <a:chOff x="614" y="2568"/>
                <a:chExt cx="725" cy="139"/>
              </a:xfrm>
            </p:grpSpPr>
            <p:sp>
              <p:nvSpPr>
                <p:cNvPr id="117" name="AutoShape 75">
                  <a:extLst>
                    <a:ext uri="{FF2B5EF4-FFF2-40B4-BE49-F238E27FC236}">
                      <a16:creationId xmlns:a16="http://schemas.microsoft.com/office/drawing/2014/main" id="{83348DAB-4511-F04F-BD32-D337DF959B21}"/>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8" name="AutoShape 76">
                  <a:extLst>
                    <a:ext uri="{FF2B5EF4-FFF2-40B4-BE49-F238E27FC236}">
                      <a16:creationId xmlns:a16="http://schemas.microsoft.com/office/drawing/2014/main" id="{A1C8B31D-3D51-2648-9688-2AEA89487C8D}"/>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06" name="Rectangle 77">
                <a:extLst>
                  <a:ext uri="{FF2B5EF4-FFF2-40B4-BE49-F238E27FC236}">
                    <a16:creationId xmlns:a16="http://schemas.microsoft.com/office/drawing/2014/main" id="{7EF69E7C-0C67-7148-8FE3-54101303E382}"/>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7" name="Freeform 78">
                <a:extLst>
                  <a:ext uri="{FF2B5EF4-FFF2-40B4-BE49-F238E27FC236}">
                    <a16:creationId xmlns:a16="http://schemas.microsoft.com/office/drawing/2014/main" id="{FBDFC7A2-78F6-6B42-8CB8-7F23EE4E35C0}"/>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8" name="Freeform 79">
                <a:extLst>
                  <a:ext uri="{FF2B5EF4-FFF2-40B4-BE49-F238E27FC236}">
                    <a16:creationId xmlns:a16="http://schemas.microsoft.com/office/drawing/2014/main" id="{CC939040-7BF3-9046-BF6A-0458E0E2ED59}"/>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Oval 80">
                <a:extLst>
                  <a:ext uri="{FF2B5EF4-FFF2-40B4-BE49-F238E27FC236}">
                    <a16:creationId xmlns:a16="http://schemas.microsoft.com/office/drawing/2014/main" id="{D3889CB4-554F-C549-9233-410F2A7029F0}"/>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0" name="Freeform 81">
                <a:extLst>
                  <a:ext uri="{FF2B5EF4-FFF2-40B4-BE49-F238E27FC236}">
                    <a16:creationId xmlns:a16="http://schemas.microsoft.com/office/drawing/2014/main" id="{01CB4D71-6B24-D14B-8E88-E20AA937EAC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1" name="AutoShape 82">
                <a:extLst>
                  <a:ext uri="{FF2B5EF4-FFF2-40B4-BE49-F238E27FC236}">
                    <a16:creationId xmlns:a16="http://schemas.microsoft.com/office/drawing/2014/main" id="{765BBEDF-3C6B-1040-8B52-503C49ECEE41}"/>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2" name="AutoShape 83">
                <a:extLst>
                  <a:ext uri="{FF2B5EF4-FFF2-40B4-BE49-F238E27FC236}">
                    <a16:creationId xmlns:a16="http://schemas.microsoft.com/office/drawing/2014/main" id="{6FAE78A0-65F7-5C4E-B7EA-70A785714C79}"/>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3" name="Oval 84">
                <a:extLst>
                  <a:ext uri="{FF2B5EF4-FFF2-40B4-BE49-F238E27FC236}">
                    <a16:creationId xmlns:a16="http://schemas.microsoft.com/office/drawing/2014/main" id="{AABAB6CF-26FB-E547-93D6-6BFF67172415}"/>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4" name="Oval 85">
                <a:extLst>
                  <a:ext uri="{FF2B5EF4-FFF2-40B4-BE49-F238E27FC236}">
                    <a16:creationId xmlns:a16="http://schemas.microsoft.com/office/drawing/2014/main" id="{EE66FB07-9865-0B46-8669-F1B01050BFB9}"/>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15" name="Oval 86">
                <a:extLst>
                  <a:ext uri="{FF2B5EF4-FFF2-40B4-BE49-F238E27FC236}">
                    <a16:creationId xmlns:a16="http://schemas.microsoft.com/office/drawing/2014/main" id="{5A789240-A8CA-A84D-A9E3-BD6D3717368B}"/>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16" name="Rectangle 87">
                <a:extLst>
                  <a:ext uri="{FF2B5EF4-FFF2-40B4-BE49-F238E27FC236}">
                    <a16:creationId xmlns:a16="http://schemas.microsoft.com/office/drawing/2014/main" id="{A762B790-F441-E240-934E-A9664B2F5399}"/>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nvGrpSpPr>
            <p:cNvPr id="143" name="Group 88">
              <a:extLst>
                <a:ext uri="{FF2B5EF4-FFF2-40B4-BE49-F238E27FC236}">
                  <a16:creationId xmlns:a16="http://schemas.microsoft.com/office/drawing/2014/main" id="{17DC5732-628F-6741-852D-2CBD1EC0FDEB}"/>
                </a:ext>
              </a:extLst>
            </p:cNvPr>
            <p:cNvGrpSpPr>
              <a:grpSpLocks/>
            </p:cNvGrpSpPr>
            <p:nvPr/>
          </p:nvGrpSpPr>
          <p:grpSpPr bwMode="auto">
            <a:xfrm>
              <a:off x="7659865" y="3576238"/>
              <a:ext cx="223838" cy="501650"/>
              <a:chOff x="4140" y="429"/>
              <a:chExt cx="1425" cy="2396"/>
            </a:xfrm>
          </p:grpSpPr>
          <p:sp>
            <p:nvSpPr>
              <p:cNvPr id="144" name="Freeform 89">
                <a:extLst>
                  <a:ext uri="{FF2B5EF4-FFF2-40B4-BE49-F238E27FC236}">
                    <a16:creationId xmlns:a16="http://schemas.microsoft.com/office/drawing/2014/main" id="{66258626-CF43-4144-AFB5-A001FE5BE71D}"/>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Rectangle 90">
                <a:extLst>
                  <a:ext uri="{FF2B5EF4-FFF2-40B4-BE49-F238E27FC236}">
                    <a16:creationId xmlns:a16="http://schemas.microsoft.com/office/drawing/2014/main" id="{75E92CB8-71C3-E048-84D7-F08068A4723B}"/>
                  </a:ext>
                </a:extLst>
              </p:cNvPr>
              <p:cNvSpPr>
                <a:spLocks noChangeArrowheads="1"/>
              </p:cNvSpPr>
              <p:nvPr/>
            </p:nvSpPr>
            <p:spPr bwMode="auto">
              <a:xfrm>
                <a:off x="4211" y="429"/>
                <a:ext cx="1041" cy="2282"/>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46" name="Freeform 91">
                <a:extLst>
                  <a:ext uri="{FF2B5EF4-FFF2-40B4-BE49-F238E27FC236}">
                    <a16:creationId xmlns:a16="http://schemas.microsoft.com/office/drawing/2014/main" id="{71C22EB9-D8A4-F04F-A304-D772EEAB70F8}"/>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Freeform 92">
                <a:extLst>
                  <a:ext uri="{FF2B5EF4-FFF2-40B4-BE49-F238E27FC236}">
                    <a16:creationId xmlns:a16="http://schemas.microsoft.com/office/drawing/2014/main" id="{A649EF14-8235-8B4A-8B8B-3AC2B2B64C7B}"/>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Rectangle 93">
                <a:extLst>
                  <a:ext uri="{FF2B5EF4-FFF2-40B4-BE49-F238E27FC236}">
                    <a16:creationId xmlns:a16="http://schemas.microsoft.com/office/drawing/2014/main" id="{2C3B9489-DBCD-1B41-A1E0-9939F842AA3D}"/>
                  </a:ext>
                </a:extLst>
              </p:cNvPr>
              <p:cNvSpPr>
                <a:spLocks noChangeArrowheads="1"/>
              </p:cNvSpPr>
              <p:nvPr/>
            </p:nvSpPr>
            <p:spPr bwMode="auto">
              <a:xfrm>
                <a:off x="4211" y="694"/>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49" name="Group 94">
                <a:extLst>
                  <a:ext uri="{FF2B5EF4-FFF2-40B4-BE49-F238E27FC236}">
                    <a16:creationId xmlns:a16="http://schemas.microsoft.com/office/drawing/2014/main" id="{5EA53608-D5A4-FB4B-8294-6D9D65EFF00C}"/>
                  </a:ext>
                </a:extLst>
              </p:cNvPr>
              <p:cNvGrpSpPr>
                <a:grpSpLocks/>
              </p:cNvGrpSpPr>
              <p:nvPr/>
            </p:nvGrpSpPr>
            <p:grpSpPr bwMode="auto">
              <a:xfrm>
                <a:off x="4749" y="668"/>
                <a:ext cx="581" cy="145"/>
                <a:chOff x="614" y="2568"/>
                <a:chExt cx="725" cy="139"/>
              </a:xfrm>
            </p:grpSpPr>
            <p:sp>
              <p:nvSpPr>
                <p:cNvPr id="174" name="AutoShape 95">
                  <a:extLst>
                    <a:ext uri="{FF2B5EF4-FFF2-40B4-BE49-F238E27FC236}">
                      <a16:creationId xmlns:a16="http://schemas.microsoft.com/office/drawing/2014/main" id="{AED3F1D5-BB8C-254E-83E5-6EAB6528B99F}"/>
                    </a:ext>
                  </a:extLst>
                </p:cNvPr>
                <p:cNvSpPr>
                  <a:spLocks noChangeArrowheads="1"/>
                </p:cNvSpPr>
                <p:nvPr/>
              </p:nvSpPr>
              <p:spPr bwMode="auto">
                <a:xfrm>
                  <a:off x="611" y="2571"/>
                  <a:ext cx="731" cy="138"/>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5" name="AutoShape 96">
                  <a:extLst>
                    <a:ext uri="{FF2B5EF4-FFF2-40B4-BE49-F238E27FC236}">
                      <a16:creationId xmlns:a16="http://schemas.microsoft.com/office/drawing/2014/main" id="{942D2E9F-6E36-084E-9FBC-AD82CA243A50}"/>
                    </a:ext>
                  </a:extLst>
                </p:cNvPr>
                <p:cNvSpPr>
                  <a:spLocks noChangeArrowheads="1"/>
                </p:cNvSpPr>
                <p:nvPr/>
              </p:nvSpPr>
              <p:spPr bwMode="auto">
                <a:xfrm>
                  <a:off x="623" y="2586"/>
                  <a:ext cx="706"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0" name="Rectangle 97">
                <a:extLst>
                  <a:ext uri="{FF2B5EF4-FFF2-40B4-BE49-F238E27FC236}">
                    <a16:creationId xmlns:a16="http://schemas.microsoft.com/office/drawing/2014/main" id="{E8FF0B53-6745-A84C-89E0-B850FA20B8A6}"/>
                  </a:ext>
                </a:extLst>
              </p:cNvPr>
              <p:cNvSpPr>
                <a:spLocks noChangeArrowheads="1"/>
              </p:cNvSpPr>
              <p:nvPr/>
            </p:nvSpPr>
            <p:spPr bwMode="auto">
              <a:xfrm>
                <a:off x="4221" y="1020"/>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1" name="Group 98">
                <a:extLst>
                  <a:ext uri="{FF2B5EF4-FFF2-40B4-BE49-F238E27FC236}">
                    <a16:creationId xmlns:a16="http://schemas.microsoft.com/office/drawing/2014/main" id="{3E1DFAB8-85DC-9B47-A3FC-17FA76E4DB95}"/>
                  </a:ext>
                </a:extLst>
              </p:cNvPr>
              <p:cNvGrpSpPr>
                <a:grpSpLocks/>
              </p:cNvGrpSpPr>
              <p:nvPr/>
            </p:nvGrpSpPr>
            <p:grpSpPr bwMode="auto">
              <a:xfrm>
                <a:off x="4747" y="994"/>
                <a:ext cx="581" cy="134"/>
                <a:chOff x="614" y="2568"/>
                <a:chExt cx="725" cy="139"/>
              </a:xfrm>
            </p:grpSpPr>
            <p:sp>
              <p:nvSpPr>
                <p:cNvPr id="172" name="AutoShape 99">
                  <a:extLst>
                    <a:ext uri="{FF2B5EF4-FFF2-40B4-BE49-F238E27FC236}">
                      <a16:creationId xmlns:a16="http://schemas.microsoft.com/office/drawing/2014/main" id="{9B63DA8A-7611-6449-A57A-B40172E56E2A}"/>
                    </a:ext>
                  </a:extLst>
                </p:cNvPr>
                <p:cNvSpPr>
                  <a:spLocks noChangeArrowheads="1"/>
                </p:cNvSpPr>
                <p:nvPr/>
              </p:nvSpPr>
              <p:spPr bwMode="auto">
                <a:xfrm>
                  <a:off x="613" y="2572"/>
                  <a:ext cx="731" cy="13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3" name="AutoShape 100">
                  <a:extLst>
                    <a:ext uri="{FF2B5EF4-FFF2-40B4-BE49-F238E27FC236}">
                      <a16:creationId xmlns:a16="http://schemas.microsoft.com/office/drawing/2014/main" id="{AB3060D8-D09B-3F4B-AEE4-AEE61862CA56}"/>
                    </a:ext>
                  </a:extLst>
                </p:cNvPr>
                <p:cNvSpPr>
                  <a:spLocks noChangeArrowheads="1"/>
                </p:cNvSpPr>
                <p:nvPr/>
              </p:nvSpPr>
              <p:spPr bwMode="auto">
                <a:xfrm>
                  <a:off x="626" y="2588"/>
                  <a:ext cx="706" cy="10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2" name="Rectangle 101">
                <a:extLst>
                  <a:ext uri="{FF2B5EF4-FFF2-40B4-BE49-F238E27FC236}">
                    <a16:creationId xmlns:a16="http://schemas.microsoft.com/office/drawing/2014/main" id="{3C0F1872-3B7D-4A41-8B0C-E81E4AC44AD7}"/>
                  </a:ext>
                </a:extLst>
              </p:cNvPr>
              <p:cNvSpPr>
                <a:spLocks noChangeArrowheads="1"/>
              </p:cNvSpPr>
              <p:nvPr/>
            </p:nvSpPr>
            <p:spPr bwMode="auto">
              <a:xfrm>
                <a:off x="4221" y="1362"/>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3" name="Rectangle 102">
                <a:extLst>
                  <a:ext uri="{FF2B5EF4-FFF2-40B4-BE49-F238E27FC236}">
                    <a16:creationId xmlns:a16="http://schemas.microsoft.com/office/drawing/2014/main" id="{660918F1-C396-1647-B4E6-234CB13D9502}"/>
                  </a:ext>
                </a:extLst>
              </p:cNvPr>
              <p:cNvSpPr>
                <a:spLocks noChangeArrowheads="1"/>
              </p:cNvSpPr>
              <p:nvPr/>
            </p:nvSpPr>
            <p:spPr bwMode="auto">
              <a:xfrm>
                <a:off x="4231" y="1657"/>
                <a:ext cx="596" cy="45"/>
              </a:xfrm>
              <a:prstGeom prst="rect">
                <a:avLst/>
              </a:prstGeom>
              <a:solidFill>
                <a:schemeClr val="tx1"/>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154" name="Group 103">
                <a:extLst>
                  <a:ext uri="{FF2B5EF4-FFF2-40B4-BE49-F238E27FC236}">
                    <a16:creationId xmlns:a16="http://schemas.microsoft.com/office/drawing/2014/main" id="{A148F5A9-0478-8F4F-89E7-8C39446345C2}"/>
                  </a:ext>
                </a:extLst>
              </p:cNvPr>
              <p:cNvGrpSpPr>
                <a:grpSpLocks/>
              </p:cNvGrpSpPr>
              <p:nvPr/>
            </p:nvGrpSpPr>
            <p:grpSpPr bwMode="auto">
              <a:xfrm>
                <a:off x="4735" y="1627"/>
                <a:ext cx="582" cy="151"/>
                <a:chOff x="614" y="2568"/>
                <a:chExt cx="725" cy="139"/>
              </a:xfrm>
            </p:grpSpPr>
            <p:sp>
              <p:nvSpPr>
                <p:cNvPr id="170" name="AutoShape 104">
                  <a:extLst>
                    <a:ext uri="{FF2B5EF4-FFF2-40B4-BE49-F238E27FC236}">
                      <a16:creationId xmlns:a16="http://schemas.microsoft.com/office/drawing/2014/main" id="{80F9D10C-B532-B14A-B8EA-13E7BE80A42A}"/>
                    </a:ext>
                  </a:extLst>
                </p:cNvPr>
                <p:cNvSpPr>
                  <a:spLocks noChangeArrowheads="1"/>
                </p:cNvSpPr>
                <p:nvPr/>
              </p:nvSpPr>
              <p:spPr bwMode="auto">
                <a:xfrm>
                  <a:off x="616" y="2568"/>
                  <a:ext cx="718" cy="140"/>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71" name="AutoShape 105">
                  <a:extLst>
                    <a:ext uri="{FF2B5EF4-FFF2-40B4-BE49-F238E27FC236}">
                      <a16:creationId xmlns:a16="http://schemas.microsoft.com/office/drawing/2014/main" id="{88383691-0F9A-5544-9926-129A049B8A9C}"/>
                    </a:ext>
                  </a:extLst>
                </p:cNvPr>
                <p:cNvSpPr>
                  <a:spLocks noChangeArrowheads="1"/>
                </p:cNvSpPr>
                <p:nvPr/>
              </p:nvSpPr>
              <p:spPr bwMode="auto">
                <a:xfrm>
                  <a:off x="628" y="2582"/>
                  <a:ext cx="692" cy="112"/>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5" name="Freeform 106">
                <a:extLst>
                  <a:ext uri="{FF2B5EF4-FFF2-40B4-BE49-F238E27FC236}">
                    <a16:creationId xmlns:a16="http://schemas.microsoft.com/office/drawing/2014/main" id="{5F307D13-C702-C846-AAC3-1F59F5B9637C}"/>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56" name="Group 107">
                <a:extLst>
                  <a:ext uri="{FF2B5EF4-FFF2-40B4-BE49-F238E27FC236}">
                    <a16:creationId xmlns:a16="http://schemas.microsoft.com/office/drawing/2014/main" id="{26FB1383-43C2-B14E-B7B3-0D43473DA491}"/>
                  </a:ext>
                </a:extLst>
              </p:cNvPr>
              <p:cNvGrpSpPr>
                <a:grpSpLocks/>
              </p:cNvGrpSpPr>
              <p:nvPr/>
            </p:nvGrpSpPr>
            <p:grpSpPr bwMode="auto">
              <a:xfrm>
                <a:off x="4739" y="1327"/>
                <a:ext cx="582" cy="139"/>
                <a:chOff x="614" y="2568"/>
                <a:chExt cx="725" cy="139"/>
              </a:xfrm>
            </p:grpSpPr>
            <p:sp>
              <p:nvSpPr>
                <p:cNvPr id="168" name="AutoShape 108">
                  <a:extLst>
                    <a:ext uri="{FF2B5EF4-FFF2-40B4-BE49-F238E27FC236}">
                      <a16:creationId xmlns:a16="http://schemas.microsoft.com/office/drawing/2014/main" id="{D061EDA9-2C53-BE45-915E-589037D84565}"/>
                    </a:ext>
                  </a:extLst>
                </p:cNvPr>
                <p:cNvSpPr>
                  <a:spLocks noChangeArrowheads="1"/>
                </p:cNvSpPr>
                <p:nvPr/>
              </p:nvSpPr>
              <p:spPr bwMode="auto">
                <a:xfrm>
                  <a:off x="611" y="2565"/>
                  <a:ext cx="730" cy="144"/>
                </a:xfrm>
                <a:prstGeom prst="roundRect">
                  <a:avLst>
                    <a:gd name="adj" fmla="val 50000"/>
                  </a:avLst>
                </a:prstGeom>
                <a:solidFill>
                  <a:schemeClr val="tx1"/>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9" name="AutoShape 109">
                  <a:extLst>
                    <a:ext uri="{FF2B5EF4-FFF2-40B4-BE49-F238E27FC236}">
                      <a16:creationId xmlns:a16="http://schemas.microsoft.com/office/drawing/2014/main" id="{998AB447-94FE-834C-84AB-CB37AB3038DB}"/>
                    </a:ext>
                  </a:extLst>
                </p:cNvPr>
                <p:cNvSpPr>
                  <a:spLocks noChangeArrowheads="1"/>
                </p:cNvSpPr>
                <p:nvPr/>
              </p:nvSpPr>
              <p:spPr bwMode="auto">
                <a:xfrm>
                  <a:off x="623" y="2580"/>
                  <a:ext cx="705"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157" name="Rectangle 110">
                <a:extLst>
                  <a:ext uri="{FF2B5EF4-FFF2-40B4-BE49-F238E27FC236}">
                    <a16:creationId xmlns:a16="http://schemas.microsoft.com/office/drawing/2014/main" id="{7E161FDF-4931-A54D-9200-97C2E9F03CFB}"/>
                  </a:ext>
                </a:extLst>
              </p:cNvPr>
              <p:cNvSpPr>
                <a:spLocks noChangeArrowheads="1"/>
              </p:cNvSpPr>
              <p:nvPr/>
            </p:nvSpPr>
            <p:spPr bwMode="auto">
              <a:xfrm>
                <a:off x="5252" y="429"/>
                <a:ext cx="71"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58" name="Freeform 111">
                <a:extLst>
                  <a:ext uri="{FF2B5EF4-FFF2-40B4-BE49-F238E27FC236}">
                    <a16:creationId xmlns:a16="http://schemas.microsoft.com/office/drawing/2014/main" id="{6F205231-B042-214A-BAF1-BBBFAAE8657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Freeform 112">
                <a:extLst>
                  <a:ext uri="{FF2B5EF4-FFF2-40B4-BE49-F238E27FC236}">
                    <a16:creationId xmlns:a16="http://schemas.microsoft.com/office/drawing/2014/main" id="{2C9F0014-AAE6-1E42-B6A0-5FDBFB0943CA}"/>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Oval 113">
                <a:extLst>
                  <a:ext uri="{FF2B5EF4-FFF2-40B4-BE49-F238E27FC236}">
                    <a16:creationId xmlns:a16="http://schemas.microsoft.com/office/drawing/2014/main" id="{8553CA72-700C-7E4C-96EA-C8E02AC51709}"/>
                  </a:ext>
                </a:extLst>
              </p:cNvPr>
              <p:cNvSpPr>
                <a:spLocks noChangeArrowheads="1"/>
              </p:cNvSpPr>
              <p:nvPr/>
            </p:nvSpPr>
            <p:spPr bwMode="auto">
              <a:xfrm>
                <a:off x="5514" y="2613"/>
                <a:ext cx="51" cy="91"/>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1" name="Freeform 114">
                <a:extLst>
                  <a:ext uri="{FF2B5EF4-FFF2-40B4-BE49-F238E27FC236}">
                    <a16:creationId xmlns:a16="http://schemas.microsoft.com/office/drawing/2014/main" id="{E1B0C7DC-C796-224B-95BB-EA9A64983E63}"/>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AutoShape 115">
                <a:extLst>
                  <a:ext uri="{FF2B5EF4-FFF2-40B4-BE49-F238E27FC236}">
                    <a16:creationId xmlns:a16="http://schemas.microsoft.com/office/drawing/2014/main" id="{38969B4B-14F8-4C4B-9F4D-1C9709448CC3}"/>
                  </a:ext>
                </a:extLst>
              </p:cNvPr>
              <p:cNvSpPr>
                <a:spLocks noChangeArrowheads="1"/>
              </p:cNvSpPr>
              <p:nvPr/>
            </p:nvSpPr>
            <p:spPr bwMode="auto">
              <a:xfrm>
                <a:off x="4140" y="2681"/>
                <a:ext cx="1203" cy="144"/>
              </a:xfrm>
              <a:prstGeom prst="roundRect">
                <a:avLst>
                  <a:gd name="adj" fmla="val 50000"/>
                </a:avLst>
              </a:prstGeom>
              <a:solidFill>
                <a:srgbClr val="DDDDDD"/>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3" name="AutoShape 116">
                <a:extLst>
                  <a:ext uri="{FF2B5EF4-FFF2-40B4-BE49-F238E27FC236}">
                    <a16:creationId xmlns:a16="http://schemas.microsoft.com/office/drawing/2014/main" id="{20FB94C7-96EF-D64F-9AEA-E2F1422FE2D0}"/>
                  </a:ext>
                </a:extLst>
              </p:cNvPr>
              <p:cNvSpPr>
                <a:spLocks noChangeArrowheads="1"/>
              </p:cNvSpPr>
              <p:nvPr/>
            </p:nvSpPr>
            <p:spPr bwMode="auto">
              <a:xfrm>
                <a:off x="4211" y="2711"/>
                <a:ext cx="106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4" name="Oval 117">
                <a:extLst>
                  <a:ext uri="{FF2B5EF4-FFF2-40B4-BE49-F238E27FC236}">
                    <a16:creationId xmlns:a16="http://schemas.microsoft.com/office/drawing/2014/main" id="{307DF5A4-259A-DC44-9789-8EE924382397}"/>
                  </a:ext>
                </a:extLst>
              </p:cNvPr>
              <p:cNvSpPr>
                <a:spLocks noChangeArrowheads="1"/>
              </p:cNvSpPr>
              <p:nvPr/>
            </p:nvSpPr>
            <p:spPr bwMode="auto">
              <a:xfrm>
                <a:off x="4312" y="2385"/>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5" name="Oval 118">
                <a:extLst>
                  <a:ext uri="{FF2B5EF4-FFF2-40B4-BE49-F238E27FC236}">
                    <a16:creationId xmlns:a16="http://schemas.microsoft.com/office/drawing/2014/main" id="{6D1DB86E-92BD-2544-B8B1-844EDAE5784B}"/>
                  </a:ext>
                </a:extLst>
              </p:cNvPr>
              <p:cNvSpPr>
                <a:spLocks noChangeArrowheads="1"/>
              </p:cNvSpPr>
              <p:nvPr/>
            </p:nvSpPr>
            <p:spPr bwMode="auto">
              <a:xfrm>
                <a:off x="4484" y="2385"/>
                <a:ext cx="162" cy="144"/>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66" name="Oval 119">
                <a:extLst>
                  <a:ext uri="{FF2B5EF4-FFF2-40B4-BE49-F238E27FC236}">
                    <a16:creationId xmlns:a16="http://schemas.microsoft.com/office/drawing/2014/main" id="{B13B6B0E-57D8-B54A-814C-263EB46D92DD}"/>
                  </a:ext>
                </a:extLst>
              </p:cNvPr>
              <p:cNvSpPr>
                <a:spLocks noChangeArrowheads="1"/>
              </p:cNvSpPr>
              <p:nvPr/>
            </p:nvSpPr>
            <p:spPr bwMode="auto">
              <a:xfrm>
                <a:off x="4666" y="2378"/>
                <a:ext cx="152" cy="144"/>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67" name="Rectangle 120">
                <a:extLst>
                  <a:ext uri="{FF2B5EF4-FFF2-40B4-BE49-F238E27FC236}">
                    <a16:creationId xmlns:a16="http://schemas.microsoft.com/office/drawing/2014/main" id="{270171A8-F5A4-F640-8B20-2A908A8BA70C}"/>
                  </a:ext>
                </a:extLst>
              </p:cNvPr>
              <p:cNvSpPr>
                <a:spLocks noChangeArrowheads="1"/>
              </p:cNvSpPr>
              <p:nvPr/>
            </p:nvSpPr>
            <p:spPr bwMode="auto">
              <a:xfrm>
                <a:off x="5060" y="1832"/>
                <a:ext cx="91" cy="766"/>
              </a:xfrm>
              <a:prstGeom prst="rect">
                <a:avLst/>
              </a:prstGeom>
              <a:solidFill>
                <a:srgbClr val="292929"/>
              </a:solidFill>
              <a:ln w="952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grpSp>
      <p:sp>
        <p:nvSpPr>
          <p:cNvPr id="6" name="Freeform 5">
            <a:extLst>
              <a:ext uri="{FF2B5EF4-FFF2-40B4-BE49-F238E27FC236}">
                <a16:creationId xmlns:a16="http://schemas.microsoft.com/office/drawing/2014/main" id="{E31BA10A-DEA2-4D4B-AB0D-89FB36E5C7B3}"/>
              </a:ext>
            </a:extLst>
          </p:cNvPr>
          <p:cNvSpPr/>
          <p:nvPr/>
        </p:nvSpPr>
        <p:spPr>
          <a:xfrm>
            <a:off x="6069496" y="2941983"/>
            <a:ext cx="3750365" cy="2491408"/>
          </a:xfrm>
          <a:custGeom>
            <a:avLst/>
            <a:gdLst>
              <a:gd name="connsiteX0" fmla="*/ 331304 w 3750365"/>
              <a:gd name="connsiteY0" fmla="*/ 0 h 2491408"/>
              <a:gd name="connsiteX1" fmla="*/ 0 w 3750365"/>
              <a:gd name="connsiteY1" fmla="*/ 861391 h 2491408"/>
              <a:gd name="connsiteX2" fmla="*/ 13252 w 3750365"/>
              <a:gd name="connsiteY2" fmla="*/ 1378226 h 2491408"/>
              <a:gd name="connsiteX3" fmla="*/ 26504 w 3750365"/>
              <a:gd name="connsiteY3" fmla="*/ 2491408 h 2491408"/>
              <a:gd name="connsiteX4" fmla="*/ 3750365 w 3750365"/>
              <a:gd name="connsiteY4" fmla="*/ 2451652 h 2491408"/>
              <a:gd name="connsiteX5" fmla="*/ 3723861 w 3750365"/>
              <a:gd name="connsiteY5" fmla="*/ 79513 h 2491408"/>
              <a:gd name="connsiteX6" fmla="*/ 331304 w 3750365"/>
              <a:gd name="connsiteY6" fmla="*/ 0 h 2491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50365" h="2491408">
                <a:moveTo>
                  <a:pt x="331304" y="0"/>
                </a:moveTo>
                <a:lnTo>
                  <a:pt x="0" y="861391"/>
                </a:lnTo>
                <a:lnTo>
                  <a:pt x="13252" y="1378226"/>
                </a:lnTo>
                <a:lnTo>
                  <a:pt x="26504" y="2491408"/>
                </a:lnTo>
                <a:lnTo>
                  <a:pt x="3750365" y="2451652"/>
                </a:lnTo>
                <a:lnTo>
                  <a:pt x="3723861" y="79513"/>
                </a:lnTo>
                <a:lnTo>
                  <a:pt x="331304"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4">
            <a:extLst>
              <a:ext uri="{FF2B5EF4-FFF2-40B4-BE49-F238E27FC236}">
                <a16:creationId xmlns:a16="http://schemas.microsoft.com/office/drawing/2014/main" id="{1FBC6EFA-9BEE-6368-7526-039B08079109}"/>
              </a:ext>
            </a:extLst>
          </p:cNvPr>
          <p:cNvSpPr txBox="1">
            <a:spLocks noChangeArrowheads="1"/>
          </p:cNvSpPr>
          <p:nvPr/>
        </p:nvSpPr>
        <p:spPr>
          <a:xfrm>
            <a:off x="283206" y="5816293"/>
            <a:ext cx="11428176" cy="107632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2"/>
              <a:buChar char="§"/>
              <a:defRPr/>
            </a:pPr>
            <a:r>
              <a:rPr lang="en-US"/>
              <a:t>two example forms of the pipelined approach: </a:t>
            </a:r>
            <a:r>
              <a:rPr lang="en-US" i="1">
                <a:solidFill>
                  <a:srgbClr val="CC0000"/>
                </a:solidFill>
              </a:rPr>
              <a:t>go-Back-N, selective repeat</a:t>
            </a:r>
          </a:p>
        </p:txBody>
      </p:sp>
    </p:spTree>
    <p:extLst>
      <p:ext uri="{BB962C8B-B14F-4D97-AF65-F5344CB8AC3E}">
        <p14:creationId xmlns:p14="http://schemas.microsoft.com/office/powerpoint/2010/main" val="3898697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Pipelining: increased utilization</a:t>
            </a:r>
            <a:endParaRPr lang="en-US" sz="4400"/>
          </a:p>
        </p:txBody>
      </p:sp>
      <p:grpSp>
        <p:nvGrpSpPr>
          <p:cNvPr id="6" name="Group 5">
            <a:extLst>
              <a:ext uri="{FF2B5EF4-FFF2-40B4-BE49-F238E27FC236}">
                <a16:creationId xmlns:a16="http://schemas.microsoft.com/office/drawing/2014/main" id="{F2D9612C-CE0F-6C45-B7EC-FE1D2900506E}"/>
              </a:ext>
            </a:extLst>
          </p:cNvPr>
          <p:cNvGrpSpPr/>
          <p:nvPr/>
        </p:nvGrpSpPr>
        <p:grpSpPr>
          <a:xfrm>
            <a:off x="1436915" y="1417186"/>
            <a:ext cx="9144000" cy="3759200"/>
            <a:chOff x="1436915" y="1417186"/>
            <a:chExt cx="9144000" cy="3759200"/>
          </a:xfrm>
        </p:grpSpPr>
        <p:grpSp>
          <p:nvGrpSpPr>
            <p:cNvPr id="5" name="Group 4">
              <a:extLst>
                <a:ext uri="{FF2B5EF4-FFF2-40B4-BE49-F238E27FC236}">
                  <a16:creationId xmlns:a16="http://schemas.microsoft.com/office/drawing/2014/main" id="{F0C3BE89-6F62-424C-BFB2-28F71C43CE69}"/>
                </a:ext>
              </a:extLst>
            </p:cNvPr>
            <p:cNvGrpSpPr/>
            <p:nvPr/>
          </p:nvGrpSpPr>
          <p:grpSpPr>
            <a:xfrm>
              <a:off x="1436915" y="1744211"/>
              <a:ext cx="5265738" cy="3432175"/>
              <a:chOff x="1436915" y="1744211"/>
              <a:chExt cx="5265738" cy="3432175"/>
            </a:xfrm>
          </p:grpSpPr>
          <p:sp>
            <p:nvSpPr>
              <p:cNvPr id="271" name="Text Box 4">
                <a:extLst>
                  <a:ext uri="{FF2B5EF4-FFF2-40B4-BE49-F238E27FC236}">
                    <a16:creationId xmlns:a16="http://schemas.microsoft.com/office/drawing/2014/main" id="{8A9D06FA-5302-274C-84A9-DD1CED459992}"/>
                  </a:ext>
                </a:extLst>
              </p:cNvPr>
              <p:cNvSpPr txBox="1">
                <a:spLocks noChangeArrowheads="1"/>
              </p:cNvSpPr>
              <p:nvPr/>
            </p:nvSpPr>
            <p:spPr bwMode="auto">
              <a:xfrm>
                <a:off x="1436915" y="1760086"/>
                <a:ext cx="3086100" cy="3540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transmitted, t = 0</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2" name="Line 5">
                <a:extLst>
                  <a:ext uri="{FF2B5EF4-FFF2-40B4-BE49-F238E27FC236}">
                    <a16:creationId xmlns:a16="http://schemas.microsoft.com/office/drawing/2014/main" id="{EBE74238-0C8D-D64B-8C2E-687BBF22856B}"/>
                  </a:ext>
                </a:extLst>
              </p:cNvPr>
              <p:cNvSpPr>
                <a:spLocks noChangeShapeType="1"/>
              </p:cNvSpPr>
              <p:nvPr/>
            </p:nvSpPr>
            <p:spPr bwMode="auto">
              <a:xfrm>
                <a:off x="4599215" y="1744211"/>
                <a:ext cx="20638" cy="328453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3" name="Line 6">
                <a:extLst>
                  <a:ext uri="{FF2B5EF4-FFF2-40B4-BE49-F238E27FC236}">
                    <a16:creationId xmlns:a16="http://schemas.microsoft.com/office/drawing/2014/main" id="{0C9FFAAE-DCDE-8044-9CE7-6F8A7B2FC055}"/>
                  </a:ext>
                </a:extLst>
              </p:cNvPr>
              <p:cNvSpPr>
                <a:spLocks noChangeShapeType="1"/>
              </p:cNvSpPr>
              <p:nvPr/>
            </p:nvSpPr>
            <p:spPr bwMode="auto">
              <a:xfrm>
                <a:off x="6680428" y="1756911"/>
                <a:ext cx="22225" cy="33512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0" name="Group 23">
                <a:extLst>
                  <a:ext uri="{FF2B5EF4-FFF2-40B4-BE49-F238E27FC236}">
                    <a16:creationId xmlns:a16="http://schemas.microsoft.com/office/drawing/2014/main" id="{C2DCCE27-7917-EA41-B0D5-20716F45FD67}"/>
                  </a:ext>
                </a:extLst>
              </p:cNvPr>
              <p:cNvGrpSpPr>
                <a:grpSpLocks/>
              </p:cNvGrpSpPr>
              <p:nvPr/>
            </p:nvGrpSpPr>
            <p:grpSpPr bwMode="auto">
              <a:xfrm>
                <a:off x="4480153" y="4081011"/>
                <a:ext cx="1466850" cy="608013"/>
                <a:chOff x="12502" y="21425"/>
                <a:chExt cx="3400" cy="1025"/>
              </a:xfrm>
            </p:grpSpPr>
            <p:sp>
              <p:nvSpPr>
                <p:cNvPr id="291" name="Line 24">
                  <a:extLst>
                    <a:ext uri="{FF2B5EF4-FFF2-40B4-BE49-F238E27FC236}">
                      <a16:creationId xmlns:a16="http://schemas.microsoft.com/office/drawing/2014/main" id="{A9FA2FEB-7650-5B42-A31A-A637A45CA6FF}"/>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2" name="Freeform 25">
                  <a:extLst>
                    <a:ext uri="{FF2B5EF4-FFF2-40B4-BE49-F238E27FC236}">
                      <a16:creationId xmlns:a16="http://schemas.microsoft.com/office/drawing/2014/main" id="{5BCD89AD-C50C-6545-ADEB-A57C6CDD92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293" name="Group 26">
                  <a:extLst>
                    <a:ext uri="{FF2B5EF4-FFF2-40B4-BE49-F238E27FC236}">
                      <a16:creationId xmlns:a16="http://schemas.microsoft.com/office/drawing/2014/main" id="{CD5FB7C7-CD97-554F-9528-260B8217603A}"/>
                    </a:ext>
                  </a:extLst>
                </p:cNvPr>
                <p:cNvGrpSpPr>
                  <a:grpSpLocks/>
                </p:cNvGrpSpPr>
                <p:nvPr/>
              </p:nvGrpSpPr>
              <p:grpSpPr bwMode="auto">
                <a:xfrm>
                  <a:off x="12815" y="21425"/>
                  <a:ext cx="2776" cy="913"/>
                  <a:chOff x="12315" y="13225"/>
                  <a:chExt cx="2775" cy="913"/>
                </a:xfrm>
              </p:grpSpPr>
              <p:sp>
                <p:nvSpPr>
                  <p:cNvPr id="296" name="Line 27">
                    <a:extLst>
                      <a:ext uri="{FF2B5EF4-FFF2-40B4-BE49-F238E27FC236}">
                        <a16:creationId xmlns:a16="http://schemas.microsoft.com/office/drawing/2014/main" id="{73F94F66-30C4-DD47-A1F3-8FC6B19EB61B}"/>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7" name="Line 28">
                    <a:extLst>
                      <a:ext uri="{FF2B5EF4-FFF2-40B4-BE49-F238E27FC236}">
                        <a16:creationId xmlns:a16="http://schemas.microsoft.com/office/drawing/2014/main" id="{5CF9459B-BF29-474D-BD49-51BFB74A167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294" name="Line 29">
                  <a:extLst>
                    <a:ext uri="{FF2B5EF4-FFF2-40B4-BE49-F238E27FC236}">
                      <a16:creationId xmlns:a16="http://schemas.microsoft.com/office/drawing/2014/main" id="{C83DFF49-AFA9-B447-8725-97F2F7C2664C}"/>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5" name="Line 30">
                  <a:extLst>
                    <a:ext uri="{FF2B5EF4-FFF2-40B4-BE49-F238E27FC236}">
                      <a16:creationId xmlns:a16="http://schemas.microsoft.com/office/drawing/2014/main" id="{9326AF50-13D7-574E-AFF2-CD2DDBD17BD8}"/>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02" name="Group 35">
                <a:extLst>
                  <a:ext uri="{FF2B5EF4-FFF2-40B4-BE49-F238E27FC236}">
                    <a16:creationId xmlns:a16="http://schemas.microsoft.com/office/drawing/2014/main" id="{22FDE4C6-35BE-AD41-8733-199E0B0C3987}"/>
                  </a:ext>
                </a:extLst>
              </p:cNvPr>
              <p:cNvGrpSpPr>
                <a:grpSpLocks/>
              </p:cNvGrpSpPr>
              <p:nvPr/>
            </p:nvGrpSpPr>
            <p:grpSpPr bwMode="auto">
              <a:xfrm>
                <a:off x="4469040" y="4319136"/>
                <a:ext cx="1466850" cy="606425"/>
                <a:chOff x="12502" y="21425"/>
                <a:chExt cx="3400" cy="1025"/>
              </a:xfrm>
            </p:grpSpPr>
            <p:sp>
              <p:nvSpPr>
                <p:cNvPr id="303" name="Line 36">
                  <a:extLst>
                    <a:ext uri="{FF2B5EF4-FFF2-40B4-BE49-F238E27FC236}">
                      <a16:creationId xmlns:a16="http://schemas.microsoft.com/office/drawing/2014/main" id="{C65011A2-C10F-4E4E-950F-6344F3BFE55D}"/>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4" name="Freeform 37">
                  <a:extLst>
                    <a:ext uri="{FF2B5EF4-FFF2-40B4-BE49-F238E27FC236}">
                      <a16:creationId xmlns:a16="http://schemas.microsoft.com/office/drawing/2014/main" id="{4BC1F15A-0B55-9B41-BB0E-8078C84DD8D8}"/>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05" name="Group 38">
                  <a:extLst>
                    <a:ext uri="{FF2B5EF4-FFF2-40B4-BE49-F238E27FC236}">
                      <a16:creationId xmlns:a16="http://schemas.microsoft.com/office/drawing/2014/main" id="{C74149F6-2BD9-1547-B14C-69B2E641BDFF}"/>
                    </a:ext>
                  </a:extLst>
                </p:cNvPr>
                <p:cNvGrpSpPr>
                  <a:grpSpLocks/>
                </p:cNvGrpSpPr>
                <p:nvPr/>
              </p:nvGrpSpPr>
              <p:grpSpPr bwMode="auto">
                <a:xfrm>
                  <a:off x="12815" y="21425"/>
                  <a:ext cx="2776" cy="913"/>
                  <a:chOff x="12315" y="13225"/>
                  <a:chExt cx="2775" cy="913"/>
                </a:xfrm>
              </p:grpSpPr>
              <p:sp>
                <p:nvSpPr>
                  <p:cNvPr id="308" name="Line 39">
                    <a:extLst>
                      <a:ext uri="{FF2B5EF4-FFF2-40B4-BE49-F238E27FC236}">
                        <a16:creationId xmlns:a16="http://schemas.microsoft.com/office/drawing/2014/main" id="{59CC4175-88B4-8C40-B032-807D24CE2432}"/>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9" name="Line 40">
                    <a:extLst>
                      <a:ext uri="{FF2B5EF4-FFF2-40B4-BE49-F238E27FC236}">
                        <a16:creationId xmlns:a16="http://schemas.microsoft.com/office/drawing/2014/main" id="{2A62733E-86E9-C64F-8671-78D818E6BEBF}"/>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06" name="Line 41">
                  <a:extLst>
                    <a:ext uri="{FF2B5EF4-FFF2-40B4-BE49-F238E27FC236}">
                      <a16:creationId xmlns:a16="http://schemas.microsoft.com/office/drawing/2014/main" id="{11893E37-487E-1C43-93FA-50C9B2770C22}"/>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7" name="Line 42">
                  <a:extLst>
                    <a:ext uri="{FF2B5EF4-FFF2-40B4-BE49-F238E27FC236}">
                      <a16:creationId xmlns:a16="http://schemas.microsoft.com/office/drawing/2014/main" id="{30CC5948-C914-3749-A6FB-7CBA6CEFC2F4}"/>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310" name="Group 43">
                <a:extLst>
                  <a:ext uri="{FF2B5EF4-FFF2-40B4-BE49-F238E27FC236}">
                    <a16:creationId xmlns:a16="http://schemas.microsoft.com/office/drawing/2014/main" id="{EF1CBAE6-6435-1B41-BF0D-D5BDA59F7DBF}"/>
                  </a:ext>
                </a:extLst>
              </p:cNvPr>
              <p:cNvGrpSpPr>
                <a:grpSpLocks/>
              </p:cNvGrpSpPr>
              <p:nvPr/>
            </p:nvGrpSpPr>
            <p:grpSpPr bwMode="auto">
              <a:xfrm>
                <a:off x="4480153" y="4569961"/>
                <a:ext cx="1466850" cy="606425"/>
                <a:chOff x="12502" y="21425"/>
                <a:chExt cx="3400" cy="1025"/>
              </a:xfrm>
            </p:grpSpPr>
            <p:sp>
              <p:nvSpPr>
                <p:cNvPr id="311" name="Line 44">
                  <a:extLst>
                    <a:ext uri="{FF2B5EF4-FFF2-40B4-BE49-F238E27FC236}">
                      <a16:creationId xmlns:a16="http://schemas.microsoft.com/office/drawing/2014/main" id="{F14701CF-76F1-2A4D-B2B4-A5BD8ECC327A}"/>
                    </a:ext>
                  </a:extLst>
                </p:cNvPr>
                <p:cNvSpPr>
                  <a:spLocks noChangeShapeType="1"/>
                </p:cNvSpPr>
                <p:nvPr/>
              </p:nvSpPr>
              <p:spPr bwMode="auto">
                <a:xfrm flipH="1">
                  <a:off x="12502" y="21425"/>
                  <a:ext cx="288"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2" name="Freeform 45">
                  <a:extLst>
                    <a:ext uri="{FF2B5EF4-FFF2-40B4-BE49-F238E27FC236}">
                      <a16:creationId xmlns:a16="http://schemas.microsoft.com/office/drawing/2014/main" id="{731F34A3-5536-D645-BFF8-86128FA9A642}"/>
                    </a:ext>
                  </a:extLst>
                </p:cNvPr>
                <p:cNvSpPr>
                  <a:spLocks/>
                </p:cNvSpPr>
                <p:nvPr/>
              </p:nvSpPr>
              <p:spPr bwMode="auto">
                <a:xfrm>
                  <a:off x="12827" y="21438"/>
                  <a:ext cx="3075" cy="987"/>
                </a:xfrm>
                <a:custGeom>
                  <a:avLst/>
                  <a:gdLst>
                    <a:gd name="T0" fmla="*/ 0 w 1845"/>
                    <a:gd name="T1" fmla="*/ 0 h 592"/>
                    <a:gd name="T2" fmla="*/ 305147 w 1845"/>
                    <a:gd name="T3" fmla="*/ 98267 h 592"/>
                    <a:gd name="T4" fmla="*/ 181112 w 1845"/>
                    <a:gd name="T5" fmla="*/ 98267 h 592"/>
                    <a:gd name="T6" fmla="*/ 0 w 1845"/>
                    <a:gd name="T7" fmla="*/ 41006 h 592"/>
                    <a:gd name="T8" fmla="*/ 0 w 1845"/>
                    <a:gd name="T9" fmla="*/ 0 h 5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845" h="592">
                      <a:moveTo>
                        <a:pt x="0" y="0"/>
                      </a:moveTo>
                      <a:lnTo>
                        <a:pt x="1845" y="592"/>
                      </a:lnTo>
                      <a:lnTo>
                        <a:pt x="1095" y="592"/>
                      </a:lnTo>
                      <a:lnTo>
                        <a:pt x="0" y="247"/>
                      </a:lnTo>
                      <a:lnTo>
                        <a:pt x="0" y="0"/>
                      </a:lnTo>
                      <a:close/>
                    </a:path>
                  </a:pathLst>
                </a:custGeom>
                <a:gradFill rotWithShape="1">
                  <a:gsLst>
                    <a:gs pos="0">
                      <a:srgbClr val="00CCFF"/>
                    </a:gs>
                    <a:gs pos="100000">
                      <a:srgbClr val="FFFF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313" name="Group 46">
                  <a:extLst>
                    <a:ext uri="{FF2B5EF4-FFF2-40B4-BE49-F238E27FC236}">
                      <a16:creationId xmlns:a16="http://schemas.microsoft.com/office/drawing/2014/main" id="{85521E25-61DD-F442-81A5-F4A019724E19}"/>
                    </a:ext>
                  </a:extLst>
                </p:cNvPr>
                <p:cNvGrpSpPr>
                  <a:grpSpLocks/>
                </p:cNvGrpSpPr>
                <p:nvPr/>
              </p:nvGrpSpPr>
              <p:grpSpPr bwMode="auto">
                <a:xfrm>
                  <a:off x="12815" y="21425"/>
                  <a:ext cx="2776" cy="913"/>
                  <a:chOff x="12315" y="13225"/>
                  <a:chExt cx="2775" cy="913"/>
                </a:xfrm>
              </p:grpSpPr>
              <p:sp>
                <p:nvSpPr>
                  <p:cNvPr id="316" name="Line 47">
                    <a:extLst>
                      <a:ext uri="{FF2B5EF4-FFF2-40B4-BE49-F238E27FC236}">
                        <a16:creationId xmlns:a16="http://schemas.microsoft.com/office/drawing/2014/main" id="{1A001C50-CAEA-3442-AFBA-E51180AC45BE}"/>
                      </a:ext>
                    </a:extLst>
                  </p:cNvPr>
                  <p:cNvSpPr>
                    <a:spLocks noChangeShapeType="1"/>
                  </p:cNvSpPr>
                  <p:nvPr/>
                </p:nvSpPr>
                <p:spPr bwMode="auto">
                  <a:xfrm>
                    <a:off x="12315" y="13225"/>
                    <a:ext cx="1587" cy="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7" name="Line 48">
                    <a:extLst>
                      <a:ext uri="{FF2B5EF4-FFF2-40B4-BE49-F238E27FC236}">
                        <a16:creationId xmlns:a16="http://schemas.microsoft.com/office/drawing/2014/main" id="{37926C33-0CD4-CD45-BDFA-BADA6AC2CF0C}"/>
                      </a:ext>
                    </a:extLst>
                  </p:cNvPr>
                  <p:cNvSpPr>
                    <a:spLocks noChangeShapeType="1"/>
                  </p:cNvSpPr>
                  <p:nvPr/>
                </p:nvSpPr>
                <p:spPr bwMode="auto">
                  <a:xfrm>
                    <a:off x="13915" y="13737"/>
                    <a:ext cx="1175" cy="401"/>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4" name="Line 49">
                  <a:extLst>
                    <a:ext uri="{FF2B5EF4-FFF2-40B4-BE49-F238E27FC236}">
                      <a16:creationId xmlns:a16="http://schemas.microsoft.com/office/drawing/2014/main" id="{2F091D1F-079B-8B42-8F5F-7A038D533AEE}"/>
                    </a:ext>
                  </a:extLst>
                </p:cNvPr>
                <p:cNvSpPr>
                  <a:spLocks noChangeShapeType="1"/>
                </p:cNvSpPr>
                <p:nvPr/>
              </p:nvSpPr>
              <p:spPr bwMode="auto">
                <a:xfrm>
                  <a:off x="12815" y="21837"/>
                  <a:ext cx="687" cy="2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5" name="Line 50">
                  <a:extLst>
                    <a:ext uri="{FF2B5EF4-FFF2-40B4-BE49-F238E27FC236}">
                      <a16:creationId xmlns:a16="http://schemas.microsoft.com/office/drawing/2014/main" id="{5D3DE632-11F8-E547-996E-81F2B81B1B96}"/>
                    </a:ext>
                  </a:extLst>
                </p:cNvPr>
                <p:cNvSpPr>
                  <a:spLocks noChangeShapeType="1"/>
                </p:cNvSpPr>
                <p:nvPr/>
              </p:nvSpPr>
              <p:spPr bwMode="auto">
                <a:xfrm>
                  <a:off x="13515" y="22048"/>
                  <a:ext cx="1175" cy="402"/>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sp>
            <p:nvSpPr>
              <p:cNvPr id="318" name="Line 51">
                <a:extLst>
                  <a:ext uri="{FF2B5EF4-FFF2-40B4-BE49-F238E27FC236}">
                    <a16:creationId xmlns:a16="http://schemas.microsoft.com/office/drawing/2014/main" id="{DB7CC19A-0A6A-DC4D-BED1-5955B59496B3}"/>
                  </a:ext>
                </a:extLst>
              </p:cNvPr>
              <p:cNvSpPr>
                <a:spLocks noChangeShapeType="1"/>
              </p:cNvSpPr>
              <p:nvPr/>
            </p:nvSpPr>
            <p:spPr bwMode="auto">
              <a:xfrm flipV="1">
                <a:off x="4630965" y="3646036"/>
                <a:ext cx="2065338"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4" name="Group 3">
              <a:extLst>
                <a:ext uri="{FF2B5EF4-FFF2-40B4-BE49-F238E27FC236}">
                  <a16:creationId xmlns:a16="http://schemas.microsoft.com/office/drawing/2014/main" id="{5DE6FBFC-B25F-574B-9C74-BFE13D65297A}"/>
                </a:ext>
              </a:extLst>
            </p:cNvPr>
            <p:cNvGrpSpPr/>
            <p:nvPr/>
          </p:nvGrpSpPr>
          <p:grpSpPr>
            <a:xfrm>
              <a:off x="1782990" y="1417186"/>
              <a:ext cx="8797925" cy="2974975"/>
              <a:chOff x="1782990" y="1417186"/>
              <a:chExt cx="8797925" cy="2974975"/>
            </a:xfrm>
          </p:grpSpPr>
          <p:sp>
            <p:nvSpPr>
              <p:cNvPr id="270" name="Line 3">
                <a:extLst>
                  <a:ext uri="{FF2B5EF4-FFF2-40B4-BE49-F238E27FC236}">
                    <a16:creationId xmlns:a16="http://schemas.microsoft.com/office/drawing/2014/main" id="{8578E745-D056-4142-B481-0269A613480E}"/>
                  </a:ext>
                </a:extLst>
              </p:cNvPr>
              <p:cNvSpPr>
                <a:spLocks noChangeShapeType="1"/>
              </p:cNvSpPr>
              <p:nvPr/>
            </p:nvSpPr>
            <p:spPr bwMode="auto">
              <a:xfrm>
                <a:off x="4608740" y="1966461"/>
                <a:ext cx="2082800" cy="93186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4" name="Text Box 7">
                <a:extLst>
                  <a:ext uri="{FF2B5EF4-FFF2-40B4-BE49-F238E27FC236}">
                    <a16:creationId xmlns:a16="http://schemas.microsoft.com/office/drawing/2014/main" id="{275A02AE-605A-8841-9D53-53820A5CF657}"/>
                  </a:ext>
                </a:extLst>
              </p:cNvPr>
              <p:cNvSpPr txBox="1">
                <a:spLocks noChangeArrowheads="1"/>
              </p:cNvSpPr>
              <p:nvPr/>
            </p:nvSpPr>
            <p:spPr bwMode="auto">
              <a:xfrm>
                <a:off x="4138840" y="1417186"/>
                <a:ext cx="1042988"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sender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5" name="Text Box 8">
                <a:extLst>
                  <a:ext uri="{FF2B5EF4-FFF2-40B4-BE49-F238E27FC236}">
                    <a16:creationId xmlns:a16="http://schemas.microsoft.com/office/drawing/2014/main" id="{27A750B8-38FA-9A48-B75F-4D9DAA80B3C8}"/>
                  </a:ext>
                </a:extLst>
              </p:cNvPr>
              <p:cNvSpPr txBox="1">
                <a:spLocks noChangeArrowheads="1"/>
              </p:cNvSpPr>
              <p:nvPr/>
            </p:nvSpPr>
            <p:spPr bwMode="auto">
              <a:xfrm>
                <a:off x="6167665" y="1417186"/>
                <a:ext cx="1108075" cy="3556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receiver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76" name="Line 9">
                <a:extLst>
                  <a:ext uri="{FF2B5EF4-FFF2-40B4-BE49-F238E27FC236}">
                    <a16:creationId xmlns:a16="http://schemas.microsoft.com/office/drawing/2014/main" id="{9EF9145B-0631-6D40-844E-0FEE146AD807}"/>
                  </a:ext>
                </a:extLst>
              </p:cNvPr>
              <p:cNvSpPr>
                <a:spLocks noChangeShapeType="1"/>
              </p:cNvSpPr>
              <p:nvPr/>
            </p:nvSpPr>
            <p:spPr bwMode="auto">
              <a:xfrm>
                <a:off x="4619853" y="1961699"/>
                <a:ext cx="2049462" cy="3175"/>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7" name="Line 10">
                <a:extLst>
                  <a:ext uri="{FF2B5EF4-FFF2-40B4-BE49-F238E27FC236}">
                    <a16:creationId xmlns:a16="http://schemas.microsoft.com/office/drawing/2014/main" id="{89818B7B-1767-9D41-8631-8A3B93FF67C3}"/>
                  </a:ext>
                </a:extLst>
              </p:cNvPr>
              <p:cNvSpPr>
                <a:spLocks noChangeShapeType="1"/>
              </p:cNvSpPr>
              <p:nvPr/>
            </p:nvSpPr>
            <p:spPr bwMode="auto">
              <a:xfrm>
                <a:off x="4626203" y="4093711"/>
                <a:ext cx="204946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8" name="Freeform 11">
                <a:extLst>
                  <a:ext uri="{FF2B5EF4-FFF2-40B4-BE49-F238E27FC236}">
                    <a16:creationId xmlns:a16="http://schemas.microsoft.com/office/drawing/2014/main" id="{7C53C3B4-7876-5B43-ABD7-074C37F12BE6}"/>
                  </a:ext>
                </a:extLst>
              </p:cNvPr>
              <p:cNvSpPr>
                <a:spLocks/>
              </p:cNvSpPr>
              <p:nvPr/>
            </p:nvSpPr>
            <p:spPr bwMode="auto">
              <a:xfrm>
                <a:off x="4603978" y="1958524"/>
                <a:ext cx="2087562" cy="1169987"/>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79" name="Line 12">
                <a:extLst>
                  <a:ext uri="{FF2B5EF4-FFF2-40B4-BE49-F238E27FC236}">
                    <a16:creationId xmlns:a16="http://schemas.microsoft.com/office/drawing/2014/main" id="{A956E0A5-AC1B-5447-84D9-4593A3E93C16}"/>
                  </a:ext>
                </a:extLst>
              </p:cNvPr>
              <p:cNvSpPr>
                <a:spLocks noChangeShapeType="1"/>
              </p:cNvSpPr>
              <p:nvPr/>
            </p:nvSpPr>
            <p:spPr bwMode="auto">
              <a:xfrm flipH="1">
                <a:off x="4469040" y="1958524"/>
                <a:ext cx="123825" cy="31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0" name="Line 13">
                <a:extLst>
                  <a:ext uri="{FF2B5EF4-FFF2-40B4-BE49-F238E27FC236}">
                    <a16:creationId xmlns:a16="http://schemas.microsoft.com/office/drawing/2014/main" id="{4E911566-59D1-CB47-B826-2D5CA791D0B9}"/>
                  </a:ext>
                </a:extLst>
              </p:cNvPr>
              <p:cNvSpPr>
                <a:spLocks noChangeShapeType="1"/>
              </p:cNvSpPr>
              <p:nvPr/>
            </p:nvSpPr>
            <p:spPr bwMode="auto">
              <a:xfrm flipH="1">
                <a:off x="4469040" y="2202999"/>
                <a:ext cx="1238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1" name="Text Box 14">
                <a:extLst>
                  <a:ext uri="{FF2B5EF4-FFF2-40B4-BE49-F238E27FC236}">
                    <a16:creationId xmlns:a16="http://schemas.microsoft.com/office/drawing/2014/main" id="{445CA97C-CB18-2644-916B-02A60272C884}"/>
                  </a:ext>
                </a:extLst>
              </p:cNvPr>
              <p:cNvSpPr txBox="1">
                <a:spLocks noChangeArrowheads="1"/>
              </p:cNvSpPr>
              <p:nvPr/>
            </p:nvSpPr>
            <p:spPr bwMode="auto">
              <a:xfrm>
                <a:off x="3687990" y="2942774"/>
                <a:ext cx="9652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RTT </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2" name="Line 15">
                <a:extLst>
                  <a:ext uri="{FF2B5EF4-FFF2-40B4-BE49-F238E27FC236}">
                    <a16:creationId xmlns:a16="http://schemas.microsoft.com/office/drawing/2014/main" id="{05D08CE0-2B2A-6943-A3AF-E51CE2FDFD3C}"/>
                  </a:ext>
                </a:extLst>
              </p:cNvPr>
              <p:cNvSpPr>
                <a:spLocks noChangeShapeType="1"/>
              </p:cNvSpPr>
              <p:nvPr/>
            </p:nvSpPr>
            <p:spPr bwMode="auto">
              <a:xfrm>
                <a:off x="4502378" y="3253924"/>
                <a:ext cx="9525" cy="820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3" name="Line 16">
                <a:extLst>
                  <a:ext uri="{FF2B5EF4-FFF2-40B4-BE49-F238E27FC236}">
                    <a16:creationId xmlns:a16="http://schemas.microsoft.com/office/drawing/2014/main" id="{E60C4BA4-F185-6C4D-81D1-73276FF1E040}"/>
                  </a:ext>
                </a:extLst>
              </p:cNvPr>
              <p:cNvSpPr>
                <a:spLocks noChangeShapeType="1"/>
              </p:cNvSpPr>
              <p:nvPr/>
            </p:nvSpPr>
            <p:spPr bwMode="auto">
              <a:xfrm flipV="1">
                <a:off x="4507140" y="2225224"/>
                <a:ext cx="1588" cy="77628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4" name="Text Box 17">
                <a:extLst>
                  <a:ext uri="{FF2B5EF4-FFF2-40B4-BE49-F238E27FC236}">
                    <a16:creationId xmlns:a16="http://schemas.microsoft.com/office/drawing/2014/main" id="{2D2A4BCC-1CF4-BE4F-9159-6547BADEC7D1}"/>
                  </a:ext>
                </a:extLst>
              </p:cNvPr>
              <p:cNvSpPr txBox="1">
                <a:spLocks noChangeArrowheads="1"/>
              </p:cNvSpPr>
              <p:nvPr/>
            </p:nvSpPr>
            <p:spPr bwMode="auto">
              <a:xfrm>
                <a:off x="1782990" y="2041074"/>
                <a:ext cx="27400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transmitted, 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5" name="Line 18">
                <a:extLst>
                  <a:ext uri="{FF2B5EF4-FFF2-40B4-BE49-F238E27FC236}">
                    <a16:creationId xmlns:a16="http://schemas.microsoft.com/office/drawing/2014/main" id="{7DA72F70-6275-E44B-B3B2-867A077BBE1F}"/>
                  </a:ext>
                </a:extLst>
              </p:cNvPr>
              <p:cNvSpPr>
                <a:spLocks noChangeShapeType="1"/>
              </p:cNvSpPr>
              <p:nvPr/>
            </p:nvSpPr>
            <p:spPr bwMode="auto">
              <a:xfrm flipH="1">
                <a:off x="6669315" y="2884036"/>
                <a:ext cx="1254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6" name="Text Box 19">
                <a:extLst>
                  <a:ext uri="{FF2B5EF4-FFF2-40B4-BE49-F238E27FC236}">
                    <a16:creationId xmlns:a16="http://schemas.microsoft.com/office/drawing/2014/main" id="{090538B9-64B8-8249-A097-902A990BDC61}"/>
                  </a:ext>
                </a:extLst>
              </p:cNvPr>
              <p:cNvSpPr txBox="1">
                <a:spLocks noChangeArrowheads="1"/>
              </p:cNvSpPr>
              <p:nvPr/>
            </p:nvSpPr>
            <p:spPr bwMode="auto">
              <a:xfrm>
                <a:off x="6745515" y="2706236"/>
                <a:ext cx="2641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first packet bit arrives</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7" name="Line 20">
                <a:extLst>
                  <a:ext uri="{FF2B5EF4-FFF2-40B4-BE49-F238E27FC236}">
                    <a16:creationId xmlns:a16="http://schemas.microsoft.com/office/drawing/2014/main" id="{43859A12-C8B1-7F4C-996B-A2335F971C54}"/>
                  </a:ext>
                </a:extLst>
              </p:cNvPr>
              <p:cNvSpPr>
                <a:spLocks noChangeShapeType="1"/>
              </p:cNvSpPr>
              <p:nvPr/>
            </p:nvSpPr>
            <p:spPr bwMode="auto">
              <a:xfrm>
                <a:off x="6691540" y="3134861"/>
                <a:ext cx="11906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88" name="Text Box 21">
                <a:extLst>
                  <a:ext uri="{FF2B5EF4-FFF2-40B4-BE49-F238E27FC236}">
                    <a16:creationId xmlns:a16="http://schemas.microsoft.com/office/drawing/2014/main" id="{D5887813-0036-6B4B-A7D4-5F561E3F1047}"/>
                  </a:ext>
                </a:extLst>
              </p:cNvPr>
              <p:cNvSpPr txBox="1">
                <a:spLocks noChangeArrowheads="1"/>
              </p:cNvSpPr>
              <p:nvPr/>
            </p:nvSpPr>
            <p:spPr bwMode="auto">
              <a:xfrm>
                <a:off x="6750278" y="2958649"/>
                <a:ext cx="35814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packet bit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89" name="Text Box 22">
                <a:extLst>
                  <a:ext uri="{FF2B5EF4-FFF2-40B4-BE49-F238E27FC236}">
                    <a16:creationId xmlns:a16="http://schemas.microsoft.com/office/drawing/2014/main" id="{FCD4E8AC-1B13-DA41-948F-91A83864962E}"/>
                  </a:ext>
                </a:extLst>
              </p:cNvPr>
              <p:cNvSpPr txBox="1">
                <a:spLocks noChangeArrowheads="1"/>
              </p:cNvSpPr>
              <p:nvPr/>
            </p:nvSpPr>
            <p:spPr bwMode="auto">
              <a:xfrm>
                <a:off x="1930628" y="3750811"/>
                <a:ext cx="2635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ACK arrives, send next </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packet, t = RTT + L / R</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298" name="Freeform 31">
                <a:extLst>
                  <a:ext uri="{FF2B5EF4-FFF2-40B4-BE49-F238E27FC236}">
                    <a16:creationId xmlns:a16="http://schemas.microsoft.com/office/drawing/2014/main" id="{F38321EB-FAE2-904A-9B81-21D0186CBC57}"/>
                  </a:ext>
                </a:extLst>
              </p:cNvPr>
              <p:cNvSpPr>
                <a:spLocks/>
              </p:cNvSpPr>
              <p:nvPr/>
            </p:nvSpPr>
            <p:spPr bwMode="auto">
              <a:xfrm>
                <a:off x="4608740" y="2210936"/>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299" name="Freeform 32">
                <a:extLst>
                  <a:ext uri="{FF2B5EF4-FFF2-40B4-BE49-F238E27FC236}">
                    <a16:creationId xmlns:a16="http://schemas.microsoft.com/office/drawing/2014/main" id="{FBE57882-6BB0-FB42-8297-3020DB77FC4F}"/>
                  </a:ext>
                </a:extLst>
              </p:cNvPr>
              <p:cNvSpPr>
                <a:spLocks/>
              </p:cNvSpPr>
              <p:nvPr/>
            </p:nvSpPr>
            <p:spPr bwMode="auto">
              <a:xfrm>
                <a:off x="4608740" y="2461761"/>
                <a:ext cx="2087563" cy="1168400"/>
              </a:xfrm>
              <a:custGeom>
                <a:avLst/>
                <a:gdLst>
                  <a:gd name="T0" fmla="*/ 0 w 2902"/>
                  <a:gd name="T1" fmla="*/ 0 h 1185"/>
                  <a:gd name="T2" fmla="*/ 2147483647 w 2902"/>
                  <a:gd name="T3" fmla="*/ 2147483647 h 1185"/>
                  <a:gd name="T4" fmla="*/ 2147483647 w 2902"/>
                  <a:gd name="T5" fmla="*/ 2147483647 h 1185"/>
                  <a:gd name="T6" fmla="*/ 0 w 2902"/>
                  <a:gd name="T7" fmla="*/ 2147483647 h 1185"/>
                  <a:gd name="T8" fmla="*/ 0 w 2902"/>
                  <a:gd name="T9" fmla="*/ 0 h 11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02" h="1185">
                    <a:moveTo>
                      <a:pt x="0" y="0"/>
                    </a:moveTo>
                    <a:lnTo>
                      <a:pt x="2895" y="937"/>
                    </a:lnTo>
                    <a:lnTo>
                      <a:pt x="2902" y="1185"/>
                    </a:lnTo>
                    <a:lnTo>
                      <a:pt x="0" y="247"/>
                    </a:lnTo>
                    <a:lnTo>
                      <a:pt x="0" y="0"/>
                    </a:lnTo>
                    <a:close/>
                  </a:path>
                </a:pathLst>
              </a:custGeom>
              <a:solidFill>
                <a:srgbClr val="00CCFF"/>
              </a:solidFill>
              <a:ln w="9525">
                <a:solidFill>
                  <a:srgbClr val="000000"/>
                </a:solidFill>
                <a:round/>
                <a:headEnd/>
                <a:tailEnd/>
              </a:ln>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0" name="Line 33">
                <a:extLst>
                  <a:ext uri="{FF2B5EF4-FFF2-40B4-BE49-F238E27FC236}">
                    <a16:creationId xmlns:a16="http://schemas.microsoft.com/office/drawing/2014/main" id="{FEACB0C4-D684-9C47-A7A0-8FB12C2D6D5C}"/>
                  </a:ext>
                </a:extLst>
              </p:cNvPr>
              <p:cNvSpPr>
                <a:spLocks noChangeShapeType="1"/>
              </p:cNvSpPr>
              <p:nvPr/>
            </p:nvSpPr>
            <p:spPr bwMode="auto">
              <a:xfrm flipV="1">
                <a:off x="4626203" y="3142799"/>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01" name="Line 34">
                <a:extLst>
                  <a:ext uri="{FF2B5EF4-FFF2-40B4-BE49-F238E27FC236}">
                    <a16:creationId xmlns:a16="http://schemas.microsoft.com/office/drawing/2014/main" id="{B381B3DB-0359-7246-93D3-750B1DF80082}"/>
                  </a:ext>
                </a:extLst>
              </p:cNvPr>
              <p:cNvSpPr>
                <a:spLocks noChangeShapeType="1"/>
              </p:cNvSpPr>
              <p:nvPr/>
            </p:nvSpPr>
            <p:spPr bwMode="auto">
              <a:xfrm flipV="1">
                <a:off x="4626203" y="3393624"/>
                <a:ext cx="2065337" cy="93186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19" name="Text Box 52">
                <a:extLst>
                  <a:ext uri="{FF2B5EF4-FFF2-40B4-BE49-F238E27FC236}">
                    <a16:creationId xmlns:a16="http://schemas.microsoft.com/office/drawing/2014/main" id="{7C41A37A-EA25-6B42-B8A7-D7B83D33521A}"/>
                  </a:ext>
                </a:extLst>
              </p:cNvPr>
              <p:cNvSpPr txBox="1">
                <a:spLocks noChangeArrowheads="1"/>
              </p:cNvSpPr>
              <p:nvPr/>
            </p:nvSpPr>
            <p:spPr bwMode="auto">
              <a:xfrm>
                <a:off x="6747103" y="3212649"/>
                <a:ext cx="3833812"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2</a:t>
                </a:r>
                <a:r>
                  <a:rPr kumimoji="0" lang="en-US" altLang="en-US" sz="1600" b="0" i="0" u="none" strike="noStrike" kern="1200" cap="none" spc="0" normalizeH="0" baseline="30000" noProof="0">
                    <a:ln>
                      <a:noFill/>
                    </a:ln>
                    <a:solidFill>
                      <a:srgbClr val="000000"/>
                    </a:solidFill>
                    <a:effectLst/>
                    <a:uLnTx/>
                    <a:uFillTx/>
                    <a:latin typeface="Arial" panose="020B0604020202020204" pitchFamily="34" charset="0"/>
                    <a:ea typeface="ＭＳ Ｐゴシック" panose="020B0600070205080204" pitchFamily="34" charset="-128"/>
                    <a:cs typeface="+mn-cs"/>
                  </a:rPr>
                  <a:t>nd</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320" name="Line 53">
                <a:extLst>
                  <a:ext uri="{FF2B5EF4-FFF2-40B4-BE49-F238E27FC236}">
                    <a16:creationId xmlns:a16="http://schemas.microsoft.com/office/drawing/2014/main" id="{87E7DB36-E98C-7E44-A72B-F7EAC66CB01A}"/>
                  </a:ext>
                </a:extLst>
              </p:cNvPr>
              <p:cNvSpPr>
                <a:spLocks noChangeShapeType="1"/>
              </p:cNvSpPr>
              <p:nvPr/>
            </p:nvSpPr>
            <p:spPr bwMode="auto">
              <a:xfrm flipV="1">
                <a:off x="6691540" y="3371399"/>
                <a:ext cx="112713"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1" name="Line 54">
                <a:extLst>
                  <a:ext uri="{FF2B5EF4-FFF2-40B4-BE49-F238E27FC236}">
                    <a16:creationId xmlns:a16="http://schemas.microsoft.com/office/drawing/2014/main" id="{6F1B7C9A-215A-474C-BA01-5D7C9727191A}"/>
                  </a:ext>
                </a:extLst>
              </p:cNvPr>
              <p:cNvSpPr>
                <a:spLocks noChangeShapeType="1"/>
              </p:cNvSpPr>
              <p:nvPr/>
            </p:nvSpPr>
            <p:spPr bwMode="auto">
              <a:xfrm flipV="1">
                <a:off x="6702653" y="3623811"/>
                <a:ext cx="11271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22" name="Text Box 55">
                <a:extLst>
                  <a:ext uri="{FF2B5EF4-FFF2-40B4-BE49-F238E27FC236}">
                    <a16:creationId xmlns:a16="http://schemas.microsoft.com/office/drawing/2014/main" id="{2CD16A00-05F1-344E-A3E7-C5304F7F9228}"/>
                  </a:ext>
                </a:extLst>
              </p:cNvPr>
              <p:cNvSpPr txBox="1">
                <a:spLocks noChangeArrowheads="1"/>
              </p:cNvSpPr>
              <p:nvPr/>
            </p:nvSpPr>
            <p:spPr bwMode="auto">
              <a:xfrm>
                <a:off x="6742340" y="3446011"/>
                <a:ext cx="3838575"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last bit of 3</a:t>
                </a:r>
                <a:r>
                  <a:rPr kumimoji="0" lang="en-US" altLang="en-US" sz="1600" b="0" i="0" u="none" strike="noStrike" kern="1200" cap="none" spc="0" normalizeH="0" baseline="30000" noProof="0">
                    <a:ln>
                      <a:noFill/>
                    </a:ln>
                    <a:solidFill>
                      <a:srgbClr val="000000"/>
                    </a:solidFill>
                    <a:effectLst/>
                    <a:uLnTx/>
                    <a:uFillTx/>
                    <a:latin typeface="Arial" panose="020B0604020202020204" pitchFamily="34" charset="0"/>
                    <a:ea typeface="ＭＳ Ｐゴシック" panose="020B0600070205080204" pitchFamily="34" charset="-128"/>
                    <a:cs typeface="+mn-cs"/>
                  </a:rPr>
                  <a:t>rd</a:t>
                </a:r>
                <a:r>
                  <a:rPr kumimoji="0" lang="en-US" altLang="en-US" sz="1600" b="0" i="0" u="none" strike="noStrike" kern="1200" cap="none" spc="0" normalizeH="0" baseline="0" noProof="0">
                    <a:ln>
                      <a:noFill/>
                    </a:ln>
                    <a:solidFill>
                      <a:srgbClr val="000000"/>
                    </a:solidFill>
                    <a:effectLst/>
                    <a:uLnTx/>
                    <a:uFillTx/>
                    <a:latin typeface="Arial" panose="020B0604020202020204" pitchFamily="34" charset="0"/>
                    <a:ea typeface="ＭＳ Ｐゴシック" panose="020B0600070205080204" pitchFamily="34" charset="-128"/>
                    <a:cs typeface="+mn-cs"/>
                  </a:rPr>
                  <a:t> packet arrives, send ACK</a:t>
                </a:r>
                <a:endParaRPr kumimoji="0" lang="en-US" altLang="en-US" sz="16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grpSp>
      <p:grpSp>
        <p:nvGrpSpPr>
          <p:cNvPr id="7" name="Group 6">
            <a:extLst>
              <a:ext uri="{FF2B5EF4-FFF2-40B4-BE49-F238E27FC236}">
                <a16:creationId xmlns:a16="http://schemas.microsoft.com/office/drawing/2014/main" id="{7B6176C9-7176-F240-9157-3D2494A14415}"/>
              </a:ext>
            </a:extLst>
          </p:cNvPr>
          <p:cNvGrpSpPr/>
          <p:nvPr/>
        </p:nvGrpSpPr>
        <p:grpSpPr>
          <a:xfrm>
            <a:off x="6955065" y="4341361"/>
            <a:ext cx="3460750" cy="1145039"/>
            <a:chOff x="6955065" y="4341361"/>
            <a:chExt cx="3460750" cy="1145039"/>
          </a:xfrm>
        </p:grpSpPr>
        <p:sp>
          <p:nvSpPr>
            <p:cNvPr id="323" name="Text Box 57">
              <a:extLst>
                <a:ext uri="{FF2B5EF4-FFF2-40B4-BE49-F238E27FC236}">
                  <a16:creationId xmlns:a16="http://schemas.microsoft.com/office/drawing/2014/main" id="{FB511FDF-D49A-204F-9558-B726F99E69A7}"/>
                </a:ext>
              </a:extLst>
            </p:cNvPr>
            <p:cNvSpPr txBox="1">
              <a:spLocks noChangeArrowheads="1"/>
            </p:cNvSpPr>
            <p:nvPr/>
          </p:nvSpPr>
          <p:spPr bwMode="auto">
            <a:xfrm>
              <a:off x="6955065" y="4341361"/>
              <a:ext cx="3460750" cy="701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CC0000"/>
                  </a:solidFill>
                  <a:effectLst/>
                  <a:uLnTx/>
                  <a:uFillTx/>
                  <a:latin typeface="Arial" charset="0"/>
                  <a:ea typeface="ＭＳ Ｐゴシック" charset="0"/>
                  <a:cs typeface="+mn-cs"/>
                </a:rPr>
                <a:t>3-packet pipelining increases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CC0000"/>
                  </a:solidFill>
                  <a:effectLst/>
                  <a:uLnTx/>
                  <a:uFillTx/>
                  <a:latin typeface="Arial" charset="0"/>
                  <a:ea typeface="ＭＳ Ｐゴシック" charset="0"/>
                  <a:cs typeface="+mn-cs"/>
                </a:rPr>
                <a:t> utilization by a factor of 3!</a:t>
              </a:r>
            </a:p>
          </p:txBody>
        </p:sp>
        <p:sp>
          <p:nvSpPr>
            <p:cNvPr id="324" name="Line 58">
              <a:extLst>
                <a:ext uri="{FF2B5EF4-FFF2-40B4-BE49-F238E27FC236}">
                  <a16:creationId xmlns:a16="http://schemas.microsoft.com/office/drawing/2014/main" id="{D6D6E111-408F-FB4E-BDCF-4A37A9DB381A}"/>
                </a:ext>
              </a:extLst>
            </p:cNvPr>
            <p:cNvSpPr>
              <a:spLocks noChangeShapeType="1"/>
            </p:cNvSpPr>
            <p:nvPr/>
          </p:nvSpPr>
          <p:spPr bwMode="auto">
            <a:xfrm>
              <a:off x="7948840" y="5009699"/>
              <a:ext cx="1360" cy="476701"/>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graphicFrame>
        <p:nvGraphicFramePr>
          <p:cNvPr id="325" name="Object 61">
            <a:extLst>
              <a:ext uri="{FF2B5EF4-FFF2-40B4-BE49-F238E27FC236}">
                <a16:creationId xmlns:a16="http://schemas.microsoft.com/office/drawing/2014/main" id="{A3FC3780-5690-F049-A6E0-28EEB6C29DDD}"/>
              </a:ext>
            </a:extLst>
          </p:cNvPr>
          <p:cNvGraphicFramePr>
            <a:graphicFrameLocks noChangeAspect="1"/>
          </p:cNvGraphicFramePr>
          <p:nvPr/>
        </p:nvGraphicFramePr>
        <p:xfrm>
          <a:off x="2992665" y="5276399"/>
          <a:ext cx="6748463" cy="933450"/>
        </p:xfrm>
        <a:graphic>
          <a:graphicData uri="http://schemas.openxmlformats.org/presentationml/2006/ole">
            <mc:AlternateContent xmlns:mc="http://schemas.openxmlformats.org/markup-compatibility/2006">
              <mc:Choice xmlns:v="urn:schemas-microsoft-com:vml" Requires="v">
                <p:oleObj name="Picture" r:id="rId3" imgW="2578100" imgH="355600" progId="Word.Picture.8">
                  <p:embed/>
                </p:oleObj>
              </mc:Choice>
              <mc:Fallback>
                <p:oleObj name="Picture" r:id="rId3" imgW="2578100" imgH="355600" progId="Word.Picture.8">
                  <p:embed/>
                  <p:pic>
                    <p:nvPicPr>
                      <p:cNvPr id="325" name="Object 61">
                        <a:extLst>
                          <a:ext uri="{FF2B5EF4-FFF2-40B4-BE49-F238E27FC236}">
                            <a16:creationId xmlns:a16="http://schemas.microsoft.com/office/drawing/2014/main" id="{A3FC3780-5690-F049-A6E0-28EEB6C29D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2665" y="5276399"/>
                        <a:ext cx="6748463"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7088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25"/>
                                        </p:tgtEl>
                                        <p:attrNameLst>
                                          <p:attrName>style.visibility</p:attrName>
                                        </p:attrNameLst>
                                      </p:cBhvr>
                                      <p:to>
                                        <p:strVal val="visible"/>
                                      </p:to>
                                    </p:set>
                                    <p:animEffect transition="in" filter="dissolve">
                                      <p:cBhvr>
                                        <p:cTn id="12" dur="500"/>
                                        <p:tgtEl>
                                          <p:spTgt spid="32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901B-B511-ACE3-141E-AB9E9C67944B}"/>
              </a:ext>
            </a:extLst>
          </p:cNvPr>
          <p:cNvSpPr>
            <a:spLocks noGrp="1"/>
          </p:cNvSpPr>
          <p:nvPr>
            <p:ph type="title"/>
          </p:nvPr>
        </p:nvSpPr>
        <p:spPr>
          <a:xfrm>
            <a:off x="838199" y="451821"/>
            <a:ext cx="10894255" cy="894622"/>
          </a:xfrm>
          <a:noFill/>
        </p:spPr>
        <p:txBody>
          <a:bodyPr>
            <a:normAutofit/>
          </a:bodyPr>
          <a:lstStyle/>
          <a:p>
            <a:r>
              <a:rPr lang="en-US" sz="3600" dirty="0"/>
              <a:t>Recall: HTTP 1.0 (stop-and-wait) vs. HTTP 1.1 (Pipelining)</a:t>
            </a:r>
          </a:p>
        </p:txBody>
      </p:sp>
      <p:sp>
        <p:nvSpPr>
          <p:cNvPr id="3" name="Text Box 6">
            <a:extLst>
              <a:ext uri="{FF2B5EF4-FFF2-40B4-BE49-F238E27FC236}">
                <a16:creationId xmlns:a16="http://schemas.microsoft.com/office/drawing/2014/main" id="{54CE1A92-FED3-904A-4C2E-8D82B6F00E63}"/>
              </a:ext>
            </a:extLst>
          </p:cNvPr>
          <p:cNvSpPr txBox="1">
            <a:spLocks noChangeArrowheads="1"/>
          </p:cNvSpPr>
          <p:nvPr/>
        </p:nvSpPr>
        <p:spPr bwMode="auto">
          <a:xfrm>
            <a:off x="9736293" y="1784102"/>
            <a:ext cx="83695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2000" b="0" i="0" u="none" strike="noStrike" kern="1200" cap="none" spc="0" normalizeH="0" baseline="0" noProof="0">
                <a:ln>
                  <a:noFill/>
                </a:ln>
                <a:solidFill>
                  <a:srgbClr val="CC0000"/>
                </a:solidFill>
                <a:effectLst/>
                <a:uLnTx/>
                <a:uFillTx/>
                <a:latin typeface="Calibri"/>
                <a:ea typeface="ＭＳ Ｐゴシック" panose="020B0600070205080204" pitchFamily="34" charset="-128"/>
                <a:cs typeface="+mn-cs"/>
              </a:rPr>
              <a:t>server</a:t>
            </a:r>
          </a:p>
        </p:txBody>
      </p:sp>
      <p:grpSp>
        <p:nvGrpSpPr>
          <p:cNvPr id="4" name="Group 34">
            <a:extLst>
              <a:ext uri="{FF2B5EF4-FFF2-40B4-BE49-F238E27FC236}">
                <a16:creationId xmlns:a16="http://schemas.microsoft.com/office/drawing/2014/main" id="{DCFA6749-9165-0E77-C3A6-B7B8C5EBA910}"/>
              </a:ext>
            </a:extLst>
          </p:cNvPr>
          <p:cNvGrpSpPr>
            <a:grpSpLocks/>
          </p:cNvGrpSpPr>
          <p:nvPr/>
        </p:nvGrpSpPr>
        <p:grpSpPr bwMode="auto">
          <a:xfrm>
            <a:off x="9941288" y="2154048"/>
            <a:ext cx="422275" cy="685800"/>
            <a:chOff x="4140" y="429"/>
            <a:chExt cx="1425" cy="2396"/>
          </a:xfrm>
        </p:grpSpPr>
        <p:sp>
          <p:nvSpPr>
            <p:cNvPr id="5" name="Freeform 35">
              <a:extLst>
                <a:ext uri="{FF2B5EF4-FFF2-40B4-BE49-F238E27FC236}">
                  <a16:creationId xmlns:a16="http://schemas.microsoft.com/office/drawing/2014/main" id="{24064FA6-2281-B8A1-95C4-472D6DF55A0C}"/>
                </a:ext>
              </a:extLst>
            </p:cNvPr>
            <p:cNvSpPr>
              <a:spLocks/>
            </p:cNvSpPr>
            <p:nvPr/>
          </p:nvSpPr>
          <p:spPr bwMode="auto">
            <a:xfrm>
              <a:off x="5268" y="433"/>
              <a:ext cx="283" cy="2286"/>
            </a:xfrm>
            <a:custGeom>
              <a:avLst/>
              <a:gdLst>
                <a:gd name="T0" fmla="*/ 2 w 354"/>
                <a:gd name="T1" fmla="*/ 0 h 2742"/>
                <a:gd name="T2" fmla="*/ 12 w 354"/>
                <a:gd name="T3" fmla="*/ 23 h 2742"/>
                <a:gd name="T4" fmla="*/ 12 w 354"/>
                <a:gd name="T5" fmla="*/ 171 h 2742"/>
                <a:gd name="T6" fmla="*/ 0 w 354"/>
                <a:gd name="T7" fmla="*/ 179 h 2742"/>
                <a:gd name="T8" fmla="*/ 2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Rectangle 36">
              <a:extLst>
                <a:ext uri="{FF2B5EF4-FFF2-40B4-BE49-F238E27FC236}">
                  <a16:creationId xmlns:a16="http://schemas.microsoft.com/office/drawing/2014/main" id="{7BF95532-2786-0B47-835C-518C321E46B5}"/>
                </a:ext>
              </a:extLst>
            </p:cNvPr>
            <p:cNvSpPr>
              <a:spLocks noChangeArrowheads="1"/>
            </p:cNvSpPr>
            <p:nvPr/>
          </p:nvSpPr>
          <p:spPr bwMode="auto">
            <a:xfrm>
              <a:off x="4204" y="429"/>
              <a:ext cx="1050"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7" name="Freeform 37">
              <a:extLst>
                <a:ext uri="{FF2B5EF4-FFF2-40B4-BE49-F238E27FC236}">
                  <a16:creationId xmlns:a16="http://schemas.microsoft.com/office/drawing/2014/main" id="{18DBB979-0FA8-5EE1-8C36-E0F943EDAE7F}"/>
                </a:ext>
              </a:extLst>
            </p:cNvPr>
            <p:cNvSpPr>
              <a:spLocks/>
            </p:cNvSpPr>
            <p:nvPr/>
          </p:nvSpPr>
          <p:spPr bwMode="auto">
            <a:xfrm>
              <a:off x="5321" y="570"/>
              <a:ext cx="169" cy="2115"/>
            </a:xfrm>
            <a:custGeom>
              <a:avLst/>
              <a:gdLst>
                <a:gd name="T0" fmla="*/ 2 w 211"/>
                <a:gd name="T1" fmla="*/ 0 h 2537"/>
                <a:gd name="T2" fmla="*/ 7 w 211"/>
                <a:gd name="T3" fmla="*/ 15 h 2537"/>
                <a:gd name="T4" fmla="*/ 2 w 211"/>
                <a:gd name="T5" fmla="*/ 163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reeform 38">
              <a:extLst>
                <a:ext uri="{FF2B5EF4-FFF2-40B4-BE49-F238E27FC236}">
                  <a16:creationId xmlns:a16="http://schemas.microsoft.com/office/drawing/2014/main" id="{3695645F-DCAF-BCB0-D70D-23BE06EFBF3D}"/>
                </a:ext>
              </a:extLst>
            </p:cNvPr>
            <p:cNvSpPr>
              <a:spLocks/>
            </p:cNvSpPr>
            <p:nvPr/>
          </p:nvSpPr>
          <p:spPr bwMode="auto">
            <a:xfrm>
              <a:off x="5284" y="1640"/>
              <a:ext cx="263" cy="189"/>
            </a:xfrm>
            <a:custGeom>
              <a:avLst/>
              <a:gdLst>
                <a:gd name="T0" fmla="*/ 2 w 328"/>
                <a:gd name="T1" fmla="*/ 0 h 226"/>
                <a:gd name="T2" fmla="*/ 11 w 328"/>
                <a:gd name="T3" fmla="*/ 9 h 226"/>
                <a:gd name="T4" fmla="*/ 11 w 328"/>
                <a:gd name="T5" fmla="*/ 16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ectangle 39">
              <a:extLst>
                <a:ext uri="{FF2B5EF4-FFF2-40B4-BE49-F238E27FC236}">
                  <a16:creationId xmlns:a16="http://schemas.microsoft.com/office/drawing/2014/main" id="{D8F0EC59-A6B3-3D1F-44EB-12ED69C303CF}"/>
                </a:ext>
              </a:extLst>
            </p:cNvPr>
            <p:cNvSpPr>
              <a:spLocks noChangeArrowheads="1"/>
            </p:cNvSpPr>
            <p:nvPr/>
          </p:nvSpPr>
          <p:spPr bwMode="auto">
            <a:xfrm>
              <a:off x="4210" y="695"/>
              <a:ext cx="600" cy="44"/>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nvGrpSpPr>
            <p:cNvPr id="10" name="Group 40">
              <a:extLst>
                <a:ext uri="{FF2B5EF4-FFF2-40B4-BE49-F238E27FC236}">
                  <a16:creationId xmlns:a16="http://schemas.microsoft.com/office/drawing/2014/main" id="{EFE1CDF3-DFF7-53BD-0F4C-874B97DA5055}"/>
                </a:ext>
              </a:extLst>
            </p:cNvPr>
            <p:cNvGrpSpPr>
              <a:grpSpLocks/>
            </p:cNvGrpSpPr>
            <p:nvPr/>
          </p:nvGrpSpPr>
          <p:grpSpPr bwMode="auto">
            <a:xfrm>
              <a:off x="4749" y="668"/>
              <a:ext cx="581" cy="145"/>
              <a:chOff x="614" y="2568"/>
              <a:chExt cx="725" cy="139"/>
            </a:xfrm>
          </p:grpSpPr>
          <p:sp>
            <p:nvSpPr>
              <p:cNvPr id="35" name="AutoShape 41">
                <a:extLst>
                  <a:ext uri="{FF2B5EF4-FFF2-40B4-BE49-F238E27FC236}">
                    <a16:creationId xmlns:a16="http://schemas.microsoft.com/office/drawing/2014/main" id="{53239D75-DDF1-D94A-09B7-0334272702FD}"/>
                  </a:ext>
                </a:extLst>
              </p:cNvPr>
              <p:cNvSpPr>
                <a:spLocks noChangeArrowheads="1"/>
              </p:cNvSpPr>
              <p:nvPr/>
            </p:nvSpPr>
            <p:spPr bwMode="auto">
              <a:xfrm>
                <a:off x="616" y="2568"/>
                <a:ext cx="722"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36" name="AutoShape 42">
                <a:extLst>
                  <a:ext uri="{FF2B5EF4-FFF2-40B4-BE49-F238E27FC236}">
                    <a16:creationId xmlns:a16="http://schemas.microsoft.com/office/drawing/2014/main" id="{F9792FB7-0993-7055-E18E-EA61D2F038D0}"/>
                  </a:ext>
                </a:extLst>
              </p:cNvPr>
              <p:cNvSpPr>
                <a:spLocks noChangeArrowheads="1"/>
              </p:cNvSpPr>
              <p:nvPr/>
            </p:nvSpPr>
            <p:spPr bwMode="auto">
              <a:xfrm>
                <a:off x="630" y="2583"/>
                <a:ext cx="689" cy="106"/>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sp>
          <p:nvSpPr>
            <p:cNvPr id="11" name="Rectangle 43">
              <a:extLst>
                <a:ext uri="{FF2B5EF4-FFF2-40B4-BE49-F238E27FC236}">
                  <a16:creationId xmlns:a16="http://schemas.microsoft.com/office/drawing/2014/main" id="{8B6F44B3-A91C-9470-8758-6622DE6269A1}"/>
                </a:ext>
              </a:extLst>
            </p:cNvPr>
            <p:cNvSpPr>
              <a:spLocks noChangeArrowheads="1"/>
            </p:cNvSpPr>
            <p:nvPr/>
          </p:nvSpPr>
          <p:spPr bwMode="auto">
            <a:xfrm>
              <a:off x="4226" y="1017"/>
              <a:ext cx="595"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nvGrpSpPr>
            <p:cNvPr id="12" name="Group 44">
              <a:extLst>
                <a:ext uri="{FF2B5EF4-FFF2-40B4-BE49-F238E27FC236}">
                  <a16:creationId xmlns:a16="http://schemas.microsoft.com/office/drawing/2014/main" id="{0B05C525-C2AD-31DB-DED3-510C67885DE7}"/>
                </a:ext>
              </a:extLst>
            </p:cNvPr>
            <p:cNvGrpSpPr>
              <a:grpSpLocks/>
            </p:cNvGrpSpPr>
            <p:nvPr/>
          </p:nvGrpSpPr>
          <p:grpSpPr bwMode="auto">
            <a:xfrm>
              <a:off x="4747" y="994"/>
              <a:ext cx="581" cy="134"/>
              <a:chOff x="614" y="2568"/>
              <a:chExt cx="725" cy="139"/>
            </a:xfrm>
          </p:grpSpPr>
          <p:sp>
            <p:nvSpPr>
              <p:cNvPr id="33" name="AutoShape 45">
                <a:extLst>
                  <a:ext uri="{FF2B5EF4-FFF2-40B4-BE49-F238E27FC236}">
                    <a16:creationId xmlns:a16="http://schemas.microsoft.com/office/drawing/2014/main" id="{3C202B0E-B95A-72EE-E388-E88389641AAE}"/>
                  </a:ext>
                </a:extLst>
              </p:cNvPr>
              <p:cNvSpPr>
                <a:spLocks noChangeArrowheads="1"/>
              </p:cNvSpPr>
              <p:nvPr/>
            </p:nvSpPr>
            <p:spPr bwMode="auto">
              <a:xfrm>
                <a:off x="612" y="2569"/>
                <a:ext cx="729"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34" name="AutoShape 46">
                <a:extLst>
                  <a:ext uri="{FF2B5EF4-FFF2-40B4-BE49-F238E27FC236}">
                    <a16:creationId xmlns:a16="http://schemas.microsoft.com/office/drawing/2014/main" id="{078F958E-6539-F844-0AA6-CE082C445E45}"/>
                  </a:ext>
                </a:extLst>
              </p:cNvPr>
              <p:cNvSpPr>
                <a:spLocks noChangeArrowheads="1"/>
              </p:cNvSpPr>
              <p:nvPr/>
            </p:nvSpPr>
            <p:spPr bwMode="auto">
              <a:xfrm>
                <a:off x="625" y="2586"/>
                <a:ext cx="695" cy="10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sp>
          <p:nvSpPr>
            <p:cNvPr id="13" name="Rectangle 47">
              <a:extLst>
                <a:ext uri="{FF2B5EF4-FFF2-40B4-BE49-F238E27FC236}">
                  <a16:creationId xmlns:a16="http://schemas.microsoft.com/office/drawing/2014/main" id="{26BCC2B1-2313-333F-3E9E-573CF65685BE}"/>
                </a:ext>
              </a:extLst>
            </p:cNvPr>
            <p:cNvSpPr>
              <a:spLocks noChangeArrowheads="1"/>
            </p:cNvSpPr>
            <p:nvPr/>
          </p:nvSpPr>
          <p:spPr bwMode="auto">
            <a:xfrm>
              <a:off x="4215" y="13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14" name="Rectangle 48">
              <a:extLst>
                <a:ext uri="{FF2B5EF4-FFF2-40B4-BE49-F238E27FC236}">
                  <a16:creationId xmlns:a16="http://schemas.microsoft.com/office/drawing/2014/main" id="{05841448-7206-5F25-2498-A4A550581499}"/>
                </a:ext>
              </a:extLst>
            </p:cNvPr>
            <p:cNvSpPr>
              <a:spLocks noChangeArrowheads="1"/>
            </p:cNvSpPr>
            <p:nvPr/>
          </p:nvSpPr>
          <p:spPr bwMode="auto">
            <a:xfrm>
              <a:off x="4226" y="1655"/>
              <a:ext cx="600" cy="50"/>
            </a:xfrm>
            <a:prstGeom prst="rect">
              <a:avLst/>
            </a:prstGeom>
            <a:solidFill>
              <a:schemeClr val="tx1"/>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nvGrpSpPr>
            <p:cNvPr id="15" name="Group 49">
              <a:extLst>
                <a:ext uri="{FF2B5EF4-FFF2-40B4-BE49-F238E27FC236}">
                  <a16:creationId xmlns:a16="http://schemas.microsoft.com/office/drawing/2014/main" id="{AC7E4651-B5C5-E080-F3C7-255F44CB0CFC}"/>
                </a:ext>
              </a:extLst>
            </p:cNvPr>
            <p:cNvGrpSpPr>
              <a:grpSpLocks/>
            </p:cNvGrpSpPr>
            <p:nvPr/>
          </p:nvGrpSpPr>
          <p:grpSpPr bwMode="auto">
            <a:xfrm>
              <a:off x="4735" y="1627"/>
              <a:ext cx="582" cy="151"/>
              <a:chOff x="614" y="2568"/>
              <a:chExt cx="725" cy="139"/>
            </a:xfrm>
          </p:grpSpPr>
          <p:sp>
            <p:nvSpPr>
              <p:cNvPr id="31" name="AutoShape 50">
                <a:extLst>
                  <a:ext uri="{FF2B5EF4-FFF2-40B4-BE49-F238E27FC236}">
                    <a16:creationId xmlns:a16="http://schemas.microsoft.com/office/drawing/2014/main" id="{A8E96DC0-C6CF-D46C-7067-154E16F16383}"/>
                  </a:ext>
                </a:extLst>
              </p:cNvPr>
              <p:cNvSpPr>
                <a:spLocks noChangeArrowheads="1"/>
              </p:cNvSpPr>
              <p:nvPr/>
            </p:nvSpPr>
            <p:spPr bwMode="auto">
              <a:xfrm>
                <a:off x="614" y="2568"/>
                <a:ext cx="727" cy="138"/>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32" name="AutoShape 51">
                <a:extLst>
                  <a:ext uri="{FF2B5EF4-FFF2-40B4-BE49-F238E27FC236}">
                    <a16:creationId xmlns:a16="http://schemas.microsoft.com/office/drawing/2014/main" id="{9EAE36FD-67BA-807A-46A0-C90DE269223D}"/>
                  </a:ext>
                </a:extLst>
              </p:cNvPr>
              <p:cNvSpPr>
                <a:spLocks noChangeArrowheads="1"/>
              </p:cNvSpPr>
              <p:nvPr/>
            </p:nvSpPr>
            <p:spPr bwMode="auto">
              <a:xfrm>
                <a:off x="627" y="2583"/>
                <a:ext cx="694"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sp>
          <p:nvSpPr>
            <p:cNvPr id="16" name="Freeform 52">
              <a:extLst>
                <a:ext uri="{FF2B5EF4-FFF2-40B4-BE49-F238E27FC236}">
                  <a16:creationId xmlns:a16="http://schemas.microsoft.com/office/drawing/2014/main" id="{74421B5B-3A80-37E1-7AC2-40A56548A1FD}"/>
                </a:ext>
              </a:extLst>
            </p:cNvPr>
            <p:cNvSpPr>
              <a:spLocks/>
            </p:cNvSpPr>
            <p:nvPr/>
          </p:nvSpPr>
          <p:spPr bwMode="auto">
            <a:xfrm>
              <a:off x="5288" y="1354"/>
              <a:ext cx="263" cy="188"/>
            </a:xfrm>
            <a:custGeom>
              <a:avLst/>
              <a:gdLst>
                <a:gd name="T0" fmla="*/ 2 w 328"/>
                <a:gd name="T1" fmla="*/ 0 h 226"/>
                <a:gd name="T2" fmla="*/ 11 w 328"/>
                <a:gd name="T3" fmla="*/ 8 h 226"/>
                <a:gd name="T4" fmla="*/ 11 w 328"/>
                <a:gd name="T5" fmla="*/ 14 h 226"/>
                <a:gd name="T6" fmla="*/ 0 w 328"/>
                <a:gd name="T7" fmla="*/ 6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pSp>
          <p:nvGrpSpPr>
            <p:cNvPr id="17" name="Group 53">
              <a:extLst>
                <a:ext uri="{FF2B5EF4-FFF2-40B4-BE49-F238E27FC236}">
                  <a16:creationId xmlns:a16="http://schemas.microsoft.com/office/drawing/2014/main" id="{5E707D70-C695-E9AF-CCBA-F0F20B9C7BD9}"/>
                </a:ext>
              </a:extLst>
            </p:cNvPr>
            <p:cNvGrpSpPr>
              <a:grpSpLocks/>
            </p:cNvGrpSpPr>
            <p:nvPr/>
          </p:nvGrpSpPr>
          <p:grpSpPr bwMode="auto">
            <a:xfrm>
              <a:off x="4739" y="1327"/>
              <a:ext cx="582" cy="139"/>
              <a:chOff x="614" y="2568"/>
              <a:chExt cx="725" cy="139"/>
            </a:xfrm>
          </p:grpSpPr>
          <p:sp>
            <p:nvSpPr>
              <p:cNvPr id="29" name="AutoShape 54">
                <a:extLst>
                  <a:ext uri="{FF2B5EF4-FFF2-40B4-BE49-F238E27FC236}">
                    <a16:creationId xmlns:a16="http://schemas.microsoft.com/office/drawing/2014/main" id="{6CD162CE-7BDF-5CB0-6F1D-0F0840BB9B3A}"/>
                  </a:ext>
                </a:extLst>
              </p:cNvPr>
              <p:cNvSpPr>
                <a:spLocks noChangeArrowheads="1"/>
              </p:cNvSpPr>
              <p:nvPr/>
            </p:nvSpPr>
            <p:spPr bwMode="auto">
              <a:xfrm>
                <a:off x="615" y="2568"/>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30" name="AutoShape 55">
                <a:extLst>
                  <a:ext uri="{FF2B5EF4-FFF2-40B4-BE49-F238E27FC236}">
                    <a16:creationId xmlns:a16="http://schemas.microsoft.com/office/drawing/2014/main" id="{1FF64CA2-B4C5-1BAF-DB52-348118574174}"/>
                  </a:ext>
                </a:extLst>
              </p:cNvPr>
              <p:cNvSpPr>
                <a:spLocks noChangeArrowheads="1"/>
              </p:cNvSpPr>
              <p:nvPr/>
            </p:nvSpPr>
            <p:spPr bwMode="auto">
              <a:xfrm>
                <a:off x="629" y="2585"/>
                <a:ext cx="687" cy="105"/>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sp>
          <p:nvSpPr>
            <p:cNvPr id="18" name="Rectangle 56">
              <a:extLst>
                <a:ext uri="{FF2B5EF4-FFF2-40B4-BE49-F238E27FC236}">
                  <a16:creationId xmlns:a16="http://schemas.microsoft.com/office/drawing/2014/main" id="{03E2D886-7940-CA47-F076-E52BD864C838}"/>
                </a:ext>
              </a:extLst>
            </p:cNvPr>
            <p:cNvSpPr>
              <a:spLocks noChangeArrowheads="1"/>
            </p:cNvSpPr>
            <p:nvPr/>
          </p:nvSpPr>
          <p:spPr bwMode="auto">
            <a:xfrm>
              <a:off x="5249" y="429"/>
              <a:ext cx="70" cy="2291"/>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19" name="Freeform 57">
              <a:extLst>
                <a:ext uri="{FF2B5EF4-FFF2-40B4-BE49-F238E27FC236}">
                  <a16:creationId xmlns:a16="http://schemas.microsoft.com/office/drawing/2014/main" id="{C2D2DB89-2E42-4534-B771-EDC80DD0D4E0}"/>
                </a:ext>
              </a:extLst>
            </p:cNvPr>
            <p:cNvSpPr>
              <a:spLocks/>
            </p:cNvSpPr>
            <p:nvPr/>
          </p:nvSpPr>
          <p:spPr bwMode="auto">
            <a:xfrm>
              <a:off x="5312" y="1007"/>
              <a:ext cx="237" cy="213"/>
            </a:xfrm>
            <a:custGeom>
              <a:avLst/>
              <a:gdLst>
                <a:gd name="T0" fmla="*/ 2 w 296"/>
                <a:gd name="T1" fmla="*/ 0 h 256"/>
                <a:gd name="T2" fmla="*/ 11 w 296"/>
                <a:gd name="T3" fmla="*/ 8 h 256"/>
                <a:gd name="T4" fmla="*/ 11 w 296"/>
                <a:gd name="T5" fmla="*/ 16 h 256"/>
                <a:gd name="T6" fmla="*/ 0 w 296"/>
                <a:gd name="T7" fmla="*/ 6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Freeform 58">
              <a:extLst>
                <a:ext uri="{FF2B5EF4-FFF2-40B4-BE49-F238E27FC236}">
                  <a16:creationId xmlns:a16="http://schemas.microsoft.com/office/drawing/2014/main" id="{FAD5C8F3-6BA8-1574-DF7B-A01C99411D9E}"/>
                </a:ext>
              </a:extLst>
            </p:cNvPr>
            <p:cNvSpPr>
              <a:spLocks/>
            </p:cNvSpPr>
            <p:nvPr/>
          </p:nvSpPr>
          <p:spPr bwMode="auto">
            <a:xfrm>
              <a:off x="5315" y="680"/>
              <a:ext cx="244" cy="240"/>
            </a:xfrm>
            <a:custGeom>
              <a:avLst/>
              <a:gdLst>
                <a:gd name="T0" fmla="*/ 0 w 304"/>
                <a:gd name="T1" fmla="*/ 0 h 288"/>
                <a:gd name="T2" fmla="*/ 11 w 304"/>
                <a:gd name="T3" fmla="*/ 11 h 288"/>
                <a:gd name="T4" fmla="*/ 10 w 304"/>
                <a:gd name="T5" fmla="*/ 19 h 288"/>
                <a:gd name="T6" fmla="*/ 2 w 304"/>
                <a:gd name="T7" fmla="*/ 8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val 59">
              <a:extLst>
                <a:ext uri="{FF2B5EF4-FFF2-40B4-BE49-F238E27FC236}">
                  <a16:creationId xmlns:a16="http://schemas.microsoft.com/office/drawing/2014/main" id="{08AA56B8-4C17-A5C0-1E83-0D0DB58D6F05}"/>
                </a:ext>
              </a:extLst>
            </p:cNvPr>
            <p:cNvSpPr>
              <a:spLocks noChangeArrowheads="1"/>
            </p:cNvSpPr>
            <p:nvPr/>
          </p:nvSpPr>
          <p:spPr bwMode="auto">
            <a:xfrm>
              <a:off x="5517" y="2609"/>
              <a:ext cx="48" cy="100"/>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22" name="Freeform 60">
              <a:extLst>
                <a:ext uri="{FF2B5EF4-FFF2-40B4-BE49-F238E27FC236}">
                  <a16:creationId xmlns:a16="http://schemas.microsoft.com/office/drawing/2014/main" id="{3F278D9C-2F0F-AFC1-DB5D-A8124708554B}"/>
                </a:ext>
              </a:extLst>
            </p:cNvPr>
            <p:cNvSpPr>
              <a:spLocks/>
            </p:cNvSpPr>
            <p:nvPr/>
          </p:nvSpPr>
          <p:spPr bwMode="auto">
            <a:xfrm>
              <a:off x="5302" y="2614"/>
              <a:ext cx="245" cy="200"/>
            </a:xfrm>
            <a:custGeom>
              <a:avLst/>
              <a:gdLst>
                <a:gd name="T0" fmla="*/ 0 w 306"/>
                <a:gd name="T1" fmla="*/ 8 h 240"/>
                <a:gd name="T2" fmla="*/ 2 w 306"/>
                <a:gd name="T3" fmla="*/ 16 h 240"/>
                <a:gd name="T4" fmla="*/ 11 w 306"/>
                <a:gd name="T5" fmla="*/ 8 h 240"/>
                <a:gd name="T6" fmla="*/ 11 w 306"/>
                <a:gd name="T7" fmla="*/ 0 h 240"/>
                <a:gd name="T8" fmla="*/ 0 w 306"/>
                <a:gd name="T9" fmla="*/ 8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3" name="AutoShape 61">
              <a:extLst>
                <a:ext uri="{FF2B5EF4-FFF2-40B4-BE49-F238E27FC236}">
                  <a16:creationId xmlns:a16="http://schemas.microsoft.com/office/drawing/2014/main" id="{68BD654D-5E45-F8AA-C7E7-4D208DD9AFD0}"/>
                </a:ext>
              </a:extLst>
            </p:cNvPr>
            <p:cNvSpPr>
              <a:spLocks noChangeArrowheads="1"/>
            </p:cNvSpPr>
            <p:nvPr/>
          </p:nvSpPr>
          <p:spPr bwMode="auto">
            <a:xfrm>
              <a:off x="4140" y="2675"/>
              <a:ext cx="1200" cy="150"/>
            </a:xfrm>
            <a:prstGeom prst="roundRect">
              <a:avLst>
                <a:gd name="adj" fmla="val 50000"/>
              </a:avLst>
            </a:prstGeom>
            <a:solidFill>
              <a:srgbClr val="DDDDDD"/>
            </a:soli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24" name="AutoShape 62">
              <a:extLst>
                <a:ext uri="{FF2B5EF4-FFF2-40B4-BE49-F238E27FC236}">
                  <a16:creationId xmlns:a16="http://schemas.microsoft.com/office/drawing/2014/main" id="{68484D87-74E7-858F-B5D1-C72CE9706026}"/>
                </a:ext>
              </a:extLst>
            </p:cNvPr>
            <p:cNvSpPr>
              <a:spLocks noChangeArrowheads="1"/>
            </p:cNvSpPr>
            <p:nvPr/>
          </p:nvSpPr>
          <p:spPr bwMode="auto">
            <a:xfrm>
              <a:off x="4204" y="2709"/>
              <a:ext cx="1071" cy="83"/>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25" name="Oval 63">
              <a:extLst>
                <a:ext uri="{FF2B5EF4-FFF2-40B4-BE49-F238E27FC236}">
                  <a16:creationId xmlns:a16="http://schemas.microsoft.com/office/drawing/2014/main" id="{71A13B67-D709-F142-7292-2954F5E69D0F}"/>
                </a:ext>
              </a:extLst>
            </p:cNvPr>
            <p:cNvSpPr>
              <a:spLocks noChangeArrowheads="1"/>
            </p:cNvSpPr>
            <p:nvPr/>
          </p:nvSpPr>
          <p:spPr bwMode="auto">
            <a:xfrm>
              <a:off x="4306" y="2381"/>
              <a:ext cx="161" cy="144"/>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26" name="Oval 64">
              <a:extLst>
                <a:ext uri="{FF2B5EF4-FFF2-40B4-BE49-F238E27FC236}">
                  <a16:creationId xmlns:a16="http://schemas.microsoft.com/office/drawing/2014/main" id="{594023BD-C274-0DB9-621D-380A2C4FC969}"/>
                </a:ext>
              </a:extLst>
            </p:cNvPr>
            <p:cNvSpPr>
              <a:spLocks noChangeArrowheads="1"/>
            </p:cNvSpPr>
            <p:nvPr/>
          </p:nvSpPr>
          <p:spPr bwMode="auto">
            <a:xfrm>
              <a:off x="4488" y="2381"/>
              <a:ext cx="155" cy="144"/>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a:ln>
                  <a:noFill/>
                </a:ln>
                <a:solidFill>
                  <a:srgbClr val="FF0000"/>
                </a:solidFill>
                <a:effectLst/>
                <a:uLnTx/>
                <a:uFillTx/>
                <a:latin typeface="Calibri"/>
                <a:ea typeface="ＭＳ Ｐゴシック" panose="020B0600070205080204" pitchFamily="34" charset="-128"/>
                <a:cs typeface="Arial" panose="020B0604020202020204" pitchFamily="34" charset="0"/>
              </a:endParaRPr>
            </a:p>
          </p:txBody>
        </p:sp>
        <p:sp>
          <p:nvSpPr>
            <p:cNvPr id="27" name="Oval 65">
              <a:extLst>
                <a:ext uri="{FF2B5EF4-FFF2-40B4-BE49-F238E27FC236}">
                  <a16:creationId xmlns:a16="http://schemas.microsoft.com/office/drawing/2014/main" id="{B0E82B99-8E9E-D6C7-3A5C-D850F282133B}"/>
                </a:ext>
              </a:extLst>
            </p:cNvPr>
            <p:cNvSpPr>
              <a:spLocks noChangeArrowheads="1"/>
            </p:cNvSpPr>
            <p:nvPr/>
          </p:nvSpPr>
          <p:spPr bwMode="auto">
            <a:xfrm>
              <a:off x="4660" y="2381"/>
              <a:ext cx="161" cy="139"/>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sp>
          <p:nvSpPr>
            <p:cNvPr id="28" name="Rectangle 66">
              <a:extLst>
                <a:ext uri="{FF2B5EF4-FFF2-40B4-BE49-F238E27FC236}">
                  <a16:creationId xmlns:a16="http://schemas.microsoft.com/office/drawing/2014/main" id="{AF9EEE26-5343-2E76-E272-850665EDB2E4}"/>
                </a:ext>
              </a:extLst>
            </p:cNvPr>
            <p:cNvSpPr>
              <a:spLocks noChangeArrowheads="1"/>
            </p:cNvSpPr>
            <p:nvPr/>
          </p:nvSpPr>
          <p:spPr bwMode="auto">
            <a:xfrm>
              <a:off x="5061" y="1838"/>
              <a:ext cx="86" cy="760"/>
            </a:xfrm>
            <a:prstGeom prst="rect">
              <a:avLst/>
            </a:prstGeom>
            <a:solidFill>
              <a:srgbClr val="292929"/>
            </a:solidFill>
            <a:ln w="9525">
              <a:solidFill>
                <a:schemeClr val="tx1"/>
              </a:solidFill>
              <a:miter lim="800000"/>
              <a:headEnd/>
              <a:tailEnd/>
            </a:ln>
          </p:spPr>
          <p:txBody>
            <a:bodyPr wrap="none" anchor="ctr"/>
            <a:lstStyle>
              <a:lvl1pPr>
                <a:defRPr sz="2000">
                  <a:solidFill>
                    <a:schemeClr val="tx1"/>
                  </a:solidFill>
                  <a:latin typeface="Arial" panose="020B0604020202020204" pitchFamily="34" charset="0"/>
                  <a:ea typeface="ＭＳ Ｐゴシック" panose="020B0600070205080204" pitchFamily="34" charset="-128"/>
                </a:defRPr>
              </a:lvl1pPr>
              <a:lvl2pPr marL="742950" indent="-285750">
                <a:defRPr sz="2000">
                  <a:solidFill>
                    <a:schemeClr val="tx1"/>
                  </a:solidFill>
                  <a:latin typeface="Arial" panose="020B0604020202020204" pitchFamily="34" charset="0"/>
                  <a:ea typeface="ＭＳ Ｐゴシック" panose="020B0600070205080204" pitchFamily="34" charset="-128"/>
                </a:defRPr>
              </a:lvl2pPr>
              <a:lvl3pPr marL="1143000" indent="-228600">
                <a:defRPr sz="2000">
                  <a:solidFill>
                    <a:schemeClr val="tx1"/>
                  </a:solidFill>
                  <a:latin typeface="Arial" panose="020B0604020202020204" pitchFamily="34" charset="0"/>
                  <a:ea typeface="ＭＳ Ｐゴシック" panose="020B0600070205080204" pitchFamily="34" charset="-128"/>
                </a:defRPr>
              </a:lvl3pPr>
              <a:lvl4pPr marL="1600200" indent="-228600">
                <a:defRPr sz="2000">
                  <a:solidFill>
                    <a:schemeClr val="tx1"/>
                  </a:solidFill>
                  <a:latin typeface="Arial" panose="020B0604020202020204" pitchFamily="34" charset="0"/>
                  <a:ea typeface="ＭＳ Ｐゴシック" panose="020B0600070205080204" pitchFamily="34" charset="-128"/>
                </a:defRPr>
              </a:lvl4pPr>
              <a:lvl5pPr marL="2057400" indent="-228600">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lr>
                  <a:schemeClr val="accent2"/>
                </a:buClr>
                <a:buSzPct val="85000"/>
                <a:buFont typeface="ZapfDingbats" charset="2"/>
                <a:defRPr sz="20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a:ln>
                  <a:noFill/>
                </a:ln>
                <a:solidFill>
                  <a:prstClr val="black"/>
                </a:solidFill>
                <a:effectLst/>
                <a:uLnTx/>
                <a:uFillTx/>
                <a:latin typeface="Calibri"/>
                <a:ea typeface="ＭＳ Ｐゴシック" panose="020B0600070205080204" pitchFamily="34" charset="-128"/>
                <a:cs typeface="+mn-cs"/>
              </a:endParaRPr>
            </a:p>
          </p:txBody>
        </p:sp>
      </p:grpSp>
      <p:cxnSp>
        <p:nvCxnSpPr>
          <p:cNvPr id="37" name="Straight Arrow Connector 36">
            <a:extLst>
              <a:ext uri="{FF2B5EF4-FFF2-40B4-BE49-F238E27FC236}">
                <a16:creationId xmlns:a16="http://schemas.microsoft.com/office/drawing/2014/main" id="{942FD8DD-B1DC-E82C-9813-2F0619E12914}"/>
              </a:ext>
            </a:extLst>
          </p:cNvPr>
          <p:cNvCxnSpPr>
            <a:cxnSpLocks/>
          </p:cNvCxnSpPr>
          <p:nvPr/>
        </p:nvCxnSpPr>
        <p:spPr>
          <a:xfrm>
            <a:off x="6232857" y="2683329"/>
            <a:ext cx="3910012" cy="2607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01BBEE6E-15BF-D3EF-3B37-16CD3254BD47}"/>
              </a:ext>
            </a:extLst>
          </p:cNvPr>
          <p:cNvSpPr txBox="1"/>
          <p:nvPr/>
        </p:nvSpPr>
        <p:spPr>
          <a:xfrm>
            <a:off x="8799584" y="2559441"/>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GET O</a:t>
            </a:r>
            <a:r>
              <a:rPr kumimoji="0" lang="en-US" sz="1600" b="0" i="0" u="none" strike="noStrike" kern="1200" cap="none" spc="0" normalizeH="0" baseline="-25000" noProof="0">
                <a:ln>
                  <a:noFill/>
                </a:ln>
                <a:solidFill>
                  <a:prstClr val="black"/>
                </a:solidFill>
                <a:effectLst/>
                <a:uLnTx/>
                <a:uFillTx/>
                <a:latin typeface="Calibri"/>
                <a:ea typeface="+mn-ea"/>
                <a:cs typeface="+mn-cs"/>
              </a:rPr>
              <a:t>1</a:t>
            </a:r>
          </a:p>
        </p:txBody>
      </p:sp>
      <p:sp>
        <p:nvSpPr>
          <p:cNvPr id="39" name="TextBox 38">
            <a:extLst>
              <a:ext uri="{FF2B5EF4-FFF2-40B4-BE49-F238E27FC236}">
                <a16:creationId xmlns:a16="http://schemas.microsoft.com/office/drawing/2014/main" id="{B8D535F6-1B02-57DC-4114-9B35A3CEAC8D}"/>
              </a:ext>
            </a:extLst>
          </p:cNvPr>
          <p:cNvSpPr txBox="1"/>
          <p:nvPr/>
        </p:nvSpPr>
        <p:spPr>
          <a:xfrm>
            <a:off x="7998117" y="2488614"/>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GET O</a:t>
            </a:r>
            <a:r>
              <a:rPr kumimoji="0" lang="en-US" sz="1600" b="0" i="0" u="none" strike="noStrike" kern="1200" cap="none" spc="0" normalizeH="0" baseline="-25000" noProof="0">
                <a:ln>
                  <a:noFill/>
                </a:ln>
                <a:solidFill>
                  <a:prstClr val="black"/>
                </a:solidFill>
                <a:effectLst/>
                <a:uLnTx/>
                <a:uFillTx/>
                <a:latin typeface="Calibri"/>
                <a:ea typeface="+mn-ea"/>
                <a:cs typeface="+mn-cs"/>
              </a:rPr>
              <a:t>2</a:t>
            </a:r>
          </a:p>
        </p:txBody>
      </p:sp>
      <p:sp>
        <p:nvSpPr>
          <p:cNvPr id="40" name="TextBox 39">
            <a:extLst>
              <a:ext uri="{FF2B5EF4-FFF2-40B4-BE49-F238E27FC236}">
                <a16:creationId xmlns:a16="http://schemas.microsoft.com/office/drawing/2014/main" id="{C6B85183-993C-40EA-94C1-2FAD2096D69D}"/>
              </a:ext>
            </a:extLst>
          </p:cNvPr>
          <p:cNvSpPr txBox="1"/>
          <p:nvPr/>
        </p:nvSpPr>
        <p:spPr>
          <a:xfrm>
            <a:off x="7220094" y="2429949"/>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GET O</a:t>
            </a:r>
            <a:r>
              <a:rPr kumimoji="0" lang="en-US" sz="1600" b="0" i="0" u="none" strike="noStrike" kern="1200" cap="none" spc="0" normalizeH="0" baseline="-25000" noProof="0">
                <a:ln>
                  <a:noFill/>
                </a:ln>
                <a:solidFill>
                  <a:prstClr val="black"/>
                </a:solidFill>
                <a:effectLst/>
                <a:uLnTx/>
                <a:uFillTx/>
                <a:latin typeface="Calibri"/>
                <a:ea typeface="+mn-ea"/>
                <a:cs typeface="+mn-cs"/>
              </a:rPr>
              <a:t>3</a:t>
            </a:r>
          </a:p>
        </p:txBody>
      </p:sp>
      <p:sp>
        <p:nvSpPr>
          <p:cNvPr id="41" name="TextBox 40">
            <a:extLst>
              <a:ext uri="{FF2B5EF4-FFF2-40B4-BE49-F238E27FC236}">
                <a16:creationId xmlns:a16="http://schemas.microsoft.com/office/drawing/2014/main" id="{EEC8BDD2-2DBA-D199-8CA7-0227D9FADB12}"/>
              </a:ext>
            </a:extLst>
          </p:cNvPr>
          <p:cNvSpPr txBox="1"/>
          <p:nvPr/>
        </p:nvSpPr>
        <p:spPr>
          <a:xfrm>
            <a:off x="6427585" y="2365714"/>
            <a:ext cx="892099"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a:ea typeface="+mn-ea"/>
                <a:cs typeface="+mn-cs"/>
              </a:rPr>
              <a:t>GET O</a:t>
            </a:r>
            <a:r>
              <a:rPr kumimoji="0" lang="en-US" sz="1600" b="0" i="0" u="none" strike="noStrike" kern="1200" cap="none" spc="0" normalizeH="0" baseline="-25000" noProof="0">
                <a:ln>
                  <a:noFill/>
                </a:ln>
                <a:solidFill>
                  <a:prstClr val="black"/>
                </a:solidFill>
                <a:effectLst/>
                <a:uLnTx/>
                <a:uFillTx/>
                <a:latin typeface="Calibri"/>
                <a:ea typeface="+mn-ea"/>
                <a:cs typeface="+mn-cs"/>
              </a:rPr>
              <a:t>4</a:t>
            </a:r>
          </a:p>
        </p:txBody>
      </p:sp>
      <p:grpSp>
        <p:nvGrpSpPr>
          <p:cNvPr id="42" name="Group 41">
            <a:extLst>
              <a:ext uri="{FF2B5EF4-FFF2-40B4-BE49-F238E27FC236}">
                <a16:creationId xmlns:a16="http://schemas.microsoft.com/office/drawing/2014/main" id="{E92ED2C1-A64C-EB79-FEE4-603DCA2509D1}"/>
              </a:ext>
            </a:extLst>
          </p:cNvPr>
          <p:cNvGrpSpPr/>
          <p:nvPr/>
        </p:nvGrpSpPr>
        <p:grpSpPr>
          <a:xfrm>
            <a:off x="6107235" y="2956109"/>
            <a:ext cx="4052925" cy="2231577"/>
            <a:chOff x="3400914" y="3064264"/>
            <a:chExt cx="4052925" cy="2231577"/>
          </a:xfrm>
        </p:grpSpPr>
        <p:cxnSp>
          <p:nvCxnSpPr>
            <p:cNvPr id="43" name="Straight Arrow Connector 42">
              <a:extLst>
                <a:ext uri="{FF2B5EF4-FFF2-40B4-BE49-F238E27FC236}">
                  <a16:creationId xmlns:a16="http://schemas.microsoft.com/office/drawing/2014/main" id="{6FC8E94D-4A99-C611-4B6E-AE801991FDAE}"/>
                </a:ext>
              </a:extLst>
            </p:cNvPr>
            <p:cNvCxnSpPr>
              <a:cxnSpLocks/>
            </p:cNvCxnSpPr>
            <p:nvPr/>
          </p:nvCxnSpPr>
          <p:spPr>
            <a:xfrm flipH="1">
              <a:off x="3400914" y="5022530"/>
              <a:ext cx="4052925" cy="2733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Freeform 43">
              <a:extLst>
                <a:ext uri="{FF2B5EF4-FFF2-40B4-BE49-F238E27FC236}">
                  <a16:creationId xmlns:a16="http://schemas.microsoft.com/office/drawing/2014/main" id="{B02B21E8-3453-99A4-3AF1-08032F1C2035}"/>
                </a:ext>
              </a:extLst>
            </p:cNvPr>
            <p:cNvSpPr/>
            <p:nvPr/>
          </p:nvSpPr>
          <p:spPr>
            <a:xfrm>
              <a:off x="3517643" y="3064264"/>
              <a:ext cx="3868169" cy="2226179"/>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67383 w 3876052"/>
                <a:gd name="connsiteY0" fmla="*/ 0 h 2226179"/>
                <a:gd name="connsiteX1" fmla="*/ 411 w 3876052"/>
                <a:gd name="connsiteY1" fmla="*/ 273465 h 2226179"/>
                <a:gd name="connsiteX2" fmla="*/ 411 w 3876052"/>
                <a:gd name="connsiteY2" fmla="*/ 2226179 h 2226179"/>
                <a:gd name="connsiteX3" fmla="*/ 3875929 w 3876052"/>
                <a:gd name="connsiteY3" fmla="*/ 1956987 h 2226179"/>
                <a:gd name="connsiteX4" fmla="*/ 3867383 w 3876052"/>
                <a:gd name="connsiteY4" fmla="*/ 0 h 2226179"/>
                <a:gd name="connsiteX0" fmla="*/ 3867383 w 3871845"/>
                <a:gd name="connsiteY0" fmla="*/ 0 h 2226179"/>
                <a:gd name="connsiteX1" fmla="*/ 411 w 3871845"/>
                <a:gd name="connsiteY1" fmla="*/ 273465 h 2226179"/>
                <a:gd name="connsiteX2" fmla="*/ 411 w 3871845"/>
                <a:gd name="connsiteY2" fmla="*/ 2226179 h 2226179"/>
                <a:gd name="connsiteX3" fmla="*/ 3871656 w 3871845"/>
                <a:gd name="connsiteY3" fmla="*/ 1969806 h 2226179"/>
                <a:gd name="connsiteX4" fmla="*/ 3867383 w 3871845"/>
                <a:gd name="connsiteY4" fmla="*/ 0 h 2226179"/>
                <a:gd name="connsiteX0" fmla="*/ 3867383 w 3872034"/>
                <a:gd name="connsiteY0" fmla="*/ 0 h 2226179"/>
                <a:gd name="connsiteX1" fmla="*/ 411 w 3872034"/>
                <a:gd name="connsiteY1" fmla="*/ 273465 h 2226179"/>
                <a:gd name="connsiteX2" fmla="*/ 411 w 3872034"/>
                <a:gd name="connsiteY2" fmla="*/ 2226179 h 2226179"/>
                <a:gd name="connsiteX3" fmla="*/ 3871656 w 3872034"/>
                <a:gd name="connsiteY3" fmla="*/ 1969806 h 2226179"/>
                <a:gd name="connsiteX4" fmla="*/ 3867383 w 3872034"/>
                <a:gd name="connsiteY4" fmla="*/ 0 h 2226179"/>
                <a:gd name="connsiteX0" fmla="*/ 3867383 w 3868169"/>
                <a:gd name="connsiteY0" fmla="*/ 0 h 2226179"/>
                <a:gd name="connsiteX1" fmla="*/ 411 w 3868169"/>
                <a:gd name="connsiteY1" fmla="*/ 273465 h 2226179"/>
                <a:gd name="connsiteX2" fmla="*/ 411 w 3868169"/>
                <a:gd name="connsiteY2" fmla="*/ 2226179 h 2226179"/>
                <a:gd name="connsiteX3" fmla="*/ 3863110 w 3868169"/>
                <a:gd name="connsiteY3" fmla="*/ 1969806 h 2226179"/>
                <a:gd name="connsiteX4" fmla="*/ 3867383 w 3868169"/>
                <a:gd name="connsiteY4" fmla="*/ 0 h 2226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8169" h="2226179">
                  <a:moveTo>
                    <a:pt x="3867383" y="0"/>
                  </a:moveTo>
                  <a:lnTo>
                    <a:pt x="411" y="273465"/>
                  </a:lnTo>
                  <a:cubicBezTo>
                    <a:pt x="1835" y="927218"/>
                    <a:pt x="-1013" y="1572426"/>
                    <a:pt x="411" y="2226179"/>
                  </a:cubicBezTo>
                  <a:lnTo>
                    <a:pt x="3863110" y="1969806"/>
                  </a:lnTo>
                  <a:cubicBezTo>
                    <a:pt x="3864534" y="1311780"/>
                    <a:pt x="3870232" y="615297"/>
                    <a:pt x="3867383"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5" name="Group 44">
            <a:extLst>
              <a:ext uri="{FF2B5EF4-FFF2-40B4-BE49-F238E27FC236}">
                <a16:creationId xmlns:a16="http://schemas.microsoft.com/office/drawing/2014/main" id="{E94CBB42-E527-643D-1AF2-92C225C8E057}"/>
              </a:ext>
            </a:extLst>
          </p:cNvPr>
          <p:cNvGrpSpPr/>
          <p:nvPr/>
        </p:nvGrpSpPr>
        <p:grpSpPr>
          <a:xfrm>
            <a:off x="6096000" y="4946146"/>
            <a:ext cx="4064160" cy="386589"/>
            <a:chOff x="3389679" y="5054301"/>
            <a:chExt cx="4064160" cy="386589"/>
          </a:xfrm>
        </p:grpSpPr>
        <p:cxnSp>
          <p:nvCxnSpPr>
            <p:cNvPr id="46" name="Straight Arrow Connector 45">
              <a:extLst>
                <a:ext uri="{FF2B5EF4-FFF2-40B4-BE49-F238E27FC236}">
                  <a16:creationId xmlns:a16="http://schemas.microsoft.com/office/drawing/2014/main" id="{E55E0C47-123E-C9E7-1A6C-8A22026AAD7A}"/>
                </a:ext>
              </a:extLst>
            </p:cNvPr>
            <p:cNvCxnSpPr>
              <a:cxnSpLocks/>
            </p:cNvCxnSpPr>
            <p:nvPr/>
          </p:nvCxnSpPr>
          <p:spPr>
            <a:xfrm flipH="1">
              <a:off x="3389679" y="5161562"/>
              <a:ext cx="4064160" cy="2793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Freeform 46">
              <a:extLst>
                <a:ext uri="{FF2B5EF4-FFF2-40B4-BE49-F238E27FC236}">
                  <a16:creationId xmlns:a16="http://schemas.microsoft.com/office/drawing/2014/main" id="{9981AFB3-A4D7-8693-92FF-2BEAB6764196}"/>
                </a:ext>
              </a:extLst>
            </p:cNvPr>
            <p:cNvSpPr/>
            <p:nvPr/>
          </p:nvSpPr>
          <p:spPr>
            <a:xfrm>
              <a:off x="3519116" y="5054301"/>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48" name="Group 47">
            <a:extLst>
              <a:ext uri="{FF2B5EF4-FFF2-40B4-BE49-F238E27FC236}">
                <a16:creationId xmlns:a16="http://schemas.microsoft.com/office/drawing/2014/main" id="{5D12F893-FDBD-AB1B-A620-57135F3D5E44}"/>
              </a:ext>
            </a:extLst>
          </p:cNvPr>
          <p:cNvGrpSpPr/>
          <p:nvPr/>
        </p:nvGrpSpPr>
        <p:grpSpPr>
          <a:xfrm>
            <a:off x="6107502" y="5337061"/>
            <a:ext cx="4028803" cy="375356"/>
            <a:chOff x="3401181" y="5445216"/>
            <a:chExt cx="4028803" cy="375356"/>
          </a:xfrm>
        </p:grpSpPr>
        <p:cxnSp>
          <p:nvCxnSpPr>
            <p:cNvPr id="49" name="Straight Arrow Connector 48">
              <a:extLst>
                <a:ext uri="{FF2B5EF4-FFF2-40B4-BE49-F238E27FC236}">
                  <a16:creationId xmlns:a16="http://schemas.microsoft.com/office/drawing/2014/main" id="{55D4CD08-26A5-5259-8283-AD632A332F1D}"/>
                </a:ext>
              </a:extLst>
            </p:cNvPr>
            <p:cNvCxnSpPr>
              <a:cxnSpLocks/>
            </p:cNvCxnSpPr>
            <p:nvPr/>
          </p:nvCxnSpPr>
          <p:spPr>
            <a:xfrm flipH="1">
              <a:off x="3401181" y="5534648"/>
              <a:ext cx="4028803" cy="269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0" name="Freeform 49">
              <a:extLst>
                <a:ext uri="{FF2B5EF4-FFF2-40B4-BE49-F238E27FC236}">
                  <a16:creationId xmlns:a16="http://schemas.microsoft.com/office/drawing/2014/main" id="{70BE72CE-1A71-1CDE-3750-F9FA1AD668C4}"/>
                </a:ext>
              </a:extLst>
            </p:cNvPr>
            <p:cNvSpPr/>
            <p:nvPr/>
          </p:nvSpPr>
          <p:spPr>
            <a:xfrm>
              <a:off x="3504762" y="5445216"/>
              <a:ext cx="3875928" cy="375356"/>
            </a:xfrm>
            <a:custGeom>
              <a:avLst/>
              <a:gdLst>
                <a:gd name="connsiteX0" fmla="*/ 3896882 w 3926792"/>
                <a:gd name="connsiteY0" fmla="*/ 0 h 2226179"/>
                <a:gd name="connsiteX1" fmla="*/ 0 w 3926792"/>
                <a:gd name="connsiteY1" fmla="*/ 264919 h 2226179"/>
                <a:gd name="connsiteX2" fmla="*/ 29910 w 3926792"/>
                <a:gd name="connsiteY2" fmla="*/ 2226179 h 2226179"/>
                <a:gd name="connsiteX3" fmla="*/ 3926792 w 3926792"/>
                <a:gd name="connsiteY3" fmla="*/ 1961260 h 2226179"/>
                <a:gd name="connsiteX4" fmla="*/ 3896882 w 3926792"/>
                <a:gd name="connsiteY4" fmla="*/ 0 h 2226179"/>
                <a:gd name="connsiteX0" fmla="*/ 3896882 w 3909701"/>
                <a:gd name="connsiteY0" fmla="*/ 0 h 2226179"/>
                <a:gd name="connsiteX1" fmla="*/ 0 w 3909701"/>
                <a:gd name="connsiteY1" fmla="*/ 264919 h 2226179"/>
                <a:gd name="connsiteX2" fmla="*/ 29910 w 3909701"/>
                <a:gd name="connsiteY2" fmla="*/ 2226179 h 2226179"/>
                <a:gd name="connsiteX3" fmla="*/ 3909701 w 3909701"/>
                <a:gd name="connsiteY3" fmla="*/ 1969805 h 2226179"/>
                <a:gd name="connsiteX4" fmla="*/ 3896882 w 3909701"/>
                <a:gd name="connsiteY4" fmla="*/ 0 h 2226179"/>
                <a:gd name="connsiteX0" fmla="*/ 3896882 w 3896882"/>
                <a:gd name="connsiteY0" fmla="*/ 0 h 2226179"/>
                <a:gd name="connsiteX1" fmla="*/ 0 w 3896882"/>
                <a:gd name="connsiteY1" fmla="*/ 264919 h 2226179"/>
                <a:gd name="connsiteX2" fmla="*/ 29910 w 3896882"/>
                <a:gd name="connsiteY2" fmla="*/ 2226179 h 2226179"/>
                <a:gd name="connsiteX3" fmla="*/ 3892609 w 3896882"/>
                <a:gd name="connsiteY3" fmla="*/ 1974078 h 2226179"/>
                <a:gd name="connsiteX4" fmla="*/ 3896882 w 3896882"/>
                <a:gd name="connsiteY4" fmla="*/ 0 h 2226179"/>
                <a:gd name="connsiteX0" fmla="*/ 3871245 w 3871245"/>
                <a:gd name="connsiteY0" fmla="*/ 0 h 2226179"/>
                <a:gd name="connsiteX1" fmla="*/ 0 w 3871245"/>
                <a:gd name="connsiteY1" fmla="*/ 264919 h 2226179"/>
                <a:gd name="connsiteX2" fmla="*/ 4273 w 3871245"/>
                <a:gd name="connsiteY2" fmla="*/ 2226179 h 2226179"/>
                <a:gd name="connsiteX3" fmla="*/ 3866972 w 3871245"/>
                <a:gd name="connsiteY3" fmla="*/ 1974078 h 2226179"/>
                <a:gd name="connsiteX4" fmla="*/ 3871245 w 3871245"/>
                <a:gd name="connsiteY4" fmla="*/ 0 h 2226179"/>
                <a:gd name="connsiteX0" fmla="*/ 3867064 w 3867064"/>
                <a:gd name="connsiteY0" fmla="*/ 0 h 2226179"/>
                <a:gd name="connsiteX1" fmla="*/ 12911 w 3867064"/>
                <a:gd name="connsiteY1" fmla="*/ 269192 h 2226179"/>
                <a:gd name="connsiteX2" fmla="*/ 92 w 3867064"/>
                <a:gd name="connsiteY2" fmla="*/ 2226179 h 2226179"/>
                <a:gd name="connsiteX3" fmla="*/ 3862791 w 3867064"/>
                <a:gd name="connsiteY3" fmla="*/ 1974078 h 2226179"/>
                <a:gd name="connsiteX4" fmla="*/ 3867064 w 3867064"/>
                <a:gd name="connsiteY4" fmla="*/ 0 h 2226179"/>
                <a:gd name="connsiteX0" fmla="*/ 3867383 w 3867383"/>
                <a:gd name="connsiteY0" fmla="*/ 0 h 2226179"/>
                <a:gd name="connsiteX1" fmla="*/ 411 w 3867383"/>
                <a:gd name="connsiteY1" fmla="*/ 273465 h 2226179"/>
                <a:gd name="connsiteX2" fmla="*/ 411 w 3867383"/>
                <a:gd name="connsiteY2" fmla="*/ 2226179 h 2226179"/>
                <a:gd name="connsiteX3" fmla="*/ 3863110 w 3867383"/>
                <a:gd name="connsiteY3" fmla="*/ 1974078 h 2226179"/>
                <a:gd name="connsiteX4" fmla="*/ 3867383 w 3867383"/>
                <a:gd name="connsiteY4" fmla="*/ 0 h 2226179"/>
                <a:gd name="connsiteX0" fmla="*/ 3892661 w 3892661"/>
                <a:gd name="connsiteY0" fmla="*/ 0 h 6403180"/>
                <a:gd name="connsiteX1" fmla="*/ 25689 w 3892661"/>
                <a:gd name="connsiteY1" fmla="*/ 273465 h 6403180"/>
                <a:gd name="connsiteX2" fmla="*/ 51 w 3892661"/>
                <a:gd name="connsiteY2" fmla="*/ 6403180 h 6403180"/>
                <a:gd name="connsiteX3" fmla="*/ 3888388 w 3892661"/>
                <a:gd name="connsiteY3" fmla="*/ 1974078 h 6403180"/>
                <a:gd name="connsiteX4" fmla="*/ 3892661 w 3892661"/>
                <a:gd name="connsiteY4" fmla="*/ 0 h 6403180"/>
                <a:gd name="connsiteX0" fmla="*/ 3896882 w 3896882"/>
                <a:gd name="connsiteY0" fmla="*/ 0 h 6403180"/>
                <a:gd name="connsiteX1" fmla="*/ 0 w 3896882"/>
                <a:gd name="connsiteY1" fmla="*/ 4599655 h 6403180"/>
                <a:gd name="connsiteX2" fmla="*/ 4272 w 3896882"/>
                <a:gd name="connsiteY2" fmla="*/ 6403180 h 6403180"/>
                <a:gd name="connsiteX3" fmla="*/ 3892609 w 3896882"/>
                <a:gd name="connsiteY3" fmla="*/ 1974078 h 6403180"/>
                <a:gd name="connsiteX4" fmla="*/ 3896882 w 3896882"/>
                <a:gd name="connsiteY4" fmla="*/ 0 h 6403180"/>
                <a:gd name="connsiteX0" fmla="*/ 3893021 w 3893021"/>
                <a:gd name="connsiteY0" fmla="*/ 0 h 6403180"/>
                <a:gd name="connsiteX1" fmla="*/ 412 w 3893021"/>
                <a:gd name="connsiteY1" fmla="*/ 4152108 h 6403180"/>
                <a:gd name="connsiteX2" fmla="*/ 411 w 3893021"/>
                <a:gd name="connsiteY2" fmla="*/ 6403180 h 6403180"/>
                <a:gd name="connsiteX3" fmla="*/ 3888748 w 3893021"/>
                <a:gd name="connsiteY3" fmla="*/ 1974078 h 6403180"/>
                <a:gd name="connsiteX4" fmla="*/ 3893021 w 3893021"/>
                <a:gd name="connsiteY4" fmla="*/ 0 h 6403180"/>
                <a:gd name="connsiteX0" fmla="*/ 3892651 w 3892651"/>
                <a:gd name="connsiteY0" fmla="*/ 0 h 6403180"/>
                <a:gd name="connsiteX1" fmla="*/ 34226 w 3892651"/>
                <a:gd name="connsiteY1" fmla="*/ 4375864 h 6403180"/>
                <a:gd name="connsiteX2" fmla="*/ 41 w 3892651"/>
                <a:gd name="connsiteY2" fmla="*/ 6403180 h 6403180"/>
                <a:gd name="connsiteX3" fmla="*/ 3888378 w 3892651"/>
                <a:gd name="connsiteY3" fmla="*/ 1974078 h 6403180"/>
                <a:gd name="connsiteX4" fmla="*/ 3892651 w 3892651"/>
                <a:gd name="connsiteY4" fmla="*/ 0 h 6403180"/>
                <a:gd name="connsiteX0" fmla="*/ 3875591 w 3875591"/>
                <a:gd name="connsiteY0" fmla="*/ 0 h 6552362"/>
                <a:gd name="connsiteX1" fmla="*/ 17166 w 3875591"/>
                <a:gd name="connsiteY1" fmla="*/ 4375864 h 6552362"/>
                <a:gd name="connsiteX2" fmla="*/ 73 w 3875591"/>
                <a:gd name="connsiteY2" fmla="*/ 6552362 h 6552362"/>
                <a:gd name="connsiteX3" fmla="*/ 3871318 w 3875591"/>
                <a:gd name="connsiteY3" fmla="*/ 1974078 h 6552362"/>
                <a:gd name="connsiteX4" fmla="*/ 3875591 w 3875591"/>
                <a:gd name="connsiteY4" fmla="*/ 0 h 6552362"/>
                <a:gd name="connsiteX0" fmla="*/ 3875928 w 3875928"/>
                <a:gd name="connsiteY0" fmla="*/ 0 h 6552362"/>
                <a:gd name="connsiteX1" fmla="*/ 412 w 3875928"/>
                <a:gd name="connsiteY1" fmla="*/ 4599620 h 6552362"/>
                <a:gd name="connsiteX2" fmla="*/ 410 w 3875928"/>
                <a:gd name="connsiteY2" fmla="*/ 6552362 h 6552362"/>
                <a:gd name="connsiteX3" fmla="*/ 3871655 w 3875928"/>
                <a:gd name="connsiteY3" fmla="*/ 1974078 h 6552362"/>
                <a:gd name="connsiteX4" fmla="*/ 3875928 w 3875928"/>
                <a:gd name="connsiteY4" fmla="*/ 0 h 6552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75928" h="6552362">
                  <a:moveTo>
                    <a:pt x="3875928" y="0"/>
                  </a:moveTo>
                  <a:lnTo>
                    <a:pt x="412" y="4599620"/>
                  </a:lnTo>
                  <a:cubicBezTo>
                    <a:pt x="1836" y="5253373"/>
                    <a:pt x="-1014" y="5898609"/>
                    <a:pt x="410" y="6552362"/>
                  </a:cubicBezTo>
                  <a:lnTo>
                    <a:pt x="3871655" y="1974078"/>
                  </a:lnTo>
                  <a:cubicBezTo>
                    <a:pt x="3873079" y="1316052"/>
                    <a:pt x="3874504" y="658026"/>
                    <a:pt x="3875928" y="0"/>
                  </a:cubicBezTo>
                  <a:close/>
                </a:path>
              </a:pathLst>
            </a:cu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a:ea typeface="+mn-ea"/>
                  <a:cs typeface="+mn-cs"/>
                </a:rPr>
                <a:t>     </a:t>
              </a:r>
            </a:p>
          </p:txBody>
        </p:sp>
      </p:grpSp>
      <p:grpSp>
        <p:nvGrpSpPr>
          <p:cNvPr id="51" name="Group 50">
            <a:extLst>
              <a:ext uri="{FF2B5EF4-FFF2-40B4-BE49-F238E27FC236}">
                <a16:creationId xmlns:a16="http://schemas.microsoft.com/office/drawing/2014/main" id="{01DB09AC-8381-65E8-C2A4-A83CCC9A09F9}"/>
              </a:ext>
            </a:extLst>
          </p:cNvPr>
          <p:cNvGrpSpPr/>
          <p:nvPr/>
        </p:nvGrpSpPr>
        <p:grpSpPr>
          <a:xfrm>
            <a:off x="6107235" y="5087100"/>
            <a:ext cx="4029070" cy="477315"/>
            <a:chOff x="3400914" y="5195255"/>
            <a:chExt cx="4029070" cy="477315"/>
          </a:xfrm>
        </p:grpSpPr>
        <p:cxnSp>
          <p:nvCxnSpPr>
            <p:cNvPr id="52" name="Straight Arrow Connector 51">
              <a:extLst>
                <a:ext uri="{FF2B5EF4-FFF2-40B4-BE49-F238E27FC236}">
                  <a16:creationId xmlns:a16="http://schemas.microsoft.com/office/drawing/2014/main" id="{1311997A-C06F-5C61-885F-A4865DEC7F0D}"/>
                </a:ext>
              </a:extLst>
            </p:cNvPr>
            <p:cNvCxnSpPr>
              <a:cxnSpLocks/>
            </p:cNvCxnSpPr>
            <p:nvPr/>
          </p:nvCxnSpPr>
          <p:spPr>
            <a:xfrm flipH="1">
              <a:off x="3400914" y="5403102"/>
              <a:ext cx="4029070" cy="2694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Freeform 52">
              <a:extLst>
                <a:ext uri="{FF2B5EF4-FFF2-40B4-BE49-F238E27FC236}">
                  <a16:creationId xmlns:a16="http://schemas.microsoft.com/office/drawing/2014/main" id="{B282D1C9-2F46-E127-68DA-FF3FE76FE066}"/>
                </a:ext>
              </a:extLst>
            </p:cNvPr>
            <p:cNvSpPr/>
            <p:nvPr/>
          </p:nvSpPr>
          <p:spPr>
            <a:xfrm>
              <a:off x="3520812" y="5195255"/>
              <a:ext cx="3866473" cy="468804"/>
            </a:xfrm>
            <a:custGeom>
              <a:avLst/>
              <a:gdLst>
                <a:gd name="connsiteX0" fmla="*/ 0 w 3866473"/>
                <a:gd name="connsiteY0" fmla="*/ 264573 h 468804"/>
                <a:gd name="connsiteX1" fmla="*/ 0 w 3866473"/>
                <a:gd name="connsiteY1" fmla="*/ 468804 h 468804"/>
                <a:gd name="connsiteX2" fmla="*/ 3866473 w 3866473"/>
                <a:gd name="connsiteY2" fmla="*/ 204232 h 468804"/>
                <a:gd name="connsiteX3" fmla="*/ 3861832 w 3866473"/>
                <a:gd name="connsiteY3" fmla="*/ 0 h 468804"/>
                <a:gd name="connsiteX4" fmla="*/ 0 w 3866473"/>
                <a:gd name="connsiteY4" fmla="*/ 264573 h 468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66473" h="468804">
                  <a:moveTo>
                    <a:pt x="0" y="264573"/>
                  </a:moveTo>
                  <a:lnTo>
                    <a:pt x="0" y="468804"/>
                  </a:lnTo>
                  <a:lnTo>
                    <a:pt x="3866473" y="204232"/>
                  </a:lnTo>
                  <a:lnTo>
                    <a:pt x="3861832" y="0"/>
                  </a:lnTo>
                  <a:lnTo>
                    <a:pt x="0" y="264573"/>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pic>
        <p:nvPicPr>
          <p:cNvPr id="54" name="Picture 53">
            <a:extLst>
              <a:ext uri="{FF2B5EF4-FFF2-40B4-BE49-F238E27FC236}">
                <a16:creationId xmlns:a16="http://schemas.microsoft.com/office/drawing/2014/main" id="{3671C2EE-E096-028F-8CD9-3205A86C7076}"/>
              </a:ext>
            </a:extLst>
          </p:cNvPr>
          <p:cNvPicPr>
            <a:picLocks noChangeAspect="1"/>
          </p:cNvPicPr>
          <p:nvPr/>
        </p:nvPicPr>
        <p:blipFill>
          <a:blip r:embed="rId2"/>
          <a:stretch>
            <a:fillRect/>
          </a:stretch>
        </p:blipFill>
        <p:spPr>
          <a:xfrm>
            <a:off x="190383" y="1861750"/>
            <a:ext cx="5096670" cy="4414896"/>
          </a:xfrm>
          <a:prstGeom prst="rect">
            <a:avLst/>
          </a:prstGeom>
        </p:spPr>
      </p:pic>
    </p:spTree>
    <p:extLst>
      <p:ext uri="{BB962C8B-B14F-4D97-AF65-F5344CB8AC3E}">
        <p14:creationId xmlns:p14="http://schemas.microsoft.com/office/powerpoint/2010/main" val="1662296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right)">
                                      <p:cBhvr>
                                        <p:cTn id="7" dur="500"/>
                                        <p:tgtEl>
                                          <p:spTgt spid="42"/>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45"/>
                                        </p:tgtEl>
                                        <p:attrNameLst>
                                          <p:attrName>style.visibility</p:attrName>
                                        </p:attrNameLst>
                                      </p:cBhvr>
                                      <p:to>
                                        <p:strVal val="visible"/>
                                      </p:to>
                                    </p:set>
                                    <p:animEffect transition="in" filter="wipe(right)">
                                      <p:cBhvr>
                                        <p:cTn id="11" dur="500"/>
                                        <p:tgtEl>
                                          <p:spTgt spid="45"/>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wipe(right)">
                                      <p:cBhvr>
                                        <p:cTn id="15" dur="500"/>
                                        <p:tgtEl>
                                          <p:spTgt spid="51"/>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48"/>
                                        </p:tgtEl>
                                        <p:attrNameLst>
                                          <p:attrName>style.visibility</p:attrName>
                                        </p:attrNameLst>
                                      </p:cBhvr>
                                      <p:to>
                                        <p:strVal val="visible"/>
                                      </p:to>
                                    </p:set>
                                    <p:animEffect transition="in" filter="wipe(right)">
                                      <p:cBhvr>
                                        <p:cTn id="19" dur="500"/>
                                        <p:tgtEl>
                                          <p:spTgt spid="48"/>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wipe(up)">
                                      <p:cBhvr>
                                        <p:cTn id="24"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7A046D-38A0-4C4D-89C5-98A73D6176B8}"/>
              </a:ext>
            </a:extLst>
          </p:cNvPr>
          <p:cNvSpPr/>
          <p:nvPr/>
        </p:nvSpPr>
        <p:spPr>
          <a:xfrm>
            <a:off x="2766060" y="3200400"/>
            <a:ext cx="2480310" cy="674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Go-Back-N: sender</a:t>
            </a:r>
            <a:endParaRPr lang="en-US" sz="4400"/>
          </a:p>
        </p:txBody>
      </p:sp>
      <p:sp>
        <p:nvSpPr>
          <p:cNvPr id="6" name="Rectangle 3">
            <a:extLst>
              <a:ext uri="{FF2B5EF4-FFF2-40B4-BE49-F238E27FC236}">
                <a16:creationId xmlns:a16="http://schemas.microsoft.com/office/drawing/2014/main" id="{1D02EA8C-0D47-4345-907B-176DCE82FE33}"/>
              </a:ext>
            </a:extLst>
          </p:cNvPr>
          <p:cNvSpPr txBox="1">
            <a:spLocks noChangeArrowheads="1"/>
          </p:cNvSpPr>
          <p:nvPr/>
        </p:nvSpPr>
        <p:spPr>
          <a:xfrm>
            <a:off x="938540" y="1295239"/>
            <a:ext cx="11077752" cy="13960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sender: “window” of up to N, consecutive transmitted but unACKed pkts </a:t>
            </a:r>
          </a:p>
          <a:p>
            <a:pPr marL="815975" marR="0" lvl="1" indent="-342900" algn="l" defTabSz="914400" rtl="0" eaLnBrk="1" fontAlgn="auto" latinLnBrk="0" hangingPunct="1">
              <a:lnSpc>
                <a:spcPct val="90000"/>
              </a:lnSpc>
              <a:spcBef>
                <a:spcPts val="1000"/>
              </a:spcBef>
              <a:spcAft>
                <a:spcPts val="0"/>
              </a:spcAft>
              <a:buClr>
                <a:srgbClr val="0000A3"/>
              </a:buClr>
              <a:buSzTx/>
              <a:buFont typeface="Arial" panose="020B0604020202020204" pitchFamily="34" charset="0"/>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k-bit seq # in pkt header</a:t>
            </a:r>
          </a:p>
          <a:p>
            <a:pPr marL="695325" marR="0" lvl="1"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pic>
        <p:nvPicPr>
          <p:cNvPr id="8" name="Picture 4" descr="gbn_seqnum">
            <a:extLst>
              <a:ext uri="{FF2B5EF4-FFF2-40B4-BE49-F238E27FC236}">
                <a16:creationId xmlns:a16="http://schemas.microsoft.com/office/drawing/2014/main" id="{7F787B9F-F0D5-184B-849D-6DD1215CE2A5}"/>
              </a:ext>
            </a:extLst>
          </p:cNvPr>
          <p:cNvPicPr>
            <a:picLocks noChangeAspect="1" noChangeArrowheads="1"/>
          </p:cNvPicPr>
          <p:nvPr/>
        </p:nvPicPr>
        <p:blipFill>
          <a:blip r:embed="rId3">
            <a:alphaModFix amt="83000"/>
            <a:extLst>
              <a:ext uri="{28A0092B-C50C-407E-A947-70E740481C1C}">
                <a14:useLocalDpi xmlns:a14="http://schemas.microsoft.com/office/drawing/2010/main" val="0"/>
              </a:ext>
            </a:extLst>
          </a:blip>
          <a:srcRect/>
          <a:stretch>
            <a:fillRect/>
          </a:stretch>
        </p:blipFill>
        <p:spPr bwMode="auto">
          <a:xfrm>
            <a:off x="1743751" y="2576024"/>
            <a:ext cx="9167471" cy="1845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5">
            <a:extLst>
              <a:ext uri="{FF2B5EF4-FFF2-40B4-BE49-F238E27FC236}">
                <a16:creationId xmlns:a16="http://schemas.microsoft.com/office/drawing/2014/main" id="{5CC992CE-9CC7-5B4F-A0DC-4AE1FB2B5032}"/>
              </a:ext>
            </a:extLst>
          </p:cNvPr>
          <p:cNvSpPr>
            <a:spLocks noChangeArrowheads="1"/>
          </p:cNvSpPr>
          <p:nvPr/>
        </p:nvSpPr>
        <p:spPr bwMode="auto">
          <a:xfrm>
            <a:off x="1057835" y="4794807"/>
            <a:ext cx="11309804" cy="19850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292100" indent="-292100">
              <a:defRPr sz="1600">
                <a:solidFill>
                  <a:schemeClr val="tx1"/>
                </a:solidFill>
                <a:latin typeface="Tahoma" panose="020B0604030504040204" pitchFamily="34" charset="0"/>
                <a:ea typeface="ＭＳ Ｐゴシック" panose="020B0600070205080204" pitchFamily="34" charset="-128"/>
              </a:defRPr>
            </a:lvl1pPr>
            <a:lvl2pPr marL="685800" indent="-22860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cumulative ACK: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ACKs all packets up to, including seq #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p>
          <a:p>
            <a:pPr marL="862013" marR="0" lvl="1" indent="-457200" algn="l" defTabSz="914400" rtl="0" eaLnBrk="1" fontAlgn="auto" latinLnBrk="0" hangingPunct="1">
              <a:lnSpc>
                <a:spcPct val="85000"/>
              </a:lnSpc>
              <a:spcBef>
                <a:spcPct val="20000"/>
              </a:spcBef>
              <a:spcAft>
                <a:spcPts val="0"/>
              </a:spcAft>
              <a:buClr>
                <a:srgbClr val="000099"/>
              </a:buClr>
              <a:buSzPct val="100000"/>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receiving ACK(</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move window forward to begin at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n+1</a:t>
            </a:r>
          </a:p>
          <a:p>
            <a:pPr marL="350838" marR="0" lvl="0" indent="-339725" algn="l" defTabSz="914400" rtl="0" eaLnBrk="1" fontAlgn="auto" latinLnBrk="0" hangingPunct="1">
              <a:lnSpc>
                <a:spcPct val="85000"/>
              </a:lnSpc>
              <a:spcBef>
                <a:spcPct val="20000"/>
              </a:spcBef>
              <a:spcAft>
                <a:spcPts val="0"/>
              </a:spcAft>
              <a:buClr>
                <a:srgbClr val="000099"/>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Single timer for oldest in-flight packet</a:t>
            </a:r>
          </a:p>
          <a:p>
            <a:pPr marL="350838" marR="0" lvl="0" indent="-339725" algn="l" defTabSz="914400" rtl="0" eaLnBrk="1" fontAlgn="auto" latinLnBrk="0" hangingPunct="1">
              <a:lnSpc>
                <a:spcPct val="85000"/>
              </a:lnSpc>
              <a:spcBef>
                <a:spcPct val="20000"/>
              </a:spcBef>
              <a:spcAft>
                <a:spcPts val="0"/>
              </a:spcAft>
              <a:buClr>
                <a:srgbClr val="000099"/>
              </a:buClr>
              <a:buSzPct val="100000"/>
              <a:buFont typeface="Wingdings" pitchFamily="2" charset="2"/>
              <a:buChar char="§"/>
              <a:tabLst/>
              <a:defRPr/>
            </a:pP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timeout(n):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retransmit packet n and all higher seq # packets in window</a:t>
            </a: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292100" marR="0" lvl="0" indent="-2921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4" name="Rectangle 3">
            <a:extLst>
              <a:ext uri="{FF2B5EF4-FFF2-40B4-BE49-F238E27FC236}">
                <a16:creationId xmlns:a16="http://schemas.microsoft.com/office/drawing/2014/main" id="{44B87F08-D85D-29A4-9427-7303A46EED27}"/>
              </a:ext>
            </a:extLst>
          </p:cNvPr>
          <p:cNvSpPr/>
          <p:nvPr/>
        </p:nvSpPr>
        <p:spPr>
          <a:xfrm>
            <a:off x="7372047" y="2691332"/>
            <a:ext cx="982681"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5CA3964-B218-A547-6225-0D895D8C3F90}"/>
              </a:ext>
            </a:extLst>
          </p:cNvPr>
          <p:cNvSpPr/>
          <p:nvPr/>
        </p:nvSpPr>
        <p:spPr>
          <a:xfrm>
            <a:off x="7372046" y="3348733"/>
            <a:ext cx="1415819"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82100B4-89BA-DE5A-DD3F-678456C1719B}"/>
              </a:ext>
            </a:extLst>
          </p:cNvPr>
          <p:cNvSpPr/>
          <p:nvPr/>
        </p:nvSpPr>
        <p:spPr>
          <a:xfrm>
            <a:off x="9613128" y="2674363"/>
            <a:ext cx="1415819"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E6B9281-427D-B1CA-4CC4-52A00552818B}"/>
              </a:ext>
            </a:extLst>
          </p:cNvPr>
          <p:cNvSpPr/>
          <p:nvPr/>
        </p:nvSpPr>
        <p:spPr>
          <a:xfrm>
            <a:off x="9495403" y="3298284"/>
            <a:ext cx="1415819"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2711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dissolve">
                                      <p:cBhvr>
                                        <p:cTn id="33" dur="5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9">
                                            <p:txEl>
                                              <p:pRg st="1" end="1"/>
                                            </p:txEl>
                                          </p:spTgt>
                                        </p:tgtEl>
                                        <p:attrNameLst>
                                          <p:attrName>style.visibility</p:attrName>
                                        </p:attrNameLst>
                                      </p:cBhvr>
                                      <p:to>
                                        <p:strVal val="visible"/>
                                      </p:to>
                                    </p:set>
                                    <p:animEffect transition="in" filter="dissolve">
                                      <p:cBhvr>
                                        <p:cTn id="38" dur="500"/>
                                        <p:tgtEl>
                                          <p:spTgt spid="9">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animEffect transition="in" filter="dissolve">
                                      <p:cBhvr>
                                        <p:cTn id="43" dur="500"/>
                                        <p:tgtEl>
                                          <p:spTgt spid="9">
                                            <p:txEl>
                                              <p:pRg st="2" end="2"/>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
                                            <p:txEl>
                                              <p:pRg st="3" end="3"/>
                                            </p:txEl>
                                          </p:spTgt>
                                        </p:tgtEl>
                                        <p:attrNameLst>
                                          <p:attrName>style.visibility</p:attrName>
                                        </p:attrNameLst>
                                      </p:cBhvr>
                                      <p:to>
                                        <p:strVal val="visible"/>
                                      </p:to>
                                    </p:set>
                                    <p:animEffect transition="in" filter="dissolve">
                                      <p:cBhvr>
                                        <p:cTn id="48"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build="p"/>
      <p:bldP spid="4" grpId="0" animBg="1"/>
      <p:bldP spid="5" grpId="0" animBg="1"/>
      <p:bldP spid="7" grpId="0" animBg="1"/>
      <p:bldP spid="10"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0B1A88-B2C2-1E9F-6FA9-E4CB9976E7AE}"/>
              </a:ext>
            </a:extLst>
          </p:cNvPr>
          <p:cNvSpPr>
            <a:spLocks noGrp="1"/>
          </p:cNvSpPr>
          <p:nvPr>
            <p:ph idx="1"/>
          </p:nvPr>
        </p:nvSpPr>
        <p:spPr>
          <a:xfrm>
            <a:off x="838200" y="1398351"/>
            <a:ext cx="10515600" cy="4351338"/>
          </a:xfrm>
        </p:spPr>
        <p:txBody>
          <a:bodyPr/>
          <a:lstStyle/>
          <a:p>
            <a:pPr marL="288925" marR="0" lvl="0" indent="-2778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so far,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altLang="en-US" sz="2400" b="0" i="0" u="none" strike="noStrike" kern="1200" cap="none" spc="0" normalizeH="0" baseline="0" noProof="0" dirty="0">
              <a:ln>
                <a:noFill/>
              </a:ln>
              <a:solidFill>
                <a:srgbClr val="0013A3"/>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 receipt of 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can 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or buffer: an implementation decision</a:t>
            </a:r>
            <a:endPar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a:p>
            <a:endParaRPr lang="en-US" dirty="0"/>
          </a:p>
        </p:txBody>
      </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p:txBody>
          <a:bodyPr>
            <a:normAutofit/>
          </a:bodyPr>
          <a:lstStyle/>
          <a:p>
            <a:r>
              <a:rPr lang="en-US" sz="4800"/>
              <a:t>Go-Back-N: receiver</a:t>
            </a:r>
            <a:endParaRPr lang="en-US" sz="4400"/>
          </a:p>
        </p:txBody>
      </p:sp>
      <p:grpSp>
        <p:nvGrpSpPr>
          <p:cNvPr id="40" name="Group 39">
            <a:extLst>
              <a:ext uri="{FF2B5EF4-FFF2-40B4-BE49-F238E27FC236}">
                <a16:creationId xmlns:a16="http://schemas.microsoft.com/office/drawing/2014/main" id="{721F1563-4EE6-624A-B419-51472DAFC422}"/>
              </a:ext>
            </a:extLst>
          </p:cNvPr>
          <p:cNvGrpSpPr/>
          <p:nvPr/>
        </p:nvGrpSpPr>
        <p:grpSpPr>
          <a:xfrm>
            <a:off x="965200" y="4368800"/>
            <a:ext cx="10131689" cy="2135212"/>
            <a:chOff x="965200" y="4368800"/>
            <a:chExt cx="10131689" cy="2135212"/>
          </a:xfrm>
        </p:grpSpPr>
        <p:sp>
          <p:nvSpPr>
            <p:cNvPr id="4" name="Rectangle 3">
              <a:extLst>
                <a:ext uri="{FF2B5EF4-FFF2-40B4-BE49-F238E27FC236}">
                  <a16:creationId xmlns:a16="http://schemas.microsoft.com/office/drawing/2014/main" id="{B5C749AC-5A6B-CE44-BD87-CDEAD30D68DC}"/>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FB7AB02A-A4B7-9D4F-A1D7-19D810FD4F54}"/>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6DFBB702-FA2B-A04A-B08F-95DFA12C7EDD}"/>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7C745A3-C7DB-3942-A271-0A92B4788494}"/>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9242AB67-120B-794E-928E-64266D32C52D}"/>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5E626C37-8D68-3743-89DE-5821F910BA38}"/>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8" name="Rectangle 17">
              <a:extLst>
                <a:ext uri="{FF2B5EF4-FFF2-40B4-BE49-F238E27FC236}">
                  <a16:creationId xmlns:a16="http://schemas.microsoft.com/office/drawing/2014/main" id="{713FA41E-5B3A-9E42-85D0-F244A9CA09BA}"/>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9" name="Rectangle 18">
              <a:extLst>
                <a:ext uri="{FF2B5EF4-FFF2-40B4-BE49-F238E27FC236}">
                  <a16:creationId xmlns:a16="http://schemas.microsoft.com/office/drawing/2014/main" id="{DC459346-9ED9-4045-B9EF-F21C877F5C71}"/>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0" name="Rectangle 19">
              <a:extLst>
                <a:ext uri="{FF2B5EF4-FFF2-40B4-BE49-F238E27FC236}">
                  <a16:creationId xmlns:a16="http://schemas.microsoft.com/office/drawing/2014/main" id="{F0135D84-780D-1C4B-B705-7166D92BFCB2}"/>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1" name="Rectangle 20">
              <a:extLst>
                <a:ext uri="{FF2B5EF4-FFF2-40B4-BE49-F238E27FC236}">
                  <a16:creationId xmlns:a16="http://schemas.microsoft.com/office/drawing/2014/main" id="{4C92DF50-BC76-3348-AFB6-0E120E535E9F}"/>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BD359C03-4942-1F4E-9943-A4770ABD7A5C}"/>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5" name="TextBox 4">
              <a:extLst>
                <a:ext uri="{FF2B5EF4-FFF2-40B4-BE49-F238E27FC236}">
                  <a16:creationId xmlns:a16="http://schemas.microsoft.com/office/drawing/2014/main" id="{24FB1D15-C716-6642-9A8C-FF574649B132}"/>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a:ln>
                  <a:noFill/>
                </a:ln>
                <a:solidFill>
                  <a:srgbClr val="0013A3"/>
                </a:solidFill>
                <a:effectLst/>
                <a:uLnTx/>
                <a:uFillTx/>
                <a:latin typeface="Calibri" panose="020F0502020204030204"/>
                <a:ea typeface="+mn-ea"/>
                <a:cs typeface="+mn-cs"/>
              </a:endParaRPr>
            </a:p>
          </p:txBody>
        </p:sp>
        <p:cxnSp>
          <p:nvCxnSpPr>
            <p:cNvPr id="24" name="Straight Arrow Connector 23">
              <a:extLst>
                <a:ext uri="{FF2B5EF4-FFF2-40B4-BE49-F238E27FC236}">
                  <a16:creationId xmlns:a16="http://schemas.microsoft.com/office/drawing/2014/main" id="{FFDA1BD1-92DD-964D-A4AD-4395424A812F}"/>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814D852D-4652-CD46-A032-5387C52666B7}"/>
                </a:ext>
              </a:extLst>
            </p:cNvPr>
            <p:cNvGrpSpPr/>
            <p:nvPr/>
          </p:nvGrpSpPr>
          <p:grpSpPr>
            <a:xfrm>
              <a:off x="7035081" y="4522877"/>
              <a:ext cx="4061808" cy="1981135"/>
              <a:chOff x="7797081" y="4179977"/>
              <a:chExt cx="4061808" cy="1981135"/>
            </a:xfrm>
          </p:grpSpPr>
          <p:sp>
            <p:nvSpPr>
              <p:cNvPr id="25" name="Rectangle 24">
                <a:extLst>
                  <a:ext uri="{FF2B5EF4-FFF2-40B4-BE49-F238E27FC236}">
                    <a16:creationId xmlns:a16="http://schemas.microsoft.com/office/drawing/2014/main" id="{06E499E9-05E0-2848-A525-BB3AC2E78B77}"/>
                  </a:ext>
                </a:extLst>
              </p:cNvPr>
              <p:cNvSpPr/>
              <p:nvPr/>
            </p:nvSpPr>
            <p:spPr>
              <a:xfrm>
                <a:off x="7797081" y="417997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75E59F90-0AC1-D949-8CB5-B7E829DBDF1B}"/>
                  </a:ext>
                </a:extLst>
              </p:cNvPr>
              <p:cNvSpPr/>
              <p:nvPr/>
            </p:nvSpPr>
            <p:spPr>
              <a:xfrm>
                <a:off x="7797081" y="5565889"/>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0D5C9899-6096-4643-8719-DE793696866F}"/>
                  </a:ext>
                </a:extLst>
              </p:cNvPr>
              <p:cNvSpPr txBox="1"/>
              <p:nvPr/>
            </p:nvSpPr>
            <p:spPr>
              <a:xfrm>
                <a:off x="8089900" y="4279900"/>
                <a:ext cx="209454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received and ACKed</a:t>
                </a:r>
              </a:p>
            </p:txBody>
          </p:sp>
          <p:sp>
            <p:nvSpPr>
              <p:cNvPr id="29" name="TextBox 28">
                <a:extLst>
                  <a:ext uri="{FF2B5EF4-FFF2-40B4-BE49-F238E27FC236}">
                    <a16:creationId xmlns:a16="http://schemas.microsoft.com/office/drawing/2014/main" id="{B3F847CB-3827-2544-8543-6EF3912864FB}"/>
                  </a:ext>
                </a:extLst>
              </p:cNvPr>
              <p:cNvSpPr txBox="1"/>
              <p:nvPr/>
            </p:nvSpPr>
            <p:spPr>
              <a:xfrm>
                <a:off x="8115300" y="4965700"/>
                <a:ext cx="374358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Out-of-order: received but not  ACKed</a:t>
                </a:r>
              </a:p>
            </p:txBody>
          </p:sp>
          <p:sp>
            <p:nvSpPr>
              <p:cNvPr id="30" name="TextBox 29">
                <a:extLst>
                  <a:ext uri="{FF2B5EF4-FFF2-40B4-BE49-F238E27FC236}">
                    <a16:creationId xmlns:a16="http://schemas.microsoft.com/office/drawing/2014/main" id="{79AF6502-A49B-FB42-8066-694FB04355A3}"/>
                  </a:ext>
                </a:extLst>
              </p:cNvPr>
              <p:cNvSpPr txBox="1"/>
              <p:nvPr/>
            </p:nvSpPr>
            <p:spPr>
              <a:xfrm>
                <a:off x="8089900" y="5664200"/>
                <a:ext cx="138326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Not received</a:t>
                </a:r>
              </a:p>
            </p:txBody>
          </p:sp>
        </p:grpSp>
        <p:sp>
          <p:nvSpPr>
            <p:cNvPr id="32" name="TextBox 31">
              <a:extLst>
                <a:ext uri="{FF2B5EF4-FFF2-40B4-BE49-F238E27FC236}">
                  <a16:creationId xmlns:a16="http://schemas.microsoft.com/office/drawing/2014/main" id="{8AE8A9EC-F9D6-AD41-BDA3-40B447572E22}"/>
                </a:ext>
              </a:extLst>
            </p:cNvPr>
            <p:cNvSpPr txBox="1"/>
            <p:nvPr/>
          </p:nvSpPr>
          <p:spPr>
            <a:xfrm>
              <a:off x="965200" y="4368800"/>
              <a:ext cx="541981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Receiver view of sequence number space:</a:t>
              </a:r>
            </a:p>
          </p:txBody>
        </p:sp>
        <p:sp>
          <p:nvSpPr>
            <p:cNvPr id="34" name="Rectangle 33">
              <a:extLst>
                <a:ext uri="{FF2B5EF4-FFF2-40B4-BE49-F238E27FC236}">
                  <a16:creationId xmlns:a16="http://schemas.microsoft.com/office/drawing/2014/main" id="{7C6C7DB5-7268-0B44-A56E-B28CC92134BC}"/>
                </a:ext>
              </a:extLst>
            </p:cNvPr>
            <p:cNvSpPr/>
            <p:nvPr/>
          </p:nvSpPr>
          <p:spPr>
            <a:xfrm>
              <a:off x="7043594" y="5225507"/>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35" name="Rectangle 34">
              <a:extLst>
                <a:ext uri="{FF2B5EF4-FFF2-40B4-BE49-F238E27FC236}">
                  <a16:creationId xmlns:a16="http://schemas.microsoft.com/office/drawing/2014/main" id="{AA046972-9F03-F944-BC25-0B2150456151}"/>
                </a:ext>
              </a:extLst>
            </p:cNvPr>
            <p:cNvSpPr/>
            <p:nvPr/>
          </p:nvSpPr>
          <p:spPr>
            <a:xfrm>
              <a:off x="38558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36" name="Rectangle 35">
              <a:extLst>
                <a:ext uri="{FF2B5EF4-FFF2-40B4-BE49-F238E27FC236}">
                  <a16:creationId xmlns:a16="http://schemas.microsoft.com/office/drawing/2014/main" id="{E2CC5FA3-3D8B-6548-BA93-1DA3D5DF3E6E}"/>
                </a:ext>
              </a:extLst>
            </p:cNvPr>
            <p:cNvSpPr/>
            <p:nvPr/>
          </p:nvSpPr>
          <p:spPr>
            <a:xfrm>
              <a:off x="350029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37" name="Rectangle 36">
              <a:extLst>
                <a:ext uri="{FF2B5EF4-FFF2-40B4-BE49-F238E27FC236}">
                  <a16:creationId xmlns:a16="http://schemas.microsoft.com/office/drawing/2014/main" id="{BB5F6F20-040F-1941-B33E-7134B25528B8}"/>
                </a:ext>
              </a:extLst>
            </p:cNvPr>
            <p:cNvSpPr/>
            <p:nvPr/>
          </p:nvSpPr>
          <p:spPr>
            <a:xfrm>
              <a:off x="3684444" y="4876800"/>
              <a:ext cx="81951" cy="595223"/>
            </a:xfrm>
            <a:prstGeom prst="rect">
              <a:avLst/>
            </a:prstGeom>
            <a:solidFill>
              <a:srgbClr val="DF167A"/>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38" name="TextBox 37">
              <a:extLst>
                <a:ext uri="{FF2B5EF4-FFF2-40B4-BE49-F238E27FC236}">
                  <a16:creationId xmlns:a16="http://schemas.microsoft.com/office/drawing/2014/main" id="{27974E79-9D0E-3745-ABD9-0984B3110ABE}"/>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E72C8E0E-B0A1-2140-BDEC-22D5E69331DA}"/>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6" name="Rectangle 5">
            <a:extLst>
              <a:ext uri="{FF2B5EF4-FFF2-40B4-BE49-F238E27FC236}">
                <a16:creationId xmlns:a16="http://schemas.microsoft.com/office/drawing/2014/main" id="{F2B899D2-B8DE-E4B7-A0F2-D02D5A346D9A}"/>
              </a:ext>
            </a:extLst>
          </p:cNvPr>
          <p:cNvSpPr/>
          <p:nvPr/>
        </p:nvSpPr>
        <p:spPr>
          <a:xfrm>
            <a:off x="7290650" y="4525152"/>
            <a:ext cx="2206308"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79D390A-72C0-AF75-DD57-2928533C6DC1}"/>
              </a:ext>
            </a:extLst>
          </p:cNvPr>
          <p:cNvSpPr/>
          <p:nvPr/>
        </p:nvSpPr>
        <p:spPr>
          <a:xfrm>
            <a:off x="7233607" y="5288168"/>
            <a:ext cx="3863282"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A2B7E6F-D9F8-E6A7-F47F-CC15743679CD}"/>
              </a:ext>
            </a:extLst>
          </p:cNvPr>
          <p:cNvSpPr/>
          <p:nvPr/>
        </p:nvSpPr>
        <p:spPr>
          <a:xfrm>
            <a:off x="7353300" y="5993022"/>
            <a:ext cx="1415819" cy="52603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21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xit"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a:bodyPr>
          <a:lstStyle/>
          <a:p>
            <a:r>
              <a:rPr lang="en-US" sz="4800" dirty="0"/>
              <a:t>Go-Back-N: sender extended FSM</a:t>
            </a:r>
            <a:endParaRPr lang="en-US" sz="4400" dirty="0"/>
          </a:p>
        </p:txBody>
      </p:sp>
      <p:grpSp>
        <p:nvGrpSpPr>
          <p:cNvPr id="55" name="Group 3">
            <a:extLst>
              <a:ext uri="{FF2B5EF4-FFF2-40B4-BE49-F238E27FC236}">
                <a16:creationId xmlns:a16="http://schemas.microsoft.com/office/drawing/2014/main" id="{33A2B3E4-B70E-A848-8165-FAD3F02150B0}"/>
              </a:ext>
            </a:extLst>
          </p:cNvPr>
          <p:cNvGrpSpPr>
            <a:grpSpLocks/>
          </p:cNvGrpSpPr>
          <p:nvPr/>
        </p:nvGrpSpPr>
        <p:grpSpPr bwMode="auto">
          <a:xfrm>
            <a:off x="6725233" y="3710668"/>
            <a:ext cx="800100" cy="657225"/>
            <a:chOff x="1959" y="2515"/>
            <a:chExt cx="504" cy="414"/>
          </a:xfrm>
        </p:grpSpPr>
        <p:sp>
          <p:nvSpPr>
            <p:cNvPr id="56" name="Oval 4">
              <a:extLst>
                <a:ext uri="{FF2B5EF4-FFF2-40B4-BE49-F238E27FC236}">
                  <a16:creationId xmlns:a16="http://schemas.microsoft.com/office/drawing/2014/main" id="{C4D5A6AC-F113-CF49-9B8F-033DDDA18342}"/>
                </a:ext>
              </a:extLst>
            </p:cNvPr>
            <p:cNvSpPr>
              <a:spLocks noChangeArrowheads="1"/>
            </p:cNvSpPr>
            <p:nvPr/>
          </p:nvSpPr>
          <p:spPr bwMode="auto">
            <a:xfrm>
              <a:off x="2004" y="2515"/>
              <a:ext cx="420" cy="414"/>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7" name="Text Box 5">
              <a:extLst>
                <a:ext uri="{FF2B5EF4-FFF2-40B4-BE49-F238E27FC236}">
                  <a16:creationId xmlns:a16="http://schemas.microsoft.com/office/drawing/2014/main" id="{4730408A-4915-134B-898C-F4271B62AAB6}"/>
                </a:ext>
              </a:extLst>
            </p:cNvPr>
            <p:cNvSpPr txBox="1">
              <a:spLocks noChangeArrowheads="1"/>
            </p:cNvSpPr>
            <p:nvPr/>
          </p:nvSpPr>
          <p:spPr bwMode="auto">
            <a:xfrm>
              <a:off x="1959" y="2611"/>
              <a:ext cx="504"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Wait</a:t>
              </a:r>
              <a:endParaRPr kumimoji="0" lang="en-US" altLang="en-US" sz="1600" b="0" i="0" u="none" strike="noStrike" kern="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grpSp>
      <p:sp>
        <p:nvSpPr>
          <p:cNvPr id="58" name="Line 6">
            <a:extLst>
              <a:ext uri="{FF2B5EF4-FFF2-40B4-BE49-F238E27FC236}">
                <a16:creationId xmlns:a16="http://schemas.microsoft.com/office/drawing/2014/main" id="{63761F72-66D2-A642-BD69-9E438150999F}"/>
              </a:ext>
            </a:extLst>
          </p:cNvPr>
          <p:cNvSpPr>
            <a:spLocks noChangeShapeType="1"/>
          </p:cNvSpPr>
          <p:nvPr/>
        </p:nvSpPr>
        <p:spPr bwMode="auto">
          <a:xfrm>
            <a:off x="5186945" y="2797856"/>
            <a:ext cx="1624013" cy="1069975"/>
          </a:xfrm>
          <a:prstGeom prst="line">
            <a:avLst/>
          </a:prstGeom>
          <a:noFill/>
          <a:ln w="28575">
            <a:solidFill>
              <a:srgbClr val="000000"/>
            </a:solidFill>
            <a:prstDash val="sysDot"/>
            <a:round/>
            <a:headEnd/>
            <a:tailEnd type="triangle" w="med" len="me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9" name="Text Box 7">
            <a:extLst>
              <a:ext uri="{FF2B5EF4-FFF2-40B4-BE49-F238E27FC236}">
                <a16:creationId xmlns:a16="http://schemas.microsoft.com/office/drawing/2014/main" id="{2A05B120-EC26-AD42-B3AA-CD4706803936}"/>
              </a:ext>
            </a:extLst>
          </p:cNvPr>
          <p:cNvSpPr txBox="1">
            <a:spLocks noChangeArrowheads="1"/>
          </p:cNvSpPr>
          <p:nvPr/>
        </p:nvSpPr>
        <p:spPr bwMode="auto">
          <a:xfrm>
            <a:off x="7912683" y="3803537"/>
            <a:ext cx="2776537"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[base])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[base+1])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[nextseqnum-1])</a:t>
            </a:r>
          </a:p>
          <a:p>
            <a:pPr lvl="0" eaLnBrk="0" fontAlgn="base" hangingPunct="0">
              <a:spcBef>
                <a:spcPct val="0"/>
              </a:spcBef>
              <a:spcAft>
                <a:spcPct val="0"/>
              </a:spcAft>
              <a:defRPr/>
            </a:pPr>
            <a:r>
              <a:rPr lang="en-US" altLang="en-US" sz="1400" dirty="0" err="1">
                <a:solidFill>
                  <a:srgbClr val="000000"/>
                </a:solidFill>
                <a:latin typeface="Arial" panose="020B0604020202020204" pitchFamily="34" charset="0"/>
              </a:rPr>
              <a:t>start_timer</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0" name="Text Box 8">
            <a:extLst>
              <a:ext uri="{FF2B5EF4-FFF2-40B4-BE49-F238E27FC236}">
                <a16:creationId xmlns:a16="http://schemas.microsoft.com/office/drawing/2014/main" id="{50EB188A-016B-BC43-B95B-2D09A833384C}"/>
              </a:ext>
            </a:extLst>
          </p:cNvPr>
          <p:cNvSpPr txBox="1">
            <a:spLocks noChangeArrowheads="1"/>
          </p:cNvSpPr>
          <p:nvPr/>
        </p:nvSpPr>
        <p:spPr bwMode="auto">
          <a:xfrm>
            <a:off x="7931733" y="3542393"/>
            <a:ext cx="1100137"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timeout</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1" name="Line 9">
            <a:extLst>
              <a:ext uri="{FF2B5EF4-FFF2-40B4-BE49-F238E27FC236}">
                <a16:creationId xmlns:a16="http://schemas.microsoft.com/office/drawing/2014/main" id="{47618681-EE80-804F-9624-DC7CC3FBF4D0}"/>
              </a:ext>
            </a:extLst>
          </p:cNvPr>
          <p:cNvSpPr>
            <a:spLocks noChangeShapeType="1"/>
          </p:cNvSpPr>
          <p:nvPr/>
        </p:nvSpPr>
        <p:spPr bwMode="auto">
          <a:xfrm>
            <a:off x="8015870" y="3818618"/>
            <a:ext cx="1619250"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2" name="Freeform 10">
            <a:extLst>
              <a:ext uri="{FF2B5EF4-FFF2-40B4-BE49-F238E27FC236}">
                <a16:creationId xmlns:a16="http://schemas.microsoft.com/office/drawing/2014/main" id="{44271988-489C-A543-88C3-7FA50E90A3D0}"/>
              </a:ext>
            </a:extLst>
          </p:cNvPr>
          <p:cNvSpPr>
            <a:spLocks/>
          </p:cNvSpPr>
          <p:nvPr/>
        </p:nvSpPr>
        <p:spPr bwMode="auto">
          <a:xfrm>
            <a:off x="7518983" y="3466193"/>
            <a:ext cx="393700"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3" name="Text Box 11">
            <a:extLst>
              <a:ext uri="{FF2B5EF4-FFF2-40B4-BE49-F238E27FC236}">
                <a16:creationId xmlns:a16="http://schemas.microsoft.com/office/drawing/2014/main" id="{02F77C28-EA65-D040-B118-4BF0CBEFB1D8}"/>
              </a:ext>
            </a:extLst>
          </p:cNvPr>
          <p:cNvSpPr txBox="1">
            <a:spLocks noChangeArrowheads="1"/>
          </p:cNvSpPr>
          <p:nvPr/>
        </p:nvSpPr>
        <p:spPr bwMode="auto">
          <a:xfrm>
            <a:off x="6352170" y="1037318"/>
            <a:ext cx="233362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4" name="Line 12">
            <a:extLst>
              <a:ext uri="{FF2B5EF4-FFF2-40B4-BE49-F238E27FC236}">
                <a16:creationId xmlns:a16="http://schemas.microsoft.com/office/drawing/2014/main" id="{0FE72F9F-0F53-5149-AE2D-57D5F5931880}"/>
              </a:ext>
            </a:extLst>
          </p:cNvPr>
          <p:cNvSpPr>
            <a:spLocks noChangeShapeType="1"/>
          </p:cNvSpPr>
          <p:nvPr/>
        </p:nvSpPr>
        <p:spPr bwMode="auto">
          <a:xfrm>
            <a:off x="6460120" y="1356406"/>
            <a:ext cx="191452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5" name="Text Box 13">
            <a:extLst>
              <a:ext uri="{FF2B5EF4-FFF2-40B4-BE49-F238E27FC236}">
                <a16:creationId xmlns:a16="http://schemas.microsoft.com/office/drawing/2014/main" id="{C068D2CE-31E7-0E41-B00C-9CE255D13D42}"/>
              </a:ext>
            </a:extLst>
          </p:cNvPr>
          <p:cNvSpPr txBox="1">
            <a:spLocks noChangeArrowheads="1"/>
          </p:cNvSpPr>
          <p:nvPr/>
        </p:nvSpPr>
        <p:spPr bwMode="auto">
          <a:xfrm>
            <a:off x="6352170" y="1378631"/>
            <a:ext cx="5521325" cy="146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if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&lt;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base+N</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nextseqnum,data,chksum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if (base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refuse_data</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(data)</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6" name="Freeform 14">
            <a:extLst>
              <a:ext uri="{FF2B5EF4-FFF2-40B4-BE49-F238E27FC236}">
                <a16:creationId xmlns:a16="http://schemas.microsoft.com/office/drawing/2014/main" id="{FB29E48C-0B2E-EA40-ADD9-64576E56AD94}"/>
              </a:ext>
            </a:extLst>
          </p:cNvPr>
          <p:cNvSpPr>
            <a:spLocks/>
          </p:cNvSpPr>
          <p:nvPr/>
        </p:nvSpPr>
        <p:spPr bwMode="auto">
          <a:xfrm rot="5142103" flipH="1">
            <a:off x="6945896" y="2901043"/>
            <a:ext cx="393700"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67" name="Text Box 15">
            <a:extLst>
              <a:ext uri="{FF2B5EF4-FFF2-40B4-BE49-F238E27FC236}">
                <a16:creationId xmlns:a16="http://schemas.microsoft.com/office/drawing/2014/main" id="{AD438209-6EF7-AA4A-82C0-D91CCFE111B9}"/>
              </a:ext>
            </a:extLst>
          </p:cNvPr>
          <p:cNvSpPr txBox="1">
            <a:spLocks noChangeArrowheads="1"/>
          </p:cNvSpPr>
          <p:nvPr/>
        </p:nvSpPr>
        <p:spPr bwMode="auto">
          <a:xfrm>
            <a:off x="6501395" y="5445806"/>
            <a:ext cx="3686175" cy="1122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base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getacknum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If (base ==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stop_timer</a:t>
            </a:r>
            <a:endPar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else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start_timer</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8" name="Text Box 16">
            <a:extLst>
              <a:ext uri="{FF2B5EF4-FFF2-40B4-BE49-F238E27FC236}">
                <a16:creationId xmlns:a16="http://schemas.microsoft.com/office/drawing/2014/main" id="{29DA4699-1738-7A44-AE37-8A9ADF3221C7}"/>
              </a:ext>
            </a:extLst>
          </p:cNvPr>
          <p:cNvSpPr txBox="1">
            <a:spLocks noChangeArrowheads="1"/>
          </p:cNvSpPr>
          <p:nvPr/>
        </p:nvSpPr>
        <p:spPr bwMode="auto">
          <a:xfrm>
            <a:off x="6514095" y="4945743"/>
            <a:ext cx="2833688"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69" name="Line 17">
            <a:extLst>
              <a:ext uri="{FF2B5EF4-FFF2-40B4-BE49-F238E27FC236}">
                <a16:creationId xmlns:a16="http://schemas.microsoft.com/office/drawing/2014/main" id="{72717240-9C97-6946-9931-1ECA1CCC85BA}"/>
              </a:ext>
            </a:extLst>
          </p:cNvPr>
          <p:cNvSpPr>
            <a:spLocks noChangeShapeType="1"/>
          </p:cNvSpPr>
          <p:nvPr/>
        </p:nvSpPr>
        <p:spPr bwMode="auto">
          <a:xfrm>
            <a:off x="6606170" y="5469618"/>
            <a:ext cx="1619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0" name="Freeform 18">
            <a:extLst>
              <a:ext uri="{FF2B5EF4-FFF2-40B4-BE49-F238E27FC236}">
                <a16:creationId xmlns:a16="http://schemas.microsoft.com/office/drawing/2014/main" id="{A9B81A19-AC5E-0D42-B28F-5550C1DD51FB}"/>
              </a:ext>
            </a:extLst>
          </p:cNvPr>
          <p:cNvSpPr>
            <a:spLocks/>
          </p:cNvSpPr>
          <p:nvPr/>
        </p:nvSpPr>
        <p:spPr bwMode="auto">
          <a:xfrm>
            <a:off x="6663320" y="4413931"/>
            <a:ext cx="1054100" cy="674687"/>
          </a:xfrm>
          <a:custGeom>
            <a:avLst/>
            <a:gdLst>
              <a:gd name="T0" fmla="*/ 2147483647 w 664"/>
              <a:gd name="T1" fmla="*/ 2147483647 h 425"/>
              <a:gd name="T2" fmla="*/ 2147483647 w 664"/>
              <a:gd name="T3" fmla="*/ 0 h 425"/>
              <a:gd name="T4" fmla="*/ 0 60000 65536"/>
              <a:gd name="T5" fmla="*/ 0 60000 65536"/>
            </a:gdLst>
            <a:ahLst/>
            <a:cxnLst>
              <a:cxn ang="T4">
                <a:pos x="T0" y="T1"/>
              </a:cxn>
              <a:cxn ang="T5">
                <a:pos x="T2" y="T3"/>
              </a:cxn>
            </a:cxnLst>
            <a:rect l="0" t="0" r="r" b="b"/>
            <a:pathLst>
              <a:path w="664" h="425">
                <a:moveTo>
                  <a:pt x="241" y="20"/>
                </a:moveTo>
                <a:cubicBezTo>
                  <a:pt x="0" y="393"/>
                  <a:pt x="664" y="425"/>
                  <a:pt x="388" y="0"/>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1" name="Line 19">
            <a:extLst>
              <a:ext uri="{FF2B5EF4-FFF2-40B4-BE49-F238E27FC236}">
                <a16:creationId xmlns:a16="http://schemas.microsoft.com/office/drawing/2014/main" id="{22DEBF89-3550-6645-9712-0242C37D82B7}"/>
              </a:ext>
            </a:extLst>
          </p:cNvPr>
          <p:cNvSpPr>
            <a:spLocks noChangeShapeType="1"/>
          </p:cNvSpPr>
          <p:nvPr/>
        </p:nvSpPr>
        <p:spPr bwMode="auto">
          <a:xfrm>
            <a:off x="4772608" y="3224893"/>
            <a:ext cx="80327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2" name="Text Box 20">
            <a:extLst>
              <a:ext uri="{FF2B5EF4-FFF2-40B4-BE49-F238E27FC236}">
                <a16:creationId xmlns:a16="http://schemas.microsoft.com/office/drawing/2014/main" id="{512F18ED-B1CE-7B4C-A5DF-24588894801C}"/>
              </a:ext>
            </a:extLst>
          </p:cNvPr>
          <p:cNvSpPr txBox="1">
            <a:spLocks noChangeArrowheads="1"/>
          </p:cNvSpPr>
          <p:nvPr/>
        </p:nvSpPr>
        <p:spPr bwMode="auto">
          <a:xfrm>
            <a:off x="4645608" y="3194731"/>
            <a:ext cx="14859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base=1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nextseqnum</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=1</a:t>
            </a:r>
            <a:endParaRPr kumimoji="0" lang="en-US" altLang="en-US" sz="1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3" name="Text Box 21">
            <a:extLst>
              <a:ext uri="{FF2B5EF4-FFF2-40B4-BE49-F238E27FC236}">
                <a16:creationId xmlns:a16="http://schemas.microsoft.com/office/drawing/2014/main" id="{54ABBC76-AD8A-8E4D-8A09-320EC5AFD027}"/>
              </a:ext>
            </a:extLst>
          </p:cNvPr>
          <p:cNvSpPr txBox="1">
            <a:spLocks noChangeArrowheads="1"/>
          </p:cNvSpPr>
          <p:nvPr/>
        </p:nvSpPr>
        <p:spPr bwMode="auto">
          <a:xfrm>
            <a:off x="4409070" y="4256768"/>
            <a:ext cx="2047875"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&amp;&amp; corrupt(</a:t>
            </a:r>
            <a:r>
              <a:rPr kumimoji="0" lang="en-US" altLang="en-US" sz="1400" b="0" i="0" u="none" strike="noStrike" kern="1200" cap="none" spc="0" normalizeH="0" baseline="0" noProof="0" dirty="0" err="1">
                <a:ln>
                  <a:noFill/>
                </a:ln>
                <a:solidFill>
                  <a:srgbClr val="000000"/>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a:t>
            </a:r>
            <a:r>
              <a:rPr kumimoji="0" lang="en-US" altLang="en-US" sz="10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rPr>
              <a:t>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ＭＳ Ｐゴシック" panose="020B0600070205080204" pitchFamily="34" charset="-128"/>
              <a:cs typeface="+mn-cs"/>
            </a:endParaRPr>
          </a:p>
        </p:txBody>
      </p:sp>
      <p:sp>
        <p:nvSpPr>
          <p:cNvPr id="74" name="Line 22">
            <a:extLst>
              <a:ext uri="{FF2B5EF4-FFF2-40B4-BE49-F238E27FC236}">
                <a16:creationId xmlns:a16="http://schemas.microsoft.com/office/drawing/2014/main" id="{9592E062-F136-0D44-96CD-0C9A278CDE04}"/>
              </a:ext>
            </a:extLst>
          </p:cNvPr>
          <p:cNvSpPr>
            <a:spLocks noChangeShapeType="1"/>
          </p:cNvSpPr>
          <p:nvPr/>
        </p:nvSpPr>
        <p:spPr bwMode="auto">
          <a:xfrm flipV="1">
            <a:off x="4501145" y="4755243"/>
            <a:ext cx="1520825"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5" name="Freeform 23">
            <a:extLst>
              <a:ext uri="{FF2B5EF4-FFF2-40B4-BE49-F238E27FC236}">
                <a16:creationId xmlns:a16="http://schemas.microsoft.com/office/drawing/2014/main" id="{745C2973-75F6-D641-915F-9781107AB9F8}"/>
              </a:ext>
            </a:extLst>
          </p:cNvPr>
          <p:cNvSpPr>
            <a:spLocks/>
          </p:cNvSpPr>
          <p:nvPr/>
        </p:nvSpPr>
        <p:spPr bwMode="auto">
          <a:xfrm>
            <a:off x="6056895" y="4188506"/>
            <a:ext cx="695325" cy="638175"/>
          </a:xfrm>
          <a:custGeom>
            <a:avLst/>
            <a:gdLst>
              <a:gd name="T0" fmla="*/ 2147483647 w 1095"/>
              <a:gd name="T1" fmla="*/ 0 h 1005"/>
              <a:gd name="T2" fmla="*/ 2147483647 w 1095"/>
              <a:gd name="T3" fmla="*/ 2147483647 h 1005"/>
              <a:gd name="T4" fmla="*/ 0 60000 65536"/>
              <a:gd name="T5" fmla="*/ 0 60000 65536"/>
            </a:gdLst>
            <a:ahLst/>
            <a:cxnLst>
              <a:cxn ang="T4">
                <a:pos x="T0" y="T1"/>
              </a:cxn>
              <a:cxn ang="T5">
                <a:pos x="T2" y="T3"/>
              </a:cxn>
            </a:cxnLst>
            <a:rect l="0" t="0" r="r" b="b"/>
            <a:pathLst>
              <a:path w="1095" h="1005">
                <a:moveTo>
                  <a:pt x="1005" y="0"/>
                </a:moveTo>
                <a:cubicBezTo>
                  <a:pt x="0" y="30"/>
                  <a:pt x="645" y="1005"/>
                  <a:pt x="1095" y="165"/>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76" name="Text Box 24">
            <a:extLst>
              <a:ext uri="{FF2B5EF4-FFF2-40B4-BE49-F238E27FC236}">
                <a16:creationId xmlns:a16="http://schemas.microsoft.com/office/drawing/2014/main" id="{86A74934-2C44-8743-8176-583092CA3D2E}"/>
              </a:ext>
            </a:extLst>
          </p:cNvPr>
          <p:cNvSpPr txBox="1">
            <a:spLocks noChangeArrowheads="1"/>
          </p:cNvSpPr>
          <p:nvPr/>
        </p:nvSpPr>
        <p:spPr bwMode="auto">
          <a:xfrm>
            <a:off x="4688470" y="2894693"/>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pic>
        <p:nvPicPr>
          <p:cNvPr id="3" name="Picture 4" descr="gbn_seqnum">
            <a:extLst>
              <a:ext uri="{FF2B5EF4-FFF2-40B4-BE49-F238E27FC236}">
                <a16:creationId xmlns:a16="http://schemas.microsoft.com/office/drawing/2014/main" id="{3AFEF033-EEF4-B385-FCCA-A27F508A19B1}"/>
              </a:ext>
            </a:extLst>
          </p:cNvPr>
          <p:cNvPicPr>
            <a:picLocks noChangeAspect="1" noChangeArrowheads="1"/>
          </p:cNvPicPr>
          <p:nvPr/>
        </p:nvPicPr>
        <p:blipFill rotWithShape="1">
          <a:blip r:embed="rId3">
            <a:alphaModFix amt="83000"/>
            <a:extLst>
              <a:ext uri="{28A0092B-C50C-407E-A947-70E740481C1C}">
                <a14:useLocalDpi xmlns:a14="http://schemas.microsoft.com/office/drawing/2010/main" val="0"/>
              </a:ext>
            </a:extLst>
          </a:blip>
          <a:srcRect r="46671"/>
          <a:stretch/>
        </p:blipFill>
        <p:spPr bwMode="auto">
          <a:xfrm>
            <a:off x="318505" y="1222377"/>
            <a:ext cx="4215977" cy="1591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24">
            <a:extLst>
              <a:ext uri="{FF2B5EF4-FFF2-40B4-BE49-F238E27FC236}">
                <a16:creationId xmlns:a16="http://schemas.microsoft.com/office/drawing/2014/main" id="{93702F66-D9EB-AC1B-11B3-71FD35F13B06}"/>
              </a:ext>
            </a:extLst>
          </p:cNvPr>
          <p:cNvSpPr txBox="1">
            <a:spLocks noChangeArrowheads="1"/>
          </p:cNvSpPr>
          <p:nvPr/>
        </p:nvSpPr>
        <p:spPr bwMode="auto">
          <a:xfrm>
            <a:off x="4840870" y="477791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Symbol" charset="0"/>
                <a:ea typeface="ＭＳ Ｐゴシック" charset="0"/>
                <a:cs typeface="+mn-cs"/>
              </a:rPr>
              <a:t>L</a:t>
            </a:r>
          </a:p>
        </p:txBody>
      </p:sp>
    </p:spTree>
    <p:extLst>
      <p:ext uri="{BB962C8B-B14F-4D97-AF65-F5344CB8AC3E}">
        <p14:creationId xmlns:p14="http://schemas.microsoft.com/office/powerpoint/2010/main" val="66432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5">
                                            <p:txEl>
                                              <p:pRg st="5" end="5"/>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9">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9">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9">
                                            <p:txEl>
                                              <p:pRg st="2" end="2"/>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59">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8"/>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67">
                                            <p:txEl>
                                              <p:pRg st="0" end="0"/>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7">
                                            <p:txEl>
                                              <p:pRg st="1" end="1"/>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67">
                                            <p:txEl>
                                              <p:pRg st="2" end="2"/>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7">
                                            <p:txEl>
                                              <p:pRg st="3" end="3"/>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67">
                                            <p:txEl>
                                              <p:pRg st="4" end="4"/>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build="p"/>
      <p:bldP spid="60" grpId="0"/>
      <p:bldP spid="61" grpId="0" animBg="1"/>
      <p:bldP spid="62" grpId="0" animBg="1"/>
      <p:bldP spid="63" grpId="0"/>
      <p:bldP spid="64" grpId="0" animBg="1"/>
      <p:bldP spid="65" grpId="0" uiExpand="1" build="p"/>
      <p:bldP spid="66" grpId="0" animBg="1"/>
      <p:bldP spid="67" grpId="0" build="p"/>
      <p:bldP spid="68" grpId="0"/>
      <p:bldP spid="69" grpId="0" animBg="1"/>
      <p:bldP spid="70" grpId="0" animBg="1"/>
      <p:bldP spid="72" grpId="0"/>
      <p:bldP spid="73" grpId="0"/>
      <p:bldP spid="74" grpId="0" animBg="1"/>
      <p:bldP spid="75" grpId="0" animBg="1"/>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sz="4400"/>
              <a:t>Principles of RDT - Agenda</a:t>
            </a:r>
            <a:endParaRPr lang="en-US"/>
          </a:p>
        </p:txBody>
      </p:sp>
      <p:sp>
        <p:nvSpPr>
          <p:cNvPr id="3" name="Content Placeholder 2">
            <a:extLst>
              <a:ext uri="{FF2B5EF4-FFF2-40B4-BE49-F238E27FC236}">
                <a16:creationId xmlns:a16="http://schemas.microsoft.com/office/drawing/2014/main" id="{FC096E37-E6C4-E510-82EE-6E4E9D4DF992}"/>
              </a:ext>
            </a:extLst>
          </p:cNvPr>
          <p:cNvSpPr>
            <a:spLocks noGrp="1"/>
          </p:cNvSpPr>
          <p:nvPr>
            <p:ph sz="half" idx="1"/>
          </p:nvPr>
        </p:nvSpPr>
        <p:spPr>
          <a:xfrm>
            <a:off x="838199" y="1784485"/>
            <a:ext cx="10515600" cy="4079602"/>
          </a:xfrm>
        </p:spPr>
        <p:txBody>
          <a:bodyPr>
            <a:normAutofit fontScale="92500" lnSpcReduction="10000"/>
          </a:bodyPr>
          <a:lstStyle/>
          <a:p>
            <a:r>
              <a:rPr lang="en-US" sz="4000" u="sng" err="1">
                <a:latin typeface="Courier"/>
              </a:rPr>
              <a:t>rdt</a:t>
            </a:r>
            <a:r>
              <a:rPr lang="en-US" sz="4000" u="sng"/>
              <a:t> at a glance</a:t>
            </a:r>
          </a:p>
          <a:p>
            <a:pPr lvl="1"/>
            <a:endParaRPr lang="en-US" sz="3600"/>
          </a:p>
          <a:p>
            <a:r>
              <a:rPr lang="en-US" sz="4000"/>
              <a:t>Stop-and-wait approach</a:t>
            </a:r>
          </a:p>
          <a:p>
            <a:pPr lvl="1"/>
            <a:r>
              <a:rPr kumimoji="0" lang="en-US" sz="36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sender sends one pkt, then waits for receiver’s response</a:t>
            </a:r>
          </a:p>
          <a:p>
            <a:pPr marL="463550" lvl="1" indent="0">
              <a:buNone/>
            </a:pPr>
            <a:endParaRPr lang="en-US" sz="3600"/>
          </a:p>
          <a:p>
            <a:r>
              <a:rPr lang="en-US" sz="4000"/>
              <a:t>Pipelined approach</a:t>
            </a:r>
          </a:p>
          <a:p>
            <a:pPr lvl="1"/>
            <a:r>
              <a:rPr lang="en-US" sz="3600"/>
              <a:t>Go-back-N (GBN)</a:t>
            </a:r>
          </a:p>
          <a:p>
            <a:pPr lvl="1"/>
            <a:r>
              <a:rPr lang="en-US" sz="3600"/>
              <a:t>Selective Repeat (SR)</a:t>
            </a:r>
          </a:p>
        </p:txBody>
      </p:sp>
    </p:spTree>
    <p:extLst>
      <p:ext uri="{BB962C8B-B14F-4D97-AF65-F5344CB8AC3E}">
        <p14:creationId xmlns:p14="http://schemas.microsoft.com/office/powerpoint/2010/main" val="2112417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a:noFill/>
        </p:spPr>
        <p:txBody>
          <a:bodyPr>
            <a:normAutofit/>
          </a:bodyPr>
          <a:lstStyle/>
          <a:p>
            <a:r>
              <a:rPr lang="en-US" sz="4800" dirty="0"/>
              <a:t>Go-Back-N: receiver extended FSM</a:t>
            </a:r>
            <a:endParaRPr lang="en-US" sz="4400" dirty="0"/>
          </a:p>
        </p:txBody>
      </p:sp>
      <p:sp>
        <p:nvSpPr>
          <p:cNvPr id="54" name="Oval 4">
            <a:extLst>
              <a:ext uri="{FF2B5EF4-FFF2-40B4-BE49-F238E27FC236}">
                <a16:creationId xmlns:a16="http://schemas.microsoft.com/office/drawing/2014/main" id="{0C78546A-7459-5347-80F4-125D010F8E84}"/>
              </a:ext>
            </a:extLst>
          </p:cNvPr>
          <p:cNvSpPr>
            <a:spLocks noChangeArrowheads="1"/>
          </p:cNvSpPr>
          <p:nvPr/>
        </p:nvSpPr>
        <p:spPr bwMode="auto">
          <a:xfrm>
            <a:off x="6563517" y="2155825"/>
            <a:ext cx="666750" cy="657225"/>
          </a:xfrm>
          <a:prstGeom prst="ellipse">
            <a:avLst/>
          </a:prstGeom>
          <a:solidFill>
            <a:srgbClr val="FFFFFF"/>
          </a:solidFill>
          <a:ln w="19050">
            <a:solidFill>
              <a:srgbClr val="000000"/>
            </a:solidFill>
            <a:round/>
            <a:headEnd/>
            <a:tailEnd/>
          </a:ln>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600" b="0" i="0" u="none" strike="noStrike" kern="1200" cap="none" spc="0" normalizeH="0" baseline="0" noProof="0">
              <a:ln>
                <a:noFill/>
              </a:ln>
              <a:solidFill>
                <a:prstClr val="black"/>
              </a:solidFill>
              <a:effectLst/>
              <a:uLnTx/>
              <a:uFillTx/>
              <a:latin typeface="Tahoma" panose="020B0604030504040204" pitchFamily="34" charset="0"/>
              <a:ea typeface="ＭＳ Ｐゴシック" panose="020B0600070205080204" pitchFamily="34" charset="-128"/>
              <a:cs typeface="+mn-cs"/>
            </a:endParaRPr>
          </a:p>
        </p:txBody>
      </p:sp>
      <p:sp>
        <p:nvSpPr>
          <p:cNvPr id="79" name="Text Box 5">
            <a:extLst>
              <a:ext uri="{FF2B5EF4-FFF2-40B4-BE49-F238E27FC236}">
                <a16:creationId xmlns:a16="http://schemas.microsoft.com/office/drawing/2014/main" id="{D7B9D2FB-B481-7E4A-A0F6-5F57E413C0AE}"/>
              </a:ext>
            </a:extLst>
          </p:cNvPr>
          <p:cNvSpPr txBox="1">
            <a:spLocks noChangeArrowheads="1"/>
          </p:cNvSpPr>
          <p:nvPr/>
        </p:nvSpPr>
        <p:spPr bwMode="auto">
          <a:xfrm>
            <a:off x="6522017" y="2307771"/>
            <a:ext cx="8001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Wait</a:t>
            </a:r>
            <a:endParaRPr kumimoji="0" lang="en-US" altLang="en-US" sz="20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0" name="Line 6">
            <a:extLst>
              <a:ext uri="{FF2B5EF4-FFF2-40B4-BE49-F238E27FC236}">
                <a16:creationId xmlns:a16="http://schemas.microsoft.com/office/drawing/2014/main" id="{96D79319-AAC7-2846-924D-45104B1A129F}"/>
              </a:ext>
            </a:extLst>
          </p:cNvPr>
          <p:cNvSpPr>
            <a:spLocks noChangeShapeType="1"/>
          </p:cNvSpPr>
          <p:nvPr/>
        </p:nvSpPr>
        <p:spPr bwMode="auto">
          <a:xfrm>
            <a:off x="4248942" y="1995488"/>
            <a:ext cx="2298700" cy="474662"/>
          </a:xfrm>
          <a:prstGeom prst="line">
            <a:avLst/>
          </a:prstGeom>
          <a:noFill/>
          <a:ln w="2857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10">
            <a:extLst>
              <a:ext uri="{FF2B5EF4-FFF2-40B4-BE49-F238E27FC236}">
                <a16:creationId xmlns:a16="http://schemas.microsoft.com/office/drawing/2014/main" id="{5510D433-027A-A141-B3D0-3E03E8DAE8A8}"/>
              </a:ext>
            </a:extLst>
          </p:cNvPr>
          <p:cNvSpPr>
            <a:spLocks/>
          </p:cNvSpPr>
          <p:nvPr/>
        </p:nvSpPr>
        <p:spPr bwMode="auto">
          <a:xfrm>
            <a:off x="7236617" y="1898650"/>
            <a:ext cx="828675"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5" name="Text Box 11">
            <a:extLst>
              <a:ext uri="{FF2B5EF4-FFF2-40B4-BE49-F238E27FC236}">
                <a16:creationId xmlns:a16="http://schemas.microsoft.com/office/drawing/2014/main" id="{FCA8632E-A5B0-664A-9196-8A8B55D0CC4A}"/>
              </a:ext>
            </a:extLst>
          </p:cNvPr>
          <p:cNvSpPr txBox="1">
            <a:spLocks noChangeArrowheads="1"/>
          </p:cNvSpPr>
          <p:nvPr/>
        </p:nvSpPr>
        <p:spPr bwMode="auto">
          <a:xfrm>
            <a:off x="7730330" y="1668463"/>
            <a:ext cx="3570287"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rdt_rcv</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notcorrupt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&amp;&amp; </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hasseqnum</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rcvpkt,expectedseqnum</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endPar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6" name="Line 12">
            <a:extLst>
              <a:ext uri="{FF2B5EF4-FFF2-40B4-BE49-F238E27FC236}">
                <a16:creationId xmlns:a16="http://schemas.microsoft.com/office/drawing/2014/main" id="{C6CE9EFA-3CCD-C14E-A5CF-3105777426B6}"/>
              </a:ext>
            </a:extLst>
          </p:cNvPr>
          <p:cNvSpPr>
            <a:spLocks noChangeShapeType="1"/>
          </p:cNvSpPr>
          <p:nvPr/>
        </p:nvSpPr>
        <p:spPr bwMode="auto">
          <a:xfrm>
            <a:off x="7800180" y="2360613"/>
            <a:ext cx="3175000" cy="158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7" name="Text Box 13">
            <a:extLst>
              <a:ext uri="{FF2B5EF4-FFF2-40B4-BE49-F238E27FC236}">
                <a16:creationId xmlns:a16="http://schemas.microsoft.com/office/drawing/2014/main" id="{69836D4C-507C-6B47-A6BF-2C0D582C5DE9}"/>
              </a:ext>
            </a:extLst>
          </p:cNvPr>
          <p:cNvSpPr txBox="1">
            <a:spLocks noChangeArrowheads="1"/>
          </p:cNvSpPr>
          <p:nvPr/>
        </p:nvSpPr>
        <p:spPr bwMode="auto">
          <a:xfrm>
            <a:off x="7735092" y="2403475"/>
            <a:ext cx="4314825"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extract(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rcvpkt,data</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deliver_data</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expectedseqnum,ACK,chksum</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udt_send</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expectedseqnum</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endPar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grpSp>
        <p:nvGrpSpPr>
          <p:cNvPr id="4" name="Group 3">
            <a:extLst>
              <a:ext uri="{FF2B5EF4-FFF2-40B4-BE49-F238E27FC236}">
                <a16:creationId xmlns:a16="http://schemas.microsoft.com/office/drawing/2014/main" id="{5021266A-A4B2-8A46-9C1D-2E9C56A7B822}"/>
              </a:ext>
            </a:extLst>
          </p:cNvPr>
          <p:cNvGrpSpPr/>
          <p:nvPr/>
        </p:nvGrpSpPr>
        <p:grpSpPr>
          <a:xfrm>
            <a:off x="5961855" y="1306513"/>
            <a:ext cx="1701605" cy="841375"/>
            <a:chOff x="4320949" y="1306513"/>
            <a:chExt cx="1701605" cy="841375"/>
          </a:xfrm>
        </p:grpSpPr>
        <p:sp>
          <p:nvSpPr>
            <p:cNvPr id="81" name="Text Box 7">
              <a:extLst>
                <a:ext uri="{FF2B5EF4-FFF2-40B4-BE49-F238E27FC236}">
                  <a16:creationId xmlns:a16="http://schemas.microsoft.com/office/drawing/2014/main" id="{C9553829-3975-2E49-9803-6EFDAFB5EBC4}"/>
                </a:ext>
              </a:extLst>
            </p:cNvPr>
            <p:cNvSpPr txBox="1">
              <a:spLocks noChangeArrowheads="1"/>
            </p:cNvSpPr>
            <p:nvPr/>
          </p:nvSpPr>
          <p:spPr bwMode="auto">
            <a:xfrm>
              <a:off x="4320949" y="1582738"/>
              <a:ext cx="1617662"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rPr>
                <a:t>udt_send(sndpkt)</a:t>
              </a:r>
              <a:endParaRPr kumimoji="0" lang="en-US" altLang="en-US" sz="1400" b="0" i="0" u="none" strike="noStrike" kern="1200" cap="none" spc="0" normalizeH="0" baseline="0" noProof="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2" name="Text Box 8">
              <a:extLst>
                <a:ext uri="{FF2B5EF4-FFF2-40B4-BE49-F238E27FC236}">
                  <a16:creationId xmlns:a16="http://schemas.microsoft.com/office/drawing/2014/main" id="{2E7739F4-D1B2-A747-870F-EBBF181526F6}"/>
                </a:ext>
              </a:extLst>
            </p:cNvPr>
            <p:cNvSpPr txBox="1">
              <a:spLocks noChangeArrowheads="1"/>
            </p:cNvSpPr>
            <p:nvPr/>
          </p:nvSpPr>
          <p:spPr bwMode="auto">
            <a:xfrm>
              <a:off x="4360636" y="1306513"/>
              <a:ext cx="1661918"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any other event </a:t>
              </a:r>
              <a:endPar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83" name="Line 9">
              <a:extLst>
                <a:ext uri="{FF2B5EF4-FFF2-40B4-BE49-F238E27FC236}">
                  <a16:creationId xmlns:a16="http://schemas.microsoft.com/office/drawing/2014/main" id="{325C94EB-6A64-BC4A-A405-47C0EBE38857}"/>
                </a:ext>
              </a:extLst>
            </p:cNvPr>
            <p:cNvSpPr>
              <a:spLocks noChangeShapeType="1"/>
            </p:cNvSpPr>
            <p:nvPr/>
          </p:nvSpPr>
          <p:spPr bwMode="auto">
            <a:xfrm>
              <a:off x="4441599" y="1603375"/>
              <a:ext cx="815975"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14">
              <a:extLst>
                <a:ext uri="{FF2B5EF4-FFF2-40B4-BE49-F238E27FC236}">
                  <a16:creationId xmlns:a16="http://schemas.microsoft.com/office/drawing/2014/main" id="{B309A64A-7394-0245-8A9F-73E7049FB6F0}"/>
                </a:ext>
              </a:extLst>
            </p:cNvPr>
            <p:cNvSpPr>
              <a:spLocks/>
            </p:cNvSpPr>
            <p:nvPr/>
          </p:nvSpPr>
          <p:spPr bwMode="auto">
            <a:xfrm rot="5142103" flipH="1">
              <a:off x="5068662" y="1374775"/>
              <a:ext cx="393700" cy="1152525"/>
            </a:xfrm>
            <a:custGeom>
              <a:avLst/>
              <a:gdLst>
                <a:gd name="T0" fmla="*/ 2147483647 w 619"/>
                <a:gd name="T1" fmla="*/ 2147483647 h 1815"/>
                <a:gd name="T2" fmla="*/ 0 w 619"/>
                <a:gd name="T3" fmla="*/ 2147483647 h 1815"/>
                <a:gd name="T4" fmla="*/ 0 60000 65536"/>
                <a:gd name="T5" fmla="*/ 0 60000 65536"/>
              </a:gdLst>
              <a:ahLst/>
              <a:cxnLst>
                <a:cxn ang="T4">
                  <a:pos x="T0" y="T1"/>
                </a:cxn>
                <a:cxn ang="T5">
                  <a:pos x="T2" y="T3"/>
                </a:cxn>
              </a:cxnLst>
              <a:rect l="0" t="0" r="r" b="b"/>
              <a:pathLst>
                <a:path w="619" h="1815">
                  <a:moveTo>
                    <a:pt x="39" y="1136"/>
                  </a:moveTo>
                  <a:cubicBezTo>
                    <a:pt x="619" y="1815"/>
                    <a:pt x="484" y="0"/>
                    <a:pt x="0" y="773"/>
                  </a:cubicBezTo>
                </a:path>
              </a:pathLst>
            </a:custGeom>
            <a:noFill/>
            <a:ln w="19050" cmpd="sng">
              <a:solidFill>
                <a:srgbClr val="00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89" name="Line 15">
            <a:extLst>
              <a:ext uri="{FF2B5EF4-FFF2-40B4-BE49-F238E27FC236}">
                <a16:creationId xmlns:a16="http://schemas.microsoft.com/office/drawing/2014/main" id="{DFB05333-8F2D-AD4D-AF5B-F08A11737E43}"/>
              </a:ext>
            </a:extLst>
          </p:cNvPr>
          <p:cNvSpPr>
            <a:spLocks noChangeShapeType="1"/>
          </p:cNvSpPr>
          <p:nvPr/>
        </p:nvSpPr>
        <p:spPr bwMode="auto">
          <a:xfrm>
            <a:off x="4188617" y="2408238"/>
            <a:ext cx="12382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0" name="Text Box 16">
            <a:extLst>
              <a:ext uri="{FF2B5EF4-FFF2-40B4-BE49-F238E27FC236}">
                <a16:creationId xmlns:a16="http://schemas.microsoft.com/office/drawing/2014/main" id="{72BCB5B4-7731-AE47-AA11-27C7F6305633}"/>
              </a:ext>
            </a:extLst>
          </p:cNvPr>
          <p:cNvSpPr txBox="1">
            <a:spLocks noChangeArrowheads="1"/>
          </p:cNvSpPr>
          <p:nvPr/>
        </p:nvSpPr>
        <p:spPr bwMode="auto">
          <a:xfrm>
            <a:off x="4098130" y="2428875"/>
            <a:ext cx="3641725"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expectedseqnum</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sndpkt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make_pkt</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r>
              <a:rPr kumimoji="0" lang="en-US" altLang="en-US" sz="14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expectedseqnum,ACK,chksum</a:t>
            </a: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91" name="Text Box 17">
            <a:extLst>
              <a:ext uri="{FF2B5EF4-FFF2-40B4-BE49-F238E27FC236}">
                <a16:creationId xmlns:a16="http://schemas.microsoft.com/office/drawing/2014/main" id="{F76BD3C3-1C69-4441-A736-BFED27A3CAB3}"/>
              </a:ext>
            </a:extLst>
          </p:cNvPr>
          <p:cNvSpPr txBox="1">
            <a:spLocks noChangeArrowheads="1"/>
          </p:cNvSpPr>
          <p:nvPr/>
        </p:nvSpPr>
        <p:spPr bwMode="auto">
          <a:xfrm>
            <a:off x="4134642" y="2105025"/>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Symbol" charset="0"/>
                <a:ea typeface="ＭＳ Ｐゴシック" charset="0"/>
                <a:cs typeface="+mn-cs"/>
              </a:rPr>
              <a:t>L</a:t>
            </a:r>
          </a:p>
        </p:txBody>
      </p:sp>
      <p:sp>
        <p:nvSpPr>
          <p:cNvPr id="92" name="Rectangle 3">
            <a:extLst>
              <a:ext uri="{FF2B5EF4-FFF2-40B4-BE49-F238E27FC236}">
                <a16:creationId xmlns:a16="http://schemas.microsoft.com/office/drawing/2014/main" id="{C3CB9118-6DFF-F343-94F3-68C1B0042C12}"/>
              </a:ext>
            </a:extLst>
          </p:cNvPr>
          <p:cNvSpPr txBox="1">
            <a:spLocks noChangeArrowheads="1"/>
          </p:cNvSpPr>
          <p:nvPr/>
        </p:nvSpPr>
        <p:spPr>
          <a:xfrm>
            <a:off x="930389" y="3827462"/>
            <a:ext cx="10318069" cy="2854325"/>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ACK-only: always send ACK for correctly-received packet with highest </a:t>
            </a:r>
            <a:r>
              <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in-order</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seq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may generate duplicate ACKs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need only remember </a:t>
            </a:r>
            <a:r>
              <a:rPr kumimoji="0" lang="en-US" altLang="en-US" sz="2400" b="1"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expectedseqnum</a:t>
            </a:r>
            <a:endParaRPr kumimoji="0" lang="en-US" altLang="en-US" sz="2400" b="1" i="0" u="none" strike="noStrike" kern="1200" cap="none" spc="0" normalizeH="0" baseline="0" noProof="0" dirty="0">
              <a:ln>
                <a:noFill/>
              </a:ln>
              <a:solidFill>
                <a:prstClr val="black"/>
              </a:solidFill>
              <a:effectLst/>
              <a:uLnTx/>
              <a:uFillTx/>
              <a:latin typeface="Courier New" panose="02070309020205020404" pitchFamily="49" charset="0"/>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out-of-order packet: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discard (don’</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 buffer): </a:t>
            </a:r>
            <a:r>
              <a:rPr kumimoji="0" lang="en-US" altLang="ja-JP"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no receiver buffering!</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re-ACK pkt with highest in-order seq #</a:t>
            </a:r>
          </a:p>
        </p:txBody>
      </p:sp>
      <p:grpSp>
        <p:nvGrpSpPr>
          <p:cNvPr id="3" name="Group 2">
            <a:extLst>
              <a:ext uri="{FF2B5EF4-FFF2-40B4-BE49-F238E27FC236}">
                <a16:creationId xmlns:a16="http://schemas.microsoft.com/office/drawing/2014/main" id="{86F1A9C3-D474-12D5-36CA-F02F1F30D575}"/>
              </a:ext>
            </a:extLst>
          </p:cNvPr>
          <p:cNvGrpSpPr/>
          <p:nvPr/>
        </p:nvGrpSpPr>
        <p:grpSpPr>
          <a:xfrm>
            <a:off x="142083" y="1874017"/>
            <a:ext cx="3417632" cy="1371254"/>
            <a:chOff x="1892300" y="4876800"/>
            <a:chExt cx="3417632" cy="1371254"/>
          </a:xfrm>
        </p:grpSpPr>
        <p:sp>
          <p:nvSpPr>
            <p:cNvPr id="5" name="Rectangle 4">
              <a:extLst>
                <a:ext uri="{FF2B5EF4-FFF2-40B4-BE49-F238E27FC236}">
                  <a16:creationId xmlns:a16="http://schemas.microsoft.com/office/drawing/2014/main" id="{E343F868-683C-DFDD-1B0C-7A66D2586B14}"/>
                </a:ext>
              </a:extLst>
            </p:cNvPr>
            <p:cNvSpPr/>
            <p:nvPr/>
          </p:nvSpPr>
          <p:spPr>
            <a:xfrm>
              <a:off x="2412281" y="487799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56CA1C79-F14D-687E-5766-732402E7412D}"/>
                </a:ext>
              </a:extLst>
            </p:cNvPr>
            <p:cNvSpPr/>
            <p:nvPr/>
          </p:nvSpPr>
          <p:spPr>
            <a:xfrm>
              <a:off x="2603500" y="4878537"/>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6">
              <a:extLst>
                <a:ext uri="{FF2B5EF4-FFF2-40B4-BE49-F238E27FC236}">
                  <a16:creationId xmlns:a16="http://schemas.microsoft.com/office/drawing/2014/main" id="{2CC29FE4-B4F0-FF39-375C-EC78699E5E76}"/>
                </a:ext>
              </a:extLst>
            </p:cNvPr>
            <p:cNvSpPr/>
            <p:nvPr/>
          </p:nvSpPr>
          <p:spPr>
            <a:xfrm>
              <a:off x="2777467" y="4879975"/>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Rectangle 7">
              <a:extLst>
                <a:ext uri="{FF2B5EF4-FFF2-40B4-BE49-F238E27FC236}">
                  <a16:creationId xmlns:a16="http://schemas.microsoft.com/office/drawing/2014/main" id="{4906D7B1-F98E-962A-0E3B-9C1B099B68E3}"/>
                </a:ext>
              </a:extLst>
            </p:cNvPr>
            <p:cNvSpPr/>
            <p:nvPr/>
          </p:nvSpPr>
          <p:spPr>
            <a:xfrm>
              <a:off x="2951434" y="4878238"/>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1ED2CCB3-62B4-A3B6-5FD9-0B6036229A87}"/>
                </a:ext>
              </a:extLst>
            </p:cNvPr>
            <p:cNvSpPr/>
            <p:nvPr/>
          </p:nvSpPr>
          <p:spPr>
            <a:xfrm>
              <a:off x="3125401" y="4879676"/>
              <a:ext cx="81951" cy="595223"/>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0" name="Rectangle 9">
              <a:extLst>
                <a:ext uri="{FF2B5EF4-FFF2-40B4-BE49-F238E27FC236}">
                  <a16:creationId xmlns:a16="http://schemas.microsoft.com/office/drawing/2014/main" id="{2F48BE2D-E3BB-8409-CD09-D59C87E0E212}"/>
                </a:ext>
              </a:extLst>
            </p:cNvPr>
            <p:cNvSpPr/>
            <p:nvPr/>
          </p:nvSpPr>
          <p:spPr>
            <a:xfrm>
              <a:off x="3312307" y="4876800"/>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1" name="Rectangle 10">
              <a:extLst>
                <a:ext uri="{FF2B5EF4-FFF2-40B4-BE49-F238E27FC236}">
                  <a16:creationId xmlns:a16="http://schemas.microsoft.com/office/drawing/2014/main" id="{CDE1D370-009D-7080-6FA1-BBD16AE29694}"/>
                </a:ext>
              </a:extLst>
            </p:cNvPr>
            <p:cNvSpPr/>
            <p:nvPr/>
          </p:nvSpPr>
          <p:spPr>
            <a:xfrm>
              <a:off x="4042679" y="487709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2" name="Rectangle 11">
              <a:extLst>
                <a:ext uri="{FF2B5EF4-FFF2-40B4-BE49-F238E27FC236}">
                  <a16:creationId xmlns:a16="http://schemas.microsoft.com/office/drawing/2014/main" id="{E2D48273-F309-81C7-E536-85E05C88F4A5}"/>
                </a:ext>
              </a:extLst>
            </p:cNvPr>
            <p:cNvSpPr/>
            <p:nvPr/>
          </p:nvSpPr>
          <p:spPr>
            <a:xfrm>
              <a:off x="4216646" y="48773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3" name="Rectangle 12">
              <a:extLst>
                <a:ext uri="{FF2B5EF4-FFF2-40B4-BE49-F238E27FC236}">
                  <a16:creationId xmlns:a16="http://schemas.microsoft.com/office/drawing/2014/main" id="{60411F41-51E4-BD0F-D80C-17634258A875}"/>
                </a:ext>
              </a:extLst>
            </p:cNvPr>
            <p:cNvSpPr/>
            <p:nvPr/>
          </p:nvSpPr>
          <p:spPr>
            <a:xfrm>
              <a:off x="4394926" y="4877695"/>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4" name="Rectangle 13">
              <a:extLst>
                <a:ext uri="{FF2B5EF4-FFF2-40B4-BE49-F238E27FC236}">
                  <a16:creationId xmlns:a16="http://schemas.microsoft.com/office/drawing/2014/main" id="{E35A7A66-B394-E6A0-AB45-CD91F2800E8E}"/>
                </a:ext>
              </a:extLst>
            </p:cNvPr>
            <p:cNvSpPr/>
            <p:nvPr/>
          </p:nvSpPr>
          <p:spPr>
            <a:xfrm>
              <a:off x="4573204" y="4877096"/>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5" name="Rectangle 14">
              <a:extLst>
                <a:ext uri="{FF2B5EF4-FFF2-40B4-BE49-F238E27FC236}">
                  <a16:creationId xmlns:a16="http://schemas.microsoft.com/office/drawing/2014/main" id="{31066F20-CA34-703B-29D4-FDF05CDD7E56}"/>
                </a:ext>
              </a:extLst>
            </p:cNvPr>
            <p:cNvSpPr/>
            <p:nvPr/>
          </p:nvSpPr>
          <p:spPr>
            <a:xfrm>
              <a:off x="4738544" y="4882607"/>
              <a:ext cx="81951" cy="595223"/>
            </a:xfrm>
            <a:prstGeom prst="rect">
              <a:avLst/>
            </a:prstGeom>
            <a:solidFill>
              <a:schemeClr val="bg1">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16" name="TextBox 15">
              <a:extLst>
                <a:ext uri="{FF2B5EF4-FFF2-40B4-BE49-F238E27FC236}">
                  <a16:creationId xmlns:a16="http://schemas.microsoft.com/office/drawing/2014/main" id="{1EA5E9E6-C05C-F9EA-930C-955782C5297D}"/>
                </a:ext>
              </a:extLst>
            </p:cNvPr>
            <p:cNvSpPr txBox="1"/>
            <p:nvPr/>
          </p:nvSpPr>
          <p:spPr>
            <a:xfrm>
              <a:off x="3200400" y="5878722"/>
              <a:ext cx="128753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srgbClr val="0013A3"/>
                  </a:solidFill>
                  <a:effectLst/>
                  <a:uLnTx/>
                  <a:uFillTx/>
                  <a:latin typeface="Courier New" panose="02070309020205020404" pitchFamily="49" charset="0"/>
                  <a:ea typeface="ＭＳ Ｐゴシック" panose="020B0600070205080204" pitchFamily="34" charset="-128"/>
                  <a:cs typeface="+mn-cs"/>
                </a:rPr>
                <a:t>rcv_base</a:t>
              </a:r>
              <a:endParaRPr kumimoji="0" lang="en-US" sz="1800" b="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17" name="Straight Arrow Connector 16">
              <a:extLst>
                <a:ext uri="{FF2B5EF4-FFF2-40B4-BE49-F238E27FC236}">
                  <a16:creationId xmlns:a16="http://schemas.microsoft.com/office/drawing/2014/main" id="{A0EA837F-30DA-C7CB-4890-E4411A870477}"/>
                </a:ext>
              </a:extLst>
            </p:cNvPr>
            <p:cNvCxnSpPr/>
            <p:nvPr/>
          </p:nvCxnSpPr>
          <p:spPr>
            <a:xfrm flipV="1">
              <a:off x="3340100" y="5523122"/>
              <a:ext cx="0" cy="46990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2466952-05A0-C54F-BCC6-773742A6B866}"/>
                </a:ext>
              </a:extLst>
            </p:cNvPr>
            <p:cNvSpPr/>
            <p:nvPr/>
          </p:nvSpPr>
          <p:spPr>
            <a:xfrm>
              <a:off x="3855894" y="4876800"/>
              <a:ext cx="81951" cy="595223"/>
            </a:xfrm>
            <a:prstGeom prst="rect">
              <a:avLst/>
            </a:prstGeom>
            <a:solidFill>
              <a:schemeClr val="accent3"/>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2" name="Rectangle 21">
              <a:extLst>
                <a:ext uri="{FF2B5EF4-FFF2-40B4-BE49-F238E27FC236}">
                  <a16:creationId xmlns:a16="http://schemas.microsoft.com/office/drawing/2014/main" id="{4E912828-31F8-1022-C7B4-2A4107969153}"/>
                </a:ext>
              </a:extLst>
            </p:cNvPr>
            <p:cNvSpPr/>
            <p:nvPr/>
          </p:nvSpPr>
          <p:spPr>
            <a:xfrm>
              <a:off x="3500294" y="4876800"/>
              <a:ext cx="81951" cy="595223"/>
            </a:xfrm>
            <a:prstGeom prst="rect">
              <a:avLst/>
            </a:prstGeom>
            <a:solidFill>
              <a:schemeClr val="accent3"/>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 name="Rectangle 22">
              <a:extLst>
                <a:ext uri="{FF2B5EF4-FFF2-40B4-BE49-F238E27FC236}">
                  <a16:creationId xmlns:a16="http://schemas.microsoft.com/office/drawing/2014/main" id="{F6C8B99E-9197-5F4A-3081-7548E0B4CADE}"/>
                </a:ext>
              </a:extLst>
            </p:cNvPr>
            <p:cNvSpPr/>
            <p:nvPr/>
          </p:nvSpPr>
          <p:spPr>
            <a:xfrm>
              <a:off x="3684444" y="4876800"/>
              <a:ext cx="81951" cy="595223"/>
            </a:xfrm>
            <a:prstGeom prst="rect">
              <a:avLst/>
            </a:prstGeom>
            <a:solidFill>
              <a:schemeClr val="accent3"/>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  </a:t>
              </a:r>
            </a:p>
          </p:txBody>
        </p:sp>
        <p:sp>
          <p:nvSpPr>
            <p:cNvPr id="24" name="TextBox 23">
              <a:extLst>
                <a:ext uri="{FF2B5EF4-FFF2-40B4-BE49-F238E27FC236}">
                  <a16:creationId xmlns:a16="http://schemas.microsoft.com/office/drawing/2014/main" id="{ACA6282B-19F3-25FB-CCB6-53B3456F1453}"/>
                </a:ext>
              </a:extLst>
            </p:cNvPr>
            <p:cNvSpPr txBox="1"/>
            <p:nvPr/>
          </p:nvSpPr>
          <p:spPr>
            <a:xfrm>
              <a:off x="18923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TextBox 24">
              <a:extLst>
                <a:ext uri="{FF2B5EF4-FFF2-40B4-BE49-F238E27FC236}">
                  <a16:creationId xmlns:a16="http://schemas.microsoft.com/office/drawing/2014/main" id="{C8213289-6BD6-2934-FCF7-DD6F0B8BFC3C}"/>
                </a:ext>
              </a:extLst>
            </p:cNvPr>
            <p:cNvSpPr txBox="1"/>
            <p:nvPr/>
          </p:nvSpPr>
          <p:spPr>
            <a:xfrm>
              <a:off x="4876800" y="5105400"/>
              <a:ext cx="4331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panose="020F0502020204030204"/>
                  <a:ea typeface="+mn-ea"/>
                  <a:cs typeface="+mn-cs"/>
                </a:rPr>
                <a: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1" name="TextBox 30">
            <a:extLst>
              <a:ext uri="{FF2B5EF4-FFF2-40B4-BE49-F238E27FC236}">
                <a16:creationId xmlns:a16="http://schemas.microsoft.com/office/drawing/2014/main" id="{6A7AD00C-871C-ADC4-3D1C-245AEBDC6990}"/>
              </a:ext>
            </a:extLst>
          </p:cNvPr>
          <p:cNvSpPr txBox="1"/>
          <p:nvPr/>
        </p:nvSpPr>
        <p:spPr>
          <a:xfrm>
            <a:off x="-9004" y="3212473"/>
            <a:ext cx="211468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i="0" u="none" strike="noStrike" kern="1200" cap="none" spc="0" normalizeH="0" baseline="0" noProof="0" dirty="0" err="1">
                <a:ln>
                  <a:noFill/>
                </a:ln>
                <a:solidFill>
                  <a:prstClr val="black"/>
                </a:solidFill>
                <a:effectLst/>
                <a:uLnTx/>
                <a:uFillTx/>
                <a:latin typeface="Courier New" panose="02070309020205020404" pitchFamily="49" charset="0"/>
                <a:ea typeface="ＭＳ Ｐゴシック" panose="020B0600070205080204" pitchFamily="34" charset="-128"/>
                <a:cs typeface="+mn-cs"/>
              </a:rPr>
              <a:t>expectedseqnum</a:t>
            </a:r>
            <a:endParaRPr kumimoji="0" lang="en-US" sz="1800" i="0" u="none" strike="noStrike" kern="1200" cap="none" spc="0" normalizeH="0" baseline="0" noProof="0" dirty="0">
              <a:ln>
                <a:noFill/>
              </a:ln>
              <a:solidFill>
                <a:srgbClr val="0013A3"/>
              </a:solidFill>
              <a:effectLst/>
              <a:uLnTx/>
              <a:uFillTx/>
              <a:latin typeface="Calibri" panose="020F0502020204030204"/>
              <a:ea typeface="+mn-ea"/>
              <a:cs typeface="+mn-cs"/>
            </a:endParaRPr>
          </a:p>
        </p:txBody>
      </p:sp>
      <p:cxnSp>
        <p:nvCxnSpPr>
          <p:cNvPr id="34" name="Curved Connector 33">
            <a:extLst>
              <a:ext uri="{FF2B5EF4-FFF2-40B4-BE49-F238E27FC236}">
                <a16:creationId xmlns:a16="http://schemas.microsoft.com/office/drawing/2014/main" id="{1BC0EA42-767E-BD54-3131-B32589A9EC7D}"/>
              </a:ext>
            </a:extLst>
          </p:cNvPr>
          <p:cNvCxnSpPr>
            <a:stCxn id="31" idx="0"/>
          </p:cNvCxnSpPr>
          <p:nvPr/>
        </p:nvCxnSpPr>
        <p:spPr>
          <a:xfrm rot="5400000" flipH="1" flipV="1">
            <a:off x="986811" y="2637195"/>
            <a:ext cx="636804" cy="51375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1795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5"/>
                                        </p:tgtEl>
                                        <p:attrNameLst>
                                          <p:attrName>style.visibility</p:attrName>
                                        </p:attrNameLst>
                                      </p:cBhvr>
                                      <p:to>
                                        <p:strVal val="visible"/>
                                      </p:to>
                                    </p:set>
                                    <p:animEffect transition="in" filter="dissolve">
                                      <p:cBhvr>
                                        <p:cTn id="55" dur="500"/>
                                        <p:tgtEl>
                                          <p:spTgt spid="85"/>
                                        </p:tgtEl>
                                      </p:cBhvr>
                                    </p:animEffect>
                                  </p:childTnLst>
                                </p:cTn>
                              </p:par>
                              <p:par>
                                <p:cTn id="56" presetID="1" presetClass="entr" presetSubtype="0" fill="hold" grpId="0" nodeType="withEffect">
                                  <p:stCondLst>
                                    <p:cond delay="0"/>
                                  </p:stCondLst>
                                  <p:childTnLst>
                                    <p:set>
                                      <p:cBhvr>
                                        <p:cTn id="57" dur="1" fill="hold">
                                          <p:stCondLst>
                                            <p:cond delay="0"/>
                                          </p:stCondLst>
                                        </p:cTn>
                                        <p:tgtEl>
                                          <p:spTgt spid="86"/>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87">
                                            <p:txEl>
                                              <p:pRg st="0" end="0"/>
                                            </p:txEl>
                                          </p:spTgt>
                                        </p:tgtEl>
                                        <p:attrNameLst>
                                          <p:attrName>style.visibility</p:attrName>
                                        </p:attrNameLst>
                                      </p:cBhvr>
                                      <p:to>
                                        <p:strVal val="visible"/>
                                      </p:to>
                                    </p:set>
                                    <p:animEffect transition="in" filter="dissolve">
                                      <p:cBhvr>
                                        <p:cTn id="62" dur="500"/>
                                        <p:tgtEl>
                                          <p:spTgt spid="87">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87">
                                            <p:txEl>
                                              <p:pRg st="1" end="1"/>
                                            </p:txEl>
                                          </p:spTgt>
                                        </p:tgtEl>
                                        <p:attrNameLst>
                                          <p:attrName>style.visibility</p:attrName>
                                        </p:attrNameLst>
                                      </p:cBhvr>
                                      <p:to>
                                        <p:strVal val="visible"/>
                                      </p:to>
                                    </p:set>
                                    <p:animEffect transition="in" filter="dissolve">
                                      <p:cBhvr>
                                        <p:cTn id="67" dur="500"/>
                                        <p:tgtEl>
                                          <p:spTgt spid="87">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87">
                                            <p:txEl>
                                              <p:pRg st="2" end="2"/>
                                            </p:txEl>
                                          </p:spTgt>
                                        </p:tgtEl>
                                        <p:attrNameLst>
                                          <p:attrName>style.visibility</p:attrName>
                                        </p:attrNameLst>
                                      </p:cBhvr>
                                      <p:to>
                                        <p:strVal val="visible"/>
                                      </p:to>
                                    </p:set>
                                    <p:animEffect transition="in" filter="dissolve">
                                      <p:cBhvr>
                                        <p:cTn id="72" dur="500"/>
                                        <p:tgtEl>
                                          <p:spTgt spid="87">
                                            <p:txEl>
                                              <p:pRg st="2" end="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7">
                                            <p:txEl>
                                              <p:pRg st="3" end="3"/>
                                            </p:txEl>
                                          </p:spTgt>
                                        </p:tgtEl>
                                        <p:attrNameLst>
                                          <p:attrName>style.visibility</p:attrName>
                                        </p:attrNameLst>
                                      </p:cBhvr>
                                      <p:to>
                                        <p:strVal val="visible"/>
                                      </p:to>
                                    </p:set>
                                    <p:animEffect transition="in" filter="dissolve">
                                      <p:cBhvr>
                                        <p:cTn id="77" dur="500"/>
                                        <p:tgtEl>
                                          <p:spTgt spid="87">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87">
                                            <p:txEl>
                                              <p:pRg st="4" end="4"/>
                                            </p:txEl>
                                          </p:spTgt>
                                        </p:tgtEl>
                                        <p:attrNameLst>
                                          <p:attrName>style.visibility</p:attrName>
                                        </p:attrNameLst>
                                      </p:cBhvr>
                                      <p:to>
                                        <p:strVal val="visible"/>
                                      </p:to>
                                    </p:set>
                                    <p:animEffect transition="in" filter="dissolve">
                                      <p:cBhvr>
                                        <p:cTn id="82" dur="500"/>
                                        <p:tgtEl>
                                          <p:spTgt spid="87">
                                            <p:txEl>
                                              <p:pRg st="4" end="4"/>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dissolv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animBg="1"/>
      <p:bldP spid="85" grpId="0"/>
      <p:bldP spid="86" grpId="0" animBg="1"/>
      <p:bldP spid="87" grpId="0" build="p"/>
      <p:bldP spid="89" grpId="0" animBg="1"/>
      <p:bldP spid="90" grpId="0" build="p"/>
      <p:bldP spid="91" grpId="0"/>
      <p:bldP spid="92" grpId="0" uiExpand="1" build="p"/>
      <p:bldP spid="3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Go-Back-N in action</a:t>
            </a:r>
            <a:endParaRPr lang="en-US" sz="440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5 6 7 8 </a:t>
                </a:r>
              </a:p>
            </p:txBody>
          </p:sp>
        </p:gr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5" name="Rectangle 14">
            <a:extLst>
              <a:ext uri="{FF2B5EF4-FFF2-40B4-BE49-F238E27FC236}">
                <a16:creationId xmlns:a16="http://schemas.microsoft.com/office/drawing/2014/main" id="{D6F34D46-7E91-7351-ACD2-9C1575114BE0}"/>
              </a:ext>
            </a:extLst>
          </p:cNvPr>
          <p:cNvSpPr/>
          <p:nvPr/>
        </p:nvSpPr>
        <p:spPr>
          <a:xfrm>
            <a:off x="4527548" y="1558120"/>
            <a:ext cx="1450453"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B28F31-FA26-3A83-C5C2-95CAEA484682}"/>
              </a:ext>
            </a:extLst>
          </p:cNvPr>
          <p:cNvSpPr/>
          <p:nvPr/>
        </p:nvSpPr>
        <p:spPr>
          <a:xfrm>
            <a:off x="2324817" y="1866899"/>
            <a:ext cx="1450453" cy="283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57C4CB1-3B35-EA32-C091-76B081A3CA48}"/>
              </a:ext>
            </a:extLst>
          </p:cNvPr>
          <p:cNvSpPr/>
          <p:nvPr/>
        </p:nvSpPr>
        <p:spPr>
          <a:xfrm>
            <a:off x="4492058" y="1860832"/>
            <a:ext cx="1450453"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ECD1D45-A1FC-E647-D904-9B60069D9184}"/>
              </a:ext>
            </a:extLst>
          </p:cNvPr>
          <p:cNvSpPr/>
          <p:nvPr/>
        </p:nvSpPr>
        <p:spPr>
          <a:xfrm>
            <a:off x="2289327" y="2169611"/>
            <a:ext cx="1450453" cy="283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625F6E9-9D21-4C1B-0F92-0C34ACD3FCEC}"/>
              </a:ext>
            </a:extLst>
          </p:cNvPr>
          <p:cNvSpPr/>
          <p:nvPr/>
        </p:nvSpPr>
        <p:spPr>
          <a:xfrm>
            <a:off x="4519198" y="2138492"/>
            <a:ext cx="1450453"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68EFBB7-0A75-C745-8BE9-7D218253BF2A}"/>
              </a:ext>
            </a:extLst>
          </p:cNvPr>
          <p:cNvSpPr/>
          <p:nvPr/>
        </p:nvSpPr>
        <p:spPr>
          <a:xfrm>
            <a:off x="2316467" y="2447271"/>
            <a:ext cx="1450453" cy="283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E2F3213-1CB8-FEEA-1CCF-CFE1E40AED09}"/>
              </a:ext>
            </a:extLst>
          </p:cNvPr>
          <p:cNvSpPr/>
          <p:nvPr/>
        </p:nvSpPr>
        <p:spPr>
          <a:xfrm>
            <a:off x="4508760" y="2416152"/>
            <a:ext cx="1450453"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A937664-8D9E-A96F-08C2-7E90796A2739}"/>
              </a:ext>
            </a:extLst>
          </p:cNvPr>
          <p:cNvSpPr/>
          <p:nvPr/>
        </p:nvSpPr>
        <p:spPr>
          <a:xfrm>
            <a:off x="4562170" y="2700814"/>
            <a:ext cx="1450453" cy="28329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B07EE0B9-1BE6-67BC-F15B-04C63A1D4E7E}"/>
              </a:ext>
            </a:extLst>
          </p:cNvPr>
          <p:cNvSpPr/>
          <p:nvPr/>
        </p:nvSpPr>
        <p:spPr>
          <a:xfrm>
            <a:off x="3952874" y="3152882"/>
            <a:ext cx="996951"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5A41FEB-E167-A63A-4567-710C5817AB05}"/>
              </a:ext>
            </a:extLst>
          </p:cNvPr>
          <p:cNvSpPr/>
          <p:nvPr/>
        </p:nvSpPr>
        <p:spPr>
          <a:xfrm>
            <a:off x="2326505" y="3130887"/>
            <a:ext cx="1427933"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3006FE8-5DE1-E62F-98B3-2147ACD92AA0}"/>
              </a:ext>
            </a:extLst>
          </p:cNvPr>
          <p:cNvSpPr/>
          <p:nvPr/>
        </p:nvSpPr>
        <p:spPr>
          <a:xfrm>
            <a:off x="4862144" y="3142315"/>
            <a:ext cx="1152524"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Box 15">
            <a:extLst>
              <a:ext uri="{FF2B5EF4-FFF2-40B4-BE49-F238E27FC236}">
                <a16:creationId xmlns:a16="http://schemas.microsoft.com/office/drawing/2014/main" id="{E28E6100-CBEB-CD2D-8C9D-4BDDC54E92B2}"/>
              </a:ext>
            </a:extLst>
          </p:cNvPr>
          <p:cNvSpPr txBox="1">
            <a:spLocks noChangeArrowheads="1"/>
          </p:cNvSpPr>
          <p:nvPr/>
        </p:nvSpPr>
        <p:spPr bwMode="auto">
          <a:xfrm>
            <a:off x="8139112" y="1973262"/>
            <a:ext cx="25923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p:txBody>
      </p:sp>
      <p:sp>
        <p:nvSpPr>
          <p:cNvPr id="29" name="Line 17">
            <a:extLst>
              <a:ext uri="{FF2B5EF4-FFF2-40B4-BE49-F238E27FC236}">
                <a16:creationId xmlns:a16="http://schemas.microsoft.com/office/drawing/2014/main" id="{5E427F61-7888-E130-3EA6-EA70A38D1D41}"/>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329054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17"/>
                                        </p:tgtEl>
                                        <p:attrNameLst>
                                          <p:attrName>style.visibility</p:attrName>
                                        </p:attrNameLst>
                                      </p:cBhvr>
                                      <p:to>
                                        <p:strVal val="visible"/>
                                      </p:to>
                                    </p:set>
                                    <p:animEffect transition="in" filter="wipe(left)">
                                      <p:cBhvr>
                                        <p:cTn id="15" dur="500"/>
                                        <p:tgtEl>
                                          <p:spTgt spid="11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18"/>
                                        </p:tgtEl>
                                        <p:attrNameLst>
                                          <p:attrName>style.visibility</p:attrName>
                                        </p:attrNameLst>
                                      </p:cBhvr>
                                      <p:to>
                                        <p:strVal val="visible"/>
                                      </p:to>
                                    </p:set>
                                    <p:animEffect transition="in" filter="wipe(left)">
                                      <p:cBhvr>
                                        <p:cTn id="28" dur="500"/>
                                        <p:tgtEl>
                                          <p:spTgt spid="118"/>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19"/>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19"/>
                                        </p:tgtEl>
                                        <p:attrNameLst>
                                          <p:attrName>style.visibility</p:attrName>
                                        </p:attrNameLst>
                                      </p:cBhvr>
                                      <p:to>
                                        <p:strVal val="visible"/>
                                      </p:to>
                                    </p:set>
                                    <p:animEffect transition="in" filter="wipe(left)">
                                      <p:cBhvr>
                                        <p:cTn id="41" dur="500"/>
                                        <p:tgtEl>
                                          <p:spTgt spid="119"/>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22"/>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0" nodeType="clickEffect">
                                  <p:stCondLst>
                                    <p:cond delay="0"/>
                                  </p:stCondLst>
                                  <p:childTnLst>
                                    <p:set>
                                      <p:cBhvr>
                                        <p:cTn id="53" dur="1" fill="hold">
                                          <p:stCondLst>
                                            <p:cond delay="0"/>
                                          </p:stCondLst>
                                        </p:cTn>
                                        <p:tgtEl>
                                          <p:spTgt spid="20"/>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0" nodeType="clickEffect">
                                  <p:stCondLst>
                                    <p:cond delay="0"/>
                                  </p:stCondLst>
                                  <p:childTnLst>
                                    <p:set>
                                      <p:cBhvr>
                                        <p:cTn id="57" dur="1" fill="hold">
                                          <p:stCondLst>
                                            <p:cond delay="0"/>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0"/>
                                        </p:tgtEl>
                                        <p:attrNameLst>
                                          <p:attrName>style.visibility</p:attrName>
                                        </p:attrNameLst>
                                      </p:cBhvr>
                                      <p:to>
                                        <p:strVal val="visible"/>
                                      </p:to>
                                    </p:set>
                                    <p:animEffect transition="in" filter="wipe(left)">
                                      <p:cBhvr>
                                        <p:cTn id="62" dur="500"/>
                                        <p:tgtEl>
                                          <p:spTgt spid="12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dissolve">
                                      <p:cBhvr>
                                        <p:cTn id="71" dur="500"/>
                                        <p:tgtEl>
                                          <p:spTgt spid="28"/>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2" fill="hold" grpId="0" nodeType="click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right)">
                                      <p:cBhvr>
                                        <p:cTn id="76" dur="5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0" nodeType="clickEffect">
                                  <p:stCondLst>
                                    <p:cond delay="0"/>
                                  </p:stCondLst>
                                  <p:childTnLst>
                                    <p:set>
                                      <p:cBhvr>
                                        <p:cTn id="80" dur="1" fill="hold">
                                          <p:stCondLst>
                                            <p:cond delay="0"/>
                                          </p:stCondLst>
                                        </p:cTn>
                                        <p:tgtEl>
                                          <p:spTgt spid="24"/>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0" nodeType="clickEffect">
                                  <p:stCondLst>
                                    <p:cond delay="0"/>
                                  </p:stCondLst>
                                  <p:childTnLst>
                                    <p:set>
                                      <p:cBhvr>
                                        <p:cTn id="84" dur="1" fill="hold">
                                          <p:stCondLst>
                                            <p:cond delay="0"/>
                                          </p:stCondLst>
                                        </p:cTn>
                                        <p:tgtEl>
                                          <p:spTgt spid="2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0" nodeType="clickEffect">
                                  <p:stCondLst>
                                    <p:cond delay="0"/>
                                  </p:stCondLst>
                                  <p:childTnLst>
                                    <p:set>
                                      <p:cBhvr>
                                        <p:cTn id="88" dur="1" fill="hold">
                                          <p:stCondLst>
                                            <p:cond delay="0"/>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animBg="1"/>
      <p:bldP spid="118" grpId="0" animBg="1"/>
      <p:bldP spid="119" grpId="0" animBg="1"/>
      <p:bldP spid="120" grpId="0" animBg="1"/>
      <p:bldP spid="122" grpId="0"/>
      <p:bldP spid="123" grpId="0"/>
      <p:bldP spid="15" grpId="0" animBg="1"/>
      <p:bldP spid="16" grpId="0" animBg="1"/>
      <p:bldP spid="17" grpId="0" animBg="1"/>
      <p:bldP spid="18" grpId="0" animBg="1"/>
      <p:bldP spid="19" grpId="0" animBg="1"/>
      <p:bldP spid="20" grpId="0" animBg="1"/>
      <p:bldP spid="21" grpId="0" animBg="1"/>
      <p:bldP spid="22" grpId="0" animBg="1"/>
      <p:bldP spid="24" grpId="0" animBg="1"/>
      <p:bldP spid="25" grpId="0" animBg="1"/>
      <p:bldP spid="26" grpId="0" animBg="1"/>
      <p:bldP spid="28" grpId="0"/>
      <p:bldP spid="2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1BF66-85EB-6254-A087-0B5700ABE7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DF0B0B-CADB-EF5C-E70B-12FD8798F84D}"/>
              </a:ext>
            </a:extLst>
          </p:cNvPr>
          <p:cNvSpPr>
            <a:spLocks noGrp="1"/>
          </p:cNvSpPr>
          <p:nvPr>
            <p:ph type="title"/>
          </p:nvPr>
        </p:nvSpPr>
        <p:spPr>
          <a:xfrm>
            <a:off x="798690" y="289325"/>
            <a:ext cx="11100625" cy="894622"/>
          </a:xfrm>
        </p:spPr>
        <p:txBody>
          <a:bodyPr>
            <a:normAutofit/>
          </a:bodyPr>
          <a:lstStyle/>
          <a:p>
            <a:r>
              <a:rPr lang="en-US" sz="4800"/>
              <a:t>Go-Back-N in action</a:t>
            </a:r>
            <a:endParaRPr lang="en-US" sz="4400"/>
          </a:p>
        </p:txBody>
      </p:sp>
      <p:sp>
        <p:nvSpPr>
          <p:cNvPr id="108" name="Text Box 4">
            <a:extLst>
              <a:ext uri="{FF2B5EF4-FFF2-40B4-BE49-F238E27FC236}">
                <a16:creationId xmlns:a16="http://schemas.microsoft.com/office/drawing/2014/main" id="{24010FF9-FEFF-07E2-0821-FEBF6CC1232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F701D14C-772E-2709-77EE-A9CCF293AB63}"/>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FDF14D7C-6A96-B549-FAB4-DBD6A28C81BC}"/>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255E4C69-7F43-0E83-D7CA-5B137CCBD09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1" name="Line 17">
            <a:extLst>
              <a:ext uri="{FF2B5EF4-FFF2-40B4-BE49-F238E27FC236}">
                <a16:creationId xmlns:a16="http://schemas.microsoft.com/office/drawing/2014/main" id="{38D7F2FE-2729-5BD6-D381-47090347A554}"/>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7" name="Line 7">
            <a:extLst>
              <a:ext uri="{FF2B5EF4-FFF2-40B4-BE49-F238E27FC236}">
                <a16:creationId xmlns:a16="http://schemas.microsoft.com/office/drawing/2014/main" id="{621B35A9-088B-39CD-98B2-8BD1B7A69466}"/>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46203F77-5624-76C6-8054-1EA9E927ED86}"/>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07C65839-9047-6057-CADE-92E6FC74DFD9}"/>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851BE60E-6651-4BCB-041E-487D08E25FF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8FEC32DC-4D08-DDA3-E1D0-538610D1E32E}"/>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3C3B2EC3-9388-D88E-B9D4-7AE4BB71CFC8}"/>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sp>
        <p:nvSpPr>
          <p:cNvPr id="124" name="Line 21">
            <a:extLst>
              <a:ext uri="{FF2B5EF4-FFF2-40B4-BE49-F238E27FC236}">
                <a16:creationId xmlns:a16="http://schemas.microsoft.com/office/drawing/2014/main" id="{364CCA55-A77B-EA30-F805-073E34B1D4FA}"/>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D0CF7DB4-B8BA-EB79-1A58-BA9F3DF10210}"/>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AB3D0335-D340-B49E-7B6E-6A336BB978A7}"/>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21512309-6AED-536E-CD82-B2D4DCD5C114}"/>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AA0E484B-0F87-77EA-EF1B-301BF704C3FD}"/>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D1DD9B24-ED26-DAB5-916A-6133EAE22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633FF80C-9CF3-D4D4-E2FC-CA7DA138A04D}"/>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dirty="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F6B279BD-8B0B-74E2-D5B3-E38971AC8CC4}"/>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CB048E26-2AF2-D541-F615-CAD3130164EA}"/>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85CC7D9C-EC2D-253B-3B49-134F7E6F1069}"/>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4CF63E2-D4D8-7E71-55E4-C33286DF0456}"/>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36" name="Text Box 41">
            <a:extLst>
              <a:ext uri="{FF2B5EF4-FFF2-40B4-BE49-F238E27FC236}">
                <a16:creationId xmlns:a16="http://schemas.microsoft.com/office/drawing/2014/main" id="{893BC7F7-397A-F084-F5C1-2CF47E179684}"/>
              </a:ext>
            </a:extLst>
          </p:cNvPr>
          <p:cNvSpPr txBox="1">
            <a:spLocks noChangeArrowheads="1"/>
          </p:cNvSpPr>
          <p:nvPr/>
        </p:nvSpPr>
        <p:spPr bwMode="auto">
          <a:xfrm>
            <a:off x="8135937" y="3497262"/>
            <a:ext cx="245451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pkt4,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discard, (re)send ack1</a:t>
            </a:r>
          </a:p>
        </p:txBody>
      </p:sp>
      <p:sp>
        <p:nvSpPr>
          <p:cNvPr id="137" name="Text Box 42">
            <a:extLst>
              <a:ext uri="{FF2B5EF4-FFF2-40B4-BE49-F238E27FC236}">
                <a16:creationId xmlns:a16="http://schemas.microsoft.com/office/drawing/2014/main" id="{A989F3C4-5C79-A919-1AAE-DCB00166C903}"/>
              </a:ext>
            </a:extLst>
          </p:cNvPr>
          <p:cNvSpPr txBox="1">
            <a:spLocks noChangeArrowheads="1"/>
          </p:cNvSpPr>
          <p:nvPr/>
        </p:nvSpPr>
        <p:spPr bwMode="auto">
          <a:xfrm>
            <a:off x="8154987" y="4017962"/>
            <a:ext cx="2454518" cy="6463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pkt5,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discard, (re)send ack1</a:t>
            </a:r>
          </a:p>
        </p:txBody>
      </p:sp>
      <p:sp>
        <p:nvSpPr>
          <p:cNvPr id="139" name="Text Box 44">
            <a:extLst>
              <a:ext uri="{FF2B5EF4-FFF2-40B4-BE49-F238E27FC236}">
                <a16:creationId xmlns:a16="http://schemas.microsoft.com/office/drawing/2014/main" id="{D4CDB5BF-FF86-598A-698E-3D0C99DC749E}"/>
              </a:ext>
            </a:extLst>
          </p:cNvPr>
          <p:cNvSpPr txBox="1">
            <a:spLocks noChangeArrowheads="1"/>
          </p:cNvSpPr>
          <p:nvPr/>
        </p:nvSpPr>
        <p:spPr bwMode="auto">
          <a:xfrm>
            <a:off x="4217987" y="4000500"/>
            <a:ext cx="181133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Tahoma" charset="0"/>
                <a:ea typeface="ＭＳ Ｐゴシック" charset="0"/>
                <a:cs typeface="+mn-cs"/>
              </a:rPr>
              <a:t>ignore duplicate ACK</a:t>
            </a:r>
          </a:p>
        </p:txBody>
      </p:sp>
      <p:sp>
        <p:nvSpPr>
          <p:cNvPr id="143" name="Text Box 59">
            <a:extLst>
              <a:ext uri="{FF2B5EF4-FFF2-40B4-BE49-F238E27FC236}">
                <a16:creationId xmlns:a16="http://schemas.microsoft.com/office/drawing/2014/main" id="{03ACAB36-0B99-0EEF-FDE9-73AD98497C3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140" name="Group 65">
            <a:extLst>
              <a:ext uri="{FF2B5EF4-FFF2-40B4-BE49-F238E27FC236}">
                <a16:creationId xmlns:a16="http://schemas.microsoft.com/office/drawing/2014/main" id="{C9EE4BD7-FD1C-A73A-1743-5DEEF244F9C9}"/>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AEFF039D-A362-66FB-1960-7084875A371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62A03431-B836-8D0F-0978-33056CCFC658}"/>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28861DD2-077C-5B50-7B64-7DD077C521FC}"/>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3993BF3A-A6B9-54B0-6527-EBEBC0A286A9}"/>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1C14B90D-8CF4-8576-13DB-E3D919C9492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B32297C6-FADF-36FB-1D06-21C2EEB964DC}"/>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D92EC5F5-DB0A-7254-499D-194BEFA2DC42}"/>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A47A7ECC-0D41-39C5-6E69-218C20384656}"/>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B8EF0FB0-9E01-3C3E-AAF7-924C95B03DB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2FEAEACF-96B1-643D-563D-12CFABABEE45}"/>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960A5B4C-EF1F-20DF-8063-C21BF0A4AE7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8" name="Group 7">
            <a:extLst>
              <a:ext uri="{FF2B5EF4-FFF2-40B4-BE49-F238E27FC236}">
                <a16:creationId xmlns:a16="http://schemas.microsoft.com/office/drawing/2014/main" id="{1E0B73CD-B200-36BE-6EAB-D85FB48681C4}"/>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4A38BEB7-7401-0F3C-B272-D3C5CF77517F}"/>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6FD4629B-B992-02BD-44B0-EE5A6135F71B}"/>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656E3957-4099-17CE-5AC8-8B1ED2223BAD}"/>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1279903D-7B5E-0B32-5A51-B403A1E88C10}"/>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5 6 7 8 </a:t>
                </a:r>
              </a:p>
            </p:txBody>
          </p:sp>
        </p:grpSp>
      </p:grpSp>
      <p:sp>
        <p:nvSpPr>
          <p:cNvPr id="170" name="Line 98">
            <a:extLst>
              <a:ext uri="{FF2B5EF4-FFF2-40B4-BE49-F238E27FC236}">
                <a16:creationId xmlns:a16="http://schemas.microsoft.com/office/drawing/2014/main" id="{11809E62-015B-9042-ACFF-6356C4DBEFF8}"/>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18E22D1D-5BFF-02AA-40FE-7B91F04C3087}"/>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EC4DE0C2-2F3D-217C-236E-90A224AE0FB1}"/>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0FB72008-D22B-1A67-DC87-9069AAB338E4}"/>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B78AC513-276D-84F9-0F9F-BFE8C3252270}"/>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7809DC8F-3014-3A5D-EDD3-A0033BDEFED4}"/>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7BC790E4-7E1D-CD23-3330-10B93137825C}"/>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 send pkt5</a:t>
              </a:r>
            </a:p>
          </p:txBody>
        </p:sp>
      </p:grpSp>
      <p:sp>
        <p:nvSpPr>
          <p:cNvPr id="79" name="Line 14">
            <a:extLst>
              <a:ext uri="{FF2B5EF4-FFF2-40B4-BE49-F238E27FC236}">
                <a16:creationId xmlns:a16="http://schemas.microsoft.com/office/drawing/2014/main" id="{BEB6FA5C-9DC6-595B-509B-6B01A26991F3}"/>
              </a:ext>
            </a:extLst>
          </p:cNvPr>
          <p:cNvSpPr>
            <a:spLocks noChangeShapeType="1"/>
          </p:cNvSpPr>
          <p:nvPr/>
        </p:nvSpPr>
        <p:spPr bwMode="auto">
          <a:xfrm>
            <a:off x="6037262" y="16129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 name="Text Box 15">
            <a:extLst>
              <a:ext uri="{FF2B5EF4-FFF2-40B4-BE49-F238E27FC236}">
                <a16:creationId xmlns:a16="http://schemas.microsoft.com/office/drawing/2014/main" id="{6F88DA67-65B1-B6FD-AC1B-158B0AE131F1}"/>
              </a:ext>
            </a:extLst>
          </p:cNvPr>
          <p:cNvSpPr txBox="1">
            <a:spLocks noChangeArrowheads="1"/>
          </p:cNvSpPr>
          <p:nvPr/>
        </p:nvSpPr>
        <p:spPr bwMode="auto">
          <a:xfrm>
            <a:off x="8139112" y="1973262"/>
            <a:ext cx="2592376" cy="14773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pkt3,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discard, (re)send ack1</a:t>
            </a:r>
          </a:p>
        </p:txBody>
      </p:sp>
      <p:sp>
        <p:nvSpPr>
          <p:cNvPr id="4" name="Rectangle 3">
            <a:extLst>
              <a:ext uri="{FF2B5EF4-FFF2-40B4-BE49-F238E27FC236}">
                <a16:creationId xmlns:a16="http://schemas.microsoft.com/office/drawing/2014/main" id="{2F973CE9-8C42-D3CA-03D8-A614FD7C24C8}"/>
              </a:ext>
            </a:extLst>
          </p:cNvPr>
          <p:cNvSpPr/>
          <p:nvPr/>
        </p:nvSpPr>
        <p:spPr>
          <a:xfrm>
            <a:off x="3952874" y="3491084"/>
            <a:ext cx="996951"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14350FC-5377-2AE3-67FF-DF477840D8EC}"/>
              </a:ext>
            </a:extLst>
          </p:cNvPr>
          <p:cNvSpPr/>
          <p:nvPr/>
        </p:nvSpPr>
        <p:spPr>
          <a:xfrm>
            <a:off x="2326505" y="3469089"/>
            <a:ext cx="1427933"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0B885A-6C5A-CC71-EA48-F1D377B9A882}"/>
              </a:ext>
            </a:extLst>
          </p:cNvPr>
          <p:cNvSpPr/>
          <p:nvPr/>
        </p:nvSpPr>
        <p:spPr>
          <a:xfrm>
            <a:off x="4862144" y="3480517"/>
            <a:ext cx="1152524" cy="31487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Box 15">
            <a:extLst>
              <a:ext uri="{FF2B5EF4-FFF2-40B4-BE49-F238E27FC236}">
                <a16:creationId xmlns:a16="http://schemas.microsoft.com/office/drawing/2014/main" id="{80FABCAD-E01C-70B8-F94A-1C375D5B88F0}"/>
              </a:ext>
            </a:extLst>
          </p:cNvPr>
          <p:cNvSpPr txBox="1">
            <a:spLocks noChangeArrowheads="1"/>
          </p:cNvSpPr>
          <p:nvPr/>
        </p:nvSpPr>
        <p:spPr bwMode="auto">
          <a:xfrm>
            <a:off x="8139112" y="1973262"/>
            <a:ext cx="2592376"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receive pkt0, send ack0</a:t>
            </a:r>
          </a:p>
        </p:txBody>
      </p:sp>
      <p:sp>
        <p:nvSpPr>
          <p:cNvPr id="28" name="Text Box 36">
            <a:extLst>
              <a:ext uri="{FF2B5EF4-FFF2-40B4-BE49-F238E27FC236}">
                <a16:creationId xmlns:a16="http://schemas.microsoft.com/office/drawing/2014/main" id="{2ABB51C3-5039-301B-3657-8FB6069584D8}"/>
              </a:ext>
            </a:extLst>
          </p:cNvPr>
          <p:cNvSpPr txBox="1">
            <a:spLocks noChangeArrowheads="1"/>
          </p:cNvSpPr>
          <p:nvPr/>
        </p:nvSpPr>
        <p:spPr bwMode="auto">
          <a:xfrm>
            <a:off x="4775200" y="4713287"/>
            <a:ext cx="1246187"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pkt4</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dirty="0">
                <a:ln>
                  <a:noFill/>
                </a:ln>
                <a:solidFill>
                  <a:srgbClr val="000000"/>
                </a:solidFill>
                <a:effectLst/>
                <a:uLnTx/>
                <a:uFillTx/>
                <a:latin typeface="Tahoma" charset="0"/>
                <a:ea typeface="ＭＳ Ｐゴシック" charset="0"/>
                <a:cs typeface="+mn-cs"/>
              </a:rPr>
              <a:t>send  pkt5</a:t>
            </a:r>
          </a:p>
        </p:txBody>
      </p:sp>
      <p:grpSp>
        <p:nvGrpSpPr>
          <p:cNvPr id="29" name="Group 28">
            <a:extLst>
              <a:ext uri="{FF2B5EF4-FFF2-40B4-BE49-F238E27FC236}">
                <a16:creationId xmlns:a16="http://schemas.microsoft.com/office/drawing/2014/main" id="{98F62264-2018-C811-7984-2B220A59E4DB}"/>
              </a:ext>
            </a:extLst>
          </p:cNvPr>
          <p:cNvGrpSpPr/>
          <p:nvPr/>
        </p:nvGrpSpPr>
        <p:grpSpPr>
          <a:xfrm>
            <a:off x="6061075" y="4884737"/>
            <a:ext cx="2114550" cy="1179513"/>
            <a:chOff x="6061075" y="4884737"/>
            <a:chExt cx="2114550" cy="1179513"/>
          </a:xfrm>
        </p:grpSpPr>
        <p:sp>
          <p:nvSpPr>
            <p:cNvPr id="30" name="Line 37">
              <a:extLst>
                <a:ext uri="{FF2B5EF4-FFF2-40B4-BE49-F238E27FC236}">
                  <a16:creationId xmlns:a16="http://schemas.microsoft.com/office/drawing/2014/main" id="{795FAF43-7569-BA3B-B1C1-7C41439CABF6}"/>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1" name="Line 38">
              <a:extLst>
                <a:ext uri="{FF2B5EF4-FFF2-40B4-BE49-F238E27FC236}">
                  <a16:creationId xmlns:a16="http://schemas.microsoft.com/office/drawing/2014/main" id="{B06EAB3C-0EE3-263B-A3C9-10F0C7BCD0A6}"/>
                </a:ext>
              </a:extLst>
            </p:cNvPr>
            <p:cNvSpPr>
              <a:spLocks noChangeShapeType="1"/>
            </p:cNvSpPr>
            <p:nvPr/>
          </p:nvSpPr>
          <p:spPr bwMode="auto">
            <a:xfrm>
              <a:off x="6067425" y="51292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2" name="Line 39">
              <a:extLst>
                <a:ext uri="{FF2B5EF4-FFF2-40B4-BE49-F238E27FC236}">
                  <a16:creationId xmlns:a16="http://schemas.microsoft.com/office/drawing/2014/main" id="{E8336C13-BF36-8F0E-6940-4033533C91A1}"/>
                </a:ext>
              </a:extLst>
            </p:cNvPr>
            <p:cNvSpPr>
              <a:spLocks noChangeShapeType="1"/>
            </p:cNvSpPr>
            <p:nvPr/>
          </p:nvSpPr>
          <p:spPr bwMode="auto">
            <a:xfrm>
              <a:off x="6061075" y="5362575"/>
              <a:ext cx="2101850"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33" name="Line 40">
              <a:extLst>
                <a:ext uri="{FF2B5EF4-FFF2-40B4-BE49-F238E27FC236}">
                  <a16:creationId xmlns:a16="http://schemas.microsoft.com/office/drawing/2014/main" id="{4A7DE1F5-E080-D826-7A26-B62317440CC5}"/>
                </a:ext>
              </a:extLst>
            </p:cNvPr>
            <p:cNvSpPr>
              <a:spLocks noChangeShapeType="1"/>
            </p:cNvSpPr>
            <p:nvPr/>
          </p:nvSpPr>
          <p:spPr bwMode="auto">
            <a:xfrm>
              <a:off x="6064250" y="5595937"/>
              <a:ext cx="2100262"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34" name="Text Box 43">
            <a:extLst>
              <a:ext uri="{FF2B5EF4-FFF2-40B4-BE49-F238E27FC236}">
                <a16:creationId xmlns:a16="http://schemas.microsoft.com/office/drawing/2014/main" id="{4A1522B1-B6B4-2345-E67E-BDDE155CEDE0}"/>
              </a:ext>
            </a:extLst>
          </p:cNvPr>
          <p:cNvSpPr txBox="1">
            <a:spLocks noChangeArrowheads="1"/>
          </p:cNvSpPr>
          <p:nvPr/>
        </p:nvSpPr>
        <p:spPr bwMode="auto">
          <a:xfrm>
            <a:off x="8166100" y="5172075"/>
            <a:ext cx="2965450" cy="10826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pkt2, deliver, send ack2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pkt3, deliver, send ack3</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pkt4, deliver, send ack4</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pkt5, deliver, send ack5</a:t>
            </a:r>
          </a:p>
        </p:txBody>
      </p:sp>
      <p:grpSp>
        <p:nvGrpSpPr>
          <p:cNvPr id="35" name="Group 34">
            <a:extLst>
              <a:ext uri="{FF2B5EF4-FFF2-40B4-BE49-F238E27FC236}">
                <a16:creationId xmlns:a16="http://schemas.microsoft.com/office/drawing/2014/main" id="{7AD7539A-0069-F9F9-7842-64B27121F9CA}"/>
              </a:ext>
            </a:extLst>
          </p:cNvPr>
          <p:cNvGrpSpPr/>
          <p:nvPr/>
        </p:nvGrpSpPr>
        <p:grpSpPr>
          <a:xfrm>
            <a:off x="2305050" y="4754562"/>
            <a:ext cx="1520825" cy="1050925"/>
            <a:chOff x="2305050" y="4754562"/>
            <a:chExt cx="1520825" cy="1050925"/>
          </a:xfrm>
        </p:grpSpPr>
        <p:grpSp>
          <p:nvGrpSpPr>
            <p:cNvPr id="36" name="Group 85">
              <a:extLst>
                <a:ext uri="{FF2B5EF4-FFF2-40B4-BE49-F238E27FC236}">
                  <a16:creationId xmlns:a16="http://schemas.microsoft.com/office/drawing/2014/main" id="{B74DBC1C-0EAB-B5A0-DFD7-7B8BF80DF196}"/>
                </a:ext>
              </a:extLst>
            </p:cNvPr>
            <p:cNvGrpSpPr>
              <a:grpSpLocks/>
            </p:cNvGrpSpPr>
            <p:nvPr/>
          </p:nvGrpSpPr>
          <p:grpSpPr bwMode="auto">
            <a:xfrm>
              <a:off x="2305050" y="4754562"/>
              <a:ext cx="1512887" cy="304800"/>
              <a:chOff x="112" y="2105"/>
              <a:chExt cx="953" cy="192"/>
            </a:xfrm>
          </p:grpSpPr>
          <p:sp>
            <p:nvSpPr>
              <p:cNvPr id="46" name="Rectangle 86">
                <a:extLst>
                  <a:ext uri="{FF2B5EF4-FFF2-40B4-BE49-F238E27FC236}">
                    <a16:creationId xmlns:a16="http://schemas.microsoft.com/office/drawing/2014/main" id="{3B46804E-7DB4-B89C-4FDB-59C4FF54204C}"/>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7" name="Text Box 87">
                <a:extLst>
                  <a:ext uri="{FF2B5EF4-FFF2-40B4-BE49-F238E27FC236}">
                    <a16:creationId xmlns:a16="http://schemas.microsoft.com/office/drawing/2014/main" id="{E99FC991-435F-F00C-9A0E-26D9AC369EB1}"/>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37" name="Group 88">
              <a:extLst>
                <a:ext uri="{FF2B5EF4-FFF2-40B4-BE49-F238E27FC236}">
                  <a16:creationId xmlns:a16="http://schemas.microsoft.com/office/drawing/2014/main" id="{DF3EC861-7A8D-6043-F7CB-3303E7CC0F36}"/>
                </a:ext>
              </a:extLst>
            </p:cNvPr>
            <p:cNvGrpSpPr>
              <a:grpSpLocks/>
            </p:cNvGrpSpPr>
            <p:nvPr/>
          </p:nvGrpSpPr>
          <p:grpSpPr bwMode="auto">
            <a:xfrm>
              <a:off x="2312987" y="4995862"/>
              <a:ext cx="1512888" cy="304800"/>
              <a:chOff x="112" y="2105"/>
              <a:chExt cx="953" cy="192"/>
            </a:xfrm>
          </p:grpSpPr>
          <p:sp>
            <p:nvSpPr>
              <p:cNvPr id="44" name="Rectangle 89">
                <a:extLst>
                  <a:ext uri="{FF2B5EF4-FFF2-40B4-BE49-F238E27FC236}">
                    <a16:creationId xmlns:a16="http://schemas.microsoft.com/office/drawing/2014/main" id="{1CFAA3B2-9001-F906-E768-1492B1E73D76}"/>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5" name="Text Box 90">
                <a:extLst>
                  <a:ext uri="{FF2B5EF4-FFF2-40B4-BE49-F238E27FC236}">
                    <a16:creationId xmlns:a16="http://schemas.microsoft.com/office/drawing/2014/main" id="{1C6979DC-6F0E-C1D5-5A3C-D7F3778351D6}"/>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38" name="Group 91">
              <a:extLst>
                <a:ext uri="{FF2B5EF4-FFF2-40B4-BE49-F238E27FC236}">
                  <a16:creationId xmlns:a16="http://schemas.microsoft.com/office/drawing/2014/main" id="{24774100-6208-8FCC-8BC5-7D8DF1B709E0}"/>
                </a:ext>
              </a:extLst>
            </p:cNvPr>
            <p:cNvGrpSpPr>
              <a:grpSpLocks/>
            </p:cNvGrpSpPr>
            <p:nvPr/>
          </p:nvGrpSpPr>
          <p:grpSpPr bwMode="auto">
            <a:xfrm>
              <a:off x="2309812" y="5259387"/>
              <a:ext cx="1512888" cy="304800"/>
              <a:chOff x="112" y="2105"/>
              <a:chExt cx="953" cy="192"/>
            </a:xfrm>
          </p:grpSpPr>
          <p:sp>
            <p:nvSpPr>
              <p:cNvPr id="42" name="Rectangle 92">
                <a:extLst>
                  <a:ext uri="{FF2B5EF4-FFF2-40B4-BE49-F238E27FC236}">
                    <a16:creationId xmlns:a16="http://schemas.microsoft.com/office/drawing/2014/main" id="{CE928B20-3C2C-EC91-02D7-77F163CFB252}"/>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3" name="Text Box 93">
                <a:extLst>
                  <a:ext uri="{FF2B5EF4-FFF2-40B4-BE49-F238E27FC236}">
                    <a16:creationId xmlns:a16="http://schemas.microsoft.com/office/drawing/2014/main" id="{329888DA-697A-4D76-4534-AEAF3D9F127B}"/>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dirty="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dirty="0">
                    <a:ln>
                      <a:noFill/>
                    </a:ln>
                    <a:solidFill>
                      <a:srgbClr val="000000"/>
                    </a:solidFill>
                    <a:effectLst/>
                    <a:uLnTx/>
                    <a:uFillTx/>
                    <a:latin typeface="Arial" charset="0"/>
                    <a:ea typeface="ＭＳ Ｐゴシック" charset="0"/>
                    <a:cs typeface="+mn-cs"/>
                  </a:rPr>
                  <a:t> 6 7 8 </a:t>
                </a:r>
              </a:p>
            </p:txBody>
          </p:sp>
        </p:grpSp>
        <p:grpSp>
          <p:nvGrpSpPr>
            <p:cNvPr id="39" name="Group 94">
              <a:extLst>
                <a:ext uri="{FF2B5EF4-FFF2-40B4-BE49-F238E27FC236}">
                  <a16:creationId xmlns:a16="http://schemas.microsoft.com/office/drawing/2014/main" id="{E4644181-AE62-5727-5868-C7D5A2487959}"/>
                </a:ext>
              </a:extLst>
            </p:cNvPr>
            <p:cNvGrpSpPr>
              <a:grpSpLocks/>
            </p:cNvGrpSpPr>
            <p:nvPr/>
          </p:nvGrpSpPr>
          <p:grpSpPr bwMode="auto">
            <a:xfrm>
              <a:off x="2306637" y="5500687"/>
              <a:ext cx="1512888" cy="304800"/>
              <a:chOff x="112" y="2105"/>
              <a:chExt cx="953" cy="192"/>
            </a:xfrm>
          </p:grpSpPr>
          <p:sp>
            <p:nvSpPr>
              <p:cNvPr id="40" name="Rectangle 95">
                <a:extLst>
                  <a:ext uri="{FF2B5EF4-FFF2-40B4-BE49-F238E27FC236}">
                    <a16:creationId xmlns:a16="http://schemas.microsoft.com/office/drawing/2014/main" id="{59C067DD-1997-7E9D-F67C-C852AD6B47EB}"/>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41" name="Text Box 96">
                <a:extLst>
                  <a:ext uri="{FF2B5EF4-FFF2-40B4-BE49-F238E27FC236}">
                    <a16:creationId xmlns:a16="http://schemas.microsoft.com/office/drawing/2014/main" id="{6FE9795F-D5EA-ACC5-AEF0-DA7BE7C560B2}"/>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grpSp>
        <p:nvGrpSpPr>
          <p:cNvPr id="48" name="Group 47">
            <a:extLst>
              <a:ext uri="{FF2B5EF4-FFF2-40B4-BE49-F238E27FC236}">
                <a16:creationId xmlns:a16="http://schemas.microsoft.com/office/drawing/2014/main" id="{3A8E53AE-8F39-E63D-3B14-96658F462ACB}"/>
              </a:ext>
            </a:extLst>
          </p:cNvPr>
          <p:cNvGrpSpPr/>
          <p:nvPr/>
        </p:nvGrpSpPr>
        <p:grpSpPr>
          <a:xfrm>
            <a:off x="7108825" y="5376862"/>
            <a:ext cx="1081087" cy="1303338"/>
            <a:chOff x="7083425" y="5376862"/>
            <a:chExt cx="1081087" cy="1303338"/>
          </a:xfrm>
        </p:grpSpPr>
        <p:sp>
          <p:nvSpPr>
            <p:cNvPr id="49" name="Line 100">
              <a:extLst>
                <a:ext uri="{FF2B5EF4-FFF2-40B4-BE49-F238E27FC236}">
                  <a16:creationId xmlns:a16="http://schemas.microsoft.com/office/drawing/2014/main" id="{EB790110-38EA-A262-57B8-DAF6DF37D5A9}"/>
                </a:ext>
              </a:extLst>
            </p:cNvPr>
            <p:cNvSpPr>
              <a:spLocks noChangeShapeType="1"/>
            </p:cNvSpPr>
            <p:nvPr/>
          </p:nvSpPr>
          <p:spPr bwMode="auto">
            <a:xfrm flipH="1">
              <a:off x="71310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0" name="Line 101">
              <a:extLst>
                <a:ext uri="{FF2B5EF4-FFF2-40B4-BE49-F238E27FC236}">
                  <a16:creationId xmlns:a16="http://schemas.microsoft.com/office/drawing/2014/main" id="{2570A875-EAEB-1072-C09C-38CCAE9EF574}"/>
                </a:ext>
              </a:extLst>
            </p:cNvPr>
            <p:cNvSpPr>
              <a:spLocks noChangeShapeType="1"/>
            </p:cNvSpPr>
            <p:nvPr/>
          </p:nvSpPr>
          <p:spPr bwMode="auto">
            <a:xfrm flipH="1">
              <a:off x="7115175" y="5630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1" name="Line 102">
              <a:extLst>
                <a:ext uri="{FF2B5EF4-FFF2-40B4-BE49-F238E27FC236}">
                  <a16:creationId xmlns:a16="http://schemas.microsoft.com/office/drawing/2014/main" id="{06AD6BFE-3803-7487-5EE7-8425DDF61777}"/>
                </a:ext>
              </a:extLst>
            </p:cNvPr>
            <p:cNvSpPr>
              <a:spLocks noChangeShapeType="1"/>
            </p:cNvSpPr>
            <p:nvPr/>
          </p:nvSpPr>
          <p:spPr bwMode="auto">
            <a:xfrm flipH="1">
              <a:off x="7099300" y="5873750"/>
              <a:ext cx="1033462"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52" name="Line 103">
              <a:extLst>
                <a:ext uri="{FF2B5EF4-FFF2-40B4-BE49-F238E27FC236}">
                  <a16:creationId xmlns:a16="http://schemas.microsoft.com/office/drawing/2014/main" id="{60756644-482E-D733-33CE-B12484100201}"/>
                </a:ext>
              </a:extLst>
            </p:cNvPr>
            <p:cNvSpPr>
              <a:spLocks noChangeShapeType="1"/>
            </p:cNvSpPr>
            <p:nvPr/>
          </p:nvSpPr>
          <p:spPr bwMode="auto">
            <a:xfrm flipH="1">
              <a:off x="7083425" y="6116637"/>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Tree>
    <p:extLst>
      <p:ext uri="{BB962C8B-B14F-4D97-AF65-F5344CB8AC3E}">
        <p14:creationId xmlns:p14="http://schemas.microsoft.com/office/powerpoint/2010/main" val="316164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left)">
                                      <p:cBhvr>
                                        <p:cTn id="7" dur="500"/>
                                        <p:tgtEl>
                                          <p:spTgt spid="12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grpId="0" nodeType="clickEffect">
                                  <p:stCondLst>
                                    <p:cond delay="0"/>
                                  </p:stCondLst>
                                  <p:childTnLst>
                                    <p:set>
                                      <p:cBhvr>
                                        <p:cTn id="15" dur="1" fill="hold">
                                          <p:stCondLst>
                                            <p:cond delay="0"/>
                                          </p:stCondLst>
                                        </p:cTn>
                                        <p:tgtEl>
                                          <p:spTgt spid="124"/>
                                        </p:tgtEl>
                                        <p:attrNameLst>
                                          <p:attrName>style.visibility</p:attrName>
                                        </p:attrNameLst>
                                      </p:cBhvr>
                                      <p:to>
                                        <p:strVal val="visible"/>
                                      </p:to>
                                    </p:set>
                                    <p:animEffect transition="in" filter="wipe(right)">
                                      <p:cBhvr>
                                        <p:cTn id="16" dur="500"/>
                                        <p:tgtEl>
                                          <p:spTgt spid="12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6"/>
                                        </p:tgtEl>
                                        <p:attrNameLst>
                                          <p:attrName>style.visibility</p:attrName>
                                        </p:attrNameLst>
                                      </p:cBhvr>
                                      <p:to>
                                        <p:strVal val="visible"/>
                                      </p:to>
                                    </p:set>
                                    <p:animEffect transition="in" filter="wipe(left)">
                                      <p:cBhvr>
                                        <p:cTn id="37" dur="500"/>
                                        <p:tgtEl>
                                          <p:spTgt spid="12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127"/>
                                        </p:tgtEl>
                                        <p:attrNameLst>
                                          <p:attrName>style.visibility</p:attrName>
                                        </p:attrNameLst>
                                      </p:cBhvr>
                                      <p:to>
                                        <p:strVal val="visible"/>
                                      </p:to>
                                    </p:set>
                                    <p:animEffect transition="in" filter="wipe(right)">
                                      <p:cBhvr>
                                        <p:cTn id="50" dur="500"/>
                                        <p:tgtEl>
                                          <p:spTgt spid="127"/>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3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6">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6">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childTnLst>
                                    <p:set>
                                      <p:cBhvr>
                                        <p:cTn id="66" dur="1" fill="hold">
                                          <p:stCondLst>
                                            <p:cond delay="0"/>
                                          </p:stCondLst>
                                        </p:cTn>
                                        <p:tgtEl>
                                          <p:spTgt spid="170"/>
                                        </p:tgtEl>
                                        <p:attrNameLst>
                                          <p:attrName>style.visibility</p:attrName>
                                        </p:attrNameLst>
                                      </p:cBhvr>
                                      <p:to>
                                        <p:strVal val="visible"/>
                                      </p:to>
                                    </p:set>
                                    <p:animEffect transition="in" filter="wipe(right)">
                                      <p:cBhvr>
                                        <p:cTn id="67" dur="500"/>
                                        <p:tgtEl>
                                          <p:spTgt spid="170"/>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2" fill="hold" grpId="0" nodeType="clickEffect">
                                  <p:stCondLst>
                                    <p:cond delay="0"/>
                                  </p:stCondLst>
                                  <p:childTnLst>
                                    <p:set>
                                      <p:cBhvr>
                                        <p:cTn id="79" dur="1" fill="hold">
                                          <p:stCondLst>
                                            <p:cond delay="0"/>
                                          </p:stCondLst>
                                        </p:cTn>
                                        <p:tgtEl>
                                          <p:spTgt spid="171"/>
                                        </p:tgtEl>
                                        <p:attrNameLst>
                                          <p:attrName>style.visibility</p:attrName>
                                        </p:attrNameLst>
                                      </p:cBhvr>
                                      <p:to>
                                        <p:strVal val="visible"/>
                                      </p:to>
                                    </p:set>
                                    <p:animEffect transition="in" filter="wipe(right)">
                                      <p:cBhvr>
                                        <p:cTn id="80" dur="500"/>
                                        <p:tgtEl>
                                          <p:spTgt spid="171"/>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35"/>
                                        </p:tgtEl>
                                        <p:attrNameLst>
                                          <p:attrName>style.visibility</p:attrName>
                                        </p:attrNameLst>
                                      </p:cBhvr>
                                      <p:to>
                                        <p:strVal val="visible"/>
                                      </p:to>
                                    </p:set>
                                    <p:animEffect transition="in" filter="wipe(left)">
                                      <p:cBhvr>
                                        <p:cTn id="89" dur="500"/>
                                        <p:tgtEl>
                                          <p:spTgt spid="35"/>
                                        </p:tgtEl>
                                      </p:cBhvr>
                                    </p:animEffec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wipe(left)">
                                      <p:cBhvr>
                                        <p:cTn id="93" dur="500"/>
                                        <p:tgtEl>
                                          <p:spTgt spid="28"/>
                                        </p:tgtEl>
                                      </p:cBhvr>
                                    </p:animEffect>
                                  </p:childTnLst>
                                </p:cTn>
                              </p:par>
                            </p:childTnLst>
                          </p:cTn>
                        </p:par>
                        <p:par>
                          <p:cTn id="94" fill="hold">
                            <p:stCondLst>
                              <p:cond delay="1000"/>
                            </p:stCondLst>
                            <p:childTnLst>
                              <p:par>
                                <p:cTn id="95" presetID="22" presetClass="entr" presetSubtype="8" fill="hold" nodeType="afterEffect">
                                  <p:stCondLst>
                                    <p:cond delay="0"/>
                                  </p:stCondLst>
                                  <p:childTnLst>
                                    <p:set>
                                      <p:cBhvr>
                                        <p:cTn id="96" dur="1" fill="hold">
                                          <p:stCondLst>
                                            <p:cond delay="0"/>
                                          </p:stCondLst>
                                        </p:cTn>
                                        <p:tgtEl>
                                          <p:spTgt spid="29"/>
                                        </p:tgtEl>
                                        <p:attrNameLst>
                                          <p:attrName>style.visibility</p:attrName>
                                        </p:attrNameLst>
                                      </p:cBhvr>
                                      <p:to>
                                        <p:strVal val="visible"/>
                                      </p:to>
                                    </p:set>
                                    <p:animEffect transition="in" filter="wipe(left)">
                                      <p:cBhvr>
                                        <p:cTn id="97" dur="500"/>
                                        <p:tgtEl>
                                          <p:spTgt spid="29"/>
                                        </p:tgtEl>
                                      </p:cBhvr>
                                    </p:animEffect>
                                  </p:childTnLst>
                                </p:cTn>
                              </p:par>
                            </p:childTnLst>
                          </p:cTn>
                        </p:par>
                        <p:par>
                          <p:cTn id="98" fill="hold">
                            <p:stCondLst>
                              <p:cond delay="1500"/>
                            </p:stCondLst>
                            <p:childTnLst>
                              <p:par>
                                <p:cTn id="99" presetID="9" presetClass="entr" presetSubtype="0" fill="hold" grpId="0" nodeType="after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dissolve">
                                      <p:cBhvr>
                                        <p:cTn id="101" dur="500"/>
                                        <p:tgtEl>
                                          <p:spTgt spid="34"/>
                                        </p:tgtEl>
                                      </p:cBhvr>
                                    </p:animEffect>
                                  </p:childTnLst>
                                </p:cTn>
                              </p:par>
                            </p:childTnLst>
                          </p:cTn>
                        </p:par>
                        <p:par>
                          <p:cTn id="102" fill="hold">
                            <p:stCondLst>
                              <p:cond delay="2000"/>
                            </p:stCondLst>
                            <p:childTnLst>
                              <p:par>
                                <p:cTn id="103" presetID="22" presetClass="entr" presetSubtype="2" fill="hold" nodeType="afterEffect">
                                  <p:stCondLst>
                                    <p:cond delay="0"/>
                                  </p:stCondLst>
                                  <p:childTnLst>
                                    <p:set>
                                      <p:cBhvr>
                                        <p:cTn id="104" dur="1" fill="hold">
                                          <p:stCondLst>
                                            <p:cond delay="0"/>
                                          </p:stCondLst>
                                        </p:cTn>
                                        <p:tgtEl>
                                          <p:spTgt spid="48"/>
                                        </p:tgtEl>
                                        <p:attrNameLst>
                                          <p:attrName>style.visibility</p:attrName>
                                        </p:attrNameLst>
                                      </p:cBhvr>
                                      <p:to>
                                        <p:strVal val="visible"/>
                                      </p:to>
                                    </p:set>
                                    <p:animEffect transition="in" filter="wipe(right)">
                                      <p:cBhvr>
                                        <p:cTn id="105"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5" grpId="0" animBg="1"/>
      <p:bldP spid="126" grpId="0" animBg="1"/>
      <p:bldP spid="127" grpId="0" animBg="1"/>
      <p:bldP spid="136" grpId="0" build="p"/>
      <p:bldP spid="137" grpId="0" build="p"/>
      <p:bldP spid="139" grpId="0"/>
      <p:bldP spid="170" grpId="0" animBg="1"/>
      <p:bldP spid="171" grpId="0" animBg="1"/>
      <p:bldP spid="3" grpId="0" uiExpand="1" build="p"/>
      <p:bldP spid="4" grpId="0" animBg="1"/>
      <p:bldP spid="5" grpId="0" animBg="1"/>
      <p:bldP spid="14" grpId="0" animBg="1"/>
      <p:bldP spid="28" grpId="0"/>
      <p:bldP spid="3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74861-5607-ED94-67D7-26B1C95DE16A}"/>
              </a:ext>
            </a:extLst>
          </p:cNvPr>
          <p:cNvSpPr>
            <a:spLocks noGrp="1"/>
          </p:cNvSpPr>
          <p:nvPr>
            <p:ph type="title"/>
          </p:nvPr>
        </p:nvSpPr>
        <p:spPr/>
        <p:txBody>
          <a:bodyPr/>
          <a:lstStyle/>
          <a:p>
            <a:r>
              <a:rPr lang="en-US" sz="4400"/>
              <a:t>Go-Back-N in action</a:t>
            </a:r>
            <a:endParaRPr lang="en-US"/>
          </a:p>
        </p:txBody>
      </p:sp>
      <p:sp>
        <p:nvSpPr>
          <p:cNvPr id="3" name="Content Placeholder 2">
            <a:extLst>
              <a:ext uri="{FF2B5EF4-FFF2-40B4-BE49-F238E27FC236}">
                <a16:creationId xmlns:a16="http://schemas.microsoft.com/office/drawing/2014/main" id="{86546126-887B-A851-74BC-B4DB6B20FDC2}"/>
              </a:ext>
            </a:extLst>
          </p:cNvPr>
          <p:cNvSpPr>
            <a:spLocks noGrp="1"/>
          </p:cNvSpPr>
          <p:nvPr>
            <p:ph sz="half" idx="1"/>
          </p:nvPr>
        </p:nvSpPr>
        <p:spPr>
          <a:xfrm>
            <a:off x="838199" y="1825625"/>
            <a:ext cx="8858459" cy="4351338"/>
          </a:xfrm>
        </p:spPr>
        <p:txBody>
          <a:bodyPr/>
          <a:lstStyle/>
          <a:p>
            <a:r>
              <a:rPr lang="en-US"/>
              <a:t>Animation here:</a:t>
            </a:r>
          </a:p>
          <a:p>
            <a:pPr marL="130175" indent="0">
              <a:buNone/>
            </a:pPr>
            <a:r>
              <a:rPr lang="en-US"/>
              <a:t>https://</a:t>
            </a:r>
            <a:r>
              <a:rPr lang="en-US" err="1"/>
              <a:t>media.pearsoncmg.com</a:t>
            </a:r>
            <a:r>
              <a:rPr lang="en-US"/>
              <a:t>/</a:t>
            </a:r>
            <a:r>
              <a:rPr lang="en-US" err="1"/>
              <a:t>ph</a:t>
            </a:r>
            <a:r>
              <a:rPr lang="en-US"/>
              <a:t>/</a:t>
            </a:r>
            <a:r>
              <a:rPr lang="en-US" err="1"/>
              <a:t>esm</a:t>
            </a:r>
            <a:r>
              <a:rPr lang="en-US"/>
              <a:t>/ecs_kurose_compnetwork_8/</a:t>
            </a:r>
            <a:r>
              <a:rPr lang="en-US" err="1"/>
              <a:t>cw</a:t>
            </a:r>
            <a:r>
              <a:rPr lang="en-US"/>
              <a:t>/content/</a:t>
            </a:r>
            <a:r>
              <a:rPr lang="en-US" err="1"/>
              <a:t>interactiveanimations</a:t>
            </a:r>
            <a:r>
              <a:rPr lang="en-US"/>
              <a:t>/go-back-n-protocol/</a:t>
            </a:r>
            <a:r>
              <a:rPr lang="en-US" err="1"/>
              <a:t>index.html</a:t>
            </a:r>
            <a:endParaRPr lang="en-US"/>
          </a:p>
        </p:txBody>
      </p:sp>
    </p:spTree>
    <p:extLst>
      <p:ext uri="{BB962C8B-B14F-4D97-AF65-F5344CB8AC3E}">
        <p14:creationId xmlns:p14="http://schemas.microsoft.com/office/powerpoint/2010/main" val="1836664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the approach</a:t>
            </a:r>
            <a:endParaRPr lang="en-US" sz="4400"/>
          </a:p>
        </p:txBody>
      </p:sp>
      <p:sp>
        <p:nvSpPr>
          <p:cNvPr id="72" name="Rectangle 3">
            <a:extLst>
              <a:ext uri="{FF2B5EF4-FFF2-40B4-BE49-F238E27FC236}">
                <a16:creationId xmlns:a16="http://schemas.microsoft.com/office/drawing/2014/main" id="{09D24536-1438-724B-97D9-02D061CA29EA}"/>
              </a:ext>
            </a:extLst>
          </p:cNvPr>
          <p:cNvSpPr txBox="1">
            <a:spLocks noChangeArrowheads="1"/>
          </p:cNvSpPr>
          <p:nvPr/>
        </p:nvSpPr>
        <p:spPr>
          <a:xfrm>
            <a:off x="545687" y="1489418"/>
            <a:ext cx="11353627"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pipelining</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noProof="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32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multiple</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packets</a:t>
            </a:r>
            <a:r>
              <a:rPr kumimoji="0" lang="en-US" altLang="en-US" sz="3200" b="0" i="0" u="none" strike="noStrike" kern="1200" cap="none" spc="0" normalizeH="0" noProof="0">
                <a:ln>
                  <a:noFill/>
                </a:ln>
                <a:solidFill>
                  <a:prstClr val="black"/>
                </a:solidFill>
                <a:effectLst/>
                <a:uLnTx/>
                <a:uFillTx/>
                <a:latin typeface="Calibri" panose="020F0502020204030204"/>
                <a:ea typeface="ＭＳ Ｐゴシック" panose="020B0600070205080204" pitchFamily="34" charset="-128"/>
                <a:cs typeface="+mn-cs"/>
              </a:rPr>
              <a:t> in flight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receiver individually ACKs </a:t>
            </a: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all correctly received packets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buffers packets, as needed, for in-order delivery to upper layer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sender:</a:t>
            </a:r>
          </a:p>
          <a:p>
            <a:pPr marL="747713" lvl="1" indent="-227013">
              <a:spcBef>
                <a:spcPts val="1000"/>
              </a:spcBef>
              <a:buClr>
                <a:srgbClr val="0000A3"/>
              </a:buClr>
              <a:defRPr/>
            </a:pPr>
            <a:r>
              <a:rPr lang="en-US" altLang="en-US" sz="2800">
                <a:solidFill>
                  <a:prstClr val="black"/>
                </a:solidFill>
                <a:ea typeface="ＭＳ Ｐゴシック" panose="020B0600070205080204" pitchFamily="34" charset="-128"/>
              </a:rPr>
              <a:t>maintains (conceptually) a timer for each unACKed pkt</a:t>
            </a:r>
          </a:p>
          <a:p>
            <a:pPr marL="1195388" lvl="2" indent="-227013">
              <a:spcBef>
                <a:spcPts val="1000"/>
              </a:spcBef>
              <a:buClr>
                <a:srgbClr val="0000A3"/>
              </a:buClr>
              <a:defRPr/>
            </a:pPr>
            <a:r>
              <a:rPr lang="en-US" altLang="en-US" sz="2800">
                <a:solidFill>
                  <a:prstClr val="black"/>
                </a:solidFill>
                <a:ea typeface="ＭＳ Ｐゴシック" panose="020B0600070205080204" pitchFamily="34" charset="-128"/>
              </a:rPr>
              <a:t>timeout: retransmits single unACKed packet  associated with timeout</a:t>
            </a:r>
          </a:p>
          <a:p>
            <a:pPr marL="746125" lvl="1" indent="-223838">
              <a:spcBef>
                <a:spcPts val="1000"/>
              </a:spcBef>
              <a:buClr>
                <a:srgbClr val="0000A3"/>
              </a:buClr>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maintains (conceptually) “window” over </a:t>
            </a:r>
            <a:r>
              <a:rPr kumimoji="0" lang="en-US" altLang="en-US" sz="2800" b="0" i="0" u="none" strike="noStrike" kern="1200" cap="none" spc="0" normalizeH="0" noProof="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N</a:t>
            </a: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 consecutive seq #</a:t>
            </a:r>
            <a:r>
              <a:rPr kumimoji="0" lang="en-US" altLang="ja-JP"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a:t>
            </a:r>
          </a:p>
          <a:p>
            <a:pPr lvl="2" indent="-231775">
              <a:buClr>
                <a:srgbClr val="0000A8"/>
              </a:buClr>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limits pipelined, “in flight” packets to be within this window</a:t>
            </a:r>
          </a:p>
        </p:txBody>
      </p:sp>
    </p:spTree>
    <p:extLst>
      <p:ext uri="{BB962C8B-B14F-4D97-AF65-F5344CB8AC3E}">
        <p14:creationId xmlns:p14="http://schemas.microsoft.com/office/powerpoint/2010/main" val="2525200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dissolve">
                                      <p:cBhvr>
                                        <p:cTn id="7" dur="500"/>
                                        <p:tgtEl>
                                          <p:spTgt spid="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xEl>
                                              <p:pRg st="1" end="1"/>
                                            </p:txEl>
                                          </p:spTgt>
                                        </p:tgtEl>
                                        <p:attrNameLst>
                                          <p:attrName>style.visibility</p:attrName>
                                        </p:attrNameLst>
                                      </p:cBhvr>
                                      <p:to>
                                        <p:strVal val="visible"/>
                                      </p:to>
                                    </p:set>
                                    <p:animEffect transition="in" filter="dissolve">
                                      <p:cBhvr>
                                        <p:cTn id="12" dur="500"/>
                                        <p:tgtEl>
                                          <p:spTgt spid="72">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72">
                                            <p:txEl>
                                              <p:pRg st="2" end="2"/>
                                            </p:txEl>
                                          </p:spTgt>
                                        </p:tgtEl>
                                        <p:attrNameLst>
                                          <p:attrName>style.visibility</p:attrName>
                                        </p:attrNameLst>
                                      </p:cBhvr>
                                      <p:to>
                                        <p:strVal val="visible"/>
                                      </p:to>
                                    </p:set>
                                    <p:animEffect transition="in" filter="dissolve">
                                      <p:cBhvr>
                                        <p:cTn id="15" dur="500"/>
                                        <p:tgtEl>
                                          <p:spTgt spid="7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2">
                                            <p:txEl>
                                              <p:pRg st="3" end="3"/>
                                            </p:txEl>
                                          </p:spTgt>
                                        </p:tgtEl>
                                        <p:attrNameLst>
                                          <p:attrName>style.visibility</p:attrName>
                                        </p:attrNameLst>
                                      </p:cBhvr>
                                      <p:to>
                                        <p:strVal val="visible"/>
                                      </p:to>
                                    </p:set>
                                    <p:animEffect transition="in" filter="dissolve">
                                      <p:cBhvr>
                                        <p:cTn id="20" dur="500"/>
                                        <p:tgtEl>
                                          <p:spTgt spid="72">
                                            <p:txEl>
                                              <p:pRg st="3" end="3"/>
                                            </p:txEl>
                                          </p:spTgt>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2">
                                            <p:txEl>
                                              <p:pRg st="4" end="4"/>
                                            </p:txEl>
                                          </p:spTgt>
                                        </p:tgtEl>
                                        <p:attrNameLst>
                                          <p:attrName>style.visibility</p:attrName>
                                        </p:attrNameLst>
                                      </p:cBhvr>
                                      <p:to>
                                        <p:strVal val="visible"/>
                                      </p:to>
                                    </p:set>
                                    <p:animEffect transition="in" filter="dissolve">
                                      <p:cBhvr>
                                        <p:cTn id="23" dur="500"/>
                                        <p:tgtEl>
                                          <p:spTgt spid="72">
                                            <p:txEl>
                                              <p:pRg st="4" end="4"/>
                                            </p:txEl>
                                          </p:spTgt>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xEl>
                                              <p:pRg st="5" end="5"/>
                                            </p:txEl>
                                          </p:spTgt>
                                        </p:tgtEl>
                                        <p:attrNameLst>
                                          <p:attrName>style.visibility</p:attrName>
                                        </p:attrNameLst>
                                      </p:cBhvr>
                                      <p:to>
                                        <p:strVal val="visible"/>
                                      </p:to>
                                    </p:set>
                                    <p:animEffect transition="in" filter="dissolve">
                                      <p:cBhvr>
                                        <p:cTn id="26" dur="500"/>
                                        <p:tgtEl>
                                          <p:spTgt spid="72">
                                            <p:txEl>
                                              <p:pRg st="5" end="5"/>
                                            </p:txEl>
                                          </p:spTgt>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2">
                                            <p:txEl>
                                              <p:pRg st="6" end="6"/>
                                            </p:txEl>
                                          </p:spTgt>
                                        </p:tgtEl>
                                        <p:attrNameLst>
                                          <p:attrName>style.visibility</p:attrName>
                                        </p:attrNameLst>
                                      </p:cBhvr>
                                      <p:to>
                                        <p:strVal val="visible"/>
                                      </p:to>
                                    </p:set>
                                    <p:animEffect transition="in" filter="dissolve">
                                      <p:cBhvr>
                                        <p:cTn id="29" dur="500"/>
                                        <p:tgtEl>
                                          <p:spTgt spid="72">
                                            <p:txEl>
                                              <p:pRg st="6" end="6"/>
                                            </p:txEl>
                                          </p:spTgt>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2">
                                            <p:txEl>
                                              <p:pRg st="7" end="7"/>
                                            </p:txEl>
                                          </p:spTgt>
                                        </p:tgtEl>
                                        <p:attrNameLst>
                                          <p:attrName>style.visibility</p:attrName>
                                        </p:attrNameLst>
                                      </p:cBhvr>
                                      <p:to>
                                        <p:strVal val="visible"/>
                                      </p:to>
                                    </p:set>
                                    <p:animEffect transition="in" filter="dissolve">
                                      <p:cBhvr>
                                        <p:cTn id="32" dur="500"/>
                                        <p:tgtEl>
                                          <p:spTgt spid="7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sender, receiver windows</a:t>
            </a:r>
            <a:endParaRPr lang="en-US" sz="440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23770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sender, receiver windows</a:t>
            </a:r>
            <a:endParaRPr lang="en-US" sz="440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icture 3">
            <a:extLst>
              <a:ext uri="{FF2B5EF4-FFF2-40B4-BE49-F238E27FC236}">
                <a16:creationId xmlns:a16="http://schemas.microsoft.com/office/drawing/2014/main" id="{0EDE3F48-F71D-4A5E-9DFF-2FCFB5717BED}"/>
              </a:ext>
            </a:extLst>
          </p:cNvPr>
          <p:cNvPicPr>
            <a:picLocks noChangeAspect="1"/>
          </p:cNvPicPr>
          <p:nvPr/>
        </p:nvPicPr>
        <p:blipFill>
          <a:blip r:embed="rId4"/>
          <a:stretch>
            <a:fillRect/>
          </a:stretch>
        </p:blipFill>
        <p:spPr>
          <a:xfrm flipH="1">
            <a:off x="4141348" y="4667895"/>
            <a:ext cx="90262" cy="512111"/>
          </a:xfrm>
          <a:prstGeom prst="rect">
            <a:avLst/>
          </a:prstGeom>
        </p:spPr>
      </p:pic>
    </p:spTree>
    <p:extLst>
      <p:ext uri="{BB962C8B-B14F-4D97-AF65-F5344CB8AC3E}">
        <p14:creationId xmlns:p14="http://schemas.microsoft.com/office/powerpoint/2010/main" val="194865021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sender, receiver windows</a:t>
            </a:r>
            <a:endParaRPr lang="en-US" sz="440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Rectangle 2">
            <a:extLst>
              <a:ext uri="{FF2B5EF4-FFF2-40B4-BE49-F238E27FC236}">
                <a16:creationId xmlns:a16="http://schemas.microsoft.com/office/drawing/2014/main" id="{A4AACE9B-6FB7-7D46-8909-5B520DE90656}"/>
              </a:ext>
            </a:extLst>
          </p:cNvPr>
          <p:cNvSpPr/>
          <p:nvPr/>
        </p:nvSpPr>
        <p:spPr>
          <a:xfrm>
            <a:off x="914400" y="3897630"/>
            <a:ext cx="10835640" cy="28117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050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sender, receiver windows</a:t>
            </a:r>
            <a:endParaRPr lang="en-US" sz="4400"/>
          </a:p>
        </p:txBody>
      </p:sp>
      <p:pic>
        <p:nvPicPr>
          <p:cNvPr id="6" name="Picture 3" descr="sr_seqnum">
            <a:extLst>
              <a:ext uri="{FF2B5EF4-FFF2-40B4-BE49-F238E27FC236}">
                <a16:creationId xmlns:a16="http://schemas.microsoft.com/office/drawing/2014/main" id="{B408F707-79A8-7C45-92D6-B9D41955B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8025" y="1526602"/>
            <a:ext cx="8235950" cy="4916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67A9314B-F457-C74F-8B5C-8B9FBE998696}"/>
              </a:ext>
            </a:extLst>
          </p:cNvPr>
          <p:cNvSpPr/>
          <p:nvPr/>
        </p:nvSpPr>
        <p:spPr>
          <a:xfrm>
            <a:off x="2150592" y="4671612"/>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B0F38C4F-2B96-9546-A76A-EDC479247B21}"/>
              </a:ext>
            </a:extLst>
          </p:cNvPr>
          <p:cNvSpPr/>
          <p:nvPr/>
        </p:nvSpPr>
        <p:spPr>
          <a:xfrm>
            <a:off x="2299806" y="4667895"/>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2BD7889-A737-7D4B-971C-3750988F6013}"/>
              </a:ext>
            </a:extLst>
          </p:cNvPr>
          <p:cNvSpPr/>
          <p:nvPr/>
        </p:nvSpPr>
        <p:spPr>
          <a:xfrm>
            <a:off x="2452206" y="466736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Rectangle 24">
            <a:extLst>
              <a:ext uri="{FF2B5EF4-FFF2-40B4-BE49-F238E27FC236}">
                <a16:creationId xmlns:a16="http://schemas.microsoft.com/office/drawing/2014/main" id="{943AD1DC-A49B-E740-9378-AEE45A7316AB}"/>
              </a:ext>
            </a:extLst>
          </p:cNvPr>
          <p:cNvSpPr/>
          <p:nvPr/>
        </p:nvSpPr>
        <p:spPr>
          <a:xfrm>
            <a:off x="2604606" y="466683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Rectangle 25">
            <a:extLst>
              <a:ext uri="{FF2B5EF4-FFF2-40B4-BE49-F238E27FC236}">
                <a16:creationId xmlns:a16="http://schemas.microsoft.com/office/drawing/2014/main" id="{C59C4CB6-96AA-2142-B786-5286E4736F13}"/>
              </a:ext>
            </a:extLst>
          </p:cNvPr>
          <p:cNvSpPr/>
          <p:nvPr/>
        </p:nvSpPr>
        <p:spPr>
          <a:xfrm>
            <a:off x="2760192" y="4663116"/>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7" name="Rectangle 26">
            <a:extLst>
              <a:ext uri="{FF2B5EF4-FFF2-40B4-BE49-F238E27FC236}">
                <a16:creationId xmlns:a16="http://schemas.microsoft.com/office/drawing/2014/main" id="{93D401EB-5081-DE4D-B48D-957376A4A1E9}"/>
              </a:ext>
            </a:extLst>
          </p:cNvPr>
          <p:cNvSpPr/>
          <p:nvPr/>
        </p:nvSpPr>
        <p:spPr>
          <a:xfrm>
            <a:off x="2915778" y="4665771"/>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Rectangle 27">
            <a:extLst>
              <a:ext uri="{FF2B5EF4-FFF2-40B4-BE49-F238E27FC236}">
                <a16:creationId xmlns:a16="http://schemas.microsoft.com/office/drawing/2014/main" id="{C9D2D6A3-AE73-C845-B552-42990FBA7272}"/>
              </a:ext>
            </a:extLst>
          </p:cNvPr>
          <p:cNvSpPr/>
          <p:nvPr/>
        </p:nvSpPr>
        <p:spPr>
          <a:xfrm>
            <a:off x="3064992" y="4662054"/>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8">
            <a:extLst>
              <a:ext uri="{FF2B5EF4-FFF2-40B4-BE49-F238E27FC236}">
                <a16:creationId xmlns:a16="http://schemas.microsoft.com/office/drawing/2014/main" id="{B0D0AD03-5829-A84F-B214-1C5783CA72DE}"/>
              </a:ext>
            </a:extLst>
          </p:cNvPr>
          <p:cNvSpPr/>
          <p:nvPr/>
        </p:nvSpPr>
        <p:spPr>
          <a:xfrm>
            <a:off x="3220578" y="4661523"/>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Rectangle 29">
            <a:extLst>
              <a:ext uri="{FF2B5EF4-FFF2-40B4-BE49-F238E27FC236}">
                <a16:creationId xmlns:a16="http://schemas.microsoft.com/office/drawing/2014/main" id="{920F0D8A-CE6F-474B-B2DC-9775F3C752BA}"/>
              </a:ext>
            </a:extLst>
          </p:cNvPr>
          <p:cNvSpPr/>
          <p:nvPr/>
        </p:nvSpPr>
        <p:spPr>
          <a:xfrm>
            <a:off x="3369792" y="4664178"/>
            <a:ext cx="73280" cy="512111"/>
          </a:xfrm>
          <a:prstGeom prst="rect">
            <a:avLst/>
          </a:prstGeom>
          <a:solidFill>
            <a:schemeClr val="accent6">
              <a:lumMod val="7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2943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sender and receiver</a:t>
            </a:r>
            <a:endParaRPr lang="en-US" sz="4400"/>
          </a:p>
        </p:txBody>
      </p:sp>
      <p:sp>
        <p:nvSpPr>
          <p:cNvPr id="5" name="Rectangle 3">
            <a:extLst>
              <a:ext uri="{FF2B5EF4-FFF2-40B4-BE49-F238E27FC236}">
                <a16:creationId xmlns:a16="http://schemas.microsoft.com/office/drawing/2014/main" id="{95DAFC84-FD76-BE4E-9E1F-0F49401B0D9B}"/>
              </a:ext>
            </a:extLst>
          </p:cNvPr>
          <p:cNvSpPr txBox="1">
            <a:spLocks noChangeArrowheads="1"/>
          </p:cNvSpPr>
          <p:nvPr/>
        </p:nvSpPr>
        <p:spPr>
          <a:xfrm>
            <a:off x="946165" y="1698978"/>
            <a:ext cx="465124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data from above:</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next available seq # in window, send packet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timeout(</a:t>
            </a:r>
            <a:r>
              <a:rPr kumimoji="0" lang="en-US" sz="28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a:t>
            </a:r>
          </a:p>
          <a:p>
            <a:pPr marL="471488"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resend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restart timer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ACK(</a:t>
            </a:r>
            <a:r>
              <a:rPr kumimoji="0" lang="en-US" sz="2400" b="0" i="1" u="none" strike="noStrike" kern="1200" cap="none" spc="0" normalizeH="0" baseline="0" noProof="0" dirty="0">
                <a:ln>
                  <a:noFill/>
                </a:ln>
                <a:solidFill>
                  <a:srgbClr val="CC0000"/>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srgbClr val="CC0000"/>
                </a:solidFill>
                <a:effectLst/>
                <a:uLnTx/>
                <a:uFillTx/>
                <a:latin typeface="Calibri" panose="020F0502020204030204"/>
                <a:ea typeface="+mn-ea"/>
                <a:cs typeface="+mn-cs"/>
              </a:rPr>
              <a:t>)</a:t>
            </a:r>
            <a:r>
              <a:rPr kumimoji="0" lang="en-US" sz="28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in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sendbase,sendbase+N-1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mark packet </a:t>
            </a:r>
            <a:r>
              <a:rPr kumimoji="0" lang="en-US" sz="2400" b="0" i="1" u="none" strike="noStrike" kern="1200" cap="none" spc="0" normalizeH="0" baseline="0" noProof="0" dirty="0">
                <a:ln>
                  <a:noFill/>
                </a:ln>
                <a:solidFill>
                  <a:prstClr val="black"/>
                </a:solidFill>
                <a:effectLst/>
                <a:uLnTx/>
                <a:uFillTx/>
                <a:latin typeface="Calibri" panose="020F0502020204030204"/>
                <a:ea typeface="+mn-ea"/>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as received</a:t>
            </a:r>
          </a:p>
          <a:p>
            <a:pPr marL="520700" marR="0" lvl="0" indent="-228600" algn="l" defTabSz="914400" rtl="0" eaLnBrk="1" fontAlgn="auto" latinLnBrk="0" hangingPunct="1">
              <a:lnSpc>
                <a:spcPct val="90000"/>
              </a:lnSpc>
              <a:spcBef>
                <a:spcPts val="1000"/>
              </a:spcBef>
              <a:spcAft>
                <a:spcPts val="0"/>
              </a:spcAft>
              <a:buClr>
                <a:srgbClr val="0000A3"/>
              </a:buClr>
              <a:buSzTx/>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if n smallest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packet, advance window base to next </a:t>
            </a:r>
            <a:r>
              <a:rPr kumimoji="0" lang="en-US" sz="2400" b="0" i="0" u="none" strike="noStrike" kern="1200" cap="none" spc="0" normalizeH="0" baseline="0" noProof="0" dirty="0" err="1">
                <a:ln>
                  <a:noFill/>
                </a:ln>
                <a:solidFill>
                  <a:prstClr val="black"/>
                </a:solidFill>
                <a:effectLst/>
                <a:uLnTx/>
                <a:uFillTx/>
                <a:latin typeface="Calibri" panose="020F0502020204030204"/>
                <a:ea typeface="+mn-ea"/>
                <a:cs typeface="+mn-cs"/>
              </a:rPr>
              <a:t>unACKed</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seq #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3BD58A7C-C9C7-8442-855F-43F3A4947ED8}"/>
              </a:ext>
            </a:extLst>
          </p:cNvPr>
          <p:cNvSpPr>
            <a:spLocks noChangeArrowheads="1"/>
          </p:cNvSpPr>
          <p:nvPr/>
        </p:nvSpPr>
        <p:spPr bwMode="auto">
          <a:xfrm>
            <a:off x="876300" y="1485900"/>
            <a:ext cx="4721106" cy="461010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8" name="Group 5">
            <a:extLst>
              <a:ext uri="{FF2B5EF4-FFF2-40B4-BE49-F238E27FC236}">
                <a16:creationId xmlns:a16="http://schemas.microsoft.com/office/drawing/2014/main" id="{4B0682BD-2D45-384C-A3BE-B71A10F3C9D2}"/>
              </a:ext>
            </a:extLst>
          </p:cNvPr>
          <p:cNvGrpSpPr>
            <a:grpSpLocks/>
          </p:cNvGrpSpPr>
          <p:nvPr/>
        </p:nvGrpSpPr>
        <p:grpSpPr bwMode="auto">
          <a:xfrm>
            <a:off x="1079500" y="1184280"/>
            <a:ext cx="1327103" cy="584201"/>
            <a:chOff x="1100" y="3896"/>
            <a:chExt cx="752" cy="368"/>
          </a:xfrm>
        </p:grpSpPr>
        <p:sp>
          <p:nvSpPr>
            <p:cNvPr id="9" name="Rectangle 6">
              <a:extLst>
                <a:ext uri="{FF2B5EF4-FFF2-40B4-BE49-F238E27FC236}">
                  <a16:creationId xmlns:a16="http://schemas.microsoft.com/office/drawing/2014/main" id="{E480EC05-1FA2-1449-9DA4-EE3CBEF3CB0E}"/>
                </a:ext>
              </a:extLst>
            </p:cNvPr>
            <p:cNvSpPr>
              <a:spLocks noChangeArrowheads="1"/>
            </p:cNvSpPr>
            <p:nvPr/>
          </p:nvSpPr>
          <p:spPr bwMode="auto">
            <a:xfrm>
              <a:off x="1146" y="3984"/>
              <a:ext cx="61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10" name="Text Box 7">
              <a:extLst>
                <a:ext uri="{FF2B5EF4-FFF2-40B4-BE49-F238E27FC236}">
                  <a16:creationId xmlns:a16="http://schemas.microsoft.com/office/drawing/2014/main" id="{FEE55EB3-D10F-D944-85E2-05ABE9F3A72A}"/>
                </a:ext>
              </a:extLst>
            </p:cNvPr>
            <p:cNvSpPr txBox="1">
              <a:spLocks noChangeArrowheads="1"/>
            </p:cNvSpPr>
            <p:nvPr/>
          </p:nvSpPr>
          <p:spPr bwMode="auto">
            <a:xfrm>
              <a:off x="1100" y="3896"/>
              <a:ext cx="752" cy="368"/>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rPr>
                <a:t>sender</a:t>
              </a:r>
              <a:endParaRPr kumimoji="0" lang="en-US" sz="2800" b="0" i="0" u="none" strike="noStrike" kern="1200" cap="none" spc="0" normalizeH="0" baseline="0" noProof="0" dirty="0">
                <a:ln>
                  <a:noFill/>
                </a:ln>
                <a:solidFill>
                  <a:srgbClr val="000099"/>
                </a:solidFill>
                <a:effectLst/>
                <a:uLnTx/>
                <a:uFillTx/>
                <a:latin typeface="Calibri" panose="020F0502020204030204"/>
                <a:ea typeface="ＭＳ Ｐゴシック" charset="0"/>
                <a:cs typeface="+mn-cs"/>
              </a:endParaRPr>
            </a:p>
          </p:txBody>
        </p:sp>
      </p:grpSp>
      <p:sp>
        <p:nvSpPr>
          <p:cNvPr id="11" name="Rectangle 8">
            <a:extLst>
              <a:ext uri="{FF2B5EF4-FFF2-40B4-BE49-F238E27FC236}">
                <a16:creationId xmlns:a16="http://schemas.microsoft.com/office/drawing/2014/main" id="{BCF7478D-ADC0-4749-9951-A140F00D7BA1}"/>
              </a:ext>
            </a:extLst>
          </p:cNvPr>
          <p:cNvSpPr>
            <a:spLocks noChangeArrowheads="1"/>
          </p:cNvSpPr>
          <p:nvPr/>
        </p:nvSpPr>
        <p:spPr bwMode="auto">
          <a:xfrm>
            <a:off x="6855858" y="1756933"/>
            <a:ext cx="4861363" cy="4648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 </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n</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in </a:t>
            </a:r>
            <a:r>
              <a:rPr kumimoji="0" lang="en-US" sz="1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400" b="0" i="0" u="none" strike="noStrike" kern="1200" cap="none" spc="0" normalizeH="0" baseline="0" noProof="0" dirty="0" err="1">
                <a:ln>
                  <a:noFill/>
                </a:ln>
                <a:solidFill>
                  <a:srgbClr val="CC0000"/>
                </a:solidFill>
                <a:effectLst/>
                <a:uLnTx/>
                <a:uFillTx/>
                <a:latin typeface="Calibri" panose="020F0502020204030204"/>
                <a:ea typeface="ＭＳ Ｐゴシック" charset="0"/>
                <a:cs typeface="+mn-cs"/>
              </a:rPr>
              <a:t>rcvbase</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rcvbase+N-1]</a:t>
            </a:r>
            <a:endPar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send 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out-of-order: buffer</a:t>
            </a:r>
          </a:p>
          <a:p>
            <a:pPr marL="406400" marR="0" lvl="0" indent="-276225" algn="l" defTabSz="914400" rtl="0" eaLnBrk="1" fontAlgn="auto" latinLnBrk="0" hangingPunct="1">
              <a:lnSpc>
                <a:spcPct val="90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in-order: deliver (also deliver buffered, in-order packets), advance window to next not-yet-received packet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packet</a:t>
            </a:r>
            <a:r>
              <a:rPr kumimoji="0" lang="en-US" sz="2800" b="0" i="1"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n </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in </a:t>
            </a:r>
            <a:r>
              <a:rPr kumimoji="0" lang="en-US" sz="24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[rcvbase-N,rcvbase-1]</a:t>
            </a:r>
            <a:endParaRPr kumimoji="0" lang="en-US" sz="36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endParaRP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ACK(</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otherwise:</a:t>
            </a:r>
            <a:r>
              <a:rPr kumimoji="0" lang="en-US" sz="2400" b="0" i="0" u="none" strike="noStrike" kern="1200" cap="none" spc="0" normalizeH="0" baseline="0" noProof="0" dirty="0">
                <a:ln>
                  <a:noFill/>
                </a:ln>
                <a:solidFill>
                  <a:srgbClr val="FF0000"/>
                </a:solidFill>
                <a:effectLst/>
                <a:uLnTx/>
                <a:uFillTx/>
                <a:latin typeface="Calibri" panose="020F0502020204030204"/>
                <a:ea typeface="ＭＳ Ｐゴシック" charset="0"/>
                <a:cs typeface="+mn-cs"/>
              </a:rPr>
              <a:t> </a:t>
            </a:r>
          </a:p>
          <a:p>
            <a:pPr marL="406400" marR="0" lvl="0" indent="-276225" algn="l" defTabSz="914400" rtl="0" eaLnBrk="1" fontAlgn="auto" latinLnBrk="0" hangingPunct="1">
              <a:lnSpc>
                <a:spcPct val="85000"/>
              </a:lnSpc>
              <a:spcBef>
                <a:spcPct val="20000"/>
              </a:spcBef>
              <a:spcAft>
                <a:spcPts val="0"/>
              </a:spcAft>
              <a:buClr>
                <a:srgbClr val="000099"/>
              </a:buClr>
              <a:buSzPct val="100000"/>
              <a:buFont typeface="Wingdings"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ignore </a:t>
            </a: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charset="0"/>
              <a:buChar char="v"/>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12" name="Rectangle 9">
            <a:extLst>
              <a:ext uri="{FF2B5EF4-FFF2-40B4-BE49-F238E27FC236}">
                <a16:creationId xmlns:a16="http://schemas.microsoft.com/office/drawing/2014/main" id="{639FDE2D-E714-5A49-BA51-5350EC426F3A}"/>
              </a:ext>
            </a:extLst>
          </p:cNvPr>
          <p:cNvSpPr>
            <a:spLocks noChangeArrowheads="1"/>
          </p:cNvSpPr>
          <p:nvPr/>
        </p:nvSpPr>
        <p:spPr bwMode="auto">
          <a:xfrm>
            <a:off x="6447754" y="1495097"/>
            <a:ext cx="5129210" cy="4610100"/>
          </a:xfrm>
          <a:prstGeom prst="rect">
            <a:avLst/>
          </a:prstGeom>
          <a:noFill/>
          <a:ln w="28575">
            <a:solidFill>
              <a:srgbClr val="000099"/>
            </a:solidFill>
            <a:miter lim="800000"/>
            <a:headEn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grpSp>
        <p:nvGrpSpPr>
          <p:cNvPr id="13" name="Group 10">
            <a:extLst>
              <a:ext uri="{FF2B5EF4-FFF2-40B4-BE49-F238E27FC236}">
                <a16:creationId xmlns:a16="http://schemas.microsoft.com/office/drawing/2014/main" id="{B84C2084-BE83-5E42-B1FF-F6D6F4774AC4}"/>
              </a:ext>
            </a:extLst>
          </p:cNvPr>
          <p:cNvGrpSpPr>
            <a:grpSpLocks/>
          </p:cNvGrpSpPr>
          <p:nvPr/>
        </p:nvGrpSpPr>
        <p:grpSpPr bwMode="auto">
          <a:xfrm>
            <a:off x="6643024" y="1183947"/>
            <a:ext cx="1531938" cy="584201"/>
            <a:chOff x="3339" y="158"/>
            <a:chExt cx="965" cy="368"/>
          </a:xfrm>
        </p:grpSpPr>
        <p:sp>
          <p:nvSpPr>
            <p:cNvPr id="14" name="Rectangle 11">
              <a:extLst>
                <a:ext uri="{FF2B5EF4-FFF2-40B4-BE49-F238E27FC236}">
                  <a16:creationId xmlns:a16="http://schemas.microsoft.com/office/drawing/2014/main" id="{C313B5FA-94EA-DF4A-8CF3-F58277EB5C0A}"/>
                </a:ext>
              </a:extLst>
            </p:cNvPr>
            <p:cNvSpPr>
              <a:spLocks noChangeArrowheads="1"/>
            </p:cNvSpPr>
            <p:nvPr/>
          </p:nvSpPr>
          <p:spPr bwMode="auto">
            <a:xfrm>
              <a:off x="3360" y="264"/>
              <a:ext cx="822" cy="180"/>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p:txBody>
        </p:sp>
        <p:sp>
          <p:nvSpPr>
            <p:cNvPr id="15" name="Text Box 12">
              <a:extLst>
                <a:ext uri="{FF2B5EF4-FFF2-40B4-BE49-F238E27FC236}">
                  <a16:creationId xmlns:a16="http://schemas.microsoft.com/office/drawing/2014/main" id="{DDD5CA52-38FB-BF40-B64E-C5C9EE06B0C0}"/>
                </a:ext>
              </a:extLst>
            </p:cNvPr>
            <p:cNvSpPr txBox="1">
              <a:spLocks noChangeArrowheads="1"/>
            </p:cNvSpPr>
            <p:nvPr/>
          </p:nvSpPr>
          <p:spPr bwMode="auto">
            <a:xfrm>
              <a:off x="3339" y="158"/>
              <a:ext cx="965" cy="36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a:ln>
                    <a:noFill/>
                  </a:ln>
                  <a:solidFill>
                    <a:srgbClr val="000099"/>
                  </a:solidFill>
                  <a:effectLst/>
                  <a:uLnTx/>
                  <a:uFillTx/>
                  <a:latin typeface="Calibri" panose="020F0502020204030204"/>
                  <a:ea typeface="ＭＳ Ｐゴシック" charset="0"/>
                  <a:cs typeface="+mn-cs"/>
                </a:rPr>
                <a:t>receiver</a:t>
              </a:r>
              <a:endParaRPr kumimoji="0" lang="en-US" sz="2800" b="0" i="0" u="none" strike="noStrike" kern="1200" cap="none" spc="0" normalizeH="0" baseline="0" noProof="0">
                <a:ln>
                  <a:noFill/>
                </a:ln>
                <a:solidFill>
                  <a:srgbClr val="000099"/>
                </a:solidFill>
                <a:effectLst/>
                <a:uLnTx/>
                <a:uFillTx/>
                <a:latin typeface="Calibri" panose="020F0502020204030204"/>
                <a:ea typeface="ＭＳ Ｐゴシック" charset="0"/>
                <a:cs typeface="+mn-cs"/>
              </a:endParaRPr>
            </a:p>
          </p:txBody>
        </p:sp>
      </p:grpSp>
    </p:spTree>
    <p:extLst>
      <p:ext uri="{BB962C8B-B14F-4D97-AF65-F5344CB8AC3E}">
        <p14:creationId xmlns:p14="http://schemas.microsoft.com/office/powerpoint/2010/main" val="4069557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Reliable </a:t>
            </a:r>
            <a:r>
              <a:rPr lang="en-US" dirty="0"/>
              <a:t>d</a:t>
            </a:r>
            <a:r>
              <a:rPr lang="en-US" sz="4400" dirty="0"/>
              <a:t>ata </a:t>
            </a:r>
            <a:r>
              <a:rPr lang="en-US" dirty="0"/>
              <a:t>t</a:t>
            </a:r>
            <a:r>
              <a:rPr lang="en-US" sz="4400" dirty="0"/>
              <a:t>ransfer </a:t>
            </a:r>
            <a:r>
              <a:rPr lang="en-US" dirty="0"/>
              <a:t>at a glance</a:t>
            </a:r>
            <a:r>
              <a:rPr lang="en-US" sz="4400" dirty="0"/>
              <a:t> </a:t>
            </a:r>
          </a:p>
        </p:txBody>
      </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8851"/>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a:ln>
                    <a:noFill/>
                  </a:ln>
                  <a:solidFill>
                    <a:srgbClr val="C00000"/>
                  </a:solidFill>
                  <a:effectLst/>
                  <a:uLnTx/>
                  <a:uFillTx/>
                  <a:latin typeface="Calibri" panose="020F0502020204030204"/>
                  <a:ea typeface="+mn-ea"/>
                  <a:cs typeface="+mn-cs"/>
                </a:rPr>
                <a:t>abstraction</a:t>
              </a:r>
            </a:p>
          </p:txBody>
        </p:sp>
      </p:grpSp>
      <p:grpSp>
        <p:nvGrpSpPr>
          <p:cNvPr id="3" name="Group 2">
            <a:extLst>
              <a:ext uri="{FF2B5EF4-FFF2-40B4-BE49-F238E27FC236}">
                <a16:creationId xmlns:a16="http://schemas.microsoft.com/office/drawing/2014/main" id="{AB325636-61B2-1957-53CF-5DC8CDC53825}"/>
              </a:ext>
            </a:extLst>
          </p:cNvPr>
          <p:cNvGrpSpPr/>
          <p:nvPr/>
        </p:nvGrpSpPr>
        <p:grpSpPr>
          <a:xfrm>
            <a:off x="6226081" y="1907975"/>
            <a:ext cx="5598584" cy="4095684"/>
            <a:chOff x="6226081" y="2364366"/>
            <a:chExt cx="5598584" cy="4095684"/>
          </a:xfrm>
        </p:grpSpPr>
        <p:grpSp>
          <p:nvGrpSpPr>
            <p:cNvPr id="4" name="Group 3">
              <a:extLst>
                <a:ext uri="{FF2B5EF4-FFF2-40B4-BE49-F238E27FC236}">
                  <a16:creationId xmlns:a16="http://schemas.microsoft.com/office/drawing/2014/main" id="{02FA9E75-1796-FC60-8E7D-ECC0AB30B5A0}"/>
                </a:ext>
              </a:extLst>
            </p:cNvPr>
            <p:cNvGrpSpPr/>
            <p:nvPr/>
          </p:nvGrpSpPr>
          <p:grpSpPr>
            <a:xfrm>
              <a:off x="6944646" y="2545250"/>
              <a:ext cx="1245036" cy="593992"/>
              <a:chOff x="9852456" y="608434"/>
              <a:chExt cx="1245036" cy="593992"/>
            </a:xfrm>
          </p:grpSpPr>
          <p:sp>
            <p:nvSpPr>
              <p:cNvPr id="141" name="Oval 19">
                <a:extLst>
                  <a:ext uri="{FF2B5EF4-FFF2-40B4-BE49-F238E27FC236}">
                    <a16:creationId xmlns:a16="http://schemas.microsoft.com/office/drawing/2014/main" id="{48DEB426-4517-5B89-C5CD-FD537C38109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42" name="TextBox 141">
                <a:extLst>
                  <a:ext uri="{FF2B5EF4-FFF2-40B4-BE49-F238E27FC236}">
                    <a16:creationId xmlns:a16="http://schemas.microsoft.com/office/drawing/2014/main" id="{1E8C1F97-91DC-165C-5093-DFD348F9D14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5" name="Group 4">
              <a:extLst>
                <a:ext uri="{FF2B5EF4-FFF2-40B4-BE49-F238E27FC236}">
                  <a16:creationId xmlns:a16="http://schemas.microsoft.com/office/drawing/2014/main" id="{0E64BF67-98C8-DA17-BE7E-36BDCD9C3AC5}"/>
                </a:ext>
              </a:extLst>
            </p:cNvPr>
            <p:cNvGrpSpPr/>
            <p:nvPr/>
          </p:nvGrpSpPr>
          <p:grpSpPr>
            <a:xfrm>
              <a:off x="7541116" y="2997281"/>
              <a:ext cx="577241" cy="338554"/>
              <a:chOff x="9950444" y="999755"/>
              <a:chExt cx="577241" cy="338554"/>
            </a:xfrm>
          </p:grpSpPr>
          <p:sp>
            <p:nvSpPr>
              <p:cNvPr id="139" name="Rectangle 138">
                <a:extLst>
                  <a:ext uri="{FF2B5EF4-FFF2-40B4-BE49-F238E27FC236}">
                    <a16:creationId xmlns:a16="http://schemas.microsoft.com/office/drawing/2014/main" id="{A30873DE-AD52-1673-B385-8A4283C91728}"/>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0" name="TextBox 139">
                <a:extLst>
                  <a:ext uri="{FF2B5EF4-FFF2-40B4-BE49-F238E27FC236}">
                    <a16:creationId xmlns:a16="http://schemas.microsoft.com/office/drawing/2014/main" id="{9FA46712-2D35-99FD-C127-6B8496488CF9}"/>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6" name="Group 194">
              <a:extLst>
                <a:ext uri="{FF2B5EF4-FFF2-40B4-BE49-F238E27FC236}">
                  <a16:creationId xmlns:a16="http://schemas.microsoft.com/office/drawing/2014/main" id="{D6607882-9546-382F-AE42-6CB8059CA642}"/>
                </a:ext>
              </a:extLst>
            </p:cNvPr>
            <p:cNvGrpSpPr>
              <a:grpSpLocks/>
            </p:cNvGrpSpPr>
            <p:nvPr/>
          </p:nvGrpSpPr>
          <p:grpSpPr bwMode="auto">
            <a:xfrm>
              <a:off x="6677899" y="2425781"/>
              <a:ext cx="545509" cy="512284"/>
              <a:chOff x="-44" y="1473"/>
              <a:chExt cx="981" cy="1105"/>
            </a:xfrm>
          </p:grpSpPr>
          <p:pic>
            <p:nvPicPr>
              <p:cNvPr id="137" name="Picture 195" descr="desktop_computer_stylized_medium">
                <a:extLst>
                  <a:ext uri="{FF2B5EF4-FFF2-40B4-BE49-F238E27FC236}">
                    <a16:creationId xmlns:a16="http://schemas.microsoft.com/office/drawing/2014/main" id="{240B191F-033E-7737-1D44-0F3B59FD0E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 name="Freeform 196">
                <a:extLst>
                  <a:ext uri="{FF2B5EF4-FFF2-40B4-BE49-F238E27FC236}">
                    <a16:creationId xmlns:a16="http://schemas.microsoft.com/office/drawing/2014/main" id="{F5FE36A6-3662-08C9-0CE1-1E40BFA4AF2C}"/>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7" name="Group 6">
              <a:extLst>
                <a:ext uri="{FF2B5EF4-FFF2-40B4-BE49-F238E27FC236}">
                  <a16:creationId xmlns:a16="http://schemas.microsoft.com/office/drawing/2014/main" id="{10281B1C-6734-E42A-C780-2D89329C96FC}"/>
                </a:ext>
              </a:extLst>
            </p:cNvPr>
            <p:cNvGrpSpPr/>
            <p:nvPr/>
          </p:nvGrpSpPr>
          <p:grpSpPr>
            <a:xfrm>
              <a:off x="10189724" y="2496350"/>
              <a:ext cx="1245036" cy="593992"/>
              <a:chOff x="9852456" y="608434"/>
              <a:chExt cx="1245036" cy="593992"/>
            </a:xfrm>
          </p:grpSpPr>
          <p:sp>
            <p:nvSpPr>
              <p:cNvPr id="135" name="Oval 19">
                <a:extLst>
                  <a:ext uri="{FF2B5EF4-FFF2-40B4-BE49-F238E27FC236}">
                    <a16:creationId xmlns:a16="http://schemas.microsoft.com/office/drawing/2014/main" id="{AE64FC38-3E53-407B-FFF6-DABC3CB90B6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36" name="TextBox 135">
                <a:extLst>
                  <a:ext uri="{FF2B5EF4-FFF2-40B4-BE49-F238E27FC236}">
                    <a16:creationId xmlns:a16="http://schemas.microsoft.com/office/drawing/2014/main" id="{D5E8DCAF-67DE-162D-5732-4C019D02066D}"/>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8" name="Group 7">
              <a:extLst>
                <a:ext uri="{FF2B5EF4-FFF2-40B4-BE49-F238E27FC236}">
                  <a16:creationId xmlns:a16="http://schemas.microsoft.com/office/drawing/2014/main" id="{A44A73B5-985A-CFE0-10CA-D35F4C5C5CDE}"/>
                </a:ext>
              </a:extLst>
            </p:cNvPr>
            <p:cNvGrpSpPr/>
            <p:nvPr/>
          </p:nvGrpSpPr>
          <p:grpSpPr>
            <a:xfrm>
              <a:off x="10248853" y="2969571"/>
              <a:ext cx="577241" cy="338554"/>
              <a:chOff x="9678159" y="981583"/>
              <a:chExt cx="577241" cy="338554"/>
            </a:xfrm>
          </p:grpSpPr>
          <p:sp>
            <p:nvSpPr>
              <p:cNvPr id="133" name="Rectangle 132">
                <a:extLst>
                  <a:ext uri="{FF2B5EF4-FFF2-40B4-BE49-F238E27FC236}">
                    <a16:creationId xmlns:a16="http://schemas.microsoft.com/office/drawing/2014/main" id="{93E6155A-888A-24F9-55D5-3B5D53D8A146}"/>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4" name="TextBox 133">
                <a:extLst>
                  <a:ext uri="{FF2B5EF4-FFF2-40B4-BE49-F238E27FC236}">
                    <a16:creationId xmlns:a16="http://schemas.microsoft.com/office/drawing/2014/main" id="{295C7D87-2B6D-0372-CDED-B35616604358}"/>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9" name="Group 161">
              <a:extLst>
                <a:ext uri="{FF2B5EF4-FFF2-40B4-BE49-F238E27FC236}">
                  <a16:creationId xmlns:a16="http://schemas.microsoft.com/office/drawing/2014/main" id="{B5EC79AA-C51B-5269-66A6-251DCE9ADE5A}"/>
                </a:ext>
              </a:extLst>
            </p:cNvPr>
            <p:cNvGrpSpPr>
              <a:grpSpLocks/>
            </p:cNvGrpSpPr>
            <p:nvPr/>
          </p:nvGrpSpPr>
          <p:grpSpPr bwMode="auto">
            <a:xfrm>
              <a:off x="11287371" y="2364366"/>
              <a:ext cx="230514" cy="466725"/>
              <a:chOff x="4140" y="429"/>
              <a:chExt cx="1425" cy="2396"/>
            </a:xfrm>
          </p:grpSpPr>
          <p:sp>
            <p:nvSpPr>
              <p:cNvPr id="37" name="Freeform 162">
                <a:extLst>
                  <a:ext uri="{FF2B5EF4-FFF2-40B4-BE49-F238E27FC236}">
                    <a16:creationId xmlns:a16="http://schemas.microsoft.com/office/drawing/2014/main" id="{0E2A2C64-4BD8-3263-0463-9DCF89F9FA84}"/>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38" name="Rectangle 163">
                <a:extLst>
                  <a:ext uri="{FF2B5EF4-FFF2-40B4-BE49-F238E27FC236}">
                    <a16:creationId xmlns:a16="http://schemas.microsoft.com/office/drawing/2014/main" id="{4D2A5DBF-4D5E-7CEC-6933-BE04A39A1E1A}"/>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39" name="Freeform 164">
                <a:extLst>
                  <a:ext uri="{FF2B5EF4-FFF2-40B4-BE49-F238E27FC236}">
                    <a16:creationId xmlns:a16="http://schemas.microsoft.com/office/drawing/2014/main" id="{8984EB18-1BC4-4A75-089E-B4CA96800DE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0" name="Freeform 165">
                <a:extLst>
                  <a:ext uri="{FF2B5EF4-FFF2-40B4-BE49-F238E27FC236}">
                    <a16:creationId xmlns:a16="http://schemas.microsoft.com/office/drawing/2014/main" id="{463A688D-D0B4-BF33-0E16-DE1050DE2169}"/>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41" name="Rectangle 166">
                <a:extLst>
                  <a:ext uri="{FF2B5EF4-FFF2-40B4-BE49-F238E27FC236}">
                    <a16:creationId xmlns:a16="http://schemas.microsoft.com/office/drawing/2014/main" id="{B9C08567-4A79-3E59-02B5-E3156E772BE1}"/>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2" name="Group 167">
                <a:extLst>
                  <a:ext uri="{FF2B5EF4-FFF2-40B4-BE49-F238E27FC236}">
                    <a16:creationId xmlns:a16="http://schemas.microsoft.com/office/drawing/2014/main" id="{0140DC88-1E67-AA30-13DC-12788E0EF0B7}"/>
                  </a:ext>
                </a:extLst>
              </p:cNvPr>
              <p:cNvGrpSpPr>
                <a:grpSpLocks/>
              </p:cNvGrpSpPr>
              <p:nvPr/>
            </p:nvGrpSpPr>
            <p:grpSpPr bwMode="auto">
              <a:xfrm>
                <a:off x="4749" y="668"/>
                <a:ext cx="581" cy="145"/>
                <a:chOff x="614" y="2568"/>
                <a:chExt cx="725" cy="139"/>
              </a:xfrm>
            </p:grpSpPr>
            <p:sp>
              <p:nvSpPr>
                <p:cNvPr id="131" name="AutoShape 168">
                  <a:extLst>
                    <a:ext uri="{FF2B5EF4-FFF2-40B4-BE49-F238E27FC236}">
                      <a16:creationId xmlns:a16="http://schemas.microsoft.com/office/drawing/2014/main" id="{BB730A8E-8419-4F77-FC66-47D412096F28}"/>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2" name="AutoShape 169">
                  <a:extLst>
                    <a:ext uri="{FF2B5EF4-FFF2-40B4-BE49-F238E27FC236}">
                      <a16:creationId xmlns:a16="http://schemas.microsoft.com/office/drawing/2014/main" id="{E414D08E-491E-C7B6-58A2-E6B64B309700}"/>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3" name="Rectangle 170">
                <a:extLst>
                  <a:ext uri="{FF2B5EF4-FFF2-40B4-BE49-F238E27FC236}">
                    <a16:creationId xmlns:a16="http://schemas.microsoft.com/office/drawing/2014/main" id="{E95610DC-EB27-B763-7B28-7BC2F0246B2D}"/>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4" name="Group 171">
                <a:extLst>
                  <a:ext uri="{FF2B5EF4-FFF2-40B4-BE49-F238E27FC236}">
                    <a16:creationId xmlns:a16="http://schemas.microsoft.com/office/drawing/2014/main" id="{561BB5B6-05FB-2A26-B42C-EF40308DB389}"/>
                  </a:ext>
                </a:extLst>
              </p:cNvPr>
              <p:cNvGrpSpPr>
                <a:grpSpLocks/>
              </p:cNvGrpSpPr>
              <p:nvPr/>
            </p:nvGrpSpPr>
            <p:grpSpPr bwMode="auto">
              <a:xfrm>
                <a:off x="4747" y="994"/>
                <a:ext cx="581" cy="134"/>
                <a:chOff x="614" y="2568"/>
                <a:chExt cx="725" cy="139"/>
              </a:xfrm>
            </p:grpSpPr>
            <p:sp>
              <p:nvSpPr>
                <p:cNvPr id="129" name="AutoShape 172">
                  <a:extLst>
                    <a:ext uri="{FF2B5EF4-FFF2-40B4-BE49-F238E27FC236}">
                      <a16:creationId xmlns:a16="http://schemas.microsoft.com/office/drawing/2014/main" id="{998FC6FA-4C13-3A47-7995-D0A94006026C}"/>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AutoShape 173">
                  <a:extLst>
                    <a:ext uri="{FF2B5EF4-FFF2-40B4-BE49-F238E27FC236}">
                      <a16:creationId xmlns:a16="http://schemas.microsoft.com/office/drawing/2014/main" id="{EB1B72E7-8BFE-5CE9-6DA3-598A061FD478}"/>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5" name="Rectangle 174">
                <a:extLst>
                  <a:ext uri="{FF2B5EF4-FFF2-40B4-BE49-F238E27FC236}">
                    <a16:creationId xmlns:a16="http://schemas.microsoft.com/office/drawing/2014/main" id="{AED002AD-56DD-BB6D-9E14-67A473CE74F3}"/>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46" name="Rectangle 175">
                <a:extLst>
                  <a:ext uri="{FF2B5EF4-FFF2-40B4-BE49-F238E27FC236}">
                    <a16:creationId xmlns:a16="http://schemas.microsoft.com/office/drawing/2014/main" id="{448A0527-4FF1-F597-3E8D-97CE7F250B82}"/>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47" name="Group 176">
                <a:extLst>
                  <a:ext uri="{FF2B5EF4-FFF2-40B4-BE49-F238E27FC236}">
                    <a16:creationId xmlns:a16="http://schemas.microsoft.com/office/drawing/2014/main" id="{D17D0D2A-170B-3CEF-68E7-B0E5464FFFC5}"/>
                  </a:ext>
                </a:extLst>
              </p:cNvPr>
              <p:cNvGrpSpPr>
                <a:grpSpLocks/>
              </p:cNvGrpSpPr>
              <p:nvPr/>
            </p:nvGrpSpPr>
            <p:grpSpPr bwMode="auto">
              <a:xfrm>
                <a:off x="4735" y="1627"/>
                <a:ext cx="582" cy="151"/>
                <a:chOff x="614" y="2568"/>
                <a:chExt cx="725" cy="139"/>
              </a:xfrm>
            </p:grpSpPr>
            <p:sp>
              <p:nvSpPr>
                <p:cNvPr id="63" name="AutoShape 177">
                  <a:extLst>
                    <a:ext uri="{FF2B5EF4-FFF2-40B4-BE49-F238E27FC236}">
                      <a16:creationId xmlns:a16="http://schemas.microsoft.com/office/drawing/2014/main" id="{E07F0568-A001-02A3-B65E-DF63225A1176}"/>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8" name="AutoShape 178">
                  <a:extLst>
                    <a:ext uri="{FF2B5EF4-FFF2-40B4-BE49-F238E27FC236}">
                      <a16:creationId xmlns:a16="http://schemas.microsoft.com/office/drawing/2014/main" id="{B3841076-FE63-F6A5-7A27-970308A34032}"/>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48" name="Freeform 179">
                <a:extLst>
                  <a:ext uri="{FF2B5EF4-FFF2-40B4-BE49-F238E27FC236}">
                    <a16:creationId xmlns:a16="http://schemas.microsoft.com/office/drawing/2014/main" id="{54F357EC-ECF3-A4B8-767D-F349F2F4E7F8}"/>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49" name="Group 180">
                <a:extLst>
                  <a:ext uri="{FF2B5EF4-FFF2-40B4-BE49-F238E27FC236}">
                    <a16:creationId xmlns:a16="http://schemas.microsoft.com/office/drawing/2014/main" id="{A33B689B-05D3-C6CA-CCD3-B7882FE77F8C}"/>
                  </a:ext>
                </a:extLst>
              </p:cNvPr>
              <p:cNvGrpSpPr>
                <a:grpSpLocks/>
              </p:cNvGrpSpPr>
              <p:nvPr/>
            </p:nvGrpSpPr>
            <p:grpSpPr bwMode="auto">
              <a:xfrm>
                <a:off x="4739" y="1327"/>
                <a:ext cx="582" cy="139"/>
                <a:chOff x="614" y="2568"/>
                <a:chExt cx="725" cy="139"/>
              </a:xfrm>
            </p:grpSpPr>
            <p:sp>
              <p:nvSpPr>
                <p:cNvPr id="61" name="AutoShape 181">
                  <a:extLst>
                    <a:ext uri="{FF2B5EF4-FFF2-40B4-BE49-F238E27FC236}">
                      <a16:creationId xmlns:a16="http://schemas.microsoft.com/office/drawing/2014/main" id="{C82B8A13-9F8B-C24C-EF79-1A5CCC0B4115}"/>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2" name="AutoShape 182">
                  <a:extLst>
                    <a:ext uri="{FF2B5EF4-FFF2-40B4-BE49-F238E27FC236}">
                      <a16:creationId xmlns:a16="http://schemas.microsoft.com/office/drawing/2014/main" id="{0A28CBB6-54F7-9226-0744-EDF56A1595BF}"/>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50" name="Rectangle 183">
                <a:extLst>
                  <a:ext uri="{FF2B5EF4-FFF2-40B4-BE49-F238E27FC236}">
                    <a16:creationId xmlns:a16="http://schemas.microsoft.com/office/drawing/2014/main" id="{37DE59A1-FB78-647E-5460-B948FB1A154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1" name="Freeform 184">
                <a:extLst>
                  <a:ext uri="{FF2B5EF4-FFF2-40B4-BE49-F238E27FC236}">
                    <a16:creationId xmlns:a16="http://schemas.microsoft.com/office/drawing/2014/main" id="{C8E5E10E-A1A6-23FA-C611-4C9E57569EBF}"/>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2" name="Freeform 185">
                <a:extLst>
                  <a:ext uri="{FF2B5EF4-FFF2-40B4-BE49-F238E27FC236}">
                    <a16:creationId xmlns:a16="http://schemas.microsoft.com/office/drawing/2014/main" id="{4C7CD246-7BCC-4688-EC7B-8A55D3E76F47}"/>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3" name="Oval 186">
                <a:extLst>
                  <a:ext uri="{FF2B5EF4-FFF2-40B4-BE49-F238E27FC236}">
                    <a16:creationId xmlns:a16="http://schemas.microsoft.com/office/drawing/2014/main" id="{6F37A57E-946B-A8EB-185F-83ACFB93C36B}"/>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4" name="Freeform 187">
                <a:extLst>
                  <a:ext uri="{FF2B5EF4-FFF2-40B4-BE49-F238E27FC236}">
                    <a16:creationId xmlns:a16="http://schemas.microsoft.com/office/drawing/2014/main" id="{5EABC14C-B715-3495-134B-F8CD0EEBA764}"/>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55" name="AutoShape 188">
                <a:extLst>
                  <a:ext uri="{FF2B5EF4-FFF2-40B4-BE49-F238E27FC236}">
                    <a16:creationId xmlns:a16="http://schemas.microsoft.com/office/drawing/2014/main" id="{41F7BAEE-3674-E3BA-E53C-3DA11246282B}"/>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6" name="AutoShape 189">
                <a:extLst>
                  <a:ext uri="{FF2B5EF4-FFF2-40B4-BE49-F238E27FC236}">
                    <a16:creationId xmlns:a16="http://schemas.microsoft.com/office/drawing/2014/main" id="{F2E0FAD2-66EE-A8EA-429D-C5EE9C25B8B6}"/>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7" name="Oval 190">
                <a:extLst>
                  <a:ext uri="{FF2B5EF4-FFF2-40B4-BE49-F238E27FC236}">
                    <a16:creationId xmlns:a16="http://schemas.microsoft.com/office/drawing/2014/main" id="{09567F93-8ED0-F973-33B3-4D4D10008C2F}"/>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58" name="Oval 191">
                <a:extLst>
                  <a:ext uri="{FF2B5EF4-FFF2-40B4-BE49-F238E27FC236}">
                    <a16:creationId xmlns:a16="http://schemas.microsoft.com/office/drawing/2014/main" id="{C65127B5-1FE7-BF3A-FFA2-BD865FC79016}"/>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59" name="Oval 192">
                <a:extLst>
                  <a:ext uri="{FF2B5EF4-FFF2-40B4-BE49-F238E27FC236}">
                    <a16:creationId xmlns:a16="http://schemas.microsoft.com/office/drawing/2014/main" id="{97A56953-4EEC-366B-1972-820C816D5545}"/>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60" name="Rectangle 193">
                <a:extLst>
                  <a:ext uri="{FF2B5EF4-FFF2-40B4-BE49-F238E27FC236}">
                    <a16:creationId xmlns:a16="http://schemas.microsoft.com/office/drawing/2014/main" id="{7552C5E8-AD8F-67CF-0896-493780E1E0F8}"/>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 name="Straight Connector 9">
              <a:extLst>
                <a:ext uri="{FF2B5EF4-FFF2-40B4-BE49-F238E27FC236}">
                  <a16:creationId xmlns:a16="http://schemas.microsoft.com/office/drawing/2014/main" id="{D80FE10B-7882-1861-17BE-392D9207A380}"/>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5FA6C5E-37B3-D906-97AD-D5E461416230}"/>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72EA329-91E5-501E-211C-AEBDE46465DA}"/>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D31296CE-FA4C-9074-8E1B-D9D4526E5FBE}"/>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F34840A9-C170-4AD4-9E14-68F131544163}"/>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a:ln>
                    <a:noFill/>
                  </a:ln>
                  <a:solidFill>
                    <a:srgbClr val="C00000"/>
                  </a:solidFill>
                  <a:effectLst/>
                  <a:uLnTx/>
                  <a:uFillTx/>
                  <a:latin typeface="Calibri" panose="020F0502020204030204"/>
                  <a:ea typeface="+mn-ea"/>
                  <a:cs typeface="+mn-cs"/>
                </a:rPr>
                <a:t>implementation</a:t>
              </a:r>
            </a:p>
          </p:txBody>
        </p:sp>
        <p:grpSp>
          <p:nvGrpSpPr>
            <p:cNvPr id="15" name="Group 14">
              <a:extLst>
                <a:ext uri="{FF2B5EF4-FFF2-40B4-BE49-F238E27FC236}">
                  <a16:creationId xmlns:a16="http://schemas.microsoft.com/office/drawing/2014/main" id="{E016860C-E4DD-03D5-323A-794560BA0233}"/>
                </a:ext>
              </a:extLst>
            </p:cNvPr>
            <p:cNvGrpSpPr/>
            <p:nvPr/>
          </p:nvGrpSpPr>
          <p:grpSpPr>
            <a:xfrm>
              <a:off x="6573835" y="5301907"/>
              <a:ext cx="5250830" cy="481581"/>
              <a:chOff x="6737055" y="3471301"/>
              <a:chExt cx="5250830" cy="481581"/>
            </a:xfrm>
          </p:grpSpPr>
          <p:grpSp>
            <p:nvGrpSpPr>
              <p:cNvPr id="28" name="Group 27">
                <a:extLst>
                  <a:ext uri="{FF2B5EF4-FFF2-40B4-BE49-F238E27FC236}">
                    <a16:creationId xmlns:a16="http://schemas.microsoft.com/office/drawing/2014/main" id="{E39D9D06-7283-A31D-91FD-D2ABC17C6471}"/>
                  </a:ext>
                </a:extLst>
              </p:cNvPr>
              <p:cNvGrpSpPr/>
              <p:nvPr/>
            </p:nvGrpSpPr>
            <p:grpSpPr>
              <a:xfrm>
                <a:off x="8324240" y="3583550"/>
                <a:ext cx="2044628" cy="369332"/>
                <a:chOff x="7504363" y="3155701"/>
                <a:chExt cx="2044628" cy="369332"/>
              </a:xfrm>
            </p:grpSpPr>
            <p:grpSp>
              <p:nvGrpSpPr>
                <p:cNvPr id="31" name="Group 30">
                  <a:extLst>
                    <a:ext uri="{FF2B5EF4-FFF2-40B4-BE49-F238E27FC236}">
                      <a16:creationId xmlns:a16="http://schemas.microsoft.com/office/drawing/2014/main" id="{7FFA502E-615C-40D1-2681-64CD68C29159}"/>
                    </a:ext>
                  </a:extLst>
                </p:cNvPr>
                <p:cNvGrpSpPr/>
                <p:nvPr/>
              </p:nvGrpSpPr>
              <p:grpSpPr>
                <a:xfrm>
                  <a:off x="7504363" y="3183676"/>
                  <a:ext cx="2003932" cy="306163"/>
                  <a:chOff x="1616358" y="2551230"/>
                  <a:chExt cx="2141698" cy="218510"/>
                </a:xfrm>
              </p:grpSpPr>
              <p:sp>
                <p:nvSpPr>
                  <p:cNvPr id="33" name="Rectangle 32">
                    <a:extLst>
                      <a:ext uri="{FF2B5EF4-FFF2-40B4-BE49-F238E27FC236}">
                        <a16:creationId xmlns:a16="http://schemas.microsoft.com/office/drawing/2014/main" id="{DE57E03C-E300-EB8D-B6ED-D20F8A1B4850}"/>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0C4A1302-01C7-589F-647B-62033A96A9AD}"/>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0E8A4D18-8B2F-AF88-0E2F-AF122049A1E5}"/>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BE190CBA-0EB9-F3AC-09ED-0F2FAEA6DA16}"/>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2" name="TextBox 31">
                  <a:extLst>
                    <a:ext uri="{FF2B5EF4-FFF2-40B4-BE49-F238E27FC236}">
                      <a16:creationId xmlns:a16="http://schemas.microsoft.com/office/drawing/2014/main" id="{8230E42B-6B3D-3B50-510B-394CEFED3385}"/>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29" name="Straight Connector 28">
                <a:extLst>
                  <a:ext uri="{FF2B5EF4-FFF2-40B4-BE49-F238E27FC236}">
                    <a16:creationId xmlns:a16="http://schemas.microsoft.com/office/drawing/2014/main" id="{DE86B346-1FAA-2F22-0CEF-B67E20360429}"/>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AAEFEBD2-2046-81AE-F366-D51DE137EA3C}"/>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A87D01EF-542B-9B34-744F-E807C69BFD07}"/>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EAFB3AE6-57ED-61DC-2383-6F19B11F1579}"/>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18" name="Straight Arrow Connector 17">
              <a:extLst>
                <a:ext uri="{FF2B5EF4-FFF2-40B4-BE49-F238E27FC236}">
                  <a16:creationId xmlns:a16="http://schemas.microsoft.com/office/drawing/2014/main" id="{C36BC0A4-4B0E-FBCB-66CA-D1B09081D72F}"/>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5BC1930-758B-1EFB-2FB5-36889477E296}"/>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43A95B1B-93AA-682D-94DE-2AD57A6ECD30}"/>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reliable data transfer protocol</a:t>
              </a:r>
            </a:p>
          </p:txBody>
        </p:sp>
        <p:sp>
          <p:nvSpPr>
            <p:cNvPr id="21" name="TextBox 20">
              <a:extLst>
                <a:ext uri="{FF2B5EF4-FFF2-40B4-BE49-F238E27FC236}">
                  <a16:creationId xmlns:a16="http://schemas.microsoft.com/office/drawing/2014/main" id="{F7312D80-F3EB-2E75-3C57-974D34A4130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of reliable data transfer protocol</a:t>
              </a:r>
            </a:p>
          </p:txBody>
        </p:sp>
        <p:grpSp>
          <p:nvGrpSpPr>
            <p:cNvPr id="22" name="Group 21">
              <a:extLst>
                <a:ext uri="{FF2B5EF4-FFF2-40B4-BE49-F238E27FC236}">
                  <a16:creationId xmlns:a16="http://schemas.microsoft.com/office/drawing/2014/main" id="{EC38B150-92CA-F61C-4036-9D61D954D305}"/>
                </a:ext>
              </a:extLst>
            </p:cNvPr>
            <p:cNvGrpSpPr/>
            <p:nvPr/>
          </p:nvGrpSpPr>
          <p:grpSpPr>
            <a:xfrm>
              <a:off x="7535360" y="5023850"/>
              <a:ext cx="632009" cy="632009"/>
              <a:chOff x="7408198" y="4955748"/>
              <a:chExt cx="632009" cy="632009"/>
            </a:xfrm>
          </p:grpSpPr>
          <p:cxnSp>
            <p:nvCxnSpPr>
              <p:cNvPr id="26" name="Straight Connector 25">
                <a:extLst>
                  <a:ext uri="{FF2B5EF4-FFF2-40B4-BE49-F238E27FC236}">
                    <a16:creationId xmlns:a16="http://schemas.microsoft.com/office/drawing/2014/main" id="{1093FCDD-F71C-5B04-DE1D-78F20566B6F1}"/>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DE52C16-238C-D6CF-7988-7479DA0FA14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3" name="Group 22">
              <a:extLst>
                <a:ext uri="{FF2B5EF4-FFF2-40B4-BE49-F238E27FC236}">
                  <a16:creationId xmlns:a16="http://schemas.microsoft.com/office/drawing/2014/main" id="{683EF764-1C97-5BA9-3F76-6E1F475FF05C}"/>
                </a:ext>
              </a:extLst>
            </p:cNvPr>
            <p:cNvGrpSpPr/>
            <p:nvPr/>
          </p:nvGrpSpPr>
          <p:grpSpPr>
            <a:xfrm rot="16200000">
              <a:off x="10248530" y="5019009"/>
              <a:ext cx="632009" cy="632009"/>
              <a:chOff x="7408198" y="4948974"/>
              <a:chExt cx="632009" cy="632009"/>
            </a:xfrm>
          </p:grpSpPr>
          <p:cxnSp>
            <p:nvCxnSpPr>
              <p:cNvPr id="24" name="Straight Connector 23">
                <a:extLst>
                  <a:ext uri="{FF2B5EF4-FFF2-40B4-BE49-F238E27FC236}">
                    <a16:creationId xmlns:a16="http://schemas.microsoft.com/office/drawing/2014/main" id="{238584C1-FC6F-F657-B3AE-26009947DD46}"/>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16DDE46-2577-8A2F-A450-14D4C9E4690F}"/>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sp>
        <p:nvSpPr>
          <p:cNvPr id="145" name="Right Arrow 144">
            <a:extLst>
              <a:ext uri="{FF2B5EF4-FFF2-40B4-BE49-F238E27FC236}">
                <a16:creationId xmlns:a16="http://schemas.microsoft.com/office/drawing/2014/main" id="{C9E76A80-C635-52DC-9014-29CB46486DD9}"/>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723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800"/>
              <a:t>Selective Repeat in action</a:t>
            </a:r>
            <a:endParaRPr lang="en-US" sz="4400"/>
          </a:p>
        </p:txBody>
      </p:sp>
      <p:sp>
        <p:nvSpPr>
          <p:cNvPr id="108" name="Text Box 4">
            <a:extLst>
              <a:ext uri="{FF2B5EF4-FFF2-40B4-BE49-F238E27FC236}">
                <a16:creationId xmlns:a16="http://schemas.microsoft.com/office/drawing/2014/main" id="{78073BDB-A57A-A349-BAC2-3E6F651411BA}"/>
              </a:ext>
            </a:extLst>
          </p:cNvPr>
          <p:cNvSpPr txBox="1">
            <a:spLocks noChangeArrowheads="1"/>
          </p:cNvSpPr>
          <p:nvPr/>
        </p:nvSpPr>
        <p:spPr bwMode="auto">
          <a:xfrm>
            <a:off x="4770437" y="1531937"/>
            <a:ext cx="1246188" cy="14652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pkt0</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pkt1</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pkt3</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(wait)</a:t>
            </a:r>
          </a:p>
        </p:txBody>
      </p:sp>
      <p:sp>
        <p:nvSpPr>
          <p:cNvPr id="109" name="Text Box 5">
            <a:extLst>
              <a:ext uri="{FF2B5EF4-FFF2-40B4-BE49-F238E27FC236}">
                <a16:creationId xmlns:a16="http://schemas.microsoft.com/office/drawing/2014/main" id="{551532E5-B9F6-D645-BA17-1BDC2A81DE6A}"/>
              </a:ext>
            </a:extLst>
          </p:cNvPr>
          <p:cNvSpPr txBox="1">
            <a:spLocks noChangeArrowheads="1"/>
          </p:cNvSpPr>
          <p:nvPr/>
        </p:nvSpPr>
        <p:spPr bwMode="auto">
          <a:xfrm>
            <a:off x="5091112" y="1160462"/>
            <a:ext cx="936625"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0099"/>
                </a:solidFill>
                <a:effectLst/>
                <a:uLnTx/>
                <a:uFillTx/>
                <a:latin typeface="Tahoma" charset="0"/>
                <a:ea typeface="ＭＳ Ｐゴシック" charset="0"/>
                <a:cs typeface="+mn-cs"/>
              </a:rPr>
              <a:t>sender</a:t>
            </a:r>
          </a:p>
        </p:txBody>
      </p:sp>
      <p:sp>
        <p:nvSpPr>
          <p:cNvPr id="110" name="Text Box 6">
            <a:extLst>
              <a:ext uri="{FF2B5EF4-FFF2-40B4-BE49-F238E27FC236}">
                <a16:creationId xmlns:a16="http://schemas.microsoft.com/office/drawing/2014/main" id="{A94628DF-42AC-0E4A-B609-2C56040AB9D4}"/>
              </a:ext>
            </a:extLst>
          </p:cNvPr>
          <p:cNvSpPr txBox="1">
            <a:spLocks noChangeArrowheads="1"/>
          </p:cNvSpPr>
          <p:nvPr/>
        </p:nvSpPr>
        <p:spPr bwMode="auto">
          <a:xfrm>
            <a:off x="8121650" y="1179512"/>
            <a:ext cx="1071562" cy="396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1" u="sng" strike="noStrike" kern="0" cap="none" spc="0" normalizeH="0" baseline="0" noProof="0">
                <a:ln>
                  <a:noFill/>
                </a:ln>
                <a:solidFill>
                  <a:srgbClr val="008000"/>
                </a:solidFill>
                <a:effectLst/>
                <a:uLnTx/>
                <a:uFillTx/>
                <a:latin typeface="Tahoma" charset="0"/>
                <a:ea typeface="ＭＳ Ｐゴシック" charset="0"/>
                <a:cs typeface="+mn-cs"/>
              </a:rPr>
              <a:t>receiver</a:t>
            </a:r>
          </a:p>
        </p:txBody>
      </p:sp>
      <p:sp>
        <p:nvSpPr>
          <p:cNvPr id="111" name="Line 14">
            <a:extLst>
              <a:ext uri="{FF2B5EF4-FFF2-40B4-BE49-F238E27FC236}">
                <a16:creationId xmlns:a16="http://schemas.microsoft.com/office/drawing/2014/main" id="{3E685DEE-2DB5-5740-BE6F-2C74E54E1F41}"/>
              </a:ext>
            </a:extLst>
          </p:cNvPr>
          <p:cNvSpPr>
            <a:spLocks noChangeShapeType="1"/>
          </p:cNvSpPr>
          <p:nvPr/>
        </p:nvSpPr>
        <p:spPr bwMode="auto">
          <a:xfrm>
            <a:off x="8196262" y="1778000"/>
            <a:ext cx="11113" cy="4538662"/>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6" name="Text Box 36">
            <a:extLst>
              <a:ext uri="{FF2B5EF4-FFF2-40B4-BE49-F238E27FC236}">
                <a16:creationId xmlns:a16="http://schemas.microsoft.com/office/drawing/2014/main" id="{964FE54C-5448-C540-B538-09B51BB48337}"/>
              </a:ext>
            </a:extLst>
          </p:cNvPr>
          <p:cNvSpPr txBox="1">
            <a:spLocks noChangeArrowheads="1"/>
          </p:cNvSpPr>
          <p:nvPr/>
        </p:nvSpPr>
        <p:spPr bwMode="auto">
          <a:xfrm>
            <a:off x="4498213" y="4713287"/>
            <a:ext cx="1523174" cy="563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send  pkt2</a:t>
            </a:r>
          </a:p>
          <a:p>
            <a:pPr marL="0" marR="0" lvl="0" indent="0" algn="r" defTabSz="914400" rtl="0" eaLnBrk="0" fontAlgn="base" latinLnBrk="0" hangingPunct="0">
              <a:lnSpc>
                <a:spcPct val="90000"/>
              </a:lnSpc>
              <a:spcBef>
                <a:spcPct val="0"/>
              </a:spcBef>
              <a:spcAft>
                <a:spcPct val="0"/>
              </a:spcAft>
              <a:buClrTx/>
              <a:buSzTx/>
              <a:buFontTx/>
              <a:buNone/>
              <a:tabLst/>
              <a:defRPr/>
            </a:pPr>
            <a:r>
              <a:rPr kumimoji="0" lang="en-US" sz="1600" b="0" i="0" u="none" strike="noStrike" kern="0" cap="none" spc="0" normalizeH="0" baseline="0" noProof="0">
                <a:ln>
                  <a:noFill/>
                </a:ln>
                <a:solidFill>
                  <a:srgbClr val="C00000"/>
                </a:solidFill>
                <a:effectLst/>
                <a:uLnTx/>
                <a:uFillTx/>
                <a:latin typeface="Tahoma" charset="0"/>
                <a:ea typeface="ＭＳ Ｐゴシック" charset="0"/>
                <a:cs typeface="+mn-cs"/>
              </a:rPr>
              <a:t>(but not 3,4,5)</a:t>
            </a:r>
          </a:p>
        </p:txBody>
      </p:sp>
      <p:sp>
        <p:nvSpPr>
          <p:cNvPr id="121" name="Line 17">
            <a:extLst>
              <a:ext uri="{FF2B5EF4-FFF2-40B4-BE49-F238E27FC236}">
                <a16:creationId xmlns:a16="http://schemas.microsoft.com/office/drawing/2014/main" id="{E56FB9D2-45AC-5443-AEF4-39148B03DDDD}"/>
              </a:ext>
            </a:extLst>
          </p:cNvPr>
          <p:cNvSpPr>
            <a:spLocks noChangeShapeType="1"/>
          </p:cNvSpPr>
          <p:nvPr/>
        </p:nvSpPr>
        <p:spPr bwMode="auto">
          <a:xfrm flipH="1">
            <a:off x="6067425" y="2249487"/>
            <a:ext cx="2014537" cy="1066800"/>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5" name="Group 4">
            <a:extLst>
              <a:ext uri="{FF2B5EF4-FFF2-40B4-BE49-F238E27FC236}">
                <a16:creationId xmlns:a16="http://schemas.microsoft.com/office/drawing/2014/main" id="{B51492D2-F443-DF42-B594-B3FB06C15EF0}"/>
              </a:ext>
            </a:extLst>
          </p:cNvPr>
          <p:cNvGrpSpPr/>
          <p:nvPr/>
        </p:nvGrpSpPr>
        <p:grpSpPr>
          <a:xfrm>
            <a:off x="6059487" y="1725612"/>
            <a:ext cx="2122488" cy="1292225"/>
            <a:chOff x="6059487" y="1725612"/>
            <a:chExt cx="2122488" cy="1292225"/>
          </a:xfrm>
        </p:grpSpPr>
        <p:sp>
          <p:nvSpPr>
            <p:cNvPr id="117" name="Line 7">
              <a:extLst>
                <a:ext uri="{FF2B5EF4-FFF2-40B4-BE49-F238E27FC236}">
                  <a16:creationId xmlns:a16="http://schemas.microsoft.com/office/drawing/2014/main" id="{B2FE61CD-8B0C-B642-BB41-80A1601F10C7}"/>
                </a:ext>
              </a:extLst>
            </p:cNvPr>
            <p:cNvSpPr>
              <a:spLocks noChangeShapeType="1"/>
            </p:cNvSpPr>
            <p:nvPr/>
          </p:nvSpPr>
          <p:spPr bwMode="auto">
            <a:xfrm>
              <a:off x="6061075" y="1725612"/>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8" name="Line 11">
              <a:extLst>
                <a:ext uri="{FF2B5EF4-FFF2-40B4-BE49-F238E27FC236}">
                  <a16:creationId xmlns:a16="http://schemas.microsoft.com/office/drawing/2014/main" id="{228455C5-D681-384D-AD76-D61774E5E1CD}"/>
                </a:ext>
              </a:extLst>
            </p:cNvPr>
            <p:cNvSpPr>
              <a:spLocks noChangeShapeType="1"/>
            </p:cNvSpPr>
            <p:nvPr/>
          </p:nvSpPr>
          <p:spPr bwMode="auto">
            <a:xfrm>
              <a:off x="6059487" y="2000250"/>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19" name="Line 12">
              <a:extLst>
                <a:ext uri="{FF2B5EF4-FFF2-40B4-BE49-F238E27FC236}">
                  <a16:creationId xmlns:a16="http://schemas.microsoft.com/office/drawing/2014/main" id="{465896CF-249D-3347-9172-240118AF405B}"/>
                </a:ext>
              </a:extLst>
            </p:cNvPr>
            <p:cNvSpPr>
              <a:spLocks noChangeShapeType="1"/>
            </p:cNvSpPr>
            <p:nvPr/>
          </p:nvSpPr>
          <p:spPr bwMode="auto">
            <a:xfrm>
              <a:off x="6075362" y="2263775"/>
              <a:ext cx="876300" cy="200025"/>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0" name="Line 13">
              <a:extLst>
                <a:ext uri="{FF2B5EF4-FFF2-40B4-BE49-F238E27FC236}">
                  <a16:creationId xmlns:a16="http://schemas.microsoft.com/office/drawing/2014/main" id="{6D003599-FAD5-2A43-BCF2-8C9D5635EAA7}"/>
                </a:ext>
              </a:extLst>
            </p:cNvPr>
            <p:cNvSpPr>
              <a:spLocks noChangeShapeType="1"/>
            </p:cNvSpPr>
            <p:nvPr/>
          </p:nvSpPr>
          <p:spPr bwMode="auto">
            <a:xfrm>
              <a:off x="6081712" y="2549525"/>
              <a:ext cx="2100263"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2" name="Text Box 19">
              <a:extLst>
                <a:ext uri="{FF2B5EF4-FFF2-40B4-BE49-F238E27FC236}">
                  <a16:creationId xmlns:a16="http://schemas.microsoft.com/office/drawing/2014/main" id="{6FFC0E8C-8B36-B744-B255-B1213F7C3B36}"/>
                </a:ext>
              </a:extLst>
            </p:cNvPr>
            <p:cNvSpPr txBox="1">
              <a:spLocks noChangeArrowheads="1"/>
            </p:cNvSpPr>
            <p:nvPr/>
          </p:nvSpPr>
          <p:spPr bwMode="auto">
            <a:xfrm>
              <a:off x="6837362" y="2298700"/>
              <a:ext cx="341313"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FF0000"/>
                  </a:solidFill>
                  <a:effectLst/>
                  <a:uLnTx/>
                  <a:uFillTx/>
                  <a:latin typeface="Tahoma" charset="0"/>
                  <a:ea typeface="ＭＳ Ｐゴシック" charset="0"/>
                  <a:cs typeface="+mn-cs"/>
                </a:rPr>
                <a:t>X</a:t>
              </a:r>
            </a:p>
          </p:txBody>
        </p:sp>
        <p:sp>
          <p:nvSpPr>
            <p:cNvPr id="123" name="Text Box 20">
              <a:extLst>
                <a:ext uri="{FF2B5EF4-FFF2-40B4-BE49-F238E27FC236}">
                  <a16:creationId xmlns:a16="http://schemas.microsoft.com/office/drawing/2014/main" id="{999FCA58-CB9B-B749-BA08-25AB40ACE0A2}"/>
                </a:ext>
              </a:extLst>
            </p:cNvPr>
            <p:cNvSpPr txBox="1">
              <a:spLocks noChangeArrowheads="1"/>
            </p:cNvSpPr>
            <p:nvPr/>
          </p:nvSpPr>
          <p:spPr bwMode="auto">
            <a:xfrm>
              <a:off x="6996112" y="2319337"/>
              <a:ext cx="522288"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FF0000"/>
                  </a:solidFill>
                  <a:effectLst/>
                  <a:uLnTx/>
                  <a:uFillTx/>
                  <a:latin typeface="Tahoma" charset="0"/>
                  <a:ea typeface="ＭＳ Ｐゴシック" charset="0"/>
                  <a:cs typeface="+mn-cs"/>
                </a:rPr>
                <a:t>loss</a:t>
              </a:r>
            </a:p>
          </p:txBody>
        </p:sp>
      </p:grpSp>
      <p:sp>
        <p:nvSpPr>
          <p:cNvPr id="124" name="Line 21">
            <a:extLst>
              <a:ext uri="{FF2B5EF4-FFF2-40B4-BE49-F238E27FC236}">
                <a16:creationId xmlns:a16="http://schemas.microsoft.com/office/drawing/2014/main" id="{82EB3AA5-A272-9741-98D1-88E47FABEAC6}"/>
              </a:ext>
            </a:extLst>
          </p:cNvPr>
          <p:cNvSpPr>
            <a:spLocks noChangeShapeType="1"/>
          </p:cNvSpPr>
          <p:nvPr/>
        </p:nvSpPr>
        <p:spPr bwMode="auto">
          <a:xfrm flipH="1">
            <a:off x="6064250" y="2535237"/>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5" name="Line 24">
            <a:extLst>
              <a:ext uri="{FF2B5EF4-FFF2-40B4-BE49-F238E27FC236}">
                <a16:creationId xmlns:a16="http://schemas.microsoft.com/office/drawing/2014/main" id="{E42793DA-B54F-8A4A-B169-AADC48D8492B}"/>
              </a:ext>
            </a:extLst>
          </p:cNvPr>
          <p:cNvSpPr>
            <a:spLocks noChangeShapeType="1"/>
          </p:cNvSpPr>
          <p:nvPr/>
        </p:nvSpPr>
        <p:spPr bwMode="auto">
          <a:xfrm>
            <a:off x="6067425" y="3371850"/>
            <a:ext cx="2100262" cy="468312"/>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6" name="Line 25">
            <a:extLst>
              <a:ext uri="{FF2B5EF4-FFF2-40B4-BE49-F238E27FC236}">
                <a16:creationId xmlns:a16="http://schemas.microsoft.com/office/drawing/2014/main" id="{F496288B-3032-8C46-B36C-DC6EE518FC26}"/>
              </a:ext>
            </a:extLst>
          </p:cNvPr>
          <p:cNvSpPr>
            <a:spLocks noChangeShapeType="1"/>
          </p:cNvSpPr>
          <p:nvPr/>
        </p:nvSpPr>
        <p:spPr bwMode="auto">
          <a:xfrm>
            <a:off x="6099175" y="3690937"/>
            <a:ext cx="2101850"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27" name="Line 26">
            <a:extLst>
              <a:ext uri="{FF2B5EF4-FFF2-40B4-BE49-F238E27FC236}">
                <a16:creationId xmlns:a16="http://schemas.microsoft.com/office/drawing/2014/main" id="{567E0CBA-D560-7142-9ABA-AC076E08A151}"/>
              </a:ext>
            </a:extLst>
          </p:cNvPr>
          <p:cNvSpPr>
            <a:spLocks noChangeShapeType="1"/>
          </p:cNvSpPr>
          <p:nvPr/>
        </p:nvSpPr>
        <p:spPr bwMode="auto">
          <a:xfrm flipH="1">
            <a:off x="6096000" y="3065462"/>
            <a:ext cx="2014537" cy="1100138"/>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9" name="Group 8">
            <a:extLst>
              <a:ext uri="{FF2B5EF4-FFF2-40B4-BE49-F238E27FC236}">
                <a16:creationId xmlns:a16="http://schemas.microsoft.com/office/drawing/2014/main" id="{FEA4268D-2918-6446-A65A-828C5CA72DEE}"/>
              </a:ext>
            </a:extLst>
          </p:cNvPr>
          <p:cNvGrpSpPr/>
          <p:nvPr/>
        </p:nvGrpSpPr>
        <p:grpSpPr>
          <a:xfrm>
            <a:off x="4081462" y="2254250"/>
            <a:ext cx="1978025" cy="2543175"/>
            <a:chOff x="4081462" y="2254250"/>
            <a:chExt cx="1978025" cy="2543175"/>
          </a:xfrm>
        </p:grpSpPr>
        <p:pic>
          <p:nvPicPr>
            <p:cNvPr id="114" name="Picture 34" descr="alarm_clock_ringing">
              <a:extLst>
                <a:ext uri="{FF2B5EF4-FFF2-40B4-BE49-F238E27FC236}">
                  <a16:creationId xmlns:a16="http://schemas.microsoft.com/office/drawing/2014/main" id="{6923BC91-E9C5-D049-B59C-D41625176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1462" y="4283075"/>
              <a:ext cx="43656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Text Box 35">
              <a:extLst>
                <a:ext uri="{FF2B5EF4-FFF2-40B4-BE49-F238E27FC236}">
                  <a16:creationId xmlns:a16="http://schemas.microsoft.com/office/drawing/2014/main" id="{171ECC6D-E77E-7541-880B-B7D3C99DC8C1}"/>
                </a:ext>
              </a:extLst>
            </p:cNvPr>
            <p:cNvSpPr txBox="1">
              <a:spLocks noChangeArrowheads="1"/>
            </p:cNvSpPr>
            <p:nvPr/>
          </p:nvSpPr>
          <p:spPr bwMode="auto">
            <a:xfrm>
              <a:off x="4449762" y="4498975"/>
              <a:ext cx="1538288" cy="298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75000"/>
                </a:lnSpc>
                <a:spcBef>
                  <a:spcPct val="0"/>
                </a:spcBef>
                <a:spcAft>
                  <a:spcPct val="0"/>
                </a:spcAft>
                <a:buClrTx/>
                <a:buSzTx/>
                <a:buFontTx/>
                <a:buNone/>
                <a:tabLst/>
                <a:defRPr/>
              </a:pPr>
              <a:r>
                <a:rPr kumimoji="0" lang="en-US" sz="1800" b="0" i="1" u="none" strike="noStrike" kern="0" cap="none" spc="0" normalizeH="0" baseline="0" noProof="0">
                  <a:ln>
                    <a:noFill/>
                  </a:ln>
                  <a:solidFill>
                    <a:srgbClr val="FF0000"/>
                  </a:solidFill>
                  <a:effectLst/>
                  <a:uLnTx/>
                  <a:uFillTx/>
                  <a:latin typeface="Tahoma" charset="0"/>
                  <a:ea typeface="ＭＳ Ｐゴシック" charset="0"/>
                  <a:cs typeface="+mn-cs"/>
                </a:rPr>
                <a:t>pkt 2 timeout</a:t>
              </a:r>
            </a:p>
          </p:txBody>
        </p:sp>
        <p:grpSp>
          <p:nvGrpSpPr>
            <p:cNvPr id="128" name="Group 29">
              <a:extLst>
                <a:ext uri="{FF2B5EF4-FFF2-40B4-BE49-F238E27FC236}">
                  <a16:creationId xmlns:a16="http://schemas.microsoft.com/office/drawing/2014/main" id="{CCD75B32-9279-9249-845C-EEAC69B59B93}"/>
                </a:ext>
              </a:extLst>
            </p:cNvPr>
            <p:cNvGrpSpPr>
              <a:grpSpLocks/>
            </p:cNvGrpSpPr>
            <p:nvPr/>
          </p:nvGrpSpPr>
          <p:grpSpPr bwMode="auto">
            <a:xfrm>
              <a:off x="5956300" y="2254250"/>
              <a:ext cx="103187" cy="2462212"/>
              <a:chOff x="3651" y="1878"/>
              <a:chExt cx="78" cy="963"/>
            </a:xfrm>
          </p:grpSpPr>
          <p:sp>
            <p:nvSpPr>
              <p:cNvPr id="129" name="Line 30">
                <a:extLst>
                  <a:ext uri="{FF2B5EF4-FFF2-40B4-BE49-F238E27FC236}">
                    <a16:creationId xmlns:a16="http://schemas.microsoft.com/office/drawing/2014/main" id="{968CAD8F-1975-844E-A2BC-06214EDA9B2E}"/>
                  </a:ext>
                </a:extLst>
              </p:cNvPr>
              <p:cNvSpPr>
                <a:spLocks noChangeShapeType="1"/>
              </p:cNvSpPr>
              <p:nvPr/>
            </p:nvSpPr>
            <p:spPr bwMode="auto">
              <a:xfrm>
                <a:off x="3729" y="1879"/>
                <a:ext cx="0" cy="962"/>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0" name="Line 31">
                <a:extLst>
                  <a:ext uri="{FF2B5EF4-FFF2-40B4-BE49-F238E27FC236}">
                    <a16:creationId xmlns:a16="http://schemas.microsoft.com/office/drawing/2014/main" id="{46F70D7C-544C-D549-80EC-BBE7913442BA}"/>
                  </a:ext>
                </a:extLst>
              </p:cNvPr>
              <p:cNvSpPr>
                <a:spLocks noChangeShapeType="1"/>
              </p:cNvSpPr>
              <p:nvPr/>
            </p:nvSpPr>
            <p:spPr bwMode="auto">
              <a:xfrm flipH="1">
                <a:off x="3651" y="1878"/>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Line 32">
                <a:extLst>
                  <a:ext uri="{FF2B5EF4-FFF2-40B4-BE49-F238E27FC236}">
                    <a16:creationId xmlns:a16="http://schemas.microsoft.com/office/drawing/2014/main" id="{7CCD21DE-7848-8E49-8DFB-3B7580C3720B}"/>
                  </a:ext>
                </a:extLst>
              </p:cNvPr>
              <p:cNvSpPr>
                <a:spLocks noChangeShapeType="1"/>
              </p:cNvSpPr>
              <p:nvPr/>
            </p:nvSpPr>
            <p:spPr bwMode="auto">
              <a:xfrm flipH="1">
                <a:off x="3651" y="2841"/>
                <a:ext cx="76" cy="0"/>
              </a:xfrm>
              <a:prstGeom prst="line">
                <a:avLst/>
              </a:prstGeom>
              <a:noFill/>
              <a:ln w="2857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sp>
        <p:nvSpPr>
          <p:cNvPr id="132" name="Line 37">
            <a:extLst>
              <a:ext uri="{FF2B5EF4-FFF2-40B4-BE49-F238E27FC236}">
                <a16:creationId xmlns:a16="http://schemas.microsoft.com/office/drawing/2014/main" id="{87F3997F-AC6F-E94C-BDDA-D675458BE183}"/>
              </a:ext>
            </a:extLst>
          </p:cNvPr>
          <p:cNvSpPr>
            <a:spLocks noChangeShapeType="1"/>
          </p:cNvSpPr>
          <p:nvPr/>
        </p:nvSpPr>
        <p:spPr bwMode="auto">
          <a:xfrm>
            <a:off x="6075362" y="4884737"/>
            <a:ext cx="2100263" cy="468313"/>
          </a:xfrm>
          <a:prstGeom prst="line">
            <a:avLst/>
          </a:prstGeom>
          <a:noFill/>
          <a:ln w="28575">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3" name="Text Box 59">
            <a:extLst>
              <a:ext uri="{FF2B5EF4-FFF2-40B4-BE49-F238E27FC236}">
                <a16:creationId xmlns:a16="http://schemas.microsoft.com/office/drawing/2014/main" id="{FB2F6CDE-F6A8-F844-B10B-589750594621}"/>
              </a:ext>
            </a:extLst>
          </p:cNvPr>
          <p:cNvSpPr txBox="1">
            <a:spLocks noChangeArrowheads="1"/>
          </p:cNvSpPr>
          <p:nvPr/>
        </p:nvSpPr>
        <p:spPr bwMode="auto">
          <a:xfrm>
            <a:off x="2278062" y="1223962"/>
            <a:ext cx="214630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sng" strike="noStrike" kern="0" cap="none" spc="0" normalizeH="0" baseline="0" noProof="0">
                <a:ln>
                  <a:noFill/>
                </a:ln>
                <a:solidFill>
                  <a:srgbClr val="000099"/>
                </a:solidFill>
                <a:effectLst/>
                <a:uLnTx/>
                <a:uFillTx/>
                <a:latin typeface="Tahoma" charset="0"/>
                <a:ea typeface="ＭＳ Ｐゴシック" charset="0"/>
                <a:cs typeface="+mn-cs"/>
              </a:rPr>
              <a:t>sender window (N=4)</a:t>
            </a:r>
          </a:p>
        </p:txBody>
      </p:sp>
      <p:grpSp>
        <p:nvGrpSpPr>
          <p:cNvPr id="4" name="Group 3">
            <a:extLst>
              <a:ext uri="{FF2B5EF4-FFF2-40B4-BE49-F238E27FC236}">
                <a16:creationId xmlns:a16="http://schemas.microsoft.com/office/drawing/2014/main" id="{76DDE7CA-1E78-DA4A-AE1B-74DF7C479CF1}"/>
              </a:ext>
            </a:extLst>
          </p:cNvPr>
          <p:cNvGrpSpPr/>
          <p:nvPr/>
        </p:nvGrpSpPr>
        <p:grpSpPr>
          <a:xfrm>
            <a:off x="2317750" y="1570037"/>
            <a:ext cx="1520825" cy="1150938"/>
            <a:chOff x="2317750" y="1570037"/>
            <a:chExt cx="1520825" cy="1150938"/>
          </a:xfrm>
        </p:grpSpPr>
        <p:grpSp>
          <p:nvGrpSpPr>
            <p:cNvPr id="140" name="Group 65">
              <a:extLst>
                <a:ext uri="{FF2B5EF4-FFF2-40B4-BE49-F238E27FC236}">
                  <a16:creationId xmlns:a16="http://schemas.microsoft.com/office/drawing/2014/main" id="{931A5080-440D-784B-A586-03D399A7E982}"/>
                </a:ext>
              </a:extLst>
            </p:cNvPr>
            <p:cNvGrpSpPr>
              <a:grpSpLocks/>
            </p:cNvGrpSpPr>
            <p:nvPr/>
          </p:nvGrpSpPr>
          <p:grpSpPr bwMode="auto">
            <a:xfrm>
              <a:off x="2320925" y="1570037"/>
              <a:ext cx="1512887" cy="304800"/>
              <a:chOff x="115" y="914"/>
              <a:chExt cx="953" cy="192"/>
            </a:xfrm>
          </p:grpSpPr>
          <p:sp>
            <p:nvSpPr>
              <p:cNvPr id="141" name="Rectangle 60">
                <a:extLst>
                  <a:ext uri="{FF2B5EF4-FFF2-40B4-BE49-F238E27FC236}">
                    <a16:creationId xmlns:a16="http://schemas.microsoft.com/office/drawing/2014/main" id="{B26ABC90-7E5F-8A4E-8270-EAE554611A43}"/>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2" name="Text Box 46">
                <a:extLst>
                  <a:ext uri="{FF2B5EF4-FFF2-40B4-BE49-F238E27FC236}">
                    <a16:creationId xmlns:a16="http://schemas.microsoft.com/office/drawing/2014/main" id="{7BFA6562-0DAC-EB45-9C52-212661A48237}"/>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44" name="Group 67">
              <a:extLst>
                <a:ext uri="{FF2B5EF4-FFF2-40B4-BE49-F238E27FC236}">
                  <a16:creationId xmlns:a16="http://schemas.microsoft.com/office/drawing/2014/main" id="{58213E82-566B-494B-9703-4038DD2EF040}"/>
                </a:ext>
              </a:extLst>
            </p:cNvPr>
            <p:cNvGrpSpPr>
              <a:grpSpLocks/>
            </p:cNvGrpSpPr>
            <p:nvPr/>
          </p:nvGrpSpPr>
          <p:grpSpPr bwMode="auto">
            <a:xfrm>
              <a:off x="2317750" y="1855787"/>
              <a:ext cx="1512887" cy="304800"/>
              <a:chOff x="115" y="914"/>
              <a:chExt cx="953" cy="192"/>
            </a:xfrm>
          </p:grpSpPr>
          <p:sp>
            <p:nvSpPr>
              <p:cNvPr id="145" name="Rectangle 68">
                <a:extLst>
                  <a:ext uri="{FF2B5EF4-FFF2-40B4-BE49-F238E27FC236}">
                    <a16:creationId xmlns:a16="http://schemas.microsoft.com/office/drawing/2014/main" id="{4568CC56-ACBD-D74D-BF0B-726A16BC810C}"/>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6" name="Text Box 69">
                <a:extLst>
                  <a:ext uri="{FF2B5EF4-FFF2-40B4-BE49-F238E27FC236}">
                    <a16:creationId xmlns:a16="http://schemas.microsoft.com/office/drawing/2014/main" id="{407928DF-AB75-9C4A-93E1-B6C00F1ED1ED}"/>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47" name="Group 70">
              <a:extLst>
                <a:ext uri="{FF2B5EF4-FFF2-40B4-BE49-F238E27FC236}">
                  <a16:creationId xmlns:a16="http://schemas.microsoft.com/office/drawing/2014/main" id="{00B20D72-C787-994E-A325-6842B818626F}"/>
                </a:ext>
              </a:extLst>
            </p:cNvPr>
            <p:cNvGrpSpPr>
              <a:grpSpLocks/>
            </p:cNvGrpSpPr>
            <p:nvPr/>
          </p:nvGrpSpPr>
          <p:grpSpPr bwMode="auto">
            <a:xfrm>
              <a:off x="2325687" y="2141537"/>
              <a:ext cx="1512888" cy="304800"/>
              <a:chOff x="115" y="914"/>
              <a:chExt cx="953" cy="192"/>
            </a:xfrm>
          </p:grpSpPr>
          <p:sp>
            <p:nvSpPr>
              <p:cNvPr id="148" name="Rectangle 71">
                <a:extLst>
                  <a:ext uri="{FF2B5EF4-FFF2-40B4-BE49-F238E27FC236}">
                    <a16:creationId xmlns:a16="http://schemas.microsoft.com/office/drawing/2014/main" id="{CB23F592-B205-C747-BC5C-8DED1F25489A}"/>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49" name="Text Box 72">
                <a:extLst>
                  <a:ext uri="{FF2B5EF4-FFF2-40B4-BE49-F238E27FC236}">
                    <a16:creationId xmlns:a16="http://schemas.microsoft.com/office/drawing/2014/main" id="{3023C1E8-641E-D34A-BDDD-05F2D4DF44B2}"/>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nvGrpSpPr>
            <p:cNvPr id="150" name="Group 73">
              <a:extLst>
                <a:ext uri="{FF2B5EF4-FFF2-40B4-BE49-F238E27FC236}">
                  <a16:creationId xmlns:a16="http://schemas.microsoft.com/office/drawing/2014/main" id="{40BB12DF-C4A4-6A41-A0BD-D8F19F8C262D}"/>
                </a:ext>
              </a:extLst>
            </p:cNvPr>
            <p:cNvGrpSpPr>
              <a:grpSpLocks/>
            </p:cNvGrpSpPr>
            <p:nvPr/>
          </p:nvGrpSpPr>
          <p:grpSpPr bwMode="auto">
            <a:xfrm>
              <a:off x="2322512" y="2416175"/>
              <a:ext cx="1512888" cy="304800"/>
              <a:chOff x="115" y="914"/>
              <a:chExt cx="953" cy="192"/>
            </a:xfrm>
          </p:grpSpPr>
          <p:sp>
            <p:nvSpPr>
              <p:cNvPr id="151" name="Rectangle 74">
                <a:extLst>
                  <a:ext uri="{FF2B5EF4-FFF2-40B4-BE49-F238E27FC236}">
                    <a16:creationId xmlns:a16="http://schemas.microsoft.com/office/drawing/2014/main" id="{89CB1498-6077-D041-AC57-35BA218CB0F4}"/>
                  </a:ext>
                </a:extLst>
              </p:cNvPr>
              <p:cNvSpPr>
                <a:spLocks noChangeArrowheads="1"/>
              </p:cNvSpPr>
              <p:nvPr/>
            </p:nvSpPr>
            <p:spPr bwMode="auto">
              <a:xfrm>
                <a:off x="152" y="936"/>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2" name="Text Box 75">
                <a:extLst>
                  <a:ext uri="{FF2B5EF4-FFF2-40B4-BE49-F238E27FC236}">
                    <a16:creationId xmlns:a16="http://schemas.microsoft.com/office/drawing/2014/main" id="{51265616-94AA-1940-B75F-94B688FDD5BE}"/>
                  </a:ext>
                </a:extLst>
              </p:cNvPr>
              <p:cNvSpPr txBox="1">
                <a:spLocks noChangeArrowheads="1"/>
              </p:cNvSpPr>
              <p:nvPr/>
            </p:nvSpPr>
            <p:spPr bwMode="auto">
              <a:xfrm>
                <a:off x="115" y="914"/>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0 1 2 3 </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4 5 6 7 8 </a:t>
                </a:r>
              </a:p>
            </p:txBody>
          </p:sp>
        </p:grpSp>
      </p:grpSp>
      <p:grpSp>
        <p:nvGrpSpPr>
          <p:cNvPr id="8" name="Group 7">
            <a:extLst>
              <a:ext uri="{FF2B5EF4-FFF2-40B4-BE49-F238E27FC236}">
                <a16:creationId xmlns:a16="http://schemas.microsoft.com/office/drawing/2014/main" id="{453FA832-3142-3345-8926-97B188BFCE5C}"/>
              </a:ext>
            </a:extLst>
          </p:cNvPr>
          <p:cNvGrpSpPr/>
          <p:nvPr/>
        </p:nvGrpSpPr>
        <p:grpSpPr>
          <a:xfrm>
            <a:off x="2319337" y="3135312"/>
            <a:ext cx="3749675" cy="369332"/>
            <a:chOff x="2319337" y="3135312"/>
            <a:chExt cx="3749675" cy="369332"/>
          </a:xfrm>
        </p:grpSpPr>
        <p:sp>
          <p:nvSpPr>
            <p:cNvPr id="153" name="Rectangle 79">
              <a:extLst>
                <a:ext uri="{FF2B5EF4-FFF2-40B4-BE49-F238E27FC236}">
                  <a16:creationId xmlns:a16="http://schemas.microsoft.com/office/drawing/2014/main" id="{136FFCEA-08CB-4B46-986C-2B7FBEB6B3C9}"/>
                </a:ext>
              </a:extLst>
            </p:cNvPr>
            <p:cNvSpPr>
              <a:spLocks noChangeArrowheads="1"/>
            </p:cNvSpPr>
            <p:nvPr/>
          </p:nvSpPr>
          <p:spPr bwMode="auto">
            <a:xfrm>
              <a:off x="2533650" y="3221037"/>
              <a:ext cx="628650" cy="228600"/>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6" name="Group 5">
              <a:extLst>
                <a:ext uri="{FF2B5EF4-FFF2-40B4-BE49-F238E27FC236}">
                  <a16:creationId xmlns:a16="http://schemas.microsoft.com/office/drawing/2014/main" id="{D1DC4FE7-5ADF-3340-99A4-F8E562CC9D77}"/>
                </a:ext>
              </a:extLst>
            </p:cNvPr>
            <p:cNvGrpSpPr/>
            <p:nvPr/>
          </p:nvGrpSpPr>
          <p:grpSpPr>
            <a:xfrm>
              <a:off x="2319337" y="3135312"/>
              <a:ext cx="3749675" cy="369332"/>
              <a:chOff x="2319337" y="3135312"/>
              <a:chExt cx="3749675" cy="369332"/>
            </a:xfrm>
          </p:grpSpPr>
          <p:sp>
            <p:nvSpPr>
              <p:cNvPr id="113" name="Text Box 22">
                <a:extLst>
                  <a:ext uri="{FF2B5EF4-FFF2-40B4-BE49-F238E27FC236}">
                    <a16:creationId xmlns:a16="http://schemas.microsoft.com/office/drawing/2014/main" id="{E3AAA9D4-24A2-9445-B632-A99BE73DC655}"/>
                  </a:ext>
                </a:extLst>
              </p:cNvPr>
              <p:cNvSpPr txBox="1">
                <a:spLocks noChangeArrowheads="1"/>
              </p:cNvSpPr>
              <p:nvPr/>
            </p:nvSpPr>
            <p:spPr bwMode="auto">
              <a:xfrm>
                <a:off x="3894955" y="3135312"/>
                <a:ext cx="2174057"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ack0, send pkt4</a:t>
                </a:r>
              </a:p>
            </p:txBody>
          </p:sp>
          <p:sp>
            <p:nvSpPr>
              <p:cNvPr id="154" name="Text Box 80">
                <a:extLst>
                  <a:ext uri="{FF2B5EF4-FFF2-40B4-BE49-F238E27FC236}">
                    <a16:creationId xmlns:a16="http://schemas.microsoft.com/office/drawing/2014/main" id="{60379420-DE18-E947-A726-0A6ECF67B96A}"/>
                  </a:ext>
                </a:extLst>
              </p:cNvPr>
              <p:cNvSpPr txBox="1">
                <a:spLocks noChangeArrowheads="1"/>
              </p:cNvSpPr>
              <p:nvPr/>
            </p:nvSpPr>
            <p:spPr bwMode="auto">
              <a:xfrm>
                <a:off x="2319337" y="3186112"/>
                <a:ext cx="1512888"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1 2 3 4</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5 6 7 8 </a:t>
                </a:r>
              </a:p>
            </p:txBody>
          </p:sp>
        </p:grpSp>
      </p:grpSp>
      <p:grpSp>
        <p:nvGrpSpPr>
          <p:cNvPr id="158" name="Group 85">
            <a:extLst>
              <a:ext uri="{FF2B5EF4-FFF2-40B4-BE49-F238E27FC236}">
                <a16:creationId xmlns:a16="http://schemas.microsoft.com/office/drawing/2014/main" id="{03417B8E-F478-8C46-B780-7DF3A846A09A}"/>
              </a:ext>
            </a:extLst>
          </p:cNvPr>
          <p:cNvGrpSpPr>
            <a:grpSpLocks/>
          </p:cNvGrpSpPr>
          <p:nvPr/>
        </p:nvGrpSpPr>
        <p:grpSpPr bwMode="auto">
          <a:xfrm>
            <a:off x="2305050" y="4754562"/>
            <a:ext cx="1512888" cy="304800"/>
            <a:chOff x="112" y="2105"/>
            <a:chExt cx="953" cy="192"/>
          </a:xfrm>
        </p:grpSpPr>
        <p:sp>
          <p:nvSpPr>
            <p:cNvPr id="159" name="Rectangle 86">
              <a:extLst>
                <a:ext uri="{FF2B5EF4-FFF2-40B4-BE49-F238E27FC236}">
                  <a16:creationId xmlns:a16="http://schemas.microsoft.com/office/drawing/2014/main" id="{51D5A277-3EBC-904A-AC8D-23CF45D5EF67}"/>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60" name="Text Box 87">
              <a:extLst>
                <a:ext uri="{FF2B5EF4-FFF2-40B4-BE49-F238E27FC236}">
                  <a16:creationId xmlns:a16="http://schemas.microsoft.com/office/drawing/2014/main" id="{B4DADF2A-5673-3046-9E59-DCC911CA29C8}"/>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grpSp>
        <p:nvGrpSpPr>
          <p:cNvPr id="13" name="Group 12">
            <a:extLst>
              <a:ext uri="{FF2B5EF4-FFF2-40B4-BE49-F238E27FC236}">
                <a16:creationId xmlns:a16="http://schemas.microsoft.com/office/drawing/2014/main" id="{59C661FF-CD5C-6E4B-970B-3DCF09E317A2}"/>
              </a:ext>
            </a:extLst>
          </p:cNvPr>
          <p:cNvGrpSpPr/>
          <p:nvPr/>
        </p:nvGrpSpPr>
        <p:grpSpPr>
          <a:xfrm>
            <a:off x="7129462" y="3876675"/>
            <a:ext cx="1039813" cy="873125"/>
            <a:chOff x="7129462" y="3876675"/>
            <a:chExt cx="1039813" cy="873125"/>
          </a:xfrm>
        </p:grpSpPr>
        <p:sp>
          <p:nvSpPr>
            <p:cNvPr id="170" name="Line 98">
              <a:extLst>
                <a:ext uri="{FF2B5EF4-FFF2-40B4-BE49-F238E27FC236}">
                  <a16:creationId xmlns:a16="http://schemas.microsoft.com/office/drawing/2014/main" id="{E4B1EB39-53C3-8344-8ADA-9E76B91AB89A}"/>
                </a:ext>
              </a:extLst>
            </p:cNvPr>
            <p:cNvSpPr>
              <a:spLocks noChangeShapeType="1"/>
            </p:cNvSpPr>
            <p:nvPr/>
          </p:nvSpPr>
          <p:spPr bwMode="auto">
            <a:xfrm flipH="1">
              <a:off x="7129462" y="3876675"/>
              <a:ext cx="1033463" cy="563562"/>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71" name="Line 99">
              <a:extLst>
                <a:ext uri="{FF2B5EF4-FFF2-40B4-BE49-F238E27FC236}">
                  <a16:creationId xmlns:a16="http://schemas.microsoft.com/office/drawing/2014/main" id="{A383D701-6209-8C45-966C-F73AADF8A621}"/>
                </a:ext>
              </a:extLst>
            </p:cNvPr>
            <p:cNvSpPr>
              <a:spLocks noChangeShapeType="1"/>
            </p:cNvSpPr>
            <p:nvPr/>
          </p:nvSpPr>
          <p:spPr bwMode="auto">
            <a:xfrm flipH="1">
              <a:off x="7135812" y="4186237"/>
              <a:ext cx="1033463"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sp>
        <p:nvSpPr>
          <p:cNvPr id="172" name="Line 100">
            <a:extLst>
              <a:ext uri="{FF2B5EF4-FFF2-40B4-BE49-F238E27FC236}">
                <a16:creationId xmlns:a16="http://schemas.microsoft.com/office/drawing/2014/main" id="{50E2BD6B-ADC1-C84D-8DBB-656FE09D31D3}"/>
              </a:ext>
            </a:extLst>
          </p:cNvPr>
          <p:cNvSpPr>
            <a:spLocks noChangeShapeType="1"/>
          </p:cNvSpPr>
          <p:nvPr/>
        </p:nvSpPr>
        <p:spPr bwMode="auto">
          <a:xfrm flipH="1">
            <a:off x="7156450" y="5376862"/>
            <a:ext cx="1033462" cy="563563"/>
          </a:xfrm>
          <a:prstGeom prst="line">
            <a:avLst/>
          </a:prstGeom>
          <a:noFill/>
          <a:ln w="28575">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grpSp>
        <p:nvGrpSpPr>
          <p:cNvPr id="7" name="Group 6">
            <a:extLst>
              <a:ext uri="{FF2B5EF4-FFF2-40B4-BE49-F238E27FC236}">
                <a16:creationId xmlns:a16="http://schemas.microsoft.com/office/drawing/2014/main" id="{FBA17A60-2A45-964D-961F-A44FDA1E12F8}"/>
              </a:ext>
            </a:extLst>
          </p:cNvPr>
          <p:cNvGrpSpPr/>
          <p:nvPr/>
        </p:nvGrpSpPr>
        <p:grpSpPr>
          <a:xfrm>
            <a:off x="2316162" y="3452813"/>
            <a:ext cx="3752850" cy="369332"/>
            <a:chOff x="2316162" y="3452813"/>
            <a:chExt cx="3752850" cy="369332"/>
          </a:xfrm>
        </p:grpSpPr>
        <p:grpSp>
          <p:nvGrpSpPr>
            <p:cNvPr id="155" name="Group 84">
              <a:extLst>
                <a:ext uri="{FF2B5EF4-FFF2-40B4-BE49-F238E27FC236}">
                  <a16:creationId xmlns:a16="http://schemas.microsoft.com/office/drawing/2014/main" id="{F747F193-29E4-2141-AA7E-B7B6D30FD8F8}"/>
                </a:ext>
              </a:extLst>
            </p:cNvPr>
            <p:cNvGrpSpPr>
              <a:grpSpLocks/>
            </p:cNvGrpSpPr>
            <p:nvPr/>
          </p:nvGrpSpPr>
          <p:grpSpPr bwMode="auto">
            <a:xfrm>
              <a:off x="2316162" y="3460750"/>
              <a:ext cx="1512888" cy="304800"/>
              <a:chOff x="112" y="2105"/>
              <a:chExt cx="953" cy="192"/>
            </a:xfrm>
          </p:grpSpPr>
          <p:sp>
            <p:nvSpPr>
              <p:cNvPr id="156" name="Rectangle 82">
                <a:extLst>
                  <a:ext uri="{FF2B5EF4-FFF2-40B4-BE49-F238E27FC236}">
                    <a16:creationId xmlns:a16="http://schemas.microsoft.com/office/drawing/2014/main" id="{D67393F3-D1F3-2847-92CB-862D70806A1E}"/>
                  </a:ext>
                </a:extLst>
              </p:cNvPr>
              <p:cNvSpPr>
                <a:spLocks noChangeArrowheads="1"/>
              </p:cNvSpPr>
              <p:nvPr/>
            </p:nvSpPr>
            <p:spPr bwMode="auto">
              <a:xfrm>
                <a:off x="338" y="2127"/>
                <a:ext cx="396" cy="144"/>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1200" cap="none" spc="0" normalizeH="0" baseline="0" noProof="0">
                  <a:ln>
                    <a:noFill/>
                  </a:ln>
                  <a:solidFill>
                    <a:srgbClr val="000000"/>
                  </a:solidFill>
                  <a:effectLst/>
                  <a:uLnTx/>
                  <a:uFillTx/>
                  <a:latin typeface="Tahoma" charset="0"/>
                  <a:ea typeface="ＭＳ Ｐゴシック" charset="0"/>
                  <a:cs typeface="+mn-cs"/>
                </a:endParaRPr>
              </a:p>
            </p:txBody>
          </p:sp>
          <p:sp>
            <p:nvSpPr>
              <p:cNvPr id="157" name="Text Box 83">
                <a:extLst>
                  <a:ext uri="{FF2B5EF4-FFF2-40B4-BE49-F238E27FC236}">
                    <a16:creationId xmlns:a16="http://schemas.microsoft.com/office/drawing/2014/main" id="{4ACB79AA-81A1-824F-B374-FE28920BA23C}"/>
                  </a:ext>
                </a:extLst>
              </p:cNvPr>
              <p:cNvSpPr txBox="1">
                <a:spLocks noChangeArrowheads="1"/>
              </p:cNvSpPr>
              <p:nvPr/>
            </p:nvSpPr>
            <p:spPr bwMode="auto">
              <a:xfrm>
                <a:off x="112" y="2105"/>
                <a:ext cx="953" cy="19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0 1</a:t>
                </a:r>
                <a:r>
                  <a:rPr kumimoji="0" lang="en-US" sz="1400" b="0" i="0" u="none" strike="noStrike" kern="1200" cap="none" spc="0" normalizeH="0" baseline="0" noProof="0">
                    <a:ln>
                      <a:noFill/>
                    </a:ln>
                    <a:solidFill>
                      <a:srgbClr val="FFFFFF"/>
                    </a:solidFill>
                    <a:effectLst/>
                    <a:uLnTx/>
                    <a:uFillTx/>
                    <a:latin typeface="Arial" charset="0"/>
                    <a:ea typeface="ＭＳ Ｐゴシック" charset="0"/>
                    <a:cs typeface="+mn-cs"/>
                  </a:rPr>
                  <a:t> 2 3 4 5</a:t>
                </a:r>
                <a:r>
                  <a:rPr kumimoji="0" lang="en-US" sz="1400" b="0" i="0" u="none" strike="noStrike" kern="1200" cap="none" spc="0" normalizeH="0" baseline="0" noProof="0">
                    <a:ln>
                      <a:noFill/>
                    </a:ln>
                    <a:solidFill>
                      <a:srgbClr val="000000"/>
                    </a:solidFill>
                    <a:effectLst/>
                    <a:uLnTx/>
                    <a:uFillTx/>
                    <a:latin typeface="Arial" charset="0"/>
                    <a:ea typeface="ＭＳ Ｐゴシック" charset="0"/>
                    <a:cs typeface="+mn-cs"/>
                  </a:rPr>
                  <a:t> 6 7 8 </a:t>
                </a:r>
              </a:p>
            </p:txBody>
          </p:sp>
        </p:grpSp>
        <p:sp>
          <p:nvSpPr>
            <p:cNvPr id="74" name="Text Box 22">
              <a:extLst>
                <a:ext uri="{FF2B5EF4-FFF2-40B4-BE49-F238E27FC236}">
                  <a16:creationId xmlns:a16="http://schemas.microsoft.com/office/drawing/2014/main" id="{112AB488-4C54-7D47-830A-D3403F86F18E}"/>
                </a:ext>
              </a:extLst>
            </p:cNvPr>
            <p:cNvSpPr txBox="1">
              <a:spLocks noChangeArrowheads="1"/>
            </p:cNvSpPr>
            <p:nvPr/>
          </p:nvSpPr>
          <p:spPr bwMode="auto">
            <a:xfrm>
              <a:off x="3860800" y="3452813"/>
              <a:ext cx="2208212" cy="36933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ack1, send pkt5</a:t>
              </a:r>
            </a:p>
          </p:txBody>
        </p:sp>
      </p:grpSp>
      <p:sp>
        <p:nvSpPr>
          <p:cNvPr id="79" name="Line 14">
            <a:extLst>
              <a:ext uri="{FF2B5EF4-FFF2-40B4-BE49-F238E27FC236}">
                <a16:creationId xmlns:a16="http://schemas.microsoft.com/office/drawing/2014/main" id="{7310A5FB-4554-E045-9214-7084F7E862DB}"/>
              </a:ext>
            </a:extLst>
          </p:cNvPr>
          <p:cNvSpPr>
            <a:spLocks noChangeShapeType="1"/>
          </p:cNvSpPr>
          <p:nvPr/>
        </p:nvSpPr>
        <p:spPr bwMode="auto">
          <a:xfrm>
            <a:off x="6037263" y="1612900"/>
            <a:ext cx="7938" cy="4292600"/>
          </a:xfrm>
          <a:prstGeom prst="line">
            <a:avLst/>
          </a:prstGeom>
          <a:noFill/>
          <a:ln w="9525">
            <a:solidFill>
              <a:srgbClr val="0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83" name="Text Box 8">
            <a:extLst>
              <a:ext uri="{FF2B5EF4-FFF2-40B4-BE49-F238E27FC236}">
                <a16:creationId xmlns:a16="http://schemas.microsoft.com/office/drawing/2014/main" id="{BABEA9E2-FB48-7943-B33A-C867AB1A6D4D}"/>
              </a:ext>
            </a:extLst>
          </p:cNvPr>
          <p:cNvSpPr txBox="1">
            <a:spLocks noChangeArrowheads="1"/>
          </p:cNvSpPr>
          <p:nvPr/>
        </p:nvSpPr>
        <p:spPr bwMode="auto">
          <a:xfrm>
            <a:off x="8122331" y="2003425"/>
            <a:ext cx="2568575" cy="14652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receive pkt0, send ack0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receive pkt1, send ack1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receive pkt3, </a:t>
            </a: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buffer</a:t>
            </a: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           </a:t>
            </a: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send ack3</a:t>
            </a:r>
          </a:p>
        </p:txBody>
      </p:sp>
      <p:sp>
        <p:nvSpPr>
          <p:cNvPr id="84" name="Text Box 36">
            <a:extLst>
              <a:ext uri="{FF2B5EF4-FFF2-40B4-BE49-F238E27FC236}">
                <a16:creationId xmlns:a16="http://schemas.microsoft.com/office/drawing/2014/main" id="{325F31E4-5A9D-1040-8789-38B287C19C3E}"/>
              </a:ext>
            </a:extLst>
          </p:cNvPr>
          <p:cNvSpPr txBox="1">
            <a:spLocks noChangeArrowheads="1"/>
          </p:cNvSpPr>
          <p:nvPr/>
        </p:nvSpPr>
        <p:spPr bwMode="auto">
          <a:xfrm>
            <a:off x="4390118" y="3967162"/>
            <a:ext cx="1698625"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srgbClr val="C00000"/>
                </a:solidFill>
                <a:effectLst/>
                <a:uLnTx/>
                <a:uFillTx/>
                <a:latin typeface="Tahoma" charset="0"/>
                <a:ea typeface="ＭＳ Ｐゴシック" charset="0"/>
                <a:cs typeface="+mn-cs"/>
              </a:rPr>
              <a:t>record ack3 arrived</a:t>
            </a:r>
          </a:p>
        </p:txBody>
      </p:sp>
      <p:sp>
        <p:nvSpPr>
          <p:cNvPr id="85" name="Text Box 33">
            <a:extLst>
              <a:ext uri="{FF2B5EF4-FFF2-40B4-BE49-F238E27FC236}">
                <a16:creationId xmlns:a16="http://schemas.microsoft.com/office/drawing/2014/main" id="{2C93E184-20A0-D148-9427-205CD214D4C6}"/>
              </a:ext>
            </a:extLst>
          </p:cNvPr>
          <p:cNvSpPr txBox="1">
            <a:spLocks noChangeArrowheads="1"/>
          </p:cNvSpPr>
          <p:nvPr/>
        </p:nvSpPr>
        <p:spPr bwMode="auto">
          <a:xfrm>
            <a:off x="8169956" y="36036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receive pkt4, </a:t>
            </a: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           send ack4</a:t>
            </a:r>
          </a:p>
        </p:txBody>
      </p:sp>
      <p:sp>
        <p:nvSpPr>
          <p:cNvPr id="86" name="Text Box 34">
            <a:extLst>
              <a:ext uri="{FF2B5EF4-FFF2-40B4-BE49-F238E27FC236}">
                <a16:creationId xmlns:a16="http://schemas.microsoft.com/office/drawing/2014/main" id="{68B83592-7F50-904A-B0CC-EE81AD5FA7B7}"/>
              </a:ext>
            </a:extLst>
          </p:cNvPr>
          <p:cNvSpPr txBox="1">
            <a:spLocks noChangeArrowheads="1"/>
          </p:cNvSpPr>
          <p:nvPr/>
        </p:nvSpPr>
        <p:spPr bwMode="auto">
          <a:xfrm>
            <a:off x="8189006" y="4124325"/>
            <a:ext cx="2300287" cy="6413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receive pkt5, </a:t>
            </a: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buffer,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           send ack5</a:t>
            </a:r>
          </a:p>
        </p:txBody>
      </p:sp>
      <p:sp>
        <p:nvSpPr>
          <p:cNvPr id="87" name="Text Box 35">
            <a:extLst>
              <a:ext uri="{FF2B5EF4-FFF2-40B4-BE49-F238E27FC236}">
                <a16:creationId xmlns:a16="http://schemas.microsoft.com/office/drawing/2014/main" id="{CD12A2A4-73A8-BA4D-9548-DF22CB731141}"/>
              </a:ext>
            </a:extLst>
          </p:cNvPr>
          <p:cNvSpPr txBox="1">
            <a:spLocks noChangeArrowheads="1"/>
          </p:cNvSpPr>
          <p:nvPr/>
        </p:nvSpPr>
        <p:spPr bwMode="auto">
          <a:xfrm>
            <a:off x="8162018" y="5189537"/>
            <a:ext cx="2960688" cy="5873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Tahoma" charset="0"/>
                <a:ea typeface="ＭＳ Ｐゴシック" charset="0"/>
                <a:cs typeface="+mn-cs"/>
              </a:rPr>
              <a:t>rcv pkt2; </a:t>
            </a: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deliver pkt2,</a:t>
            </a:r>
          </a:p>
          <a:p>
            <a:pPr marL="0" marR="0" lvl="0" indent="0" algn="l" defTabSz="914400" rtl="0" eaLnBrk="0" fontAlgn="base" latinLnBrk="0" hangingPunct="0">
              <a:lnSpc>
                <a:spcPct val="90000"/>
              </a:lnSpc>
              <a:spcBef>
                <a:spcPct val="0"/>
              </a:spcBef>
              <a:spcAft>
                <a:spcPct val="0"/>
              </a:spcAft>
              <a:buClrTx/>
              <a:buSzTx/>
              <a:buFontTx/>
              <a:buNone/>
              <a:tabLst/>
              <a:defRPr/>
            </a:pPr>
            <a:r>
              <a:rPr kumimoji="0" lang="en-US" sz="1800" b="0" i="0" u="none" strike="noStrike" kern="0" cap="none" spc="0" normalizeH="0" baseline="0" noProof="0">
                <a:ln>
                  <a:noFill/>
                </a:ln>
                <a:solidFill>
                  <a:srgbClr val="C00000"/>
                </a:solidFill>
                <a:effectLst/>
                <a:uLnTx/>
                <a:uFillTx/>
                <a:latin typeface="Tahoma" charset="0"/>
                <a:ea typeface="ＭＳ Ｐゴシック" charset="0"/>
                <a:cs typeface="+mn-cs"/>
              </a:rPr>
              <a:t>pkt3, pkt4, pkt5; send ack2</a:t>
            </a:r>
          </a:p>
        </p:txBody>
      </p:sp>
      <p:sp>
        <p:nvSpPr>
          <p:cNvPr id="88" name="Text Box 93">
            <a:extLst>
              <a:ext uri="{FF2B5EF4-FFF2-40B4-BE49-F238E27FC236}">
                <a16:creationId xmlns:a16="http://schemas.microsoft.com/office/drawing/2014/main" id="{DA7120B9-9E7A-1348-95F0-2AB8574C69FF}"/>
              </a:ext>
            </a:extLst>
          </p:cNvPr>
          <p:cNvSpPr txBox="1">
            <a:spLocks noChangeArrowheads="1"/>
          </p:cNvSpPr>
          <p:nvPr/>
        </p:nvSpPr>
        <p:spPr bwMode="auto">
          <a:xfrm>
            <a:off x="4472668" y="5919787"/>
            <a:ext cx="3498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a:ln>
                  <a:noFill/>
                </a:ln>
                <a:solidFill>
                  <a:srgbClr val="000000"/>
                </a:solidFill>
                <a:effectLst/>
                <a:uLnTx/>
                <a:uFillTx/>
                <a:latin typeface="Tahoma" charset="0"/>
                <a:ea typeface="ＭＳ Ｐゴシック" charset="0"/>
                <a:cs typeface="+mn-cs"/>
              </a:rPr>
              <a:t>Q: what happens when ack2 arrives?</a:t>
            </a:r>
          </a:p>
        </p:txBody>
      </p:sp>
    </p:spTree>
    <p:extLst>
      <p:ext uri="{BB962C8B-B14F-4D97-AF65-F5344CB8AC3E}">
        <p14:creationId xmlns:p14="http://schemas.microsoft.com/office/powerpoint/2010/main" val="2993906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8"/>
                                        </p:tgtEl>
                                        <p:attrNameLst>
                                          <p:attrName>style.visibility</p:attrName>
                                        </p:attrNameLst>
                                      </p:cBhvr>
                                      <p:to>
                                        <p:strVal val="visible"/>
                                      </p:to>
                                    </p:set>
                                    <p:animEffect transition="in" filter="wipe(left)">
                                      <p:cBhvr>
                                        <p:cTn id="11" dur="500"/>
                                        <p:tgtEl>
                                          <p:spTgt spid="108"/>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83"/>
                                        </p:tgtEl>
                                        <p:attrNameLst>
                                          <p:attrName>style.visibility</p:attrName>
                                        </p:attrNameLst>
                                      </p:cBhvr>
                                      <p:to>
                                        <p:strVal val="visible"/>
                                      </p:to>
                                    </p:set>
                                    <p:animEffect transition="in" filter="dissolve">
                                      <p:cBhvr>
                                        <p:cTn id="19" dur="500"/>
                                        <p:tgtEl>
                                          <p:spTgt spid="83"/>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grpId="0" nodeType="clickEffect">
                                  <p:stCondLst>
                                    <p:cond delay="0"/>
                                  </p:stCondLst>
                                  <p:childTnLst>
                                    <p:set>
                                      <p:cBhvr>
                                        <p:cTn id="23" dur="1" fill="hold">
                                          <p:stCondLst>
                                            <p:cond delay="0"/>
                                          </p:stCondLst>
                                        </p:cTn>
                                        <p:tgtEl>
                                          <p:spTgt spid="121"/>
                                        </p:tgtEl>
                                        <p:attrNameLst>
                                          <p:attrName>style.visibility</p:attrName>
                                        </p:attrNameLst>
                                      </p:cBhvr>
                                      <p:to>
                                        <p:strVal val="visible"/>
                                      </p:to>
                                    </p:set>
                                    <p:animEffect transition="in" filter="wipe(right)">
                                      <p:cBhvr>
                                        <p:cTn id="24" dur="500"/>
                                        <p:tgtEl>
                                          <p:spTgt spid="121"/>
                                        </p:tgtEl>
                                      </p:cBhvr>
                                    </p:animEffect>
                                  </p:childTnLst>
                                </p:cTn>
                              </p:par>
                              <p:par>
                                <p:cTn id="25" presetID="22" presetClass="entr" presetSubtype="2" fill="hold" grpId="0" nodeType="withEffect">
                                  <p:stCondLst>
                                    <p:cond delay="0"/>
                                  </p:stCondLst>
                                  <p:childTnLst>
                                    <p:set>
                                      <p:cBhvr>
                                        <p:cTn id="26" dur="1" fill="hold">
                                          <p:stCondLst>
                                            <p:cond delay="0"/>
                                          </p:stCondLst>
                                        </p:cTn>
                                        <p:tgtEl>
                                          <p:spTgt spid="124"/>
                                        </p:tgtEl>
                                        <p:attrNameLst>
                                          <p:attrName>style.visibility</p:attrName>
                                        </p:attrNameLst>
                                      </p:cBhvr>
                                      <p:to>
                                        <p:strVal val="visible"/>
                                      </p:to>
                                    </p:set>
                                    <p:animEffect transition="in" filter="wipe(right)">
                                      <p:cBhvr>
                                        <p:cTn id="27" dur="500"/>
                                        <p:tgtEl>
                                          <p:spTgt spid="124"/>
                                        </p:tgtEl>
                                      </p:cBhvr>
                                    </p:animEffect>
                                  </p:childTnLst>
                                </p:cTn>
                              </p:par>
                              <p:par>
                                <p:cTn id="28" presetID="22" presetClass="entr" presetSubtype="2" fill="hold" grpId="0" nodeType="withEffect">
                                  <p:stCondLst>
                                    <p:cond delay="0"/>
                                  </p:stCondLst>
                                  <p:childTnLst>
                                    <p:set>
                                      <p:cBhvr>
                                        <p:cTn id="29" dur="1" fill="hold">
                                          <p:stCondLst>
                                            <p:cond delay="0"/>
                                          </p:stCondLst>
                                        </p:cTn>
                                        <p:tgtEl>
                                          <p:spTgt spid="127"/>
                                        </p:tgtEl>
                                        <p:attrNameLst>
                                          <p:attrName>style.visibility</p:attrName>
                                        </p:attrNameLst>
                                      </p:cBhvr>
                                      <p:to>
                                        <p:strVal val="visible"/>
                                      </p:to>
                                    </p:set>
                                    <p:animEffect transition="in" filter="wipe(right)">
                                      <p:cBhvr>
                                        <p:cTn id="30" dur="500"/>
                                        <p:tgtEl>
                                          <p:spTgt spid="1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wipe(left)">
                                      <p:cBhvr>
                                        <p:cTn id="35" dur="500"/>
                                        <p:tgtEl>
                                          <p:spTgt spid="8"/>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5"/>
                                        </p:tgtEl>
                                        <p:attrNameLst>
                                          <p:attrName>style.visibility</p:attrName>
                                        </p:attrNameLst>
                                      </p:cBhvr>
                                      <p:to>
                                        <p:strVal val="visible"/>
                                      </p:to>
                                    </p:set>
                                    <p:animEffect transition="in" filter="wipe(left)">
                                      <p:cBhvr>
                                        <p:cTn id="39" dur="500"/>
                                        <p:tgtEl>
                                          <p:spTgt spid="125"/>
                                        </p:tgtEl>
                                      </p:cBhvr>
                                    </p:animEffect>
                                  </p:childTnLst>
                                </p:cTn>
                              </p:par>
                            </p:childTnLst>
                          </p:cTn>
                        </p:par>
                        <p:par>
                          <p:cTn id="40" fill="hold">
                            <p:stCondLst>
                              <p:cond delay="1000"/>
                            </p:stCondLst>
                            <p:childTnLst>
                              <p:par>
                                <p:cTn id="41" presetID="9" presetClass="entr" presetSubtype="0"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dissolve">
                                      <p:cBhvr>
                                        <p:cTn id="43" dur="500"/>
                                        <p:tgtEl>
                                          <p:spTgt spid="8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wipe(left)">
                                      <p:cBhvr>
                                        <p:cTn id="48" dur="500"/>
                                        <p:tgtEl>
                                          <p:spTgt spid="7"/>
                                        </p:tgtEl>
                                      </p:cBhvr>
                                    </p:animEffect>
                                  </p:childTnLst>
                                </p:cTn>
                              </p:par>
                            </p:childTnLst>
                          </p:cTn>
                        </p:par>
                        <p:par>
                          <p:cTn id="49" fill="hold">
                            <p:stCondLst>
                              <p:cond delay="500"/>
                            </p:stCondLst>
                            <p:childTnLst>
                              <p:par>
                                <p:cTn id="50" presetID="22" presetClass="entr" presetSubtype="8" fill="hold" grpId="0" nodeType="afterEffect">
                                  <p:stCondLst>
                                    <p:cond delay="0"/>
                                  </p:stCondLst>
                                  <p:childTnLst>
                                    <p:set>
                                      <p:cBhvr>
                                        <p:cTn id="51" dur="1" fill="hold">
                                          <p:stCondLst>
                                            <p:cond delay="0"/>
                                          </p:stCondLst>
                                        </p:cTn>
                                        <p:tgtEl>
                                          <p:spTgt spid="126"/>
                                        </p:tgtEl>
                                        <p:attrNameLst>
                                          <p:attrName>style.visibility</p:attrName>
                                        </p:attrNameLst>
                                      </p:cBhvr>
                                      <p:to>
                                        <p:strVal val="visible"/>
                                      </p:to>
                                    </p:set>
                                    <p:animEffect transition="in" filter="wipe(left)">
                                      <p:cBhvr>
                                        <p:cTn id="52" dur="500"/>
                                        <p:tgtEl>
                                          <p:spTgt spid="126"/>
                                        </p:tgtEl>
                                      </p:cBhvr>
                                    </p:animEffect>
                                  </p:childTnLst>
                                </p:cTn>
                              </p:par>
                            </p:childTnLst>
                          </p:cTn>
                        </p:par>
                        <p:par>
                          <p:cTn id="53" fill="hold">
                            <p:stCondLst>
                              <p:cond delay="1000"/>
                            </p:stCondLst>
                            <p:childTnLst>
                              <p:par>
                                <p:cTn id="54" presetID="9" presetClass="entr" presetSubtype="0" fill="hold" grpId="0" nodeType="afterEffect">
                                  <p:stCondLst>
                                    <p:cond delay="0"/>
                                  </p:stCondLst>
                                  <p:childTnLst>
                                    <p:set>
                                      <p:cBhvr>
                                        <p:cTn id="55" dur="1" fill="hold">
                                          <p:stCondLst>
                                            <p:cond delay="0"/>
                                          </p:stCondLst>
                                        </p:cTn>
                                        <p:tgtEl>
                                          <p:spTgt spid="86"/>
                                        </p:tgtEl>
                                        <p:attrNameLst>
                                          <p:attrName>style.visibility</p:attrName>
                                        </p:attrNameLst>
                                      </p:cBhvr>
                                      <p:to>
                                        <p:strVal val="visible"/>
                                      </p:to>
                                    </p:set>
                                    <p:animEffect transition="in" filter="dissolve">
                                      <p:cBhvr>
                                        <p:cTn id="56" dur="500"/>
                                        <p:tgtEl>
                                          <p:spTgt spid="8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13"/>
                                        </p:tgtEl>
                                        <p:attrNameLst>
                                          <p:attrName>style.visibility</p:attrName>
                                        </p:attrNameLst>
                                      </p:cBhvr>
                                      <p:to>
                                        <p:strVal val="visible"/>
                                      </p:to>
                                    </p:set>
                                    <p:animEffect transition="in" filter="wipe(right)">
                                      <p:cBhvr>
                                        <p:cTn id="61" dur="500"/>
                                        <p:tgtEl>
                                          <p:spTgt spid="13"/>
                                        </p:tgtEl>
                                      </p:cBhvr>
                                    </p:animEffect>
                                  </p:childTnLst>
                                </p:cTn>
                              </p:par>
                            </p:childTnLst>
                          </p:cTn>
                        </p:par>
                        <p:par>
                          <p:cTn id="62" fill="hold">
                            <p:stCondLst>
                              <p:cond delay="500"/>
                            </p:stCondLst>
                            <p:childTnLst>
                              <p:par>
                                <p:cTn id="63" presetID="9" presetClass="entr" presetSubtype="0" fill="hold" grpId="0" nodeType="afterEffect">
                                  <p:stCondLst>
                                    <p:cond delay="0"/>
                                  </p:stCondLst>
                                  <p:childTnLst>
                                    <p:set>
                                      <p:cBhvr>
                                        <p:cTn id="64" dur="1" fill="hold">
                                          <p:stCondLst>
                                            <p:cond delay="0"/>
                                          </p:stCondLst>
                                        </p:cTn>
                                        <p:tgtEl>
                                          <p:spTgt spid="84"/>
                                        </p:tgtEl>
                                        <p:attrNameLst>
                                          <p:attrName>style.visibility</p:attrName>
                                        </p:attrNameLst>
                                      </p:cBhvr>
                                      <p:to>
                                        <p:strVal val="visible"/>
                                      </p:to>
                                    </p:set>
                                    <p:animEffect transition="in" filter="dissolve">
                                      <p:cBhvr>
                                        <p:cTn id="65" dur="500"/>
                                        <p:tgtEl>
                                          <p:spTgt spid="84"/>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nodeType="clickEffect">
                                  <p:stCondLst>
                                    <p:cond delay="0"/>
                                  </p:stCondLst>
                                  <p:childTnLst>
                                    <p:set>
                                      <p:cBhvr>
                                        <p:cTn id="69" dur="1" fill="hold">
                                          <p:stCondLst>
                                            <p:cond delay="0"/>
                                          </p:stCondLst>
                                        </p:cTn>
                                        <p:tgtEl>
                                          <p:spTgt spid="9"/>
                                        </p:tgtEl>
                                        <p:attrNameLst>
                                          <p:attrName>style.visibility</p:attrName>
                                        </p:attrNameLst>
                                      </p:cBhvr>
                                      <p:to>
                                        <p:strVal val="visible"/>
                                      </p:to>
                                    </p:set>
                                    <p:animEffect transition="in" filter="dissolve">
                                      <p:cBhvr>
                                        <p:cTn id="70" dur="500"/>
                                        <p:tgtEl>
                                          <p:spTgt spid="9"/>
                                        </p:tgtEl>
                                      </p:cBhvr>
                                    </p:animEffec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58"/>
                                        </p:tgtEl>
                                        <p:attrNameLst>
                                          <p:attrName>style.visibility</p:attrName>
                                        </p:attrNameLst>
                                      </p:cBhvr>
                                      <p:to>
                                        <p:strVal val="visible"/>
                                      </p:to>
                                    </p:set>
                                    <p:animEffect transition="in" filter="wipe(left)">
                                      <p:cBhvr>
                                        <p:cTn id="74" dur="500"/>
                                        <p:tgtEl>
                                          <p:spTgt spid="158"/>
                                        </p:tgtEl>
                                      </p:cBhvr>
                                    </p:animEffect>
                                  </p:childTnLst>
                                </p:cTn>
                              </p:par>
                            </p:childTnLst>
                          </p:cTn>
                        </p:par>
                        <p:par>
                          <p:cTn id="75" fill="hold">
                            <p:stCondLst>
                              <p:cond delay="1000"/>
                            </p:stCondLst>
                            <p:childTnLst>
                              <p:par>
                                <p:cTn id="76" presetID="22" presetClass="entr" presetSubtype="8" fill="hold" grpId="0" nodeType="afterEffect">
                                  <p:stCondLst>
                                    <p:cond delay="0"/>
                                  </p:stCondLst>
                                  <p:childTnLst>
                                    <p:set>
                                      <p:cBhvr>
                                        <p:cTn id="77" dur="1" fill="hold">
                                          <p:stCondLst>
                                            <p:cond delay="0"/>
                                          </p:stCondLst>
                                        </p:cTn>
                                        <p:tgtEl>
                                          <p:spTgt spid="116"/>
                                        </p:tgtEl>
                                        <p:attrNameLst>
                                          <p:attrName>style.visibility</p:attrName>
                                        </p:attrNameLst>
                                      </p:cBhvr>
                                      <p:to>
                                        <p:strVal val="visible"/>
                                      </p:to>
                                    </p:set>
                                    <p:animEffect transition="in" filter="wipe(left)">
                                      <p:cBhvr>
                                        <p:cTn id="78" dur="500"/>
                                        <p:tgtEl>
                                          <p:spTgt spid="116"/>
                                        </p:tgtEl>
                                      </p:cBhvr>
                                    </p:animEffect>
                                  </p:childTnLst>
                                </p:cTn>
                              </p:par>
                            </p:childTnLst>
                          </p:cTn>
                        </p:par>
                        <p:par>
                          <p:cTn id="79" fill="hold">
                            <p:stCondLst>
                              <p:cond delay="1500"/>
                            </p:stCondLst>
                            <p:childTnLst>
                              <p:par>
                                <p:cTn id="80" presetID="22" presetClass="entr" presetSubtype="8" fill="hold" grpId="0" nodeType="afterEffect">
                                  <p:stCondLst>
                                    <p:cond delay="0"/>
                                  </p:stCondLst>
                                  <p:childTnLst>
                                    <p:set>
                                      <p:cBhvr>
                                        <p:cTn id="81" dur="1" fill="hold">
                                          <p:stCondLst>
                                            <p:cond delay="0"/>
                                          </p:stCondLst>
                                        </p:cTn>
                                        <p:tgtEl>
                                          <p:spTgt spid="132"/>
                                        </p:tgtEl>
                                        <p:attrNameLst>
                                          <p:attrName>style.visibility</p:attrName>
                                        </p:attrNameLst>
                                      </p:cBhvr>
                                      <p:to>
                                        <p:strVal val="visible"/>
                                      </p:to>
                                    </p:set>
                                    <p:animEffect transition="in" filter="wipe(left)">
                                      <p:cBhvr>
                                        <p:cTn id="82" dur="500"/>
                                        <p:tgtEl>
                                          <p:spTgt spid="132"/>
                                        </p:tgtEl>
                                      </p:cBhvr>
                                    </p:animEffect>
                                  </p:childTnLst>
                                </p:cTn>
                              </p:par>
                            </p:childTnLst>
                          </p:cTn>
                        </p:par>
                        <p:par>
                          <p:cTn id="83" fill="hold">
                            <p:stCondLst>
                              <p:cond delay="2000"/>
                            </p:stCondLst>
                            <p:childTnLst>
                              <p:par>
                                <p:cTn id="84" presetID="9" presetClass="entr" presetSubtype="0" fill="hold" grpId="0" nodeType="afterEffect">
                                  <p:stCondLst>
                                    <p:cond delay="0"/>
                                  </p:stCondLst>
                                  <p:childTnLst>
                                    <p:set>
                                      <p:cBhvr>
                                        <p:cTn id="85" dur="1" fill="hold">
                                          <p:stCondLst>
                                            <p:cond delay="0"/>
                                          </p:stCondLst>
                                        </p:cTn>
                                        <p:tgtEl>
                                          <p:spTgt spid="87"/>
                                        </p:tgtEl>
                                        <p:attrNameLst>
                                          <p:attrName>style.visibility</p:attrName>
                                        </p:attrNameLst>
                                      </p:cBhvr>
                                      <p:to>
                                        <p:strVal val="visible"/>
                                      </p:to>
                                    </p:set>
                                    <p:animEffect transition="in" filter="dissolve">
                                      <p:cBhvr>
                                        <p:cTn id="86" dur="500"/>
                                        <p:tgtEl>
                                          <p:spTgt spid="87"/>
                                        </p:tgtEl>
                                      </p:cBhvr>
                                    </p:animEffect>
                                  </p:childTnLst>
                                </p:cTn>
                              </p:par>
                            </p:childTnLst>
                          </p:cTn>
                        </p:par>
                        <p:par>
                          <p:cTn id="87" fill="hold">
                            <p:stCondLst>
                              <p:cond delay="2500"/>
                            </p:stCondLst>
                            <p:childTnLst>
                              <p:par>
                                <p:cTn id="88" presetID="22" presetClass="entr" presetSubtype="2" fill="hold" grpId="0" nodeType="afterEffect">
                                  <p:stCondLst>
                                    <p:cond delay="0"/>
                                  </p:stCondLst>
                                  <p:childTnLst>
                                    <p:set>
                                      <p:cBhvr>
                                        <p:cTn id="89" dur="1" fill="hold">
                                          <p:stCondLst>
                                            <p:cond delay="0"/>
                                          </p:stCondLst>
                                        </p:cTn>
                                        <p:tgtEl>
                                          <p:spTgt spid="172"/>
                                        </p:tgtEl>
                                        <p:attrNameLst>
                                          <p:attrName>style.visibility</p:attrName>
                                        </p:attrNameLst>
                                      </p:cBhvr>
                                      <p:to>
                                        <p:strVal val="visible"/>
                                      </p:to>
                                    </p:set>
                                    <p:animEffect transition="in" filter="wipe(right)">
                                      <p:cBhvr>
                                        <p:cTn id="90" dur="500"/>
                                        <p:tgtEl>
                                          <p:spTgt spid="172"/>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88"/>
                                        </p:tgtEl>
                                        <p:attrNameLst>
                                          <p:attrName>style.visibility</p:attrName>
                                        </p:attrNameLst>
                                      </p:cBhvr>
                                      <p:to>
                                        <p:strVal val="visible"/>
                                      </p:to>
                                    </p:set>
                                    <p:animEffect transition="in" filter="dissolve">
                                      <p:cBhvr>
                                        <p:cTn id="95"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p:bldP spid="116" grpId="0"/>
      <p:bldP spid="121" grpId="0" animBg="1"/>
      <p:bldP spid="124" grpId="0" animBg="1"/>
      <p:bldP spid="125" grpId="0" animBg="1"/>
      <p:bldP spid="126" grpId="0" animBg="1"/>
      <p:bldP spid="127" grpId="0" animBg="1"/>
      <p:bldP spid="132" grpId="0" animBg="1"/>
      <p:bldP spid="172" grpId="0" animBg="1"/>
      <p:bldP spid="83" grpId="0"/>
      <p:bldP spid="84" grpId="0"/>
      <p:bldP spid="85" grpId="0"/>
      <p:bldP spid="86" grpId="0"/>
      <p:bldP spid="87" grpId="0"/>
      <p:bldP spid="88"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D1D28-FC81-6B28-F3A4-A34253BA4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C6BE37-8B9D-6B88-3311-753B9F110197}"/>
              </a:ext>
            </a:extLst>
          </p:cNvPr>
          <p:cNvSpPr>
            <a:spLocks noGrp="1"/>
          </p:cNvSpPr>
          <p:nvPr>
            <p:ph type="title"/>
          </p:nvPr>
        </p:nvSpPr>
        <p:spPr/>
        <p:txBody>
          <a:bodyPr/>
          <a:lstStyle/>
          <a:p>
            <a:r>
              <a:rPr lang="en-US" sz="4400"/>
              <a:t>Selective Repeat in action</a:t>
            </a:r>
            <a:endParaRPr lang="en-US"/>
          </a:p>
        </p:txBody>
      </p:sp>
      <p:sp>
        <p:nvSpPr>
          <p:cNvPr id="3" name="Content Placeholder 2">
            <a:extLst>
              <a:ext uri="{FF2B5EF4-FFF2-40B4-BE49-F238E27FC236}">
                <a16:creationId xmlns:a16="http://schemas.microsoft.com/office/drawing/2014/main" id="{FB62BC0F-E027-D49B-E21D-B3D3112085BF}"/>
              </a:ext>
            </a:extLst>
          </p:cNvPr>
          <p:cNvSpPr>
            <a:spLocks noGrp="1"/>
          </p:cNvSpPr>
          <p:nvPr>
            <p:ph sz="half" idx="1"/>
          </p:nvPr>
        </p:nvSpPr>
        <p:spPr>
          <a:xfrm>
            <a:off x="838199" y="1825625"/>
            <a:ext cx="8858459" cy="4351338"/>
          </a:xfrm>
        </p:spPr>
        <p:txBody>
          <a:bodyPr/>
          <a:lstStyle/>
          <a:p>
            <a:r>
              <a:rPr lang="en-US"/>
              <a:t>Animation here:</a:t>
            </a:r>
          </a:p>
          <a:p>
            <a:pPr marL="130175" indent="0">
              <a:buNone/>
            </a:pPr>
            <a:r>
              <a:rPr lang="en-US"/>
              <a:t>https://</a:t>
            </a:r>
            <a:r>
              <a:rPr lang="en-US" err="1"/>
              <a:t>media.pearsoncmg.com</a:t>
            </a:r>
            <a:r>
              <a:rPr lang="en-US"/>
              <a:t>/</a:t>
            </a:r>
            <a:r>
              <a:rPr lang="en-US" err="1"/>
              <a:t>ph</a:t>
            </a:r>
            <a:r>
              <a:rPr lang="en-US"/>
              <a:t>/</a:t>
            </a:r>
            <a:r>
              <a:rPr lang="en-US" err="1"/>
              <a:t>esm</a:t>
            </a:r>
            <a:r>
              <a:rPr lang="en-US"/>
              <a:t>/ecs_kurose_compnetwork_8/</a:t>
            </a:r>
            <a:r>
              <a:rPr lang="en-US" err="1"/>
              <a:t>cw</a:t>
            </a:r>
            <a:r>
              <a:rPr lang="en-US"/>
              <a:t>/content/</a:t>
            </a:r>
            <a:r>
              <a:rPr lang="en-US" err="1"/>
              <a:t>interactiveanimations</a:t>
            </a:r>
            <a:r>
              <a:rPr lang="en-US"/>
              <a:t>/selective-repeat-protocol/index.html</a:t>
            </a:r>
          </a:p>
        </p:txBody>
      </p:sp>
    </p:spTree>
    <p:extLst>
      <p:ext uri="{BB962C8B-B14F-4D97-AF65-F5344CB8AC3E}">
        <p14:creationId xmlns:p14="http://schemas.microsoft.com/office/powerpoint/2010/main" val="9783173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a:t>Selective repeat: </a:t>
            </a:r>
            <a:br>
              <a:rPr lang="en-US" sz="4800"/>
            </a:br>
            <a:r>
              <a:rPr lang="en-US" sz="4800"/>
              <a:t>a dilemma!</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61456" y="5707269"/>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8012381" y="5840619"/>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96518" y="5626306"/>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45581" y="5308806"/>
            <a:ext cx="13827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Tahoma" charset="0"/>
                <a:ea typeface="ＭＳ Ｐゴシック" charset="0"/>
                <a:cs typeface="+mn-cs"/>
              </a:rPr>
              <a:t>retransmit pkt0</a:t>
            </a:r>
          </a:p>
        </p:txBody>
      </p:sp>
      <p:grpSp>
        <p:nvGrpSpPr>
          <p:cNvPr id="3" name="Group 2">
            <a:extLst>
              <a:ext uri="{FF2B5EF4-FFF2-40B4-BE49-F238E27FC236}">
                <a16:creationId xmlns:a16="http://schemas.microsoft.com/office/drawing/2014/main" id="{23ADC3D5-63BE-9E06-51AC-DBD933ACF863}"/>
              </a:ext>
            </a:extLst>
          </p:cNvPr>
          <p:cNvGrpSpPr/>
          <p:nvPr/>
        </p:nvGrpSpPr>
        <p:grpSpPr>
          <a:xfrm>
            <a:off x="6931293" y="4061030"/>
            <a:ext cx="3890963" cy="1395413"/>
            <a:chOff x="6931293" y="4061030"/>
            <a:chExt cx="3890963" cy="1395413"/>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31293" y="4137230"/>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50343" y="4411868"/>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58281" y="4675393"/>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48881" y="4275343"/>
              <a:ext cx="1827213"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79043" y="4561093"/>
              <a:ext cx="1808163"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8009206" y="4846843"/>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61593" y="4061030"/>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58418" y="4346780"/>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55243" y="4632530"/>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80881" y="4438855"/>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91968" y="4389643"/>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101531" y="4710318"/>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88793" y="4664280"/>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31706" y="4973843"/>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91968" y="4927806"/>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44268" y="4521405"/>
              <a:ext cx="577850" cy="25717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44268" y="4784930"/>
              <a:ext cx="608013" cy="2254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50618" y="5048456"/>
              <a:ext cx="631825" cy="2127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34718" y="4638880"/>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42656" y="4881768"/>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49006" y="5119893"/>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gr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41168" y="5829506"/>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46018" y="5224668"/>
            <a:ext cx="0" cy="635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219575" cy="2455862"/>
            <a:chOff x="6785932" y="351292"/>
            <a:chExt cx="4219575" cy="2455862"/>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 name="Text Box 109">
            <a:extLst>
              <a:ext uri="{FF2B5EF4-FFF2-40B4-BE49-F238E27FC236}">
                <a16:creationId xmlns:a16="http://schemas.microsoft.com/office/drawing/2014/main" id="{A9DFC5D9-B9F2-8347-F3B2-88151B4F577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6" name="Line 110">
            <a:extLst>
              <a:ext uri="{FF2B5EF4-FFF2-40B4-BE49-F238E27FC236}">
                <a16:creationId xmlns:a16="http://schemas.microsoft.com/office/drawing/2014/main" id="{28744687-A9CA-8D86-4EFC-05BBDFEB874C}"/>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Tree>
    <p:extLst>
      <p:ext uri="{BB962C8B-B14F-4D97-AF65-F5344CB8AC3E}">
        <p14:creationId xmlns:p14="http://schemas.microsoft.com/office/powerpoint/2010/main" val="200096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71"/>
                                        </p:tgtEl>
                                        <p:attrNameLst>
                                          <p:attrName>style.visibility</p:attrName>
                                        </p:attrNameLst>
                                      </p:cBhvr>
                                      <p:to>
                                        <p:strVal val="visible"/>
                                      </p:to>
                                    </p:set>
                                    <p:animEffect transition="in" filter="dissolve">
                                      <p:cBhvr>
                                        <p:cTn id="30" dur="500"/>
                                        <p:tgtEl>
                                          <p:spTgt spid="371"/>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up)">
                                      <p:cBhvr>
                                        <p:cTn id="35" dur="500"/>
                                        <p:tgtEl>
                                          <p:spTgt spid="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319">
                                            <p:txEl>
                                              <p:pRg st="0" end="0"/>
                                            </p:txEl>
                                          </p:spTgt>
                                        </p:tgtEl>
                                        <p:attrNameLst>
                                          <p:attrName>style.visibility</p:attrName>
                                        </p:attrNameLst>
                                      </p:cBhvr>
                                      <p:to>
                                        <p:strVal val="visible"/>
                                      </p:to>
                                    </p:set>
                                    <p:animEffect transition="in" filter="wipe(left)">
                                      <p:cBhvr>
                                        <p:cTn id="40" dur="500"/>
                                        <p:tgtEl>
                                          <p:spTgt spid="319">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19">
                                            <p:txEl>
                                              <p:pRg st="1" end="1"/>
                                            </p:txEl>
                                          </p:spTgt>
                                        </p:tgtEl>
                                        <p:attrNameLst>
                                          <p:attrName>style.visibility</p:attrName>
                                        </p:attrNameLst>
                                      </p:cBhvr>
                                      <p:to>
                                        <p:strVal val="visible"/>
                                      </p:to>
                                    </p:set>
                                    <p:animEffect transition="in" filter="wipe(left)">
                                      <p:cBhvr>
                                        <p:cTn id="45" dur="500"/>
                                        <p:tgtEl>
                                          <p:spTgt spid="319">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316"/>
                                        </p:tgtEl>
                                        <p:attrNameLst>
                                          <p:attrName>style.visibility</p:attrName>
                                        </p:attrNameLst>
                                      </p:cBhvr>
                                      <p:to>
                                        <p:strVal val="visible"/>
                                      </p:to>
                                    </p:set>
                                    <p:animEffect transition="in" filter="wipe(left)">
                                      <p:cBhvr>
                                        <p:cTn id="50" dur="500"/>
                                        <p:tgtEl>
                                          <p:spTgt spid="316"/>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17"/>
                                        </p:tgtEl>
                                        <p:attrNameLst>
                                          <p:attrName>style.visibility</p:attrName>
                                        </p:attrNameLst>
                                      </p:cBhvr>
                                      <p:to>
                                        <p:strVal val="visible"/>
                                      </p:to>
                                    </p:set>
                                    <p:animEffect transition="in" filter="wipe(left)">
                                      <p:cBhvr>
                                        <p:cTn id="53" dur="500"/>
                                        <p:tgtEl>
                                          <p:spTgt spid="317"/>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318"/>
                                        </p:tgtEl>
                                        <p:attrNameLst>
                                          <p:attrName>style.visibility</p:attrName>
                                        </p:attrNameLst>
                                      </p:cBhvr>
                                      <p:to>
                                        <p:strVal val="visible"/>
                                      </p:to>
                                    </p:set>
                                    <p:animEffect transition="in" filter="wipe(left)">
                                      <p:cBhvr>
                                        <p:cTn id="56" dur="500"/>
                                        <p:tgtEl>
                                          <p:spTgt spid="318"/>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334"/>
                                        </p:tgtEl>
                                        <p:attrNameLst>
                                          <p:attrName>style.visibility</p:attrName>
                                        </p:attrNameLst>
                                      </p:cBhvr>
                                      <p:to>
                                        <p:strVal val="visible"/>
                                      </p:to>
                                    </p:set>
                                    <p:animEffect transition="in" filter="dissolve">
                                      <p:cBhvr>
                                        <p:cTn id="67"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 grpId="0" animBg="1"/>
      <p:bldP spid="318" grpId="0"/>
      <p:bldP spid="319" grpId="0" build="p"/>
      <p:bldP spid="332" grpId="0"/>
      <p:bldP spid="333" grpId="0" animBg="1"/>
      <p:bldP spid="334" grpId="0"/>
      <p:bldP spid="371" grpId="0"/>
      <p:bldP spid="70" grpId="0" build="p"/>
      <p:bldP spid="4" grpId="0"/>
      <p:bldP spid="6"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a:t>Selective repeat: </a:t>
            </a:r>
            <a:br>
              <a:rPr lang="en-US" sz="4800"/>
            </a:br>
            <a:r>
              <a:rPr lang="en-US" sz="4800"/>
              <a:t>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580583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a:t>Selective repeat: </a:t>
            </a:r>
            <a:br>
              <a:rPr lang="en-US" sz="4800"/>
            </a:br>
            <a:r>
              <a:rPr lang="en-US" sz="4800"/>
              <a:t>a dilemma!</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690081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1"/>
                                        </p:tgtEl>
                                        <p:attrNameLst>
                                          <p:attrName>style.visibility</p:attrName>
                                        </p:attrNameLst>
                                      </p:cBhvr>
                                      <p:to>
                                        <p:strVal val="visible"/>
                                      </p:to>
                                    </p:set>
                                    <p:animEffect transition="in" filter="dissolve">
                                      <p:cBhvr>
                                        <p:cTn id="12" dur="500"/>
                                        <p:tgtEl>
                                          <p:spTgt spid="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up)">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34"/>
                                        </p:tgtEl>
                                        <p:attrNameLst>
                                          <p:attrName>style.visibility</p:attrName>
                                        </p:attrNameLst>
                                      </p:cBhvr>
                                      <p:to>
                                        <p:strVal val="visible"/>
                                      </p:to>
                                    </p:set>
                                    <p:animEffect transition="in" filter="dissolve">
                                      <p:cBhvr>
                                        <p:cTn id="22"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 grpId="0"/>
      <p:bldP spid="37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4655" y="408214"/>
            <a:ext cx="6222596" cy="1330904"/>
          </a:xfrm>
        </p:spPr>
        <p:txBody>
          <a:bodyPr>
            <a:noAutofit/>
          </a:bodyPr>
          <a:lstStyle/>
          <a:p>
            <a:r>
              <a:rPr lang="en-US" sz="4800"/>
              <a:t>Selective repeat: </a:t>
            </a:r>
            <a:br>
              <a:rPr lang="en-US" sz="4800"/>
            </a:br>
            <a:r>
              <a:rPr lang="en-US" sz="4800"/>
              <a:t>a dilemma!</a:t>
            </a:r>
          </a:p>
        </p:txBody>
      </p:sp>
      <p:sp>
        <p:nvSpPr>
          <p:cNvPr id="71" name="Rectangle 124">
            <a:extLst>
              <a:ext uri="{FF2B5EF4-FFF2-40B4-BE49-F238E27FC236}">
                <a16:creationId xmlns:a16="http://schemas.microsoft.com/office/drawing/2014/main" id="{D782CDAA-0416-784F-B3B4-73D20461E8E6}"/>
              </a:ext>
            </a:extLst>
          </p:cNvPr>
          <p:cNvSpPr>
            <a:spLocks noChangeArrowheads="1"/>
          </p:cNvSpPr>
          <p:nvPr/>
        </p:nvSpPr>
        <p:spPr bwMode="auto">
          <a:xfrm>
            <a:off x="1004797" y="3949577"/>
            <a:ext cx="5038193" cy="23580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marR="0" lvl="0" indent="-342900" algn="l" defTabSz="914400" rtl="0" eaLnBrk="1" fontAlgn="auto" latinLnBrk="0" hangingPunct="1">
              <a:lnSpc>
                <a:spcPct val="80000"/>
              </a:lnSpc>
              <a:spcBef>
                <a:spcPct val="20000"/>
              </a:spcBef>
              <a:spcAft>
                <a:spcPts val="0"/>
              </a:spcAft>
              <a:buClr>
                <a:srgbClr val="000099"/>
              </a:buClr>
              <a:buSzPct val="65000"/>
              <a:buFont typeface="Wingdings" charset="0"/>
              <a:buNone/>
              <a:tabLst/>
              <a:defRPr/>
            </a:pPr>
            <a:endParaRPr kumimoji="0" lang="en-US"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endParaRPr>
          </a:p>
          <a:p>
            <a:pPr marL="342900" marR="0" lvl="0" indent="-342900" algn="l" defTabSz="914400" rtl="0" eaLnBrk="1" fontAlgn="auto" latinLnBrk="0" hangingPunct="1">
              <a:lnSpc>
                <a:spcPct val="80000"/>
              </a:lnSpc>
              <a:spcBef>
                <a:spcPct val="20000"/>
              </a:spcBef>
              <a:spcAft>
                <a:spcPts val="0"/>
              </a:spcAft>
              <a:buClr>
                <a:srgbClr val="000099"/>
              </a:buClr>
              <a:buSzPct val="65000"/>
              <a:buFontTx/>
              <a:buNone/>
              <a:tabLst/>
              <a:defRPr/>
            </a:pPr>
            <a:r>
              <a:rPr kumimoji="0" lang="en-US" sz="2800" b="0" i="0" u="none" strike="noStrike" kern="1200" cap="none" spc="0" normalizeH="0" baseline="0" noProof="0">
                <a:ln>
                  <a:noFill/>
                </a:ln>
                <a:solidFill>
                  <a:srgbClr val="CC0000"/>
                </a:solidFill>
                <a:effectLst/>
                <a:uLnTx/>
                <a:uFillTx/>
                <a:latin typeface="Calibri" panose="020F0502020204030204"/>
                <a:ea typeface="ＭＳ Ｐゴシック" charset="0"/>
                <a:cs typeface="+mn-cs"/>
              </a:rPr>
              <a:t>Q:</a:t>
            </a:r>
            <a:r>
              <a:rPr kumimoji="0" lang="en-US" sz="28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 what relationship is needed between sequence # size and window size to avoid problem in scenario (b)?</a:t>
            </a:r>
          </a:p>
        </p:txBody>
      </p:sp>
      <p:grpSp>
        <p:nvGrpSpPr>
          <p:cNvPr id="6" name="Group 5">
            <a:extLst>
              <a:ext uri="{FF2B5EF4-FFF2-40B4-BE49-F238E27FC236}">
                <a16:creationId xmlns:a16="http://schemas.microsoft.com/office/drawing/2014/main" id="{7F9E5931-D189-1349-BB68-FDFA9711FCA5}"/>
              </a:ext>
            </a:extLst>
          </p:cNvPr>
          <p:cNvGrpSpPr/>
          <p:nvPr/>
        </p:nvGrpSpPr>
        <p:grpSpPr>
          <a:xfrm>
            <a:off x="6931293" y="4061030"/>
            <a:ext cx="4257675" cy="2225676"/>
            <a:chOff x="6909757" y="4181931"/>
            <a:chExt cx="4257675" cy="2225676"/>
          </a:xfrm>
        </p:grpSpPr>
        <p:grpSp>
          <p:nvGrpSpPr>
            <p:cNvPr id="307" name="Group 8">
              <a:extLst>
                <a:ext uri="{FF2B5EF4-FFF2-40B4-BE49-F238E27FC236}">
                  <a16:creationId xmlns:a16="http://schemas.microsoft.com/office/drawing/2014/main" id="{1942F5A2-ABA0-D244-B423-E4608684189F}"/>
                </a:ext>
              </a:extLst>
            </p:cNvPr>
            <p:cNvGrpSpPr>
              <a:grpSpLocks/>
            </p:cNvGrpSpPr>
            <p:nvPr/>
          </p:nvGrpSpPr>
          <p:grpSpPr bwMode="auto">
            <a:xfrm>
              <a:off x="6909757" y="4258131"/>
              <a:ext cx="1030288" cy="274638"/>
              <a:chOff x="1895" y="3931"/>
              <a:chExt cx="649" cy="173"/>
            </a:xfrm>
          </p:grpSpPr>
          <p:sp>
            <p:nvSpPr>
              <p:cNvPr id="341" name="Rectangle 7">
                <a:extLst>
                  <a:ext uri="{FF2B5EF4-FFF2-40B4-BE49-F238E27FC236}">
                    <a16:creationId xmlns:a16="http://schemas.microsoft.com/office/drawing/2014/main" id="{0EE62060-91FC-404F-BDD6-87AA7C69548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2" name="Text Box 6">
                <a:extLst>
                  <a:ext uri="{FF2B5EF4-FFF2-40B4-BE49-F238E27FC236}">
                    <a16:creationId xmlns:a16="http://schemas.microsoft.com/office/drawing/2014/main" id="{93619256-616D-2A4C-B9B8-7455F78BF467}"/>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8" name="Group 9">
              <a:extLst>
                <a:ext uri="{FF2B5EF4-FFF2-40B4-BE49-F238E27FC236}">
                  <a16:creationId xmlns:a16="http://schemas.microsoft.com/office/drawing/2014/main" id="{94E9A178-E13E-6D46-B99E-B3FDE88BD2E6}"/>
                </a:ext>
              </a:extLst>
            </p:cNvPr>
            <p:cNvGrpSpPr>
              <a:grpSpLocks/>
            </p:cNvGrpSpPr>
            <p:nvPr/>
          </p:nvGrpSpPr>
          <p:grpSpPr bwMode="auto">
            <a:xfrm>
              <a:off x="6928807" y="4532769"/>
              <a:ext cx="1030288" cy="274638"/>
              <a:chOff x="1895" y="3931"/>
              <a:chExt cx="649" cy="173"/>
            </a:xfrm>
          </p:grpSpPr>
          <p:sp>
            <p:nvSpPr>
              <p:cNvPr id="339" name="Rectangle 10">
                <a:extLst>
                  <a:ext uri="{FF2B5EF4-FFF2-40B4-BE49-F238E27FC236}">
                    <a16:creationId xmlns:a16="http://schemas.microsoft.com/office/drawing/2014/main" id="{1D7DB47D-B4D8-DA4B-849C-0C854A63983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0" name="Text Box 11">
                <a:extLst>
                  <a:ext uri="{FF2B5EF4-FFF2-40B4-BE49-F238E27FC236}">
                    <a16:creationId xmlns:a16="http://schemas.microsoft.com/office/drawing/2014/main" id="{66376DC4-0D4B-F448-8D81-BDEC9FFF8996}"/>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09" name="Group 12">
              <a:extLst>
                <a:ext uri="{FF2B5EF4-FFF2-40B4-BE49-F238E27FC236}">
                  <a16:creationId xmlns:a16="http://schemas.microsoft.com/office/drawing/2014/main" id="{75D0BF09-C33A-BF4B-8E6F-BD5C588B4B7C}"/>
                </a:ext>
              </a:extLst>
            </p:cNvPr>
            <p:cNvGrpSpPr>
              <a:grpSpLocks/>
            </p:cNvGrpSpPr>
            <p:nvPr/>
          </p:nvGrpSpPr>
          <p:grpSpPr bwMode="auto">
            <a:xfrm>
              <a:off x="6936745" y="4796294"/>
              <a:ext cx="1030288" cy="274638"/>
              <a:chOff x="1895" y="3931"/>
              <a:chExt cx="649" cy="173"/>
            </a:xfrm>
          </p:grpSpPr>
          <p:sp>
            <p:nvSpPr>
              <p:cNvPr id="337" name="Rectangle 13">
                <a:extLst>
                  <a:ext uri="{FF2B5EF4-FFF2-40B4-BE49-F238E27FC236}">
                    <a16:creationId xmlns:a16="http://schemas.microsoft.com/office/drawing/2014/main" id="{3DC28863-C1E4-3940-A9B4-5C23D5FD0FBF}"/>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8" name="Text Box 14">
                <a:extLst>
                  <a:ext uri="{FF2B5EF4-FFF2-40B4-BE49-F238E27FC236}">
                    <a16:creationId xmlns:a16="http://schemas.microsoft.com/office/drawing/2014/main" id="{183D495E-EC2B-E34D-968D-949D6F983610}"/>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0" name="Line 15">
              <a:extLst>
                <a:ext uri="{FF2B5EF4-FFF2-40B4-BE49-F238E27FC236}">
                  <a16:creationId xmlns:a16="http://schemas.microsoft.com/office/drawing/2014/main" id="{83280B47-6119-B24D-BD4C-7A570462D89A}"/>
                </a:ext>
              </a:extLst>
            </p:cNvPr>
            <p:cNvSpPr>
              <a:spLocks noChangeShapeType="1"/>
            </p:cNvSpPr>
            <p:nvPr/>
          </p:nvSpPr>
          <p:spPr bwMode="auto">
            <a:xfrm>
              <a:off x="7927345" y="4396244"/>
              <a:ext cx="1827213"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1" name="Line 16">
              <a:extLst>
                <a:ext uri="{FF2B5EF4-FFF2-40B4-BE49-F238E27FC236}">
                  <a16:creationId xmlns:a16="http://schemas.microsoft.com/office/drawing/2014/main" id="{B4A96E1E-1FCC-8748-AE3E-6BEA1397830A}"/>
                </a:ext>
              </a:extLst>
            </p:cNvPr>
            <p:cNvSpPr>
              <a:spLocks noChangeShapeType="1"/>
            </p:cNvSpPr>
            <p:nvPr/>
          </p:nvSpPr>
          <p:spPr bwMode="auto">
            <a:xfrm>
              <a:off x="7957507" y="4681994"/>
              <a:ext cx="1808163"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2" name="Line 17">
              <a:extLst>
                <a:ext uri="{FF2B5EF4-FFF2-40B4-BE49-F238E27FC236}">
                  <a16:creationId xmlns:a16="http://schemas.microsoft.com/office/drawing/2014/main" id="{2BCA50D6-62FE-B64C-BB19-B11FA0426622}"/>
                </a:ext>
              </a:extLst>
            </p:cNvPr>
            <p:cNvSpPr>
              <a:spLocks noChangeShapeType="1"/>
            </p:cNvSpPr>
            <p:nvPr/>
          </p:nvSpPr>
          <p:spPr bwMode="auto">
            <a:xfrm>
              <a:off x="7987670" y="4967744"/>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3" name="Text Box 18">
              <a:extLst>
                <a:ext uri="{FF2B5EF4-FFF2-40B4-BE49-F238E27FC236}">
                  <a16:creationId xmlns:a16="http://schemas.microsoft.com/office/drawing/2014/main" id="{02E658FD-889C-5340-9640-AD71BE2147EC}"/>
                </a:ext>
              </a:extLst>
            </p:cNvPr>
            <p:cNvSpPr txBox="1">
              <a:spLocks noChangeArrowheads="1"/>
            </p:cNvSpPr>
            <p:nvPr/>
          </p:nvSpPr>
          <p:spPr bwMode="auto">
            <a:xfrm>
              <a:off x="8040057" y="41819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4" name="Text Box 19">
              <a:extLst>
                <a:ext uri="{FF2B5EF4-FFF2-40B4-BE49-F238E27FC236}">
                  <a16:creationId xmlns:a16="http://schemas.microsoft.com/office/drawing/2014/main" id="{45B5E1FA-8F5B-7040-AFD4-A6F0EAFD0576}"/>
                </a:ext>
              </a:extLst>
            </p:cNvPr>
            <p:cNvSpPr txBox="1">
              <a:spLocks noChangeArrowheads="1"/>
            </p:cNvSpPr>
            <p:nvPr/>
          </p:nvSpPr>
          <p:spPr bwMode="auto">
            <a:xfrm>
              <a:off x="8036882" y="446768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15" name="Text Box 20">
              <a:extLst>
                <a:ext uri="{FF2B5EF4-FFF2-40B4-BE49-F238E27FC236}">
                  <a16:creationId xmlns:a16="http://schemas.microsoft.com/office/drawing/2014/main" id="{8D9B9494-8D5C-BE4F-BED0-A4F8E50D1C11}"/>
                </a:ext>
              </a:extLst>
            </p:cNvPr>
            <p:cNvSpPr txBox="1">
              <a:spLocks noChangeArrowheads="1"/>
            </p:cNvSpPr>
            <p:nvPr/>
          </p:nvSpPr>
          <p:spPr bwMode="auto">
            <a:xfrm>
              <a:off x="8033707" y="4753431"/>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grpSp>
          <p:nvGrpSpPr>
            <p:cNvPr id="316" name="Group 23">
              <a:extLst>
                <a:ext uri="{FF2B5EF4-FFF2-40B4-BE49-F238E27FC236}">
                  <a16:creationId xmlns:a16="http://schemas.microsoft.com/office/drawing/2014/main" id="{82E7EEF6-E6E0-8B4B-B2E2-D6AFBD465BEB}"/>
                </a:ext>
              </a:extLst>
            </p:cNvPr>
            <p:cNvGrpSpPr>
              <a:grpSpLocks/>
            </p:cNvGrpSpPr>
            <p:nvPr/>
          </p:nvGrpSpPr>
          <p:grpSpPr bwMode="auto">
            <a:xfrm>
              <a:off x="6939920" y="5828170"/>
              <a:ext cx="1030288" cy="274638"/>
              <a:chOff x="1895" y="3931"/>
              <a:chExt cx="649" cy="173"/>
            </a:xfrm>
          </p:grpSpPr>
          <p:sp>
            <p:nvSpPr>
              <p:cNvPr id="335" name="Rectangle 24">
                <a:extLst>
                  <a:ext uri="{FF2B5EF4-FFF2-40B4-BE49-F238E27FC236}">
                    <a16:creationId xmlns:a16="http://schemas.microsoft.com/office/drawing/2014/main" id="{863DCB74-5DAF-1847-A592-4A82497E9F68}"/>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36" name="Text Box 25">
                <a:extLst>
                  <a:ext uri="{FF2B5EF4-FFF2-40B4-BE49-F238E27FC236}">
                    <a16:creationId xmlns:a16="http://schemas.microsoft.com/office/drawing/2014/main" id="{529BD457-0C19-5348-B5FA-B02FB96145E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17" name="Line 32">
              <a:extLst>
                <a:ext uri="{FF2B5EF4-FFF2-40B4-BE49-F238E27FC236}">
                  <a16:creationId xmlns:a16="http://schemas.microsoft.com/office/drawing/2014/main" id="{39D1ADF5-0FC0-9A45-A89C-C202445BB363}"/>
                </a:ext>
              </a:extLst>
            </p:cNvPr>
            <p:cNvSpPr>
              <a:spLocks noChangeShapeType="1"/>
            </p:cNvSpPr>
            <p:nvPr/>
          </p:nvSpPr>
          <p:spPr bwMode="auto">
            <a:xfrm>
              <a:off x="7990845" y="5961520"/>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18" name="Text Box 35">
              <a:extLst>
                <a:ext uri="{FF2B5EF4-FFF2-40B4-BE49-F238E27FC236}">
                  <a16:creationId xmlns:a16="http://schemas.microsoft.com/office/drawing/2014/main" id="{62D99CB5-14A3-E647-86CE-3B7DE5DCDC7C}"/>
                </a:ext>
              </a:extLst>
            </p:cNvPr>
            <p:cNvSpPr txBox="1">
              <a:spLocks noChangeArrowheads="1"/>
            </p:cNvSpPr>
            <p:nvPr/>
          </p:nvSpPr>
          <p:spPr bwMode="auto">
            <a:xfrm>
              <a:off x="8074982" y="5747207"/>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19" name="Text Box 39">
              <a:extLst>
                <a:ext uri="{FF2B5EF4-FFF2-40B4-BE49-F238E27FC236}">
                  <a16:creationId xmlns:a16="http://schemas.microsoft.com/office/drawing/2014/main" id="{DE3A732F-D913-5C40-8075-B3896B74B221}"/>
                </a:ext>
              </a:extLst>
            </p:cNvPr>
            <p:cNvSpPr txBox="1">
              <a:spLocks noChangeArrowheads="1"/>
            </p:cNvSpPr>
            <p:nvPr/>
          </p:nvSpPr>
          <p:spPr bwMode="auto">
            <a:xfrm>
              <a:off x="6924045" y="5429707"/>
              <a:ext cx="1382713"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timeout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retransmit pkt0</a:t>
              </a:r>
            </a:p>
          </p:txBody>
        </p:sp>
        <p:sp>
          <p:nvSpPr>
            <p:cNvPr id="320" name="Rectangle 45">
              <a:extLst>
                <a:ext uri="{FF2B5EF4-FFF2-40B4-BE49-F238E27FC236}">
                  <a16:creationId xmlns:a16="http://schemas.microsoft.com/office/drawing/2014/main" id="{3AC813D7-A587-1341-B108-1D1C3BDD4322}"/>
                </a:ext>
              </a:extLst>
            </p:cNvPr>
            <p:cNvSpPr>
              <a:spLocks noChangeArrowheads="1"/>
            </p:cNvSpPr>
            <p:nvPr/>
          </p:nvSpPr>
          <p:spPr bwMode="auto">
            <a:xfrm>
              <a:off x="9959345" y="4559756"/>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1" name="Text Box 46">
              <a:extLst>
                <a:ext uri="{FF2B5EF4-FFF2-40B4-BE49-F238E27FC236}">
                  <a16:creationId xmlns:a16="http://schemas.microsoft.com/office/drawing/2014/main" id="{AD53B46B-0462-8349-BFB4-D8EE1679CA9F}"/>
                </a:ext>
              </a:extLst>
            </p:cNvPr>
            <p:cNvSpPr txBox="1">
              <a:spLocks noChangeArrowheads="1"/>
            </p:cNvSpPr>
            <p:nvPr/>
          </p:nvSpPr>
          <p:spPr bwMode="auto">
            <a:xfrm>
              <a:off x="9770432" y="4510544"/>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22" name="Rectangle 50">
              <a:extLst>
                <a:ext uri="{FF2B5EF4-FFF2-40B4-BE49-F238E27FC236}">
                  <a16:creationId xmlns:a16="http://schemas.microsoft.com/office/drawing/2014/main" id="{AD80CE9F-F5D1-7B43-A091-123A5ECF7B91}"/>
                </a:ext>
              </a:extLst>
            </p:cNvPr>
            <p:cNvSpPr>
              <a:spLocks noChangeArrowheads="1"/>
            </p:cNvSpPr>
            <p:nvPr/>
          </p:nvSpPr>
          <p:spPr bwMode="auto">
            <a:xfrm>
              <a:off x="10079995" y="4831219"/>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3" name="Text Box 51">
              <a:extLst>
                <a:ext uri="{FF2B5EF4-FFF2-40B4-BE49-F238E27FC236}">
                  <a16:creationId xmlns:a16="http://schemas.microsoft.com/office/drawing/2014/main" id="{EB22B0CE-8744-094D-B844-BAC4F3B9B933}"/>
                </a:ext>
              </a:extLst>
            </p:cNvPr>
            <p:cNvSpPr txBox="1">
              <a:spLocks noChangeArrowheads="1"/>
            </p:cNvSpPr>
            <p:nvPr/>
          </p:nvSpPr>
          <p:spPr bwMode="auto">
            <a:xfrm>
              <a:off x="9767257" y="4785181"/>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24" name="Rectangle 53">
              <a:extLst>
                <a:ext uri="{FF2B5EF4-FFF2-40B4-BE49-F238E27FC236}">
                  <a16:creationId xmlns:a16="http://schemas.microsoft.com/office/drawing/2014/main" id="{B4035F3F-8265-144D-A6FF-D585783A8317}"/>
                </a:ext>
              </a:extLst>
            </p:cNvPr>
            <p:cNvSpPr>
              <a:spLocks noChangeArrowheads="1"/>
            </p:cNvSpPr>
            <p:nvPr/>
          </p:nvSpPr>
          <p:spPr bwMode="auto">
            <a:xfrm>
              <a:off x="10210170" y="5094744"/>
              <a:ext cx="401638"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5" name="Text Box 54">
              <a:extLst>
                <a:ext uri="{FF2B5EF4-FFF2-40B4-BE49-F238E27FC236}">
                  <a16:creationId xmlns:a16="http://schemas.microsoft.com/office/drawing/2014/main" id="{6E183FB6-D313-5643-AF16-2BCB057078CF}"/>
                </a:ext>
              </a:extLst>
            </p:cNvPr>
            <p:cNvSpPr txBox="1">
              <a:spLocks noChangeArrowheads="1"/>
            </p:cNvSpPr>
            <p:nvPr/>
          </p:nvSpPr>
          <p:spPr bwMode="auto">
            <a:xfrm>
              <a:off x="9770432" y="5048707"/>
              <a:ext cx="1030288"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26" name="Line 62">
              <a:extLst>
                <a:ext uri="{FF2B5EF4-FFF2-40B4-BE49-F238E27FC236}">
                  <a16:creationId xmlns:a16="http://schemas.microsoft.com/office/drawing/2014/main" id="{2A5D31EF-8FFA-DA4D-8EDA-36C5F17B4ED9}"/>
                </a:ext>
              </a:extLst>
            </p:cNvPr>
            <p:cNvSpPr>
              <a:spLocks noChangeShapeType="1"/>
            </p:cNvSpPr>
            <p:nvPr/>
          </p:nvSpPr>
          <p:spPr bwMode="auto">
            <a:xfrm flipH="1">
              <a:off x="9122732" y="4642306"/>
              <a:ext cx="577850" cy="25717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7" name="Line 63">
              <a:extLst>
                <a:ext uri="{FF2B5EF4-FFF2-40B4-BE49-F238E27FC236}">
                  <a16:creationId xmlns:a16="http://schemas.microsoft.com/office/drawing/2014/main" id="{EC59E951-2D9E-ED41-A941-387BCF81F22C}"/>
                </a:ext>
              </a:extLst>
            </p:cNvPr>
            <p:cNvSpPr>
              <a:spLocks noChangeShapeType="1"/>
            </p:cNvSpPr>
            <p:nvPr/>
          </p:nvSpPr>
          <p:spPr bwMode="auto">
            <a:xfrm flipH="1">
              <a:off x="9122732" y="4905831"/>
              <a:ext cx="608013" cy="2254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8" name="Line 64">
              <a:extLst>
                <a:ext uri="{FF2B5EF4-FFF2-40B4-BE49-F238E27FC236}">
                  <a16:creationId xmlns:a16="http://schemas.microsoft.com/office/drawing/2014/main" id="{20E85F7F-62CA-5046-92BB-0A98B265007A}"/>
                </a:ext>
              </a:extLst>
            </p:cNvPr>
            <p:cNvSpPr>
              <a:spLocks noChangeShapeType="1"/>
            </p:cNvSpPr>
            <p:nvPr/>
          </p:nvSpPr>
          <p:spPr bwMode="auto">
            <a:xfrm flipH="1">
              <a:off x="9129082" y="5169357"/>
              <a:ext cx="631825" cy="2127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29" name="Text Box 65">
              <a:extLst>
                <a:ext uri="{FF2B5EF4-FFF2-40B4-BE49-F238E27FC236}">
                  <a16:creationId xmlns:a16="http://schemas.microsoft.com/office/drawing/2014/main" id="{0E3A167C-8674-7748-A55E-C8BB9290668E}"/>
                </a:ext>
              </a:extLst>
            </p:cNvPr>
            <p:cNvSpPr txBox="1">
              <a:spLocks noChangeArrowheads="1"/>
            </p:cNvSpPr>
            <p:nvPr/>
          </p:nvSpPr>
          <p:spPr bwMode="auto">
            <a:xfrm>
              <a:off x="8913182" y="4759781"/>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0" name="Text Box 66">
              <a:extLst>
                <a:ext uri="{FF2B5EF4-FFF2-40B4-BE49-F238E27FC236}">
                  <a16:creationId xmlns:a16="http://schemas.microsoft.com/office/drawing/2014/main" id="{1F48C814-D936-5149-ABD9-EBAB7DD49C15}"/>
                </a:ext>
              </a:extLst>
            </p:cNvPr>
            <p:cNvSpPr txBox="1">
              <a:spLocks noChangeArrowheads="1"/>
            </p:cNvSpPr>
            <p:nvPr/>
          </p:nvSpPr>
          <p:spPr bwMode="auto">
            <a:xfrm>
              <a:off x="8921120" y="5002669"/>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1" name="Text Box 67">
              <a:extLst>
                <a:ext uri="{FF2B5EF4-FFF2-40B4-BE49-F238E27FC236}">
                  <a16:creationId xmlns:a16="http://schemas.microsoft.com/office/drawing/2014/main" id="{55F809AC-7CEA-CD47-9D93-F22586EF720A}"/>
                </a:ext>
              </a:extLst>
            </p:cNvPr>
            <p:cNvSpPr txBox="1">
              <a:spLocks noChangeArrowheads="1"/>
            </p:cNvSpPr>
            <p:nvPr/>
          </p:nvSpPr>
          <p:spPr bwMode="auto">
            <a:xfrm>
              <a:off x="8927470" y="5240794"/>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32" name="Text Box 68">
              <a:extLst>
                <a:ext uri="{FF2B5EF4-FFF2-40B4-BE49-F238E27FC236}">
                  <a16:creationId xmlns:a16="http://schemas.microsoft.com/office/drawing/2014/main" id="{E3B0F057-7806-9C4B-8EB7-5C2A7E6C3396}"/>
                </a:ext>
              </a:extLst>
            </p:cNvPr>
            <p:cNvSpPr txBox="1">
              <a:spLocks noChangeArrowheads="1"/>
            </p:cNvSpPr>
            <p:nvPr/>
          </p:nvSpPr>
          <p:spPr bwMode="auto">
            <a:xfrm>
              <a:off x="9719632" y="595040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33" name="Line 69">
              <a:extLst>
                <a:ext uri="{FF2B5EF4-FFF2-40B4-BE49-F238E27FC236}">
                  <a16:creationId xmlns:a16="http://schemas.microsoft.com/office/drawing/2014/main" id="{14184EFC-08DC-8F48-8656-38EAFBF9A938}"/>
                </a:ext>
              </a:extLst>
            </p:cNvPr>
            <p:cNvSpPr>
              <a:spLocks noChangeShapeType="1"/>
            </p:cNvSpPr>
            <p:nvPr/>
          </p:nvSpPr>
          <p:spPr bwMode="auto">
            <a:xfrm flipV="1">
              <a:off x="10424482" y="5345569"/>
              <a:ext cx="0" cy="635000"/>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sp>
        <p:nvSpPr>
          <p:cNvPr id="334" name="Text Box 117">
            <a:extLst>
              <a:ext uri="{FF2B5EF4-FFF2-40B4-BE49-F238E27FC236}">
                <a16:creationId xmlns:a16="http://schemas.microsoft.com/office/drawing/2014/main" id="{03C18204-473B-6144-BF07-9B86DD89E3E2}"/>
              </a:ext>
            </a:extLst>
          </p:cNvPr>
          <p:cNvSpPr txBox="1">
            <a:spLocks noChangeArrowheads="1"/>
          </p:cNvSpPr>
          <p:nvPr/>
        </p:nvSpPr>
        <p:spPr bwMode="auto">
          <a:xfrm>
            <a:off x="6903407" y="6111434"/>
            <a:ext cx="1220788" cy="4000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(b) oops!</a:t>
            </a:r>
          </a:p>
        </p:txBody>
      </p:sp>
      <p:grpSp>
        <p:nvGrpSpPr>
          <p:cNvPr id="5" name="Group 4">
            <a:extLst>
              <a:ext uri="{FF2B5EF4-FFF2-40B4-BE49-F238E27FC236}">
                <a16:creationId xmlns:a16="http://schemas.microsoft.com/office/drawing/2014/main" id="{4E24ABB9-F69F-E54C-9DFF-5CF4B1475C1B}"/>
              </a:ext>
            </a:extLst>
          </p:cNvPr>
          <p:cNvGrpSpPr/>
          <p:nvPr/>
        </p:nvGrpSpPr>
        <p:grpSpPr>
          <a:xfrm>
            <a:off x="6785932" y="351292"/>
            <a:ext cx="4410075" cy="2644775"/>
            <a:chOff x="6785932" y="351292"/>
            <a:chExt cx="4410075" cy="2644775"/>
          </a:xfrm>
        </p:grpSpPr>
        <p:sp>
          <p:nvSpPr>
            <p:cNvPr id="302" name="Text Box 40">
              <a:extLst>
                <a:ext uri="{FF2B5EF4-FFF2-40B4-BE49-F238E27FC236}">
                  <a16:creationId xmlns:a16="http://schemas.microsoft.com/office/drawing/2014/main" id="{7AAB2DA8-8AB9-0A42-AA24-900F507BEF5E}"/>
                </a:ext>
              </a:extLst>
            </p:cNvPr>
            <p:cNvSpPr txBox="1">
              <a:spLocks noChangeArrowheads="1"/>
            </p:cNvSpPr>
            <p:nvPr/>
          </p:nvSpPr>
          <p:spPr bwMode="auto">
            <a:xfrm>
              <a:off x="9546595" y="351292"/>
              <a:ext cx="1458912"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receiver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3" name="Text Box 41">
              <a:extLst>
                <a:ext uri="{FF2B5EF4-FFF2-40B4-BE49-F238E27FC236}">
                  <a16:creationId xmlns:a16="http://schemas.microsoft.com/office/drawing/2014/main" id="{3598A985-11A7-2044-B9F4-C6844C5E27D3}"/>
                </a:ext>
              </a:extLst>
            </p:cNvPr>
            <p:cNvSpPr txBox="1">
              <a:spLocks noChangeArrowheads="1"/>
            </p:cNvSpPr>
            <p:nvPr/>
          </p:nvSpPr>
          <p:spPr bwMode="auto">
            <a:xfrm>
              <a:off x="6785932" y="354467"/>
              <a:ext cx="1365250" cy="51752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sender window</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(after receipt)</a:t>
              </a:r>
            </a:p>
          </p:txBody>
        </p:sp>
        <p:sp>
          <p:nvSpPr>
            <p:cNvPr id="304" name="Line 58">
              <a:extLst>
                <a:ext uri="{FF2B5EF4-FFF2-40B4-BE49-F238E27FC236}">
                  <a16:creationId xmlns:a16="http://schemas.microsoft.com/office/drawing/2014/main" id="{D0BD8176-5A1C-2F42-A376-096BA3649435}"/>
                </a:ext>
              </a:extLst>
            </p:cNvPr>
            <p:cNvSpPr>
              <a:spLocks noChangeShapeType="1"/>
            </p:cNvSpPr>
            <p:nvPr/>
          </p:nvSpPr>
          <p:spPr bwMode="auto">
            <a:xfrm>
              <a:off x="6871657" y="845004"/>
              <a:ext cx="1109663" cy="0"/>
            </a:xfrm>
            <a:prstGeom prst="line">
              <a:avLst/>
            </a:prstGeom>
            <a:noFill/>
            <a:ln w="19050">
              <a:solidFill>
                <a:srgbClr val="000099"/>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05" name="Line 59">
              <a:extLst>
                <a:ext uri="{FF2B5EF4-FFF2-40B4-BE49-F238E27FC236}">
                  <a16:creationId xmlns:a16="http://schemas.microsoft.com/office/drawing/2014/main" id="{5593C4C2-6D68-884B-8AE3-58E5D1DC69CE}"/>
                </a:ext>
              </a:extLst>
            </p:cNvPr>
            <p:cNvSpPr>
              <a:spLocks noChangeShapeType="1"/>
            </p:cNvSpPr>
            <p:nvPr/>
          </p:nvSpPr>
          <p:spPr bwMode="auto">
            <a:xfrm>
              <a:off x="9652957" y="845004"/>
              <a:ext cx="1109663" cy="0"/>
            </a:xfrm>
            <a:prstGeom prst="line">
              <a:avLst/>
            </a:prstGeom>
            <a:noFill/>
            <a:ln w="19050">
              <a:solidFill>
                <a:srgbClr val="008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44" name="Group 72">
              <a:extLst>
                <a:ext uri="{FF2B5EF4-FFF2-40B4-BE49-F238E27FC236}">
                  <a16:creationId xmlns:a16="http://schemas.microsoft.com/office/drawing/2014/main" id="{0A13F6C1-3774-494B-8A3C-5D027253D981}"/>
                </a:ext>
              </a:extLst>
            </p:cNvPr>
            <p:cNvGrpSpPr>
              <a:grpSpLocks/>
            </p:cNvGrpSpPr>
            <p:nvPr/>
          </p:nvGrpSpPr>
          <p:grpSpPr bwMode="auto">
            <a:xfrm>
              <a:off x="6927220" y="1057729"/>
              <a:ext cx="1030287" cy="274638"/>
              <a:chOff x="1895" y="3931"/>
              <a:chExt cx="649" cy="173"/>
            </a:xfrm>
          </p:grpSpPr>
          <p:sp>
            <p:nvSpPr>
              <p:cNvPr id="378" name="Rectangle 73">
                <a:extLst>
                  <a:ext uri="{FF2B5EF4-FFF2-40B4-BE49-F238E27FC236}">
                    <a16:creationId xmlns:a16="http://schemas.microsoft.com/office/drawing/2014/main" id="{31A35EF5-5E84-C54D-8814-1DCE9ACB3026}"/>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9" name="Text Box 74">
                <a:extLst>
                  <a:ext uri="{FF2B5EF4-FFF2-40B4-BE49-F238E27FC236}">
                    <a16:creationId xmlns:a16="http://schemas.microsoft.com/office/drawing/2014/main" id="{68D007B8-2247-874B-BE2A-66BD08115EF2}"/>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5" name="Group 75">
              <a:extLst>
                <a:ext uri="{FF2B5EF4-FFF2-40B4-BE49-F238E27FC236}">
                  <a16:creationId xmlns:a16="http://schemas.microsoft.com/office/drawing/2014/main" id="{8AFEBDCB-F9EB-FA4B-B9DD-D18BF76F0DFA}"/>
                </a:ext>
              </a:extLst>
            </p:cNvPr>
            <p:cNvGrpSpPr>
              <a:grpSpLocks/>
            </p:cNvGrpSpPr>
            <p:nvPr/>
          </p:nvGrpSpPr>
          <p:grpSpPr bwMode="auto">
            <a:xfrm>
              <a:off x="6946270" y="1332367"/>
              <a:ext cx="1030287" cy="274638"/>
              <a:chOff x="1895" y="3931"/>
              <a:chExt cx="649" cy="173"/>
            </a:xfrm>
          </p:grpSpPr>
          <p:sp>
            <p:nvSpPr>
              <p:cNvPr id="376" name="Rectangle 76">
                <a:extLst>
                  <a:ext uri="{FF2B5EF4-FFF2-40B4-BE49-F238E27FC236}">
                    <a16:creationId xmlns:a16="http://schemas.microsoft.com/office/drawing/2014/main" id="{44D312F6-1BAF-6745-9666-7EDB183FBC35}"/>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7" name="Text Box 77">
                <a:extLst>
                  <a:ext uri="{FF2B5EF4-FFF2-40B4-BE49-F238E27FC236}">
                    <a16:creationId xmlns:a16="http://schemas.microsoft.com/office/drawing/2014/main" id="{FA389E1B-1FC9-174D-BE78-CB7863805F45}"/>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grpSp>
          <p:nvGrpSpPr>
            <p:cNvPr id="346" name="Group 78">
              <a:extLst>
                <a:ext uri="{FF2B5EF4-FFF2-40B4-BE49-F238E27FC236}">
                  <a16:creationId xmlns:a16="http://schemas.microsoft.com/office/drawing/2014/main" id="{65618DE4-E600-5F43-BF4D-D218CB02771B}"/>
                </a:ext>
              </a:extLst>
            </p:cNvPr>
            <p:cNvGrpSpPr>
              <a:grpSpLocks/>
            </p:cNvGrpSpPr>
            <p:nvPr/>
          </p:nvGrpSpPr>
          <p:grpSpPr bwMode="auto">
            <a:xfrm>
              <a:off x="6954207" y="1595892"/>
              <a:ext cx="1030287" cy="274638"/>
              <a:chOff x="1895" y="3931"/>
              <a:chExt cx="649" cy="173"/>
            </a:xfrm>
          </p:grpSpPr>
          <p:sp>
            <p:nvSpPr>
              <p:cNvPr id="374" name="Rectangle 79">
                <a:extLst>
                  <a:ext uri="{FF2B5EF4-FFF2-40B4-BE49-F238E27FC236}">
                    <a16:creationId xmlns:a16="http://schemas.microsoft.com/office/drawing/2014/main" id="{FCDE5993-57F4-FD43-820D-D54B24299DC1}"/>
                  </a:ext>
                </a:extLst>
              </p:cNvPr>
              <p:cNvSpPr>
                <a:spLocks noChangeArrowheads="1"/>
              </p:cNvSpPr>
              <p:nvPr/>
            </p:nvSpPr>
            <p:spPr bwMode="auto">
              <a:xfrm>
                <a:off x="1936" y="3962"/>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5" name="Text Box 80">
                <a:extLst>
                  <a:ext uri="{FF2B5EF4-FFF2-40B4-BE49-F238E27FC236}">
                    <a16:creationId xmlns:a16="http://schemas.microsoft.com/office/drawing/2014/main" id="{C513FF21-ED92-9444-9E53-0248290D9A6E}"/>
                  </a:ext>
                </a:extLst>
              </p:cNvPr>
              <p:cNvSpPr txBox="1">
                <a:spLocks noChangeArrowheads="1"/>
              </p:cNvSpPr>
              <p:nvPr/>
            </p:nvSpPr>
            <p:spPr bwMode="auto">
              <a:xfrm>
                <a:off x="1895" y="3931"/>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0 1 2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3 0 1 2</a:t>
                </a:r>
              </a:p>
            </p:txBody>
          </p:sp>
        </p:grpSp>
        <p:sp>
          <p:nvSpPr>
            <p:cNvPr id="347" name="Line 81">
              <a:extLst>
                <a:ext uri="{FF2B5EF4-FFF2-40B4-BE49-F238E27FC236}">
                  <a16:creationId xmlns:a16="http://schemas.microsoft.com/office/drawing/2014/main" id="{4DF4A6D3-1388-4140-80DA-D3AA398FEB45}"/>
                </a:ext>
              </a:extLst>
            </p:cNvPr>
            <p:cNvSpPr>
              <a:spLocks noChangeShapeType="1"/>
            </p:cNvSpPr>
            <p:nvPr/>
          </p:nvSpPr>
          <p:spPr bwMode="auto">
            <a:xfrm>
              <a:off x="7944807" y="1195842"/>
              <a:ext cx="1827212" cy="2381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8" name="Line 82">
              <a:extLst>
                <a:ext uri="{FF2B5EF4-FFF2-40B4-BE49-F238E27FC236}">
                  <a16:creationId xmlns:a16="http://schemas.microsoft.com/office/drawing/2014/main" id="{9F5B609B-A64B-AB46-BE65-3CC9EBB14A16}"/>
                </a:ext>
              </a:extLst>
            </p:cNvPr>
            <p:cNvSpPr>
              <a:spLocks noChangeShapeType="1"/>
            </p:cNvSpPr>
            <p:nvPr/>
          </p:nvSpPr>
          <p:spPr bwMode="auto">
            <a:xfrm>
              <a:off x="7974970" y="1481592"/>
              <a:ext cx="1808162" cy="22860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49" name="Line 83">
              <a:extLst>
                <a:ext uri="{FF2B5EF4-FFF2-40B4-BE49-F238E27FC236}">
                  <a16:creationId xmlns:a16="http://schemas.microsoft.com/office/drawing/2014/main" id="{27722A74-5DAE-0946-97DB-8A82FE5984E8}"/>
                </a:ext>
              </a:extLst>
            </p:cNvPr>
            <p:cNvSpPr>
              <a:spLocks noChangeShapeType="1"/>
            </p:cNvSpPr>
            <p:nvPr/>
          </p:nvSpPr>
          <p:spPr bwMode="auto">
            <a:xfrm>
              <a:off x="8005132" y="1767342"/>
              <a:ext cx="1784350" cy="209550"/>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0" name="Text Box 84">
              <a:extLst>
                <a:ext uri="{FF2B5EF4-FFF2-40B4-BE49-F238E27FC236}">
                  <a16:creationId xmlns:a16="http://schemas.microsoft.com/office/drawing/2014/main" id="{CE71F8A0-0A9C-4C4E-A305-C82195C44AEE}"/>
                </a:ext>
              </a:extLst>
            </p:cNvPr>
            <p:cNvSpPr txBox="1">
              <a:spLocks noChangeArrowheads="1"/>
            </p:cNvSpPr>
            <p:nvPr/>
          </p:nvSpPr>
          <p:spPr bwMode="auto">
            <a:xfrm>
              <a:off x="7990845" y="9815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1" name="Text Box 85">
              <a:extLst>
                <a:ext uri="{FF2B5EF4-FFF2-40B4-BE49-F238E27FC236}">
                  <a16:creationId xmlns:a16="http://schemas.microsoft.com/office/drawing/2014/main" id="{DBA88F99-7C3D-A645-A43F-445E459F83BA}"/>
                </a:ext>
              </a:extLst>
            </p:cNvPr>
            <p:cNvSpPr txBox="1">
              <a:spLocks noChangeArrowheads="1"/>
            </p:cNvSpPr>
            <p:nvPr/>
          </p:nvSpPr>
          <p:spPr bwMode="auto">
            <a:xfrm>
              <a:off x="8054345" y="126727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pkt1</a:t>
              </a:r>
            </a:p>
          </p:txBody>
        </p:sp>
        <p:sp>
          <p:nvSpPr>
            <p:cNvPr id="352" name="Text Box 86">
              <a:extLst>
                <a:ext uri="{FF2B5EF4-FFF2-40B4-BE49-F238E27FC236}">
                  <a16:creationId xmlns:a16="http://schemas.microsoft.com/office/drawing/2014/main" id="{E00B6B45-404A-1D4B-88E9-28B3280E8158}"/>
                </a:ext>
              </a:extLst>
            </p:cNvPr>
            <p:cNvSpPr txBox="1">
              <a:spLocks noChangeArrowheads="1"/>
            </p:cNvSpPr>
            <p:nvPr/>
          </p:nvSpPr>
          <p:spPr bwMode="auto">
            <a:xfrm>
              <a:off x="8051170" y="1553029"/>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pkt2</a:t>
              </a:r>
            </a:p>
          </p:txBody>
        </p:sp>
        <p:sp>
          <p:nvSpPr>
            <p:cNvPr id="353" name="Rectangle 88">
              <a:extLst>
                <a:ext uri="{FF2B5EF4-FFF2-40B4-BE49-F238E27FC236}">
                  <a16:creationId xmlns:a16="http://schemas.microsoft.com/office/drawing/2014/main" id="{00D5F247-083B-9D41-8B0F-F0142DCC3FC2}"/>
                </a:ext>
              </a:extLst>
            </p:cNvPr>
            <p:cNvSpPr>
              <a:spLocks noChangeArrowheads="1"/>
            </p:cNvSpPr>
            <p:nvPr/>
          </p:nvSpPr>
          <p:spPr bwMode="auto">
            <a:xfrm>
              <a:off x="7270120" y="2369004"/>
              <a:ext cx="401637" cy="188913"/>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4" name="Text Box 89">
              <a:extLst>
                <a:ext uri="{FF2B5EF4-FFF2-40B4-BE49-F238E27FC236}">
                  <a16:creationId xmlns:a16="http://schemas.microsoft.com/office/drawing/2014/main" id="{C8788A25-6EDB-1448-BC16-FF3C92668B77}"/>
                </a:ext>
              </a:extLst>
            </p:cNvPr>
            <p:cNvSpPr txBox="1">
              <a:spLocks noChangeArrowheads="1"/>
            </p:cNvSpPr>
            <p:nvPr/>
          </p:nvSpPr>
          <p:spPr bwMode="auto">
            <a:xfrm>
              <a:off x="6957382" y="2322967"/>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55" name="Line 90">
              <a:extLst>
                <a:ext uri="{FF2B5EF4-FFF2-40B4-BE49-F238E27FC236}">
                  <a16:creationId xmlns:a16="http://schemas.microsoft.com/office/drawing/2014/main" id="{DF246AA7-F9CB-F242-9DA2-F15BE67FC101}"/>
                </a:ext>
              </a:extLst>
            </p:cNvPr>
            <p:cNvSpPr>
              <a:spLocks noChangeShapeType="1"/>
            </p:cNvSpPr>
            <p:nvPr/>
          </p:nvSpPr>
          <p:spPr bwMode="auto">
            <a:xfrm>
              <a:off x="7976557" y="2494417"/>
              <a:ext cx="1784350" cy="223838"/>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6" name="Text Box 91">
              <a:extLst>
                <a:ext uri="{FF2B5EF4-FFF2-40B4-BE49-F238E27FC236}">
                  <a16:creationId xmlns:a16="http://schemas.microsoft.com/office/drawing/2014/main" id="{73C28AE9-7587-A847-8F64-35A78283A650}"/>
                </a:ext>
              </a:extLst>
            </p:cNvPr>
            <p:cNvSpPr txBox="1">
              <a:spLocks noChangeArrowheads="1"/>
            </p:cNvSpPr>
            <p:nvPr/>
          </p:nvSpPr>
          <p:spPr bwMode="auto">
            <a:xfrm>
              <a:off x="8079745" y="250235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pkt0</a:t>
              </a:r>
            </a:p>
          </p:txBody>
        </p:sp>
        <p:sp>
          <p:nvSpPr>
            <p:cNvPr id="357" name="Rectangle 95">
              <a:extLst>
                <a:ext uri="{FF2B5EF4-FFF2-40B4-BE49-F238E27FC236}">
                  <a16:creationId xmlns:a16="http://schemas.microsoft.com/office/drawing/2014/main" id="{755DB6B7-F467-9247-B083-632289FD957E}"/>
                </a:ext>
              </a:extLst>
            </p:cNvPr>
            <p:cNvSpPr>
              <a:spLocks noChangeArrowheads="1"/>
            </p:cNvSpPr>
            <p:nvPr/>
          </p:nvSpPr>
          <p:spPr bwMode="auto">
            <a:xfrm>
              <a:off x="9976807" y="1359354"/>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58" name="Text Box 96">
              <a:extLst>
                <a:ext uri="{FF2B5EF4-FFF2-40B4-BE49-F238E27FC236}">
                  <a16:creationId xmlns:a16="http://schemas.microsoft.com/office/drawing/2014/main" id="{A97EABBF-ADD6-1D49-B7F4-AAB3EB89B98B}"/>
                </a:ext>
              </a:extLst>
            </p:cNvPr>
            <p:cNvSpPr txBox="1">
              <a:spLocks noChangeArrowheads="1"/>
            </p:cNvSpPr>
            <p:nvPr/>
          </p:nvSpPr>
          <p:spPr bwMode="auto">
            <a:xfrm>
              <a:off x="9787895" y="1310142"/>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1 2 3</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0 1 2</a:t>
              </a:r>
            </a:p>
          </p:txBody>
        </p:sp>
        <p:sp>
          <p:nvSpPr>
            <p:cNvPr id="359" name="Rectangle 97">
              <a:extLst>
                <a:ext uri="{FF2B5EF4-FFF2-40B4-BE49-F238E27FC236}">
                  <a16:creationId xmlns:a16="http://schemas.microsoft.com/office/drawing/2014/main" id="{3EE66D50-BD61-0E4A-9CF7-EF712D184D6F}"/>
                </a:ext>
              </a:extLst>
            </p:cNvPr>
            <p:cNvSpPr>
              <a:spLocks noChangeArrowheads="1"/>
            </p:cNvSpPr>
            <p:nvPr/>
          </p:nvSpPr>
          <p:spPr bwMode="auto">
            <a:xfrm>
              <a:off x="10097457" y="1630817"/>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0" name="Text Box 98">
              <a:extLst>
                <a:ext uri="{FF2B5EF4-FFF2-40B4-BE49-F238E27FC236}">
                  <a16:creationId xmlns:a16="http://schemas.microsoft.com/office/drawing/2014/main" id="{0FDF5234-E7F1-9D4F-9A97-BD478EC2E7A0}"/>
                </a:ext>
              </a:extLst>
            </p:cNvPr>
            <p:cNvSpPr txBox="1">
              <a:spLocks noChangeArrowheads="1"/>
            </p:cNvSpPr>
            <p:nvPr/>
          </p:nvSpPr>
          <p:spPr bwMode="auto">
            <a:xfrm>
              <a:off x="9784720" y="1584779"/>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 2 3 0</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1 2</a:t>
              </a:r>
            </a:p>
          </p:txBody>
        </p:sp>
        <p:sp>
          <p:nvSpPr>
            <p:cNvPr id="361" name="Rectangle 99">
              <a:extLst>
                <a:ext uri="{FF2B5EF4-FFF2-40B4-BE49-F238E27FC236}">
                  <a16:creationId xmlns:a16="http://schemas.microsoft.com/office/drawing/2014/main" id="{633C63B7-2909-DE47-BCBB-44897C7F89C1}"/>
                </a:ext>
              </a:extLst>
            </p:cNvPr>
            <p:cNvSpPr>
              <a:spLocks noChangeArrowheads="1"/>
            </p:cNvSpPr>
            <p:nvPr/>
          </p:nvSpPr>
          <p:spPr bwMode="auto">
            <a:xfrm>
              <a:off x="10227632" y="1894342"/>
              <a:ext cx="401637" cy="188913"/>
            </a:xfrm>
            <a:prstGeom prst="rect">
              <a:avLst/>
            </a:prstGeom>
            <a:solidFill>
              <a:srgbClr val="008000"/>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2" name="Text Box 100">
              <a:extLst>
                <a:ext uri="{FF2B5EF4-FFF2-40B4-BE49-F238E27FC236}">
                  <a16:creationId xmlns:a16="http://schemas.microsoft.com/office/drawing/2014/main" id="{2812F92C-4236-294E-A0BC-A2833FCDBAFF}"/>
                </a:ext>
              </a:extLst>
            </p:cNvPr>
            <p:cNvSpPr txBox="1">
              <a:spLocks noChangeArrowheads="1"/>
            </p:cNvSpPr>
            <p:nvPr/>
          </p:nvSpPr>
          <p:spPr bwMode="auto">
            <a:xfrm>
              <a:off x="9787895" y="1848304"/>
              <a:ext cx="1030287" cy="2746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3 0 1</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2</a:t>
              </a:r>
            </a:p>
          </p:txBody>
        </p:sp>
        <p:sp>
          <p:nvSpPr>
            <p:cNvPr id="363" name="Line 103">
              <a:extLst>
                <a:ext uri="{FF2B5EF4-FFF2-40B4-BE49-F238E27FC236}">
                  <a16:creationId xmlns:a16="http://schemas.microsoft.com/office/drawing/2014/main" id="{FF2E4D9A-CE76-6945-ACCA-B13DC7285B4E}"/>
                </a:ext>
              </a:extLst>
            </p:cNvPr>
            <p:cNvSpPr>
              <a:spLocks noChangeShapeType="1"/>
            </p:cNvSpPr>
            <p:nvPr/>
          </p:nvSpPr>
          <p:spPr bwMode="auto">
            <a:xfrm flipH="1">
              <a:off x="7933695" y="1441904"/>
              <a:ext cx="1784350" cy="735013"/>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4" name="Line 104">
              <a:extLst>
                <a:ext uri="{FF2B5EF4-FFF2-40B4-BE49-F238E27FC236}">
                  <a16:creationId xmlns:a16="http://schemas.microsoft.com/office/drawing/2014/main" id="{E53CC8D8-A794-8545-9766-CEE36A668234}"/>
                </a:ext>
              </a:extLst>
            </p:cNvPr>
            <p:cNvSpPr>
              <a:spLocks noChangeShapeType="1"/>
            </p:cNvSpPr>
            <p:nvPr/>
          </p:nvSpPr>
          <p:spPr bwMode="auto">
            <a:xfrm flipH="1">
              <a:off x="7952745" y="1705429"/>
              <a:ext cx="1795462" cy="758825"/>
            </a:xfrm>
            <a:prstGeom prst="line">
              <a:avLst/>
            </a:prstGeom>
            <a:noFill/>
            <a:ln w="19050">
              <a:solidFill>
                <a:srgbClr val="008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5" name="Text Box 107">
              <a:extLst>
                <a:ext uri="{FF2B5EF4-FFF2-40B4-BE49-F238E27FC236}">
                  <a16:creationId xmlns:a16="http://schemas.microsoft.com/office/drawing/2014/main" id="{5E4F7443-630A-5146-8A13-69B6B28A368A}"/>
                </a:ext>
              </a:extLst>
            </p:cNvPr>
            <p:cNvSpPr txBox="1">
              <a:spLocks noChangeArrowheads="1"/>
            </p:cNvSpPr>
            <p:nvPr/>
          </p:nvSpPr>
          <p:spPr bwMode="auto">
            <a:xfrm>
              <a:off x="8452807" y="2132467"/>
              <a:ext cx="323850" cy="336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FF0000"/>
                  </a:solidFill>
                  <a:effectLst/>
                  <a:uLnTx/>
                  <a:uFillTx/>
                  <a:latin typeface="Tahoma" charset="0"/>
                  <a:ea typeface="ＭＳ Ｐゴシック" charset="0"/>
                  <a:cs typeface="+mn-cs"/>
                </a:rPr>
                <a:t>X</a:t>
              </a:r>
            </a:p>
          </p:txBody>
        </p:sp>
        <p:sp>
          <p:nvSpPr>
            <p:cNvPr id="366" name="Text Box 109">
              <a:extLst>
                <a:ext uri="{FF2B5EF4-FFF2-40B4-BE49-F238E27FC236}">
                  <a16:creationId xmlns:a16="http://schemas.microsoft.com/office/drawing/2014/main" id="{E330918C-EA47-534F-84FC-AD449C2962CA}"/>
                </a:ext>
              </a:extLst>
            </p:cNvPr>
            <p:cNvSpPr txBox="1">
              <a:spLocks noChangeArrowheads="1"/>
            </p:cNvSpPr>
            <p:nvPr/>
          </p:nvSpPr>
          <p:spPr bwMode="auto">
            <a:xfrm>
              <a:off x="9748207" y="2538867"/>
              <a:ext cx="1447800" cy="457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will accept packet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1" u="none" strike="noStrike" kern="1200" cap="none" spc="0" normalizeH="0" baseline="0" noProof="0">
                  <a:ln>
                    <a:noFill/>
                  </a:ln>
                  <a:solidFill>
                    <a:srgbClr val="CC0000"/>
                  </a:solidFill>
                  <a:effectLst/>
                  <a:uLnTx/>
                  <a:uFillTx/>
                  <a:latin typeface="Tahoma" charset="0"/>
                  <a:ea typeface="ＭＳ Ｐゴシック" charset="0"/>
                  <a:cs typeface="+mn-cs"/>
                </a:rPr>
                <a:t>with seq number 0</a:t>
              </a:r>
            </a:p>
          </p:txBody>
        </p:sp>
        <p:sp>
          <p:nvSpPr>
            <p:cNvPr id="367" name="Line 110">
              <a:extLst>
                <a:ext uri="{FF2B5EF4-FFF2-40B4-BE49-F238E27FC236}">
                  <a16:creationId xmlns:a16="http://schemas.microsoft.com/office/drawing/2014/main" id="{5A45AB60-B76D-5A4B-8C09-04809F1E5ECB}"/>
                </a:ext>
              </a:extLst>
            </p:cNvPr>
            <p:cNvSpPr>
              <a:spLocks noChangeShapeType="1"/>
            </p:cNvSpPr>
            <p:nvPr/>
          </p:nvSpPr>
          <p:spPr bwMode="auto">
            <a:xfrm flipH="1" flipV="1">
              <a:off x="10441945" y="2145167"/>
              <a:ext cx="0" cy="446088"/>
            </a:xfrm>
            <a:prstGeom prst="line">
              <a:avLst/>
            </a:prstGeom>
            <a:noFill/>
            <a:ln w="9525">
              <a:solidFill>
                <a:srgbClr val="CC00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68" name="Line 112">
              <a:extLst>
                <a:ext uri="{FF2B5EF4-FFF2-40B4-BE49-F238E27FC236}">
                  <a16:creationId xmlns:a16="http://schemas.microsoft.com/office/drawing/2014/main" id="{F4CED333-2B29-5047-9987-7FF2B5DE2F0B}"/>
                </a:ext>
              </a:extLst>
            </p:cNvPr>
            <p:cNvSpPr>
              <a:spLocks noChangeShapeType="1"/>
            </p:cNvSpPr>
            <p:nvPr/>
          </p:nvSpPr>
          <p:spPr bwMode="auto">
            <a:xfrm>
              <a:off x="7968620" y="2203904"/>
              <a:ext cx="590550" cy="73025"/>
            </a:xfrm>
            <a:prstGeom prst="line">
              <a:avLst/>
            </a:prstGeom>
            <a:noFill/>
            <a:ln w="19050">
              <a:solidFill>
                <a:srgbClr val="000099"/>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grpSp>
          <p:nvGrpSpPr>
            <p:cNvPr id="369" name="Group 115">
              <a:extLst>
                <a:ext uri="{FF2B5EF4-FFF2-40B4-BE49-F238E27FC236}">
                  <a16:creationId xmlns:a16="http://schemas.microsoft.com/office/drawing/2014/main" id="{6E7A2A89-7268-A649-8EAD-C55997BFA90B}"/>
                </a:ext>
              </a:extLst>
            </p:cNvPr>
            <p:cNvGrpSpPr>
              <a:grpSpLocks/>
            </p:cNvGrpSpPr>
            <p:nvPr/>
          </p:nvGrpSpPr>
          <p:grpSpPr bwMode="auto">
            <a:xfrm>
              <a:off x="6957382" y="2037217"/>
              <a:ext cx="1030287" cy="274638"/>
              <a:chOff x="2667" y="3750"/>
              <a:chExt cx="649" cy="173"/>
            </a:xfrm>
          </p:grpSpPr>
          <p:sp>
            <p:nvSpPr>
              <p:cNvPr id="372" name="Rectangle 113">
                <a:extLst>
                  <a:ext uri="{FF2B5EF4-FFF2-40B4-BE49-F238E27FC236}">
                    <a16:creationId xmlns:a16="http://schemas.microsoft.com/office/drawing/2014/main" id="{FB4CA816-07E8-3E4B-B5D4-D5F338142B0D}"/>
                  </a:ext>
                </a:extLst>
              </p:cNvPr>
              <p:cNvSpPr>
                <a:spLocks noChangeArrowheads="1"/>
              </p:cNvSpPr>
              <p:nvPr/>
            </p:nvSpPr>
            <p:spPr bwMode="auto">
              <a:xfrm>
                <a:off x="2786" y="3779"/>
                <a:ext cx="253" cy="119"/>
              </a:xfrm>
              <a:prstGeom prst="rect">
                <a:avLst/>
              </a:prstGeom>
              <a:solidFill>
                <a:srgbClr val="000099"/>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Tahoma" charset="0"/>
                  <a:ea typeface="ＭＳ Ｐゴシック" charset="0"/>
                  <a:cs typeface="+mn-cs"/>
                </a:endParaRPr>
              </a:p>
            </p:txBody>
          </p:sp>
          <p:sp>
            <p:nvSpPr>
              <p:cNvPr id="373" name="Text Box 114">
                <a:extLst>
                  <a:ext uri="{FF2B5EF4-FFF2-40B4-BE49-F238E27FC236}">
                    <a16:creationId xmlns:a16="http://schemas.microsoft.com/office/drawing/2014/main" id="{20879E2F-191F-0042-ABAE-F525B0ADB605}"/>
                  </a:ext>
                </a:extLst>
              </p:cNvPr>
              <p:cNvSpPr txBox="1">
                <a:spLocks noChangeArrowheads="1"/>
              </p:cNvSpPr>
              <p:nvPr/>
            </p:nvSpPr>
            <p:spPr bwMode="auto">
              <a:xfrm>
                <a:off x="2667" y="3750"/>
                <a:ext cx="649" cy="17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1 2</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 </a:t>
                </a:r>
                <a:r>
                  <a:rPr kumimoji="0" lang="en-US" sz="1200" b="0" i="0" u="none" strike="noStrike" kern="1200" cap="none" spc="0" normalizeH="0" baseline="0" noProof="0">
                    <a:ln>
                      <a:noFill/>
                    </a:ln>
                    <a:solidFill>
                      <a:prstClr val="white"/>
                    </a:solidFill>
                    <a:effectLst/>
                    <a:uLnTx/>
                    <a:uFillTx/>
                    <a:latin typeface="Arial" charset="0"/>
                    <a:ea typeface="ＭＳ Ｐゴシック" charset="0"/>
                    <a:cs typeface="+mn-cs"/>
                  </a:rPr>
                  <a:t>3 </a:t>
                </a:r>
                <a:r>
                  <a:rPr kumimoji="0" lang="en-US" sz="1200" b="0" i="0" u="none" strike="noStrike" kern="1200" cap="none" spc="0" normalizeH="0" baseline="0" noProof="0">
                    <a:ln>
                      <a:noFill/>
                    </a:ln>
                    <a:solidFill>
                      <a:prstClr val="black"/>
                    </a:solidFill>
                    <a:effectLst/>
                    <a:uLnTx/>
                    <a:uFillTx/>
                    <a:latin typeface="Arial" charset="0"/>
                    <a:ea typeface="ＭＳ Ｐゴシック" charset="0"/>
                    <a:cs typeface="+mn-cs"/>
                  </a:rPr>
                  <a:t>0 1 2</a:t>
                </a:r>
              </a:p>
            </p:txBody>
          </p:sp>
        </p:grpSp>
        <p:sp>
          <p:nvSpPr>
            <p:cNvPr id="370" name="Text Box 116">
              <a:extLst>
                <a:ext uri="{FF2B5EF4-FFF2-40B4-BE49-F238E27FC236}">
                  <a16:creationId xmlns:a16="http://schemas.microsoft.com/office/drawing/2014/main" id="{8FD7E63C-BA27-9E4C-A8A6-56DE67BAD176}"/>
                </a:ext>
              </a:extLst>
            </p:cNvPr>
            <p:cNvSpPr txBox="1">
              <a:spLocks noChangeArrowheads="1"/>
            </p:cNvSpPr>
            <p:nvPr/>
          </p:nvSpPr>
          <p:spPr bwMode="auto">
            <a:xfrm>
              <a:off x="8082920" y="1988004"/>
              <a:ext cx="527050" cy="304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Tahoma" charset="0"/>
                  <a:ea typeface="ＭＳ Ｐゴシック" charset="0"/>
                  <a:cs typeface="+mn-cs"/>
                </a:rPr>
                <a:t>pkt3</a:t>
              </a:r>
            </a:p>
          </p:txBody>
        </p:sp>
      </p:grpSp>
      <p:sp>
        <p:nvSpPr>
          <p:cNvPr id="371" name="Text Box 119">
            <a:extLst>
              <a:ext uri="{FF2B5EF4-FFF2-40B4-BE49-F238E27FC236}">
                <a16:creationId xmlns:a16="http://schemas.microsoft.com/office/drawing/2014/main" id="{5339E393-341F-2B4B-9A2F-912F5CB023FE}"/>
              </a:ext>
            </a:extLst>
          </p:cNvPr>
          <p:cNvSpPr txBox="1">
            <a:spLocks noChangeArrowheads="1"/>
          </p:cNvSpPr>
          <p:nvPr/>
        </p:nvSpPr>
        <p:spPr bwMode="auto">
          <a:xfrm>
            <a:off x="6800220" y="2834142"/>
            <a:ext cx="1879361"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C00000"/>
                </a:solidFill>
                <a:effectLst/>
                <a:uLnTx/>
                <a:uFillTx/>
                <a:latin typeface="Tahoma" charset="0"/>
                <a:ea typeface="ＭＳ Ｐゴシック" charset="0"/>
                <a:cs typeface="+mn-cs"/>
              </a:rPr>
              <a:t>(a) no problem</a:t>
            </a:r>
          </a:p>
        </p:txBody>
      </p:sp>
      <p:sp>
        <p:nvSpPr>
          <p:cNvPr id="70" name="Rectangle 3">
            <a:extLst>
              <a:ext uri="{FF2B5EF4-FFF2-40B4-BE49-F238E27FC236}">
                <a16:creationId xmlns:a16="http://schemas.microsoft.com/office/drawing/2014/main" id="{A8BECC0D-D119-A543-A313-AE46EF8BD57C}"/>
              </a:ext>
            </a:extLst>
          </p:cNvPr>
          <p:cNvSpPr txBox="1">
            <a:spLocks noChangeArrowheads="1"/>
          </p:cNvSpPr>
          <p:nvPr/>
        </p:nvSpPr>
        <p:spPr>
          <a:xfrm>
            <a:off x="794654" y="1899557"/>
            <a:ext cx="5517245" cy="132624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example: </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seq #</a:t>
            </a:r>
            <a:r>
              <a:rPr kumimoji="0" lang="en-US" altLang="ja-JP"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s: 0, 1, 2, 3 </a:t>
            </a:r>
            <a:r>
              <a:rPr kumimoji="0" lang="en-US" altLang="ja-JP" sz="20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(base 4 counting)</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4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window size=3</a:t>
            </a:r>
            <a:endParaRPr kumimoji="0" lang="en-US" altLang="en-US" sz="2800" b="0" i="0"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endParaRPr>
          </a:p>
        </p:txBody>
      </p:sp>
      <p:grpSp>
        <p:nvGrpSpPr>
          <p:cNvPr id="10" name="Group 9">
            <a:extLst>
              <a:ext uri="{FF2B5EF4-FFF2-40B4-BE49-F238E27FC236}">
                <a16:creationId xmlns:a16="http://schemas.microsoft.com/office/drawing/2014/main" id="{736268CD-290F-C649-A065-0503FC9197DB}"/>
              </a:ext>
            </a:extLst>
          </p:cNvPr>
          <p:cNvGrpSpPr/>
          <p:nvPr/>
        </p:nvGrpSpPr>
        <p:grpSpPr>
          <a:xfrm>
            <a:off x="6612895" y="981529"/>
            <a:ext cx="2769497" cy="5564188"/>
            <a:chOff x="6612895" y="981529"/>
            <a:chExt cx="2769497" cy="5564188"/>
          </a:xfrm>
        </p:grpSpPr>
        <p:sp>
          <p:nvSpPr>
            <p:cNvPr id="9" name="Rectangle 8">
              <a:extLst>
                <a:ext uri="{FF2B5EF4-FFF2-40B4-BE49-F238E27FC236}">
                  <a16:creationId xmlns:a16="http://schemas.microsoft.com/office/drawing/2014/main" id="{82772DC8-1267-2046-8CD5-6C8C299A5017}"/>
                </a:ext>
              </a:extLst>
            </p:cNvPr>
            <p:cNvSpPr/>
            <p:nvPr/>
          </p:nvSpPr>
          <p:spPr>
            <a:xfrm>
              <a:off x="6612895" y="981529"/>
              <a:ext cx="2463800" cy="5564188"/>
            </a:xfrm>
            <a:prstGeom prst="rect">
              <a:avLst/>
            </a:prstGeom>
            <a:solidFill>
              <a:schemeClr val="bg1">
                <a:alpha val="9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381" name="Group 122">
              <a:extLst>
                <a:ext uri="{FF2B5EF4-FFF2-40B4-BE49-F238E27FC236}">
                  <a16:creationId xmlns:a16="http://schemas.microsoft.com/office/drawing/2014/main" id="{E039FCAB-16C2-CA40-8F03-2E2D41DC3CF7}"/>
                </a:ext>
              </a:extLst>
            </p:cNvPr>
            <p:cNvGrpSpPr>
              <a:grpSpLocks/>
            </p:cNvGrpSpPr>
            <p:nvPr/>
          </p:nvGrpSpPr>
          <p:grpSpPr bwMode="auto">
            <a:xfrm>
              <a:off x="8864867" y="1005799"/>
              <a:ext cx="517525" cy="5278437"/>
              <a:chOff x="3821" y="550"/>
              <a:chExt cx="326" cy="3325"/>
            </a:xfrm>
          </p:grpSpPr>
          <p:pic>
            <p:nvPicPr>
              <p:cNvPr id="382" name="Picture 5" descr="curtain">
                <a:extLst>
                  <a:ext uri="{FF2B5EF4-FFF2-40B4-BE49-F238E27FC236}">
                    <a16:creationId xmlns:a16="http://schemas.microsoft.com/office/drawing/2014/main" id="{403F5413-B503-FE4C-9AC1-492926543E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3" y="550"/>
                <a:ext cx="284"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3" name="Picture 111" descr="curtain">
                <a:extLst>
                  <a:ext uri="{FF2B5EF4-FFF2-40B4-BE49-F238E27FC236}">
                    <a16:creationId xmlns:a16="http://schemas.microsoft.com/office/drawing/2014/main" id="{21203F3F-D4DD-E848-A9F4-2C0EDDF31B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 y="2564"/>
                <a:ext cx="326" cy="1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80" name="Text Box 121">
            <a:extLst>
              <a:ext uri="{FF2B5EF4-FFF2-40B4-BE49-F238E27FC236}">
                <a16:creationId xmlns:a16="http://schemas.microsoft.com/office/drawing/2014/main" id="{1D394A1F-BD9E-ED47-964B-579F38672782}"/>
              </a:ext>
            </a:extLst>
          </p:cNvPr>
          <p:cNvSpPr txBox="1">
            <a:spLocks noChangeArrowheads="1"/>
          </p:cNvSpPr>
          <p:nvPr/>
        </p:nvSpPr>
        <p:spPr bwMode="auto">
          <a:xfrm>
            <a:off x="6811617" y="2358260"/>
            <a:ext cx="2107096" cy="2308324"/>
          </a:xfrm>
          <a:prstGeom prst="rect">
            <a:avLst/>
          </a:prstGeom>
          <a:solidFill>
            <a:schemeClr val="bg1"/>
          </a:solid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can’</a:t>
            </a:r>
            <a:r>
              <a:rPr kumimoji="0" lang="en-US" altLang="ja-JP" sz="20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t see sender side</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a:ln>
                  <a:noFill/>
                </a:ln>
                <a:solidFill>
                  <a:prstClr val="black"/>
                </a:solidFill>
                <a:effectLst/>
                <a:uLnTx/>
                <a:uFillTx/>
                <a:latin typeface="Calibri" panose="020F0502020204030204"/>
                <a:ea typeface="ＭＳ Ｐゴシック" panose="020B0600070205080204" pitchFamily="34" charset="-128"/>
                <a:cs typeface="+mn-cs"/>
              </a:rPr>
              <a:t>receiver behavior identical in both cases!</a:t>
            </a:r>
          </a:p>
          <a:p>
            <a:pPr marL="171450" marR="0" lvl="0" indent="-17145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altLang="en-US" sz="20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something’</a:t>
            </a:r>
            <a:r>
              <a:rPr kumimoji="0" lang="en-US" altLang="ja-JP" sz="20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rPr>
              <a:t>s (very) wrong!</a:t>
            </a:r>
            <a:endParaRPr kumimoji="0" lang="en-US" altLang="en-US" sz="2000" b="0" i="1" u="none" strike="noStrike" kern="1200" cap="none" spc="0" normalizeH="0" baseline="0" noProof="0">
              <a:ln>
                <a:noFill/>
              </a:ln>
              <a:solidFill>
                <a:srgbClr val="CC0000"/>
              </a:solidFill>
              <a:effectLst/>
              <a:uLnTx/>
              <a:uFillTx/>
              <a:latin typeface="Calibri" panose="020F0502020204030204"/>
              <a:ea typeface="ＭＳ Ｐゴシック" panose="020B0600070205080204" pitchFamily="34" charset="-128"/>
              <a:cs typeface="+mn-cs"/>
            </a:endParaRPr>
          </a:p>
        </p:txBody>
      </p:sp>
    </p:spTree>
    <p:extLst>
      <p:ext uri="{BB962C8B-B14F-4D97-AF65-F5344CB8AC3E}">
        <p14:creationId xmlns:p14="http://schemas.microsoft.com/office/powerpoint/2010/main" val="2261465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380"/>
                                        </p:tgtEl>
                                        <p:attrNameLst>
                                          <p:attrName>style.visibility</p:attrName>
                                        </p:attrNameLst>
                                      </p:cBhvr>
                                      <p:to>
                                        <p:strVal val="visible"/>
                                      </p:to>
                                    </p:set>
                                    <p:animEffect transition="in" filter="dissolve">
                                      <p:cBhvr>
                                        <p:cTn id="7" dur="500"/>
                                        <p:tgtEl>
                                          <p:spTgt spid="380"/>
                                        </p:tgtEl>
                                      </p:cBhvr>
                                    </p:animEffect>
                                  </p:childTnLst>
                                </p:cTn>
                              </p:par>
                              <p:par>
                                <p:cTn id="8" presetID="9"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71"/>
                                        </p:tgtEl>
                                        <p:attrNameLst>
                                          <p:attrName>style.visibility</p:attrName>
                                        </p:attrNameLst>
                                      </p:cBhvr>
                                      <p:to>
                                        <p:strVal val="visible"/>
                                      </p:to>
                                    </p:set>
                                    <p:animEffect transition="in" filter="dissolve">
                                      <p:cBhvr>
                                        <p:cTn id="15"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38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00ADA-DED6-2F5D-32F6-3DCECC27F3D1}"/>
              </a:ext>
            </a:extLst>
          </p:cNvPr>
          <p:cNvSpPr>
            <a:spLocks noGrp="1"/>
          </p:cNvSpPr>
          <p:nvPr>
            <p:ph type="title"/>
          </p:nvPr>
        </p:nvSpPr>
        <p:spPr/>
        <p:txBody>
          <a:bodyPr/>
          <a:lstStyle/>
          <a:p>
            <a:r>
              <a:rPr lang="en-US" sz="4400"/>
              <a:t>Summary for </a:t>
            </a:r>
            <a:r>
              <a:rPr lang="en-US" sz="4400" err="1"/>
              <a:t>rdt</a:t>
            </a:r>
            <a:r>
              <a:rPr lang="en-US" sz="4400"/>
              <a:t> tools</a:t>
            </a:r>
            <a:endParaRPr lang="en-US"/>
          </a:p>
        </p:txBody>
      </p:sp>
      <p:sp>
        <p:nvSpPr>
          <p:cNvPr id="3" name="Content Placeholder 2">
            <a:extLst>
              <a:ext uri="{FF2B5EF4-FFF2-40B4-BE49-F238E27FC236}">
                <a16:creationId xmlns:a16="http://schemas.microsoft.com/office/drawing/2014/main" id="{FC096E37-E6C4-E510-82EE-6E4E9D4DF992}"/>
              </a:ext>
            </a:extLst>
          </p:cNvPr>
          <p:cNvSpPr>
            <a:spLocks noGrp="1"/>
          </p:cNvSpPr>
          <p:nvPr>
            <p:ph sz="half" idx="1"/>
          </p:nvPr>
        </p:nvSpPr>
        <p:spPr>
          <a:xfrm>
            <a:off x="838200" y="1524515"/>
            <a:ext cx="5134583" cy="1452149"/>
          </a:xfrm>
        </p:spPr>
        <p:txBody>
          <a:bodyPr>
            <a:normAutofit/>
          </a:bodyPr>
          <a:lstStyle/>
          <a:p>
            <a:r>
              <a:rPr lang="en-US" sz="3200">
                <a:solidFill>
                  <a:srgbClr val="0000A3"/>
                </a:solidFill>
              </a:rPr>
              <a:t>ACK/NAK</a:t>
            </a:r>
          </a:p>
          <a:p>
            <a:pPr lvl="1"/>
            <a:r>
              <a:rPr lang="en-US" sz="2800"/>
              <a:t>provides receiver feedback</a:t>
            </a:r>
          </a:p>
          <a:p>
            <a:pPr lvl="1"/>
            <a:r>
              <a:rPr lang="en-US" sz="2800"/>
              <a:t>can also be corrupted or lost</a:t>
            </a:r>
          </a:p>
          <a:p>
            <a:pPr marL="463550" lvl="1" indent="0">
              <a:buNone/>
            </a:pPr>
            <a:endParaRPr lang="en-US" sz="2800"/>
          </a:p>
        </p:txBody>
      </p:sp>
      <p:pic>
        <p:nvPicPr>
          <p:cNvPr id="6" name="Graphic 5" descr="Sunglasses face outline with solid fill">
            <a:extLst>
              <a:ext uri="{FF2B5EF4-FFF2-40B4-BE49-F238E27FC236}">
                <a16:creationId xmlns:a16="http://schemas.microsoft.com/office/drawing/2014/main" id="{7841F3EA-E542-2168-6059-D69EA6F4F3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81990" y="1994146"/>
            <a:ext cx="457200" cy="457200"/>
          </a:xfrm>
          <a:prstGeom prst="rect">
            <a:avLst/>
          </a:prstGeom>
        </p:spPr>
      </p:pic>
      <p:pic>
        <p:nvPicPr>
          <p:cNvPr id="8" name="Graphic 7" descr="Crying face outline with solid fill">
            <a:extLst>
              <a:ext uri="{FF2B5EF4-FFF2-40B4-BE49-F238E27FC236}">
                <a16:creationId xmlns:a16="http://schemas.microsoft.com/office/drawing/2014/main" id="{168C6957-A7AA-56F4-ED51-65EFCC1852C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90097" y="2519464"/>
            <a:ext cx="457200" cy="457200"/>
          </a:xfrm>
          <a:prstGeom prst="rect">
            <a:avLst/>
          </a:prstGeom>
        </p:spPr>
      </p:pic>
      <p:sp>
        <p:nvSpPr>
          <p:cNvPr id="9" name="Content Placeholder 2">
            <a:extLst>
              <a:ext uri="{FF2B5EF4-FFF2-40B4-BE49-F238E27FC236}">
                <a16:creationId xmlns:a16="http://schemas.microsoft.com/office/drawing/2014/main" id="{435456FB-9CE2-2A0A-24BF-1F883F91333A}"/>
              </a:ext>
            </a:extLst>
          </p:cNvPr>
          <p:cNvSpPr txBox="1">
            <a:spLocks/>
          </p:cNvSpPr>
          <p:nvPr/>
        </p:nvSpPr>
        <p:spPr>
          <a:xfrm>
            <a:off x="838200" y="3155262"/>
            <a:ext cx="6129130" cy="145214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a:solidFill>
                  <a:srgbClr val="0000A3"/>
                </a:solidFill>
              </a:rPr>
              <a:t>Timer</a:t>
            </a:r>
          </a:p>
          <a:p>
            <a:pPr lvl="1"/>
            <a:r>
              <a:rPr lang="en-US" sz="2800"/>
              <a:t>detects pkt/feedback loss</a:t>
            </a:r>
          </a:p>
          <a:p>
            <a:pPr lvl="1"/>
            <a:r>
              <a:rPr lang="en-US" sz="2800"/>
              <a:t>may lead to duplicate pkts</a:t>
            </a:r>
          </a:p>
          <a:p>
            <a:pPr marL="463550" lvl="1" indent="0">
              <a:buFont typeface="Arial" panose="020B0604020202020204" pitchFamily="34" charset="0"/>
              <a:buNone/>
            </a:pPr>
            <a:endParaRPr lang="en-US" sz="2800"/>
          </a:p>
        </p:txBody>
      </p:sp>
      <p:pic>
        <p:nvPicPr>
          <p:cNvPr id="10" name="Graphic 9" descr="Sunglasses face outline with solid fill">
            <a:extLst>
              <a:ext uri="{FF2B5EF4-FFF2-40B4-BE49-F238E27FC236}">
                <a16:creationId xmlns:a16="http://schemas.microsoft.com/office/drawing/2014/main" id="{5088CA89-CC14-236D-4021-81A16A8637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65776" y="3624893"/>
            <a:ext cx="457200" cy="457200"/>
          </a:xfrm>
          <a:prstGeom prst="rect">
            <a:avLst/>
          </a:prstGeom>
        </p:spPr>
      </p:pic>
      <p:pic>
        <p:nvPicPr>
          <p:cNvPr id="11" name="Graphic 10" descr="Crying face outline with solid fill">
            <a:extLst>
              <a:ext uri="{FF2B5EF4-FFF2-40B4-BE49-F238E27FC236}">
                <a16:creationId xmlns:a16="http://schemas.microsoft.com/office/drawing/2014/main" id="{D63B4866-7820-9084-88B4-58D59340669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3883" y="4150211"/>
            <a:ext cx="457200" cy="457200"/>
          </a:xfrm>
          <a:prstGeom prst="rect">
            <a:avLst/>
          </a:prstGeom>
        </p:spPr>
      </p:pic>
      <p:sp>
        <p:nvSpPr>
          <p:cNvPr id="12" name="Content Placeholder 2">
            <a:extLst>
              <a:ext uri="{FF2B5EF4-FFF2-40B4-BE49-F238E27FC236}">
                <a16:creationId xmlns:a16="http://schemas.microsoft.com/office/drawing/2014/main" id="{92DB662B-93A5-EA4D-65A9-1A8084EA2EC0}"/>
              </a:ext>
            </a:extLst>
          </p:cNvPr>
          <p:cNvSpPr txBox="1">
            <a:spLocks/>
          </p:cNvSpPr>
          <p:nvPr/>
        </p:nvSpPr>
        <p:spPr>
          <a:xfrm>
            <a:off x="6426738" y="1657851"/>
            <a:ext cx="4956242" cy="1452149"/>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a:solidFill>
                  <a:srgbClr val="0000A3"/>
                </a:solidFill>
              </a:rPr>
              <a:t>Sequence number</a:t>
            </a:r>
          </a:p>
          <a:p>
            <a:pPr lvl="1"/>
            <a:r>
              <a:rPr lang="en-US" sz="2800"/>
              <a:t>detects duplicate pkts</a:t>
            </a:r>
          </a:p>
          <a:p>
            <a:pPr lvl="1"/>
            <a:r>
              <a:rPr lang="en-US" sz="2800"/>
              <a:t>Has to be a bounded number of bits</a:t>
            </a:r>
          </a:p>
          <a:p>
            <a:pPr marL="463550" lvl="1" indent="0">
              <a:buFont typeface="Arial" panose="020B0604020202020204" pitchFamily="34" charset="0"/>
              <a:buNone/>
            </a:pPr>
            <a:endParaRPr lang="en-US" sz="2800"/>
          </a:p>
        </p:txBody>
      </p:sp>
      <p:pic>
        <p:nvPicPr>
          <p:cNvPr id="13" name="Graphic 12" descr="Sunglasses face outline with solid fill">
            <a:extLst>
              <a:ext uri="{FF2B5EF4-FFF2-40B4-BE49-F238E27FC236}">
                <a16:creationId xmlns:a16="http://schemas.microsoft.com/office/drawing/2014/main" id="{7D772326-673F-3DE1-FAF3-6CFC3E4152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78635" y="1900234"/>
            <a:ext cx="457200" cy="457200"/>
          </a:xfrm>
          <a:prstGeom prst="rect">
            <a:avLst/>
          </a:prstGeom>
        </p:spPr>
      </p:pic>
      <p:pic>
        <p:nvPicPr>
          <p:cNvPr id="14" name="Graphic 13" descr="Crying face outline with solid fill">
            <a:extLst>
              <a:ext uri="{FF2B5EF4-FFF2-40B4-BE49-F238E27FC236}">
                <a16:creationId xmlns:a16="http://schemas.microsoft.com/office/drawing/2014/main" id="{58AA8A5D-A58D-B482-CAE8-DADD61CDA9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486742" y="2425552"/>
            <a:ext cx="457200" cy="457200"/>
          </a:xfrm>
          <a:prstGeom prst="rect">
            <a:avLst/>
          </a:prstGeom>
        </p:spPr>
      </p:pic>
      <p:sp>
        <p:nvSpPr>
          <p:cNvPr id="16" name="Content Placeholder 2">
            <a:extLst>
              <a:ext uri="{FF2B5EF4-FFF2-40B4-BE49-F238E27FC236}">
                <a16:creationId xmlns:a16="http://schemas.microsoft.com/office/drawing/2014/main" id="{57B9251C-B603-9D98-7DB6-64EF79B6B651}"/>
              </a:ext>
            </a:extLst>
          </p:cNvPr>
          <p:cNvSpPr txBox="1">
            <a:spLocks/>
          </p:cNvSpPr>
          <p:nvPr/>
        </p:nvSpPr>
        <p:spPr>
          <a:xfrm>
            <a:off x="6426738" y="3266719"/>
            <a:ext cx="5134583" cy="163074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3200">
                <a:solidFill>
                  <a:srgbClr val="0000A3"/>
                </a:solidFill>
              </a:rPr>
              <a:t>Sliding window</a:t>
            </a:r>
          </a:p>
          <a:p>
            <a:pPr lvl="1"/>
            <a:r>
              <a:rPr lang="en-US" sz="2800"/>
              <a:t>allows for pipelining pkt</a:t>
            </a:r>
          </a:p>
          <a:p>
            <a:pPr lvl="1"/>
            <a:r>
              <a:rPr lang="en-US" sz="2800"/>
              <a:t>reuses sequence number</a:t>
            </a:r>
          </a:p>
          <a:p>
            <a:pPr marL="463550" lvl="1" indent="0">
              <a:buFont typeface="Arial" panose="020B0604020202020204" pitchFamily="34" charset="0"/>
              <a:buNone/>
            </a:pPr>
            <a:endParaRPr lang="en-US" sz="2800"/>
          </a:p>
        </p:txBody>
      </p:sp>
      <p:pic>
        <p:nvPicPr>
          <p:cNvPr id="17" name="Graphic 16" descr="Sunglasses face outline with solid fill">
            <a:extLst>
              <a:ext uri="{FF2B5EF4-FFF2-40B4-BE49-F238E27FC236}">
                <a16:creationId xmlns:a16="http://schemas.microsoft.com/office/drawing/2014/main" id="{172B5922-848C-8BEB-93DB-8DC58D3D47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07302" y="3964950"/>
            <a:ext cx="457200" cy="457200"/>
          </a:xfrm>
          <a:prstGeom prst="rect">
            <a:avLst/>
          </a:prstGeom>
        </p:spPr>
      </p:pic>
    </p:spTree>
    <p:extLst>
      <p:ext uri="{BB962C8B-B14F-4D97-AF65-F5344CB8AC3E}">
        <p14:creationId xmlns:p14="http://schemas.microsoft.com/office/powerpoint/2010/main" val="1466171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dirty="0"/>
              <a:t>Reliable data transfer at a glance</a:t>
            </a:r>
            <a:endParaRPr lang="en-US" sz="4400" dirty="0"/>
          </a:p>
        </p:txBody>
      </p:sp>
      <p:grpSp>
        <p:nvGrpSpPr>
          <p:cNvPr id="9" name="Group 8">
            <a:extLst>
              <a:ext uri="{FF2B5EF4-FFF2-40B4-BE49-F238E27FC236}">
                <a16:creationId xmlns:a16="http://schemas.microsoft.com/office/drawing/2014/main" id="{C7D89CDE-A98B-A64B-A840-9A38508B9B43}"/>
              </a:ext>
            </a:extLst>
          </p:cNvPr>
          <p:cNvGrpSpPr/>
          <p:nvPr/>
        </p:nvGrpSpPr>
        <p:grpSpPr>
          <a:xfrm>
            <a:off x="6226081" y="1900904"/>
            <a:ext cx="5598584" cy="4095684"/>
            <a:chOff x="6226081" y="2364366"/>
            <a:chExt cx="5598584" cy="4095684"/>
          </a:xfrm>
        </p:grpSpPr>
        <p:grpSp>
          <p:nvGrpSpPr>
            <p:cNvPr id="98" name="Group 97">
              <a:extLst>
                <a:ext uri="{FF2B5EF4-FFF2-40B4-BE49-F238E27FC236}">
                  <a16:creationId xmlns:a16="http://schemas.microsoft.com/office/drawing/2014/main" id="{6F69B15D-5882-BD4E-83B7-5C85A253A430}"/>
                </a:ext>
              </a:extLst>
            </p:cNvPr>
            <p:cNvGrpSpPr/>
            <p:nvPr/>
          </p:nvGrpSpPr>
          <p:grpSpPr>
            <a:xfrm>
              <a:off x="6944646" y="2545250"/>
              <a:ext cx="1245036" cy="593992"/>
              <a:chOff x="9852456" y="608434"/>
              <a:chExt cx="1245036" cy="593992"/>
            </a:xfrm>
          </p:grpSpPr>
          <p:sp>
            <p:nvSpPr>
              <p:cNvPr id="157" name="Oval 19">
                <a:extLst>
                  <a:ext uri="{FF2B5EF4-FFF2-40B4-BE49-F238E27FC236}">
                    <a16:creationId xmlns:a16="http://schemas.microsoft.com/office/drawing/2014/main" id="{056D9101-B295-BE4A-9002-B9C75319D4B3}"/>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58" name="TextBox 157">
                <a:extLst>
                  <a:ext uri="{FF2B5EF4-FFF2-40B4-BE49-F238E27FC236}">
                    <a16:creationId xmlns:a16="http://schemas.microsoft.com/office/drawing/2014/main" id="{B98075D5-1094-EA42-8C93-9C2D954BC121}"/>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99" name="Group 98">
              <a:extLst>
                <a:ext uri="{FF2B5EF4-FFF2-40B4-BE49-F238E27FC236}">
                  <a16:creationId xmlns:a16="http://schemas.microsoft.com/office/drawing/2014/main" id="{5402A96E-C536-5E4C-BB36-5F57DDFFE613}"/>
                </a:ext>
              </a:extLst>
            </p:cNvPr>
            <p:cNvGrpSpPr/>
            <p:nvPr/>
          </p:nvGrpSpPr>
          <p:grpSpPr>
            <a:xfrm>
              <a:off x="7541116" y="2997281"/>
              <a:ext cx="577241" cy="338554"/>
              <a:chOff x="9950444" y="999755"/>
              <a:chExt cx="577241" cy="338554"/>
            </a:xfrm>
          </p:grpSpPr>
          <p:sp>
            <p:nvSpPr>
              <p:cNvPr id="155" name="Rectangle 154">
                <a:extLst>
                  <a:ext uri="{FF2B5EF4-FFF2-40B4-BE49-F238E27FC236}">
                    <a16:creationId xmlns:a16="http://schemas.microsoft.com/office/drawing/2014/main" id="{0D3BE65A-11E7-ED41-B532-DDED3A87485C}"/>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6" name="TextBox 155">
                <a:extLst>
                  <a:ext uri="{FF2B5EF4-FFF2-40B4-BE49-F238E27FC236}">
                    <a16:creationId xmlns:a16="http://schemas.microsoft.com/office/drawing/2014/main" id="{05315891-C43B-4E47-AA7C-98881DCEDB55}"/>
                  </a:ext>
                </a:extLst>
              </p:cNvPr>
              <p:cNvSpPr txBox="1"/>
              <p:nvPr/>
            </p:nvSpPr>
            <p:spPr>
              <a:xfrm>
                <a:off x="9950444" y="999755"/>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0" name="Group 194">
              <a:extLst>
                <a:ext uri="{FF2B5EF4-FFF2-40B4-BE49-F238E27FC236}">
                  <a16:creationId xmlns:a16="http://schemas.microsoft.com/office/drawing/2014/main" id="{54168ABB-31DA-FD4E-B361-85C3C0971BE8}"/>
                </a:ext>
              </a:extLst>
            </p:cNvPr>
            <p:cNvGrpSpPr>
              <a:grpSpLocks/>
            </p:cNvGrpSpPr>
            <p:nvPr/>
          </p:nvGrpSpPr>
          <p:grpSpPr bwMode="auto">
            <a:xfrm>
              <a:off x="6677899" y="2425781"/>
              <a:ext cx="545509" cy="512284"/>
              <a:chOff x="-44" y="1473"/>
              <a:chExt cx="981" cy="1105"/>
            </a:xfrm>
          </p:grpSpPr>
          <p:pic>
            <p:nvPicPr>
              <p:cNvPr id="153" name="Picture 195" descr="desktop_computer_stylized_medium">
                <a:extLst>
                  <a:ext uri="{FF2B5EF4-FFF2-40B4-BE49-F238E27FC236}">
                    <a16:creationId xmlns:a16="http://schemas.microsoft.com/office/drawing/2014/main" id="{272E925C-57A6-144C-A625-180C395BBE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4" name="Freeform 196">
                <a:extLst>
                  <a:ext uri="{FF2B5EF4-FFF2-40B4-BE49-F238E27FC236}">
                    <a16:creationId xmlns:a16="http://schemas.microsoft.com/office/drawing/2014/main" id="{5E936CF8-605C-F948-973D-474011FE90E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01" name="Group 100">
              <a:extLst>
                <a:ext uri="{FF2B5EF4-FFF2-40B4-BE49-F238E27FC236}">
                  <a16:creationId xmlns:a16="http://schemas.microsoft.com/office/drawing/2014/main" id="{94E6CD2B-9DBD-9847-AE43-1F20A9F4B7A7}"/>
                </a:ext>
              </a:extLst>
            </p:cNvPr>
            <p:cNvGrpSpPr/>
            <p:nvPr/>
          </p:nvGrpSpPr>
          <p:grpSpPr>
            <a:xfrm>
              <a:off x="10189724" y="2496350"/>
              <a:ext cx="1245036" cy="593992"/>
              <a:chOff x="9852456" y="608434"/>
              <a:chExt cx="1245036" cy="593992"/>
            </a:xfrm>
          </p:grpSpPr>
          <p:sp>
            <p:nvSpPr>
              <p:cNvPr id="151" name="Oval 19">
                <a:extLst>
                  <a:ext uri="{FF2B5EF4-FFF2-40B4-BE49-F238E27FC236}">
                    <a16:creationId xmlns:a16="http://schemas.microsoft.com/office/drawing/2014/main" id="{65C8DA48-6ECB-6D4D-80B9-2E7231D021E7}"/>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152" name="TextBox 151">
                <a:extLst>
                  <a:ext uri="{FF2B5EF4-FFF2-40B4-BE49-F238E27FC236}">
                    <a16:creationId xmlns:a16="http://schemas.microsoft.com/office/drawing/2014/main" id="{F98362D2-A31F-1547-A061-D0BD0AD53B62}"/>
                  </a:ext>
                </a:extLst>
              </p:cNvPr>
              <p:cNvSpPr txBox="1"/>
              <p:nvPr/>
            </p:nvSpPr>
            <p:spPr>
              <a:xfrm>
                <a:off x="9935581" y="645213"/>
                <a:ext cx="1106491" cy="541046"/>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102" name="Group 101">
              <a:extLst>
                <a:ext uri="{FF2B5EF4-FFF2-40B4-BE49-F238E27FC236}">
                  <a16:creationId xmlns:a16="http://schemas.microsoft.com/office/drawing/2014/main" id="{E2053A92-714B-3A4D-BA72-E2002B5EB226}"/>
                </a:ext>
              </a:extLst>
            </p:cNvPr>
            <p:cNvGrpSpPr/>
            <p:nvPr/>
          </p:nvGrpSpPr>
          <p:grpSpPr>
            <a:xfrm>
              <a:off x="10248853" y="2969571"/>
              <a:ext cx="577241" cy="338554"/>
              <a:chOff x="9678159" y="981583"/>
              <a:chExt cx="577241" cy="338554"/>
            </a:xfrm>
          </p:grpSpPr>
          <p:sp>
            <p:nvSpPr>
              <p:cNvPr id="149" name="Rectangle 148">
                <a:extLst>
                  <a:ext uri="{FF2B5EF4-FFF2-40B4-BE49-F238E27FC236}">
                    <a16:creationId xmlns:a16="http://schemas.microsoft.com/office/drawing/2014/main" id="{87AF5445-F895-274D-B4CA-4B559C14920A}"/>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0" name="TextBox 149">
                <a:extLst>
                  <a:ext uri="{FF2B5EF4-FFF2-40B4-BE49-F238E27FC236}">
                    <a16:creationId xmlns:a16="http://schemas.microsoft.com/office/drawing/2014/main" id="{405D7A89-0963-7D45-9872-8A6C26AFF4EB}"/>
                  </a:ext>
                </a:extLst>
              </p:cNvPr>
              <p:cNvSpPr txBox="1"/>
              <p:nvPr/>
            </p:nvSpPr>
            <p:spPr>
              <a:xfrm>
                <a:off x="9678159" y="981583"/>
                <a:ext cx="577241"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03" name="Group 161">
              <a:extLst>
                <a:ext uri="{FF2B5EF4-FFF2-40B4-BE49-F238E27FC236}">
                  <a16:creationId xmlns:a16="http://schemas.microsoft.com/office/drawing/2014/main" id="{72242579-6133-6C4E-BF67-26CF5BCBECC7}"/>
                </a:ext>
              </a:extLst>
            </p:cNvPr>
            <p:cNvGrpSpPr>
              <a:grpSpLocks/>
            </p:cNvGrpSpPr>
            <p:nvPr/>
          </p:nvGrpSpPr>
          <p:grpSpPr bwMode="auto">
            <a:xfrm>
              <a:off x="11287371" y="2364366"/>
              <a:ext cx="230514" cy="466725"/>
              <a:chOff x="4140" y="429"/>
              <a:chExt cx="1425" cy="2396"/>
            </a:xfrm>
          </p:grpSpPr>
          <p:sp>
            <p:nvSpPr>
              <p:cNvPr id="117" name="Freeform 162">
                <a:extLst>
                  <a:ext uri="{FF2B5EF4-FFF2-40B4-BE49-F238E27FC236}">
                    <a16:creationId xmlns:a16="http://schemas.microsoft.com/office/drawing/2014/main" id="{508C64E2-5C75-8B42-912F-0F4DAB5E11F5}"/>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18" name="Rectangle 163">
                <a:extLst>
                  <a:ext uri="{FF2B5EF4-FFF2-40B4-BE49-F238E27FC236}">
                    <a16:creationId xmlns:a16="http://schemas.microsoft.com/office/drawing/2014/main" id="{1F2031F6-89EC-AD4C-B442-1E0A3C270EA7}"/>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19" name="Freeform 164">
                <a:extLst>
                  <a:ext uri="{FF2B5EF4-FFF2-40B4-BE49-F238E27FC236}">
                    <a16:creationId xmlns:a16="http://schemas.microsoft.com/office/drawing/2014/main" id="{0BA0DD87-2FD6-244B-82C8-88C2D0A5833C}"/>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0" name="Freeform 165">
                <a:extLst>
                  <a:ext uri="{FF2B5EF4-FFF2-40B4-BE49-F238E27FC236}">
                    <a16:creationId xmlns:a16="http://schemas.microsoft.com/office/drawing/2014/main" id="{7207167F-9D03-3F47-8166-127D9E26F058}"/>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21" name="Rectangle 166">
                <a:extLst>
                  <a:ext uri="{FF2B5EF4-FFF2-40B4-BE49-F238E27FC236}">
                    <a16:creationId xmlns:a16="http://schemas.microsoft.com/office/drawing/2014/main" id="{D8ACE697-B009-5441-8959-DAC8BF3B1CB8}"/>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2" name="Group 167">
                <a:extLst>
                  <a:ext uri="{FF2B5EF4-FFF2-40B4-BE49-F238E27FC236}">
                    <a16:creationId xmlns:a16="http://schemas.microsoft.com/office/drawing/2014/main" id="{AFAFE92F-768B-0E40-8189-F135D4962862}"/>
                  </a:ext>
                </a:extLst>
              </p:cNvPr>
              <p:cNvGrpSpPr>
                <a:grpSpLocks/>
              </p:cNvGrpSpPr>
              <p:nvPr/>
            </p:nvGrpSpPr>
            <p:grpSpPr bwMode="auto">
              <a:xfrm>
                <a:off x="4749" y="668"/>
                <a:ext cx="581" cy="145"/>
                <a:chOff x="614" y="2568"/>
                <a:chExt cx="725" cy="139"/>
              </a:xfrm>
            </p:grpSpPr>
            <p:sp>
              <p:nvSpPr>
                <p:cNvPr id="147" name="AutoShape 168">
                  <a:extLst>
                    <a:ext uri="{FF2B5EF4-FFF2-40B4-BE49-F238E27FC236}">
                      <a16:creationId xmlns:a16="http://schemas.microsoft.com/office/drawing/2014/main" id="{6617210C-BFB6-0D4D-B38A-5E9106661AF0}"/>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8" name="AutoShape 169">
                  <a:extLst>
                    <a:ext uri="{FF2B5EF4-FFF2-40B4-BE49-F238E27FC236}">
                      <a16:creationId xmlns:a16="http://schemas.microsoft.com/office/drawing/2014/main" id="{5EE6018A-C9AA-184F-B7ED-42AFC16D772E}"/>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3" name="Rectangle 170">
                <a:extLst>
                  <a:ext uri="{FF2B5EF4-FFF2-40B4-BE49-F238E27FC236}">
                    <a16:creationId xmlns:a16="http://schemas.microsoft.com/office/drawing/2014/main" id="{F82DB15E-18D1-4A4D-80D4-EAB41BA5033C}"/>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4" name="Group 171">
                <a:extLst>
                  <a:ext uri="{FF2B5EF4-FFF2-40B4-BE49-F238E27FC236}">
                    <a16:creationId xmlns:a16="http://schemas.microsoft.com/office/drawing/2014/main" id="{52997F44-9E26-5F46-914A-DD4ADC8770B4}"/>
                  </a:ext>
                </a:extLst>
              </p:cNvPr>
              <p:cNvGrpSpPr>
                <a:grpSpLocks/>
              </p:cNvGrpSpPr>
              <p:nvPr/>
            </p:nvGrpSpPr>
            <p:grpSpPr bwMode="auto">
              <a:xfrm>
                <a:off x="4747" y="994"/>
                <a:ext cx="581" cy="134"/>
                <a:chOff x="614" y="2568"/>
                <a:chExt cx="725" cy="139"/>
              </a:xfrm>
            </p:grpSpPr>
            <p:sp>
              <p:nvSpPr>
                <p:cNvPr id="145" name="AutoShape 172">
                  <a:extLst>
                    <a:ext uri="{FF2B5EF4-FFF2-40B4-BE49-F238E27FC236}">
                      <a16:creationId xmlns:a16="http://schemas.microsoft.com/office/drawing/2014/main" id="{7DD2F60B-01B7-A848-9111-DBA2C17DC6C0}"/>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6" name="AutoShape 173">
                  <a:extLst>
                    <a:ext uri="{FF2B5EF4-FFF2-40B4-BE49-F238E27FC236}">
                      <a16:creationId xmlns:a16="http://schemas.microsoft.com/office/drawing/2014/main" id="{399E173F-3471-434E-8657-60AF028897C5}"/>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5" name="Rectangle 174">
                <a:extLst>
                  <a:ext uri="{FF2B5EF4-FFF2-40B4-BE49-F238E27FC236}">
                    <a16:creationId xmlns:a16="http://schemas.microsoft.com/office/drawing/2014/main" id="{CC1F5612-3C85-EF42-8C7F-34C5C7ED07E7}"/>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26" name="Rectangle 175">
                <a:extLst>
                  <a:ext uri="{FF2B5EF4-FFF2-40B4-BE49-F238E27FC236}">
                    <a16:creationId xmlns:a16="http://schemas.microsoft.com/office/drawing/2014/main" id="{608F68F9-0FC6-8540-8955-44F7FC3BA2D3}"/>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27" name="Group 176">
                <a:extLst>
                  <a:ext uri="{FF2B5EF4-FFF2-40B4-BE49-F238E27FC236}">
                    <a16:creationId xmlns:a16="http://schemas.microsoft.com/office/drawing/2014/main" id="{ECCEFB02-32C8-8940-8A0B-AB56D987ACE8}"/>
                  </a:ext>
                </a:extLst>
              </p:cNvPr>
              <p:cNvGrpSpPr>
                <a:grpSpLocks/>
              </p:cNvGrpSpPr>
              <p:nvPr/>
            </p:nvGrpSpPr>
            <p:grpSpPr bwMode="auto">
              <a:xfrm>
                <a:off x="4735" y="1627"/>
                <a:ext cx="582" cy="151"/>
                <a:chOff x="614" y="2568"/>
                <a:chExt cx="725" cy="139"/>
              </a:xfrm>
            </p:grpSpPr>
            <p:sp>
              <p:nvSpPr>
                <p:cNvPr id="143" name="AutoShape 177">
                  <a:extLst>
                    <a:ext uri="{FF2B5EF4-FFF2-40B4-BE49-F238E27FC236}">
                      <a16:creationId xmlns:a16="http://schemas.microsoft.com/office/drawing/2014/main" id="{9748E381-A81E-B241-A522-B9A17C2A8B39}"/>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4" name="AutoShape 178">
                  <a:extLst>
                    <a:ext uri="{FF2B5EF4-FFF2-40B4-BE49-F238E27FC236}">
                      <a16:creationId xmlns:a16="http://schemas.microsoft.com/office/drawing/2014/main" id="{3E8CC9C2-8373-D54C-873D-9F47F61D751A}"/>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28" name="Freeform 179">
                <a:extLst>
                  <a:ext uri="{FF2B5EF4-FFF2-40B4-BE49-F238E27FC236}">
                    <a16:creationId xmlns:a16="http://schemas.microsoft.com/office/drawing/2014/main" id="{3AFA0A16-38BD-F347-95DC-13669F1BC291}"/>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29" name="Group 180">
                <a:extLst>
                  <a:ext uri="{FF2B5EF4-FFF2-40B4-BE49-F238E27FC236}">
                    <a16:creationId xmlns:a16="http://schemas.microsoft.com/office/drawing/2014/main" id="{3CE589A0-5A73-794D-ABC2-A1B10BB78C09}"/>
                  </a:ext>
                </a:extLst>
              </p:cNvPr>
              <p:cNvGrpSpPr>
                <a:grpSpLocks/>
              </p:cNvGrpSpPr>
              <p:nvPr/>
            </p:nvGrpSpPr>
            <p:grpSpPr bwMode="auto">
              <a:xfrm>
                <a:off x="4739" y="1327"/>
                <a:ext cx="582" cy="139"/>
                <a:chOff x="614" y="2568"/>
                <a:chExt cx="725" cy="139"/>
              </a:xfrm>
            </p:grpSpPr>
            <p:sp>
              <p:nvSpPr>
                <p:cNvPr id="141" name="AutoShape 181">
                  <a:extLst>
                    <a:ext uri="{FF2B5EF4-FFF2-40B4-BE49-F238E27FC236}">
                      <a16:creationId xmlns:a16="http://schemas.microsoft.com/office/drawing/2014/main" id="{89FB1F6B-6C98-F24F-A895-DC97628788D2}"/>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2" name="AutoShape 182">
                  <a:extLst>
                    <a:ext uri="{FF2B5EF4-FFF2-40B4-BE49-F238E27FC236}">
                      <a16:creationId xmlns:a16="http://schemas.microsoft.com/office/drawing/2014/main" id="{A55EACC1-1331-7842-9049-9FB02F3B1F27}"/>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30" name="Rectangle 183">
                <a:extLst>
                  <a:ext uri="{FF2B5EF4-FFF2-40B4-BE49-F238E27FC236}">
                    <a16:creationId xmlns:a16="http://schemas.microsoft.com/office/drawing/2014/main" id="{46F63067-A332-D94A-A7BC-02C7CEAE0C38}"/>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1" name="Freeform 184">
                <a:extLst>
                  <a:ext uri="{FF2B5EF4-FFF2-40B4-BE49-F238E27FC236}">
                    <a16:creationId xmlns:a16="http://schemas.microsoft.com/office/drawing/2014/main" id="{359C02C4-AE3C-424E-88A6-A84CCF30229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2" name="Freeform 185">
                <a:extLst>
                  <a:ext uri="{FF2B5EF4-FFF2-40B4-BE49-F238E27FC236}">
                    <a16:creationId xmlns:a16="http://schemas.microsoft.com/office/drawing/2014/main" id="{1CC2B8AD-B212-0745-A970-E79786EB0CD2}"/>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3" name="Oval 186">
                <a:extLst>
                  <a:ext uri="{FF2B5EF4-FFF2-40B4-BE49-F238E27FC236}">
                    <a16:creationId xmlns:a16="http://schemas.microsoft.com/office/drawing/2014/main" id="{5D94AEF0-68E4-7046-B0ED-DCCE63C2396F}"/>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4" name="Freeform 187">
                <a:extLst>
                  <a:ext uri="{FF2B5EF4-FFF2-40B4-BE49-F238E27FC236}">
                    <a16:creationId xmlns:a16="http://schemas.microsoft.com/office/drawing/2014/main" id="{C6292415-0292-8D4A-AB56-DF120D9C1935}"/>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35" name="AutoShape 188">
                <a:extLst>
                  <a:ext uri="{FF2B5EF4-FFF2-40B4-BE49-F238E27FC236}">
                    <a16:creationId xmlns:a16="http://schemas.microsoft.com/office/drawing/2014/main" id="{412209D6-3554-F94F-B517-9F6DB7F4931D}"/>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6" name="AutoShape 189">
                <a:extLst>
                  <a:ext uri="{FF2B5EF4-FFF2-40B4-BE49-F238E27FC236}">
                    <a16:creationId xmlns:a16="http://schemas.microsoft.com/office/drawing/2014/main" id="{C870F13A-A9EC-F445-8D64-37F050C0AC07}"/>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7" name="Oval 190">
                <a:extLst>
                  <a:ext uri="{FF2B5EF4-FFF2-40B4-BE49-F238E27FC236}">
                    <a16:creationId xmlns:a16="http://schemas.microsoft.com/office/drawing/2014/main" id="{A39E8A5C-F61E-744E-836D-41A7361D6DC4}"/>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38" name="Oval 191">
                <a:extLst>
                  <a:ext uri="{FF2B5EF4-FFF2-40B4-BE49-F238E27FC236}">
                    <a16:creationId xmlns:a16="http://schemas.microsoft.com/office/drawing/2014/main" id="{9B90C8D9-94E0-5945-8363-EDFE59BB315C}"/>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139" name="Oval 192">
                <a:extLst>
                  <a:ext uri="{FF2B5EF4-FFF2-40B4-BE49-F238E27FC236}">
                    <a16:creationId xmlns:a16="http://schemas.microsoft.com/office/drawing/2014/main" id="{DE44202E-E28C-0E4D-8741-6A031871E8ED}"/>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40" name="Rectangle 193">
                <a:extLst>
                  <a:ext uri="{FF2B5EF4-FFF2-40B4-BE49-F238E27FC236}">
                    <a16:creationId xmlns:a16="http://schemas.microsoft.com/office/drawing/2014/main" id="{D8BFBA71-4557-6B46-A05C-92CAEC49ECC1}"/>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cxnSp>
          <p:nvCxnSpPr>
            <p:cNvPr id="105" name="Straight Connector 104">
              <a:extLst>
                <a:ext uri="{FF2B5EF4-FFF2-40B4-BE49-F238E27FC236}">
                  <a16:creationId xmlns:a16="http://schemas.microsoft.com/office/drawing/2014/main" id="{11F9B693-3039-7842-B826-C79453DC74BC}"/>
                </a:ext>
              </a:extLst>
            </p:cNvPr>
            <p:cNvCxnSpPr>
              <a:cxnSpLocks/>
            </p:cNvCxnSpPr>
            <p:nvPr/>
          </p:nvCxnSpPr>
          <p:spPr>
            <a:xfrm>
              <a:off x="6584655" y="33189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82E3D64B-7462-DF45-A72D-0EEE887E1FC6}"/>
                </a:ext>
              </a:extLst>
            </p:cNvPr>
            <p:cNvCxnSpPr>
              <a:cxnSpLocks/>
            </p:cNvCxnSpPr>
            <p:nvPr/>
          </p:nvCxnSpPr>
          <p:spPr>
            <a:xfrm>
              <a:off x="10078299" y="329119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E0A94F7F-9401-4C4F-80C6-4F0C25C18F5C}"/>
                </a:ext>
              </a:extLst>
            </p:cNvPr>
            <p:cNvSpPr txBox="1"/>
            <p:nvPr/>
          </p:nvSpPr>
          <p:spPr>
            <a:xfrm>
              <a:off x="6226081" y="3037743"/>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9" name="TextBox 108">
              <a:extLst>
                <a:ext uri="{FF2B5EF4-FFF2-40B4-BE49-F238E27FC236}">
                  <a16:creationId xmlns:a16="http://schemas.microsoft.com/office/drawing/2014/main" id="{28F3F5F7-78A1-3C45-AC73-9F2A188FD37C}"/>
                </a:ext>
              </a:extLst>
            </p:cNvPr>
            <p:cNvSpPr txBox="1"/>
            <p:nvPr/>
          </p:nvSpPr>
          <p:spPr>
            <a:xfrm>
              <a:off x="6344394" y="3265491"/>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0" name="TextBox 109">
              <a:extLst>
                <a:ext uri="{FF2B5EF4-FFF2-40B4-BE49-F238E27FC236}">
                  <a16:creationId xmlns:a16="http://schemas.microsoft.com/office/drawing/2014/main" id="{3D73C66D-8F36-5E4B-BBC6-B804471BAAF5}"/>
                </a:ext>
              </a:extLst>
            </p:cNvPr>
            <p:cNvSpPr txBox="1"/>
            <p:nvPr/>
          </p:nvSpPr>
          <p:spPr>
            <a:xfrm flipH="1">
              <a:off x="7109034" y="5998385"/>
              <a:ext cx="465717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a:ln>
                    <a:noFill/>
                  </a:ln>
                  <a:solidFill>
                    <a:srgbClr val="C00000"/>
                  </a:solidFill>
                  <a:effectLst/>
                  <a:uLnTx/>
                  <a:uFillTx/>
                  <a:latin typeface="Calibri" panose="020F0502020204030204"/>
                  <a:ea typeface="+mn-ea"/>
                  <a:cs typeface="+mn-cs"/>
                </a:rPr>
                <a:t>implementation</a:t>
              </a:r>
            </a:p>
          </p:txBody>
        </p:sp>
        <p:grpSp>
          <p:nvGrpSpPr>
            <p:cNvPr id="233" name="Group 232">
              <a:extLst>
                <a:ext uri="{FF2B5EF4-FFF2-40B4-BE49-F238E27FC236}">
                  <a16:creationId xmlns:a16="http://schemas.microsoft.com/office/drawing/2014/main" id="{0D04F411-4AAF-BC49-BC7A-363692477E93}"/>
                </a:ext>
              </a:extLst>
            </p:cNvPr>
            <p:cNvGrpSpPr/>
            <p:nvPr/>
          </p:nvGrpSpPr>
          <p:grpSpPr>
            <a:xfrm>
              <a:off x="6573835" y="5301907"/>
              <a:ext cx="5250830" cy="481581"/>
              <a:chOff x="6737055" y="3471301"/>
              <a:chExt cx="5250830" cy="481581"/>
            </a:xfrm>
          </p:grpSpPr>
          <p:grpSp>
            <p:nvGrpSpPr>
              <p:cNvPr id="223" name="Group 222">
                <a:extLst>
                  <a:ext uri="{FF2B5EF4-FFF2-40B4-BE49-F238E27FC236}">
                    <a16:creationId xmlns:a16="http://schemas.microsoft.com/office/drawing/2014/main" id="{C5146927-C3B8-DF48-9CFC-4B18E58EBBED}"/>
                  </a:ext>
                </a:extLst>
              </p:cNvPr>
              <p:cNvGrpSpPr/>
              <p:nvPr/>
            </p:nvGrpSpPr>
            <p:grpSpPr>
              <a:xfrm>
                <a:off x="8324240" y="3583550"/>
                <a:ext cx="2044628" cy="369332"/>
                <a:chOff x="7504363" y="3155701"/>
                <a:chExt cx="2044628" cy="369332"/>
              </a:xfrm>
            </p:grpSpPr>
            <p:grpSp>
              <p:nvGrpSpPr>
                <p:cNvPr id="224" name="Group 223">
                  <a:extLst>
                    <a:ext uri="{FF2B5EF4-FFF2-40B4-BE49-F238E27FC236}">
                      <a16:creationId xmlns:a16="http://schemas.microsoft.com/office/drawing/2014/main" id="{36331F64-A8EF-C84E-B30D-A7547D452764}"/>
                    </a:ext>
                  </a:extLst>
                </p:cNvPr>
                <p:cNvGrpSpPr/>
                <p:nvPr/>
              </p:nvGrpSpPr>
              <p:grpSpPr>
                <a:xfrm>
                  <a:off x="7504363" y="3183676"/>
                  <a:ext cx="2003932" cy="306163"/>
                  <a:chOff x="1616358" y="2551230"/>
                  <a:chExt cx="2141698" cy="218510"/>
                </a:xfrm>
              </p:grpSpPr>
              <p:sp>
                <p:nvSpPr>
                  <p:cNvPr id="226" name="Rectangle 225">
                    <a:extLst>
                      <a:ext uri="{FF2B5EF4-FFF2-40B4-BE49-F238E27FC236}">
                        <a16:creationId xmlns:a16="http://schemas.microsoft.com/office/drawing/2014/main" id="{A58BC41B-0FE4-7548-8B41-7D58F1B562DA}"/>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7" name="Oval 226">
                    <a:extLst>
                      <a:ext uri="{FF2B5EF4-FFF2-40B4-BE49-F238E27FC236}">
                        <a16:creationId xmlns:a16="http://schemas.microsoft.com/office/drawing/2014/main" id="{02FB0512-C154-9E47-9EBA-D924E2099BE6}"/>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8" name="Oval 227">
                    <a:extLst>
                      <a:ext uri="{FF2B5EF4-FFF2-40B4-BE49-F238E27FC236}">
                        <a16:creationId xmlns:a16="http://schemas.microsoft.com/office/drawing/2014/main" id="{C63F6E63-7445-F243-9368-2132BE86292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9" name="Rectangle 228">
                    <a:extLst>
                      <a:ext uri="{FF2B5EF4-FFF2-40B4-BE49-F238E27FC236}">
                        <a16:creationId xmlns:a16="http://schemas.microsoft.com/office/drawing/2014/main" id="{EE8FCEBF-7EAA-0647-A2EA-4FF2A92ADD8C}"/>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25" name="TextBox 224">
                  <a:extLst>
                    <a:ext uri="{FF2B5EF4-FFF2-40B4-BE49-F238E27FC236}">
                      <a16:creationId xmlns:a16="http://schemas.microsoft.com/office/drawing/2014/main" id="{68623763-0736-1640-9198-34E20A0A0952}"/>
                    </a:ext>
                  </a:extLst>
                </p:cNvPr>
                <p:cNvSpPr txBox="1"/>
                <p:nvPr/>
              </p:nvSpPr>
              <p:spPr>
                <a:xfrm>
                  <a:off x="7626477" y="3155701"/>
                  <a:ext cx="192251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unreliable channel</a:t>
                  </a:r>
                </a:p>
              </p:txBody>
            </p:sp>
          </p:grpSp>
          <p:cxnSp>
            <p:nvCxnSpPr>
              <p:cNvPr id="230" name="Straight Connector 229">
                <a:extLst>
                  <a:ext uri="{FF2B5EF4-FFF2-40B4-BE49-F238E27FC236}">
                    <a16:creationId xmlns:a16="http://schemas.microsoft.com/office/drawing/2014/main" id="{DBEEB1A6-0E73-AB48-B495-F487B566C625}"/>
                  </a:ext>
                </a:extLst>
              </p:cNvPr>
              <p:cNvCxnSpPr>
                <a:cxnSpLocks/>
              </p:cNvCxnSpPr>
              <p:nvPr/>
            </p:nvCxnSpPr>
            <p:spPr>
              <a:xfrm>
                <a:off x="6737055"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B7BF7B94-FA7B-2246-B803-641BA21FAD78}"/>
                  </a:ext>
                </a:extLst>
              </p:cNvPr>
              <p:cNvCxnSpPr>
                <a:cxnSpLocks/>
              </p:cNvCxnSpPr>
              <p:nvPr/>
            </p:nvCxnSpPr>
            <p:spPr>
              <a:xfrm>
                <a:off x="10299974" y="3471301"/>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234" name="TextBox 233">
              <a:extLst>
                <a:ext uri="{FF2B5EF4-FFF2-40B4-BE49-F238E27FC236}">
                  <a16:creationId xmlns:a16="http://schemas.microsoft.com/office/drawing/2014/main" id="{AEB73EE5-0075-EE47-B5CC-61EAD4F66FC9}"/>
                </a:ext>
              </a:extLst>
            </p:cNvPr>
            <p:cNvSpPr txBox="1"/>
            <p:nvPr/>
          </p:nvSpPr>
          <p:spPr>
            <a:xfrm>
              <a:off x="6413644" y="5279980"/>
              <a:ext cx="794385"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network</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 name="TextBox 234">
              <a:extLst>
                <a:ext uri="{FF2B5EF4-FFF2-40B4-BE49-F238E27FC236}">
                  <a16:creationId xmlns:a16="http://schemas.microsoft.com/office/drawing/2014/main" id="{6021091A-40C7-3E48-A368-62B168C379FE}"/>
                </a:ext>
              </a:extLst>
            </p:cNvPr>
            <p:cNvSpPr txBox="1"/>
            <p:nvPr/>
          </p:nvSpPr>
          <p:spPr>
            <a:xfrm>
              <a:off x="6358993" y="5023850"/>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37" name="Straight Arrow Connector 236">
              <a:extLst>
                <a:ext uri="{FF2B5EF4-FFF2-40B4-BE49-F238E27FC236}">
                  <a16:creationId xmlns:a16="http://schemas.microsoft.com/office/drawing/2014/main" id="{05D4C2CD-9395-C64F-91D1-D32BF3685F81}"/>
                </a:ext>
              </a:extLst>
            </p:cNvPr>
            <p:cNvCxnSpPr>
              <a:cxnSpLocks/>
            </p:cNvCxnSpPr>
            <p:nvPr/>
          </p:nvCxnSpPr>
          <p:spPr>
            <a:xfrm>
              <a:off x="7532988" y="3216212"/>
              <a:ext cx="0" cy="403537"/>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A7F37CC4-8A14-554D-96BA-B69174DD341C}"/>
                </a:ext>
              </a:extLst>
            </p:cNvPr>
            <p:cNvCxnSpPr>
              <a:cxnSpLocks/>
            </p:cNvCxnSpPr>
            <p:nvPr/>
          </p:nvCxnSpPr>
          <p:spPr>
            <a:xfrm flipV="1">
              <a:off x="10867079" y="3152635"/>
              <a:ext cx="0" cy="439404"/>
            </a:xfrm>
            <a:prstGeom prst="straightConnector1">
              <a:avLst/>
            </a:prstGeom>
            <a:ln w="47625">
              <a:tailEnd type="triangle"/>
            </a:ln>
          </p:spPr>
          <p:style>
            <a:lnRef idx="1">
              <a:schemeClr val="accent1"/>
            </a:lnRef>
            <a:fillRef idx="0">
              <a:schemeClr val="accent1"/>
            </a:fillRef>
            <a:effectRef idx="0">
              <a:schemeClr val="accent1"/>
            </a:effectRef>
            <a:fontRef idx="minor">
              <a:schemeClr val="tx1"/>
            </a:fontRef>
          </p:style>
        </p:cxnSp>
        <p:sp>
          <p:nvSpPr>
            <p:cNvPr id="243" name="TextBox 242">
              <a:extLst>
                <a:ext uri="{FF2B5EF4-FFF2-40B4-BE49-F238E27FC236}">
                  <a16:creationId xmlns:a16="http://schemas.microsoft.com/office/drawing/2014/main" id="{414248C8-665E-0640-BFD4-2689CB960EDD}"/>
                </a:ext>
              </a:extLst>
            </p:cNvPr>
            <p:cNvSpPr txBox="1"/>
            <p:nvPr/>
          </p:nvSpPr>
          <p:spPr>
            <a:xfrm>
              <a:off x="6584496" y="3824138"/>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sender-side of</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reliable data transfer protocol</a:t>
              </a:r>
            </a:p>
          </p:txBody>
        </p:sp>
        <p:sp>
          <p:nvSpPr>
            <p:cNvPr id="244" name="TextBox 243">
              <a:extLst>
                <a:ext uri="{FF2B5EF4-FFF2-40B4-BE49-F238E27FC236}">
                  <a16:creationId xmlns:a16="http://schemas.microsoft.com/office/drawing/2014/main" id="{026C4778-F96F-564F-92C4-81A147260836}"/>
                </a:ext>
              </a:extLst>
            </p:cNvPr>
            <p:cNvSpPr txBox="1"/>
            <p:nvPr/>
          </p:nvSpPr>
          <p:spPr>
            <a:xfrm>
              <a:off x="9914975" y="3826493"/>
              <a:ext cx="1896984" cy="840230"/>
            </a:xfrm>
            <a:prstGeom prst="rect">
              <a:avLst/>
            </a:prstGeom>
            <a:noFill/>
          </p:spPr>
          <p:txBody>
            <a:bodyPr wrap="square" rtlCol="0">
              <a:sp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receiver-side</a:t>
              </a:r>
            </a:p>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of reliable data transfer protocol</a:t>
              </a:r>
            </a:p>
          </p:txBody>
        </p:sp>
        <p:grpSp>
          <p:nvGrpSpPr>
            <p:cNvPr id="250" name="Group 249">
              <a:extLst>
                <a:ext uri="{FF2B5EF4-FFF2-40B4-BE49-F238E27FC236}">
                  <a16:creationId xmlns:a16="http://schemas.microsoft.com/office/drawing/2014/main" id="{3A5444DE-2616-4949-A343-9AB06B194D91}"/>
                </a:ext>
              </a:extLst>
            </p:cNvPr>
            <p:cNvGrpSpPr/>
            <p:nvPr/>
          </p:nvGrpSpPr>
          <p:grpSpPr>
            <a:xfrm>
              <a:off x="7535360" y="5023850"/>
              <a:ext cx="632009" cy="632009"/>
              <a:chOff x="7408198" y="4955748"/>
              <a:chExt cx="632009" cy="632009"/>
            </a:xfrm>
          </p:grpSpPr>
          <p:cxnSp>
            <p:nvCxnSpPr>
              <p:cNvPr id="247" name="Straight Connector 246">
                <a:extLst>
                  <a:ext uri="{FF2B5EF4-FFF2-40B4-BE49-F238E27FC236}">
                    <a16:creationId xmlns:a16="http://schemas.microsoft.com/office/drawing/2014/main" id="{3C799D3A-CE2A-E048-B2D1-4A59AF4A4487}"/>
                  </a:ext>
                </a:extLst>
              </p:cNvPr>
              <p:cNvCxnSpPr>
                <a:cxnSpLocks/>
              </p:cNvCxnSpPr>
              <p:nvPr/>
            </p:nvCxnSpPr>
            <p:spPr>
              <a:xfrm>
                <a:off x="7417790" y="4955748"/>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594AB361-99B5-124A-BC74-926DDD1383FA}"/>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nvGrpSpPr>
            <p:cNvPr id="251" name="Group 250">
              <a:extLst>
                <a:ext uri="{FF2B5EF4-FFF2-40B4-BE49-F238E27FC236}">
                  <a16:creationId xmlns:a16="http://schemas.microsoft.com/office/drawing/2014/main" id="{BA49793A-2EFA-244E-B721-948595E86530}"/>
                </a:ext>
              </a:extLst>
            </p:cNvPr>
            <p:cNvGrpSpPr/>
            <p:nvPr/>
          </p:nvGrpSpPr>
          <p:grpSpPr>
            <a:xfrm rot="16200000">
              <a:off x="10248530" y="5019009"/>
              <a:ext cx="632009" cy="632009"/>
              <a:chOff x="7408198" y="4948974"/>
              <a:chExt cx="632009" cy="632009"/>
            </a:xfrm>
          </p:grpSpPr>
          <p:cxnSp>
            <p:nvCxnSpPr>
              <p:cNvPr id="252" name="Straight Connector 251">
                <a:extLst>
                  <a:ext uri="{FF2B5EF4-FFF2-40B4-BE49-F238E27FC236}">
                    <a16:creationId xmlns:a16="http://schemas.microsoft.com/office/drawing/2014/main" id="{E0252BA6-E2F4-EA40-A719-21D09BB00749}"/>
                  </a:ext>
                </a:extLst>
              </p:cNvPr>
              <p:cNvCxnSpPr>
                <a:cxnSpLocks/>
              </p:cNvCxnSpPr>
              <p:nvPr/>
            </p:nvCxnSpPr>
            <p:spPr>
              <a:xfrm>
                <a:off x="7427960" y="4948974"/>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42B1015B-F6E9-1049-9672-7C7605BFFCB3}"/>
                  </a:ext>
                </a:extLst>
              </p:cNvPr>
              <p:cNvCxnSpPr>
                <a:cxnSpLocks/>
              </p:cNvCxnSpPr>
              <p:nvPr/>
            </p:nvCxnSpPr>
            <p:spPr>
              <a:xfrm rot="5400000">
                <a:off x="7724203" y="5247906"/>
                <a:ext cx="0" cy="632009"/>
              </a:xfrm>
              <a:prstGeom prst="line">
                <a:avLst/>
              </a:prstGeom>
              <a:ln w="47625">
                <a:solidFill>
                  <a:srgbClr val="3C6CDF"/>
                </a:solidFill>
                <a:headEnd type="triangle"/>
              </a:ln>
            </p:spPr>
            <p:style>
              <a:lnRef idx="1">
                <a:schemeClr val="accent1"/>
              </a:lnRef>
              <a:fillRef idx="0">
                <a:schemeClr val="accent1"/>
              </a:fillRef>
              <a:effectRef idx="0">
                <a:schemeClr val="accent1"/>
              </a:effectRef>
              <a:fontRef idx="minor">
                <a:schemeClr val="tx1"/>
              </a:fontRef>
            </p:style>
          </p:cxnSp>
        </p:grpSp>
      </p:grpSp>
      <p:grpSp>
        <p:nvGrpSpPr>
          <p:cNvPr id="160" name="Group 159">
            <a:extLst>
              <a:ext uri="{FF2B5EF4-FFF2-40B4-BE49-F238E27FC236}">
                <a16:creationId xmlns:a16="http://schemas.microsoft.com/office/drawing/2014/main" id="{AA406E8C-63BA-BB42-9548-F314CBF3CE0A}"/>
              </a:ext>
            </a:extLst>
          </p:cNvPr>
          <p:cNvGrpSpPr/>
          <p:nvPr/>
        </p:nvGrpSpPr>
        <p:grpSpPr>
          <a:xfrm>
            <a:off x="238849" y="1911780"/>
            <a:ext cx="5147343" cy="2073847"/>
            <a:chOff x="737513" y="2398718"/>
            <a:chExt cx="5595549" cy="2073847"/>
          </a:xfrm>
        </p:grpSpPr>
        <p:sp>
          <p:nvSpPr>
            <p:cNvPr id="161" name="Bent-Up Arrow 160">
              <a:extLst>
                <a:ext uri="{FF2B5EF4-FFF2-40B4-BE49-F238E27FC236}">
                  <a16:creationId xmlns:a16="http://schemas.microsoft.com/office/drawing/2014/main" id="{276E236E-C1A2-4743-B99F-615B0894757D}"/>
                </a:ext>
              </a:extLst>
            </p:cNvPr>
            <p:cNvSpPr/>
            <p:nvPr/>
          </p:nvSpPr>
          <p:spPr>
            <a:xfrm>
              <a:off x="4575391" y="3206649"/>
              <a:ext cx="929535" cy="419742"/>
            </a:xfrm>
            <a:prstGeom prst="bentUpArrow">
              <a:avLst>
                <a:gd name="adj1" fmla="val 7688"/>
                <a:gd name="adj2" fmla="val 18199"/>
                <a:gd name="adj3" fmla="val 2019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62" name="Group 161">
              <a:extLst>
                <a:ext uri="{FF2B5EF4-FFF2-40B4-BE49-F238E27FC236}">
                  <a16:creationId xmlns:a16="http://schemas.microsoft.com/office/drawing/2014/main" id="{035F6EC9-F077-9A40-B80E-90308683035B}"/>
                </a:ext>
              </a:extLst>
            </p:cNvPr>
            <p:cNvGrpSpPr/>
            <p:nvPr/>
          </p:nvGrpSpPr>
          <p:grpSpPr>
            <a:xfrm>
              <a:off x="1442223" y="2551892"/>
              <a:ext cx="1245036" cy="593992"/>
              <a:chOff x="9852456" y="608434"/>
              <a:chExt cx="1245036" cy="593992"/>
            </a:xfrm>
          </p:grpSpPr>
          <p:sp>
            <p:nvSpPr>
              <p:cNvPr id="221" name="Oval 19">
                <a:extLst>
                  <a:ext uri="{FF2B5EF4-FFF2-40B4-BE49-F238E27FC236}">
                    <a16:creationId xmlns:a16="http://schemas.microsoft.com/office/drawing/2014/main" id="{883ACB49-E16A-9443-BF20-83102D0AC2E2}"/>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22" name="TextBox 221">
                <a:extLst>
                  <a:ext uri="{FF2B5EF4-FFF2-40B4-BE49-F238E27FC236}">
                    <a16:creationId xmlns:a16="http://schemas.microsoft.com/office/drawing/2014/main" id="{9B910D5B-F03E-EF4D-8AA8-F0CB2EF771DD}"/>
                  </a:ext>
                </a:extLst>
              </p:cNvPr>
              <p:cNvSpPr txBox="1"/>
              <p:nvPr/>
            </p:nvSpPr>
            <p:spPr>
              <a:xfrm>
                <a:off x="9935581"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sending process</a:t>
                </a:r>
              </a:p>
            </p:txBody>
          </p:sp>
        </p:grpSp>
        <p:grpSp>
          <p:nvGrpSpPr>
            <p:cNvPr id="163" name="Group 162">
              <a:extLst>
                <a:ext uri="{FF2B5EF4-FFF2-40B4-BE49-F238E27FC236}">
                  <a16:creationId xmlns:a16="http://schemas.microsoft.com/office/drawing/2014/main" id="{4711F2A1-3F96-204B-8D76-CA73A72D0541}"/>
                </a:ext>
              </a:extLst>
            </p:cNvPr>
            <p:cNvGrpSpPr/>
            <p:nvPr/>
          </p:nvGrpSpPr>
          <p:grpSpPr>
            <a:xfrm>
              <a:off x="2038693" y="3003923"/>
              <a:ext cx="577241" cy="307777"/>
              <a:chOff x="9950444" y="999755"/>
              <a:chExt cx="577241" cy="307777"/>
            </a:xfrm>
          </p:grpSpPr>
          <p:sp>
            <p:nvSpPr>
              <p:cNvPr id="219" name="Rectangle 218">
                <a:extLst>
                  <a:ext uri="{FF2B5EF4-FFF2-40B4-BE49-F238E27FC236}">
                    <a16:creationId xmlns:a16="http://schemas.microsoft.com/office/drawing/2014/main" id="{22B6EF49-41A6-F849-9F5D-04A31D2F40EF}"/>
                  </a:ext>
                </a:extLst>
              </p:cNvPr>
              <p:cNvSpPr/>
              <p:nvPr/>
            </p:nvSpPr>
            <p:spPr>
              <a:xfrm>
                <a:off x="10010633" y="1066693"/>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0" name="TextBox 219">
                <a:extLst>
                  <a:ext uri="{FF2B5EF4-FFF2-40B4-BE49-F238E27FC236}">
                    <a16:creationId xmlns:a16="http://schemas.microsoft.com/office/drawing/2014/main" id="{159B749A-0FAF-ED4F-A42F-24ED3C9A2228}"/>
                  </a:ext>
                </a:extLst>
              </p:cNvPr>
              <p:cNvSpPr txBox="1"/>
              <p:nvPr/>
            </p:nvSpPr>
            <p:spPr>
              <a:xfrm>
                <a:off x="9950444" y="999755"/>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64" name="Group 194">
              <a:extLst>
                <a:ext uri="{FF2B5EF4-FFF2-40B4-BE49-F238E27FC236}">
                  <a16:creationId xmlns:a16="http://schemas.microsoft.com/office/drawing/2014/main" id="{0941CA1D-7B43-3641-AB83-AF3FB0147DB1}"/>
                </a:ext>
              </a:extLst>
            </p:cNvPr>
            <p:cNvGrpSpPr>
              <a:grpSpLocks/>
            </p:cNvGrpSpPr>
            <p:nvPr/>
          </p:nvGrpSpPr>
          <p:grpSpPr bwMode="auto">
            <a:xfrm>
              <a:off x="1175476" y="2432423"/>
              <a:ext cx="545509" cy="512284"/>
              <a:chOff x="-44" y="1473"/>
              <a:chExt cx="981" cy="1105"/>
            </a:xfrm>
          </p:grpSpPr>
          <p:pic>
            <p:nvPicPr>
              <p:cNvPr id="217" name="Picture 195" descr="desktop_computer_stylized_medium">
                <a:extLst>
                  <a:ext uri="{FF2B5EF4-FFF2-40B4-BE49-F238E27FC236}">
                    <a16:creationId xmlns:a16="http://schemas.microsoft.com/office/drawing/2014/main" id="{C9BAD8A3-73FD-504F-969F-7C35A5C9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 name="Freeform 196">
                <a:extLst>
                  <a:ext uri="{FF2B5EF4-FFF2-40B4-BE49-F238E27FC236}">
                    <a16:creationId xmlns:a16="http://schemas.microsoft.com/office/drawing/2014/main" id="{2F736748-6A6F-4A40-841E-F7357D81FD5A}"/>
                  </a:ext>
                </a:extLst>
              </p:cNvPr>
              <p:cNvSpPr>
                <a:spLocks/>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grpSp>
          <p:nvGrpSpPr>
            <p:cNvPr id="165" name="Group 164">
              <a:extLst>
                <a:ext uri="{FF2B5EF4-FFF2-40B4-BE49-F238E27FC236}">
                  <a16:creationId xmlns:a16="http://schemas.microsoft.com/office/drawing/2014/main" id="{19DB2C22-7DC2-E741-9E31-4D336DBD41D8}"/>
                </a:ext>
              </a:extLst>
            </p:cNvPr>
            <p:cNvGrpSpPr/>
            <p:nvPr/>
          </p:nvGrpSpPr>
          <p:grpSpPr>
            <a:xfrm>
              <a:off x="4756576" y="2530702"/>
              <a:ext cx="1245036" cy="593992"/>
              <a:chOff x="9852456" y="608434"/>
              <a:chExt cx="1245036" cy="593992"/>
            </a:xfrm>
          </p:grpSpPr>
          <p:sp>
            <p:nvSpPr>
              <p:cNvPr id="215" name="Oval 19">
                <a:extLst>
                  <a:ext uri="{FF2B5EF4-FFF2-40B4-BE49-F238E27FC236}">
                    <a16:creationId xmlns:a16="http://schemas.microsoft.com/office/drawing/2014/main" id="{6000E806-F013-C443-8B87-D5DBEFEDF8C8}"/>
                  </a:ext>
                </a:extLst>
              </p:cNvPr>
              <p:cNvSpPr>
                <a:spLocks noChangeArrowheads="1"/>
              </p:cNvSpPr>
              <p:nvPr/>
            </p:nvSpPr>
            <p:spPr bwMode="auto">
              <a:xfrm>
                <a:off x="9852456" y="608434"/>
                <a:ext cx="1245036" cy="593992"/>
              </a:xfrm>
              <a:prstGeom prst="ellipse">
                <a:avLst/>
              </a:prstGeom>
              <a:solidFill>
                <a:srgbClr val="CCFFFF"/>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Calibri" panose="020F0502020204030204"/>
                  <a:ea typeface="ＭＳ Ｐゴシック" charset="0"/>
                  <a:cs typeface="+mn-cs"/>
                </a:endParaRPr>
              </a:p>
            </p:txBody>
          </p:sp>
          <p:sp>
            <p:nvSpPr>
              <p:cNvPr id="216" name="TextBox 215">
                <a:extLst>
                  <a:ext uri="{FF2B5EF4-FFF2-40B4-BE49-F238E27FC236}">
                    <a16:creationId xmlns:a16="http://schemas.microsoft.com/office/drawing/2014/main" id="{2D496D32-B730-8F41-BC5C-D46F18E3C27F}"/>
                  </a:ext>
                </a:extLst>
              </p:cNvPr>
              <p:cNvSpPr txBox="1"/>
              <p:nvPr/>
            </p:nvSpPr>
            <p:spPr>
              <a:xfrm>
                <a:off x="9921965" y="670265"/>
                <a:ext cx="1106492" cy="491225"/>
              </a:xfrm>
              <a:prstGeom prst="rect">
                <a:avLst/>
              </a:prstGeom>
              <a:noFill/>
            </p:spPr>
            <p:txBody>
              <a:bodyPr wrap="square" rtlCol="0">
                <a:spAutoFit/>
              </a:bodyP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mn-ea"/>
                    <a:cs typeface="+mn-cs"/>
                  </a:rPr>
                  <a:t>receiving process</a:t>
                </a:r>
              </a:p>
            </p:txBody>
          </p:sp>
        </p:grpSp>
        <p:grpSp>
          <p:nvGrpSpPr>
            <p:cNvPr id="166" name="Group 165">
              <a:extLst>
                <a:ext uri="{FF2B5EF4-FFF2-40B4-BE49-F238E27FC236}">
                  <a16:creationId xmlns:a16="http://schemas.microsoft.com/office/drawing/2014/main" id="{EA2AE3CE-CD18-494C-A00E-4B2C61F9903E}"/>
                </a:ext>
              </a:extLst>
            </p:cNvPr>
            <p:cNvGrpSpPr/>
            <p:nvPr/>
          </p:nvGrpSpPr>
          <p:grpSpPr>
            <a:xfrm>
              <a:off x="4815705" y="3003923"/>
              <a:ext cx="577241" cy="307777"/>
              <a:chOff x="9678159" y="981583"/>
              <a:chExt cx="577241" cy="307777"/>
            </a:xfrm>
          </p:grpSpPr>
          <p:sp>
            <p:nvSpPr>
              <p:cNvPr id="213" name="Rectangle 212">
                <a:extLst>
                  <a:ext uri="{FF2B5EF4-FFF2-40B4-BE49-F238E27FC236}">
                    <a16:creationId xmlns:a16="http://schemas.microsoft.com/office/drawing/2014/main" id="{68A38E56-F1F2-8D41-B556-9B4F130EE1C0}"/>
                  </a:ext>
                </a:extLst>
              </p:cNvPr>
              <p:cNvSpPr/>
              <p:nvPr/>
            </p:nvSpPr>
            <p:spPr>
              <a:xfrm>
                <a:off x="9744032" y="1048007"/>
                <a:ext cx="429378" cy="2152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14" name="TextBox 213">
                <a:extLst>
                  <a:ext uri="{FF2B5EF4-FFF2-40B4-BE49-F238E27FC236}">
                    <a16:creationId xmlns:a16="http://schemas.microsoft.com/office/drawing/2014/main" id="{B8FBC38B-338F-F747-943D-E7C01C7B97F9}"/>
                  </a:ext>
                </a:extLst>
              </p:cNvPr>
              <p:cNvSpPr txBox="1"/>
              <p:nvPr/>
            </p:nvSpPr>
            <p:spPr>
              <a:xfrm>
                <a:off x="9678159" y="981583"/>
                <a:ext cx="577241"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solidFill>
                    <a:effectLst/>
                    <a:uLnTx/>
                    <a:uFillTx/>
                    <a:latin typeface="Calibri" panose="020F0502020204030204"/>
                    <a:ea typeface="+mn-ea"/>
                    <a:cs typeface="+mn-cs"/>
                  </a:rPr>
                  <a:t>data</a:t>
                </a: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167" name="Group 161">
              <a:extLst>
                <a:ext uri="{FF2B5EF4-FFF2-40B4-BE49-F238E27FC236}">
                  <a16:creationId xmlns:a16="http://schemas.microsoft.com/office/drawing/2014/main" id="{77E8EF91-AF21-9340-AC44-97C2982F9039}"/>
                </a:ext>
              </a:extLst>
            </p:cNvPr>
            <p:cNvGrpSpPr>
              <a:grpSpLocks/>
            </p:cNvGrpSpPr>
            <p:nvPr/>
          </p:nvGrpSpPr>
          <p:grpSpPr bwMode="auto">
            <a:xfrm>
              <a:off x="5854223" y="2398718"/>
              <a:ext cx="230514" cy="466725"/>
              <a:chOff x="4140" y="429"/>
              <a:chExt cx="1425" cy="2396"/>
            </a:xfrm>
          </p:grpSpPr>
          <p:sp>
            <p:nvSpPr>
              <p:cNvPr id="181" name="Freeform 162">
                <a:extLst>
                  <a:ext uri="{FF2B5EF4-FFF2-40B4-BE49-F238E27FC236}">
                    <a16:creationId xmlns:a16="http://schemas.microsoft.com/office/drawing/2014/main" id="{9E28FBA5-541A-AC4F-AE71-5951515DCF0F}"/>
                  </a:ext>
                </a:extLst>
              </p:cNvPr>
              <p:cNvSpPr>
                <a:spLocks/>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2" name="Rectangle 163">
                <a:extLst>
                  <a:ext uri="{FF2B5EF4-FFF2-40B4-BE49-F238E27FC236}">
                    <a16:creationId xmlns:a16="http://schemas.microsoft.com/office/drawing/2014/main" id="{CC415C09-33EA-A142-8461-9672CCFF0F16}"/>
                  </a:ext>
                </a:extLst>
              </p:cNvPr>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83" name="Freeform 164">
                <a:extLst>
                  <a:ext uri="{FF2B5EF4-FFF2-40B4-BE49-F238E27FC236}">
                    <a16:creationId xmlns:a16="http://schemas.microsoft.com/office/drawing/2014/main" id="{2A5E6FB5-B778-F24C-A601-95339A953800}"/>
                  </a:ext>
                </a:extLst>
              </p:cNvPr>
              <p:cNvSpPr>
                <a:spLocks/>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4" name="Freeform 165">
                <a:extLst>
                  <a:ext uri="{FF2B5EF4-FFF2-40B4-BE49-F238E27FC236}">
                    <a16:creationId xmlns:a16="http://schemas.microsoft.com/office/drawing/2014/main" id="{70415A3C-7C91-7E46-9BA5-D62360FC3F51}"/>
                  </a:ext>
                </a:extLst>
              </p:cNvPr>
              <p:cNvSpPr>
                <a:spLocks/>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85" name="Rectangle 166">
                <a:extLst>
                  <a:ext uri="{FF2B5EF4-FFF2-40B4-BE49-F238E27FC236}">
                    <a16:creationId xmlns:a16="http://schemas.microsoft.com/office/drawing/2014/main" id="{4A157385-49EC-A345-8675-63A8A4717EE4}"/>
                  </a:ext>
                </a:extLst>
              </p:cNvPr>
              <p:cNvSpPr>
                <a:spLocks noChangeArrowheads="1"/>
              </p:cNvSpPr>
              <p:nvPr/>
            </p:nvSpPr>
            <p:spPr bwMode="auto">
              <a:xfrm>
                <a:off x="4209" y="693"/>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6" name="Group 167">
                <a:extLst>
                  <a:ext uri="{FF2B5EF4-FFF2-40B4-BE49-F238E27FC236}">
                    <a16:creationId xmlns:a16="http://schemas.microsoft.com/office/drawing/2014/main" id="{1DBB8188-6E4B-DB44-A618-1833910E6891}"/>
                  </a:ext>
                </a:extLst>
              </p:cNvPr>
              <p:cNvGrpSpPr>
                <a:grpSpLocks/>
              </p:cNvGrpSpPr>
              <p:nvPr/>
            </p:nvGrpSpPr>
            <p:grpSpPr bwMode="auto">
              <a:xfrm>
                <a:off x="4749" y="668"/>
                <a:ext cx="581" cy="145"/>
                <a:chOff x="614" y="2568"/>
                <a:chExt cx="725" cy="139"/>
              </a:xfrm>
            </p:grpSpPr>
            <p:sp>
              <p:nvSpPr>
                <p:cNvPr id="211" name="AutoShape 168">
                  <a:extLst>
                    <a:ext uri="{FF2B5EF4-FFF2-40B4-BE49-F238E27FC236}">
                      <a16:creationId xmlns:a16="http://schemas.microsoft.com/office/drawing/2014/main" id="{CE1ED7B1-4BA4-A84D-9114-C8CBB4BC5149}"/>
                    </a:ext>
                  </a:extLst>
                </p:cNvPr>
                <p:cNvSpPr>
                  <a:spLocks noChangeArrowheads="1"/>
                </p:cNvSpPr>
                <p:nvPr/>
              </p:nvSpPr>
              <p:spPr bwMode="auto">
                <a:xfrm>
                  <a:off x="617" y="2567"/>
                  <a:ext cx="724"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2" name="AutoShape 169">
                  <a:extLst>
                    <a:ext uri="{FF2B5EF4-FFF2-40B4-BE49-F238E27FC236}">
                      <a16:creationId xmlns:a16="http://schemas.microsoft.com/office/drawing/2014/main" id="{B7844D79-0009-B94B-8989-919CDF6A9788}"/>
                    </a:ext>
                  </a:extLst>
                </p:cNvPr>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7" name="Rectangle 170">
                <a:extLst>
                  <a:ext uri="{FF2B5EF4-FFF2-40B4-BE49-F238E27FC236}">
                    <a16:creationId xmlns:a16="http://schemas.microsoft.com/office/drawing/2014/main" id="{51286867-B08D-0C40-A917-0F4029DD6072}"/>
                  </a:ext>
                </a:extLst>
              </p:cNvPr>
              <p:cNvSpPr>
                <a:spLocks noChangeArrowheads="1"/>
              </p:cNvSpPr>
              <p:nvPr/>
            </p:nvSpPr>
            <p:spPr bwMode="auto">
              <a:xfrm>
                <a:off x="4222" y="101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88" name="Group 171">
                <a:extLst>
                  <a:ext uri="{FF2B5EF4-FFF2-40B4-BE49-F238E27FC236}">
                    <a16:creationId xmlns:a16="http://schemas.microsoft.com/office/drawing/2014/main" id="{D9A8F55B-F86B-6649-A1E4-8F24F95BCCED}"/>
                  </a:ext>
                </a:extLst>
              </p:cNvPr>
              <p:cNvGrpSpPr>
                <a:grpSpLocks/>
              </p:cNvGrpSpPr>
              <p:nvPr/>
            </p:nvGrpSpPr>
            <p:grpSpPr bwMode="auto">
              <a:xfrm>
                <a:off x="4747" y="994"/>
                <a:ext cx="581" cy="134"/>
                <a:chOff x="614" y="2568"/>
                <a:chExt cx="725" cy="139"/>
              </a:xfrm>
            </p:grpSpPr>
            <p:sp>
              <p:nvSpPr>
                <p:cNvPr id="209" name="AutoShape 172">
                  <a:extLst>
                    <a:ext uri="{FF2B5EF4-FFF2-40B4-BE49-F238E27FC236}">
                      <a16:creationId xmlns:a16="http://schemas.microsoft.com/office/drawing/2014/main" id="{16943728-8B67-F648-BF99-75B1A2EB8B65}"/>
                    </a:ext>
                  </a:extLst>
                </p:cNvPr>
                <p:cNvSpPr>
                  <a:spLocks noChangeArrowheads="1"/>
                </p:cNvSpPr>
                <p:nvPr/>
              </p:nvSpPr>
              <p:spPr bwMode="auto">
                <a:xfrm>
                  <a:off x="612" y="2570"/>
                  <a:ext cx="724" cy="162"/>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10" name="AutoShape 173">
                  <a:extLst>
                    <a:ext uri="{FF2B5EF4-FFF2-40B4-BE49-F238E27FC236}">
                      <a16:creationId xmlns:a16="http://schemas.microsoft.com/office/drawing/2014/main" id="{E5C59DE8-B381-7841-BEF2-A71119B6CD8F}"/>
                    </a:ext>
                  </a:extLst>
                </p:cNvPr>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89" name="Rectangle 174">
                <a:extLst>
                  <a:ext uri="{FF2B5EF4-FFF2-40B4-BE49-F238E27FC236}">
                    <a16:creationId xmlns:a16="http://schemas.microsoft.com/office/drawing/2014/main" id="{E2A441E4-4B95-2D4B-8D2B-A39444E730C9}"/>
                  </a:ext>
                </a:extLst>
              </p:cNvPr>
              <p:cNvSpPr>
                <a:spLocks noChangeArrowheads="1"/>
              </p:cNvSpPr>
              <p:nvPr/>
            </p:nvSpPr>
            <p:spPr bwMode="auto">
              <a:xfrm>
                <a:off x="4216" y="1357"/>
                <a:ext cx="599"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0" name="Rectangle 175">
                <a:extLst>
                  <a:ext uri="{FF2B5EF4-FFF2-40B4-BE49-F238E27FC236}">
                    <a16:creationId xmlns:a16="http://schemas.microsoft.com/office/drawing/2014/main" id="{4C56D3D2-1E9D-9A4E-A8E6-C02F387A41EB}"/>
                  </a:ext>
                </a:extLst>
              </p:cNvPr>
              <p:cNvSpPr>
                <a:spLocks noChangeArrowheads="1"/>
              </p:cNvSpPr>
              <p:nvPr/>
            </p:nvSpPr>
            <p:spPr bwMode="auto">
              <a:xfrm>
                <a:off x="4228" y="1654"/>
                <a:ext cx="593" cy="49"/>
              </a:xfrm>
              <a:prstGeom prst="rect">
                <a:avLst/>
              </a:prstGeom>
              <a:solidFill>
                <a:srgbClr val="000000"/>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nvGrpSpPr>
              <p:cNvPr id="191" name="Group 176">
                <a:extLst>
                  <a:ext uri="{FF2B5EF4-FFF2-40B4-BE49-F238E27FC236}">
                    <a16:creationId xmlns:a16="http://schemas.microsoft.com/office/drawing/2014/main" id="{4DEFC4BF-D38C-4E4F-8FF6-784D2ECC1D20}"/>
                  </a:ext>
                </a:extLst>
              </p:cNvPr>
              <p:cNvGrpSpPr>
                <a:grpSpLocks/>
              </p:cNvGrpSpPr>
              <p:nvPr/>
            </p:nvGrpSpPr>
            <p:grpSpPr bwMode="auto">
              <a:xfrm>
                <a:off x="4735" y="1627"/>
                <a:ext cx="582" cy="151"/>
                <a:chOff x="614" y="2568"/>
                <a:chExt cx="725" cy="139"/>
              </a:xfrm>
            </p:grpSpPr>
            <p:sp>
              <p:nvSpPr>
                <p:cNvPr id="207" name="AutoShape 177">
                  <a:extLst>
                    <a:ext uri="{FF2B5EF4-FFF2-40B4-BE49-F238E27FC236}">
                      <a16:creationId xmlns:a16="http://schemas.microsoft.com/office/drawing/2014/main" id="{1E6EF7BF-0973-4748-B890-B3787B883BAA}"/>
                    </a:ext>
                  </a:extLst>
                </p:cNvPr>
                <p:cNvSpPr>
                  <a:spLocks noChangeArrowheads="1"/>
                </p:cNvSpPr>
                <p:nvPr/>
              </p:nvSpPr>
              <p:spPr bwMode="auto">
                <a:xfrm>
                  <a:off x="611" y="2568"/>
                  <a:ext cx="730" cy="139"/>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8" name="AutoShape 178">
                  <a:extLst>
                    <a:ext uri="{FF2B5EF4-FFF2-40B4-BE49-F238E27FC236}">
                      <a16:creationId xmlns:a16="http://schemas.microsoft.com/office/drawing/2014/main" id="{E5D7BCD8-55E5-614E-8991-523BADFCB547}"/>
                    </a:ext>
                  </a:extLst>
                </p:cNvPr>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2" name="Freeform 179">
                <a:extLst>
                  <a:ext uri="{FF2B5EF4-FFF2-40B4-BE49-F238E27FC236}">
                    <a16:creationId xmlns:a16="http://schemas.microsoft.com/office/drawing/2014/main" id="{9D08C936-65B2-7540-81A7-902915A9F68D}"/>
                  </a:ext>
                </a:extLst>
              </p:cNvPr>
              <p:cNvSpPr>
                <a:spLocks/>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grpSp>
            <p:nvGrpSpPr>
              <p:cNvPr id="193" name="Group 180">
                <a:extLst>
                  <a:ext uri="{FF2B5EF4-FFF2-40B4-BE49-F238E27FC236}">
                    <a16:creationId xmlns:a16="http://schemas.microsoft.com/office/drawing/2014/main" id="{E99B1C69-E2B6-2944-ADFF-75BD1E5CCF82}"/>
                  </a:ext>
                </a:extLst>
              </p:cNvPr>
              <p:cNvGrpSpPr>
                <a:grpSpLocks/>
              </p:cNvGrpSpPr>
              <p:nvPr/>
            </p:nvGrpSpPr>
            <p:grpSpPr bwMode="auto">
              <a:xfrm>
                <a:off x="4739" y="1327"/>
                <a:ext cx="582" cy="139"/>
                <a:chOff x="614" y="2568"/>
                <a:chExt cx="725" cy="139"/>
              </a:xfrm>
            </p:grpSpPr>
            <p:sp>
              <p:nvSpPr>
                <p:cNvPr id="205" name="AutoShape 181">
                  <a:extLst>
                    <a:ext uri="{FF2B5EF4-FFF2-40B4-BE49-F238E27FC236}">
                      <a16:creationId xmlns:a16="http://schemas.microsoft.com/office/drawing/2014/main" id="{40AB9F71-EF2B-814B-9AA0-68CABE04DD9B}"/>
                    </a:ext>
                  </a:extLst>
                </p:cNvPr>
                <p:cNvSpPr>
                  <a:spLocks noChangeArrowheads="1"/>
                </p:cNvSpPr>
                <p:nvPr/>
              </p:nvSpPr>
              <p:spPr bwMode="auto">
                <a:xfrm>
                  <a:off x="614" y="2566"/>
                  <a:ext cx="723" cy="140"/>
                </a:xfrm>
                <a:prstGeom prst="roundRect">
                  <a:avLst>
                    <a:gd name="adj" fmla="val 50000"/>
                  </a:avLst>
                </a:prstGeom>
                <a:solidFill>
                  <a:srgbClr val="00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6" name="AutoShape 182">
                  <a:extLst>
                    <a:ext uri="{FF2B5EF4-FFF2-40B4-BE49-F238E27FC236}">
                      <a16:creationId xmlns:a16="http://schemas.microsoft.com/office/drawing/2014/main" id="{61BBD585-034C-FE44-8C4C-5732B02C9B93}"/>
                    </a:ext>
                  </a:extLst>
                </p:cNvPr>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sp>
            <p:nvSpPr>
              <p:cNvPr id="194" name="Rectangle 183">
                <a:extLst>
                  <a:ext uri="{FF2B5EF4-FFF2-40B4-BE49-F238E27FC236}">
                    <a16:creationId xmlns:a16="http://schemas.microsoft.com/office/drawing/2014/main" id="{3003C525-2BE0-154F-83E7-C0B0EEC1A63C}"/>
                  </a:ext>
                </a:extLst>
              </p:cNvPr>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5" name="Freeform 184">
                <a:extLst>
                  <a:ext uri="{FF2B5EF4-FFF2-40B4-BE49-F238E27FC236}">
                    <a16:creationId xmlns:a16="http://schemas.microsoft.com/office/drawing/2014/main" id="{87688AC3-3CC5-0947-8699-28651834F6FC}"/>
                  </a:ext>
                </a:extLst>
              </p:cNvPr>
              <p:cNvSpPr>
                <a:spLocks/>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6" name="Freeform 185">
                <a:extLst>
                  <a:ext uri="{FF2B5EF4-FFF2-40B4-BE49-F238E27FC236}">
                    <a16:creationId xmlns:a16="http://schemas.microsoft.com/office/drawing/2014/main" id="{3B30373F-530B-FF4A-A69C-611E391F9885}"/>
                  </a:ext>
                </a:extLst>
              </p:cNvPr>
              <p:cNvSpPr>
                <a:spLocks/>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7" name="Oval 186">
                <a:extLst>
                  <a:ext uri="{FF2B5EF4-FFF2-40B4-BE49-F238E27FC236}">
                    <a16:creationId xmlns:a16="http://schemas.microsoft.com/office/drawing/2014/main" id="{BE74818C-974F-C344-AF1C-A571C38F7674}"/>
                  </a:ext>
                </a:extLst>
              </p:cNvPr>
              <p:cNvSpPr>
                <a:spLocks noChangeArrowheads="1"/>
              </p:cNvSpPr>
              <p:nvPr/>
            </p:nvSpPr>
            <p:spPr bwMode="auto">
              <a:xfrm>
                <a:off x="5515" y="2609"/>
                <a:ext cx="50" cy="97"/>
              </a:xfrm>
              <a:prstGeom prst="ellipse">
                <a:avLst/>
              </a:prstGeom>
              <a:solidFill>
                <a:srgbClr val="3333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198" name="Freeform 187">
                <a:extLst>
                  <a:ext uri="{FF2B5EF4-FFF2-40B4-BE49-F238E27FC236}">
                    <a16:creationId xmlns:a16="http://schemas.microsoft.com/office/drawing/2014/main" id="{C9128504-5E1F-1F4A-BF9E-EFE7472C0309}"/>
                  </a:ext>
                </a:extLst>
              </p:cNvPr>
              <p:cNvSpPr>
                <a:spLocks/>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panose="020B0604030504040204" pitchFamily="34" charset="0"/>
                  <a:ea typeface="ＭＳ Ｐゴシック" panose="020B0600070205080204" pitchFamily="34" charset="-128"/>
                  <a:cs typeface="+mn-cs"/>
                </a:endParaRPr>
              </a:p>
            </p:txBody>
          </p:sp>
          <p:sp>
            <p:nvSpPr>
              <p:cNvPr id="199" name="AutoShape 188">
                <a:extLst>
                  <a:ext uri="{FF2B5EF4-FFF2-40B4-BE49-F238E27FC236}">
                    <a16:creationId xmlns:a16="http://schemas.microsoft.com/office/drawing/2014/main" id="{E1404165-9D6F-1942-BB52-FCC831E9A239}"/>
                  </a:ext>
                </a:extLst>
              </p:cNvPr>
              <p:cNvSpPr>
                <a:spLocks noChangeArrowheads="1"/>
              </p:cNvSpPr>
              <p:nvPr/>
            </p:nvSpPr>
            <p:spPr bwMode="auto">
              <a:xfrm>
                <a:off x="4140" y="2679"/>
                <a:ext cx="1198" cy="146"/>
              </a:xfrm>
              <a:prstGeom prst="roundRect">
                <a:avLst>
                  <a:gd name="adj" fmla="val 50000"/>
                </a:avLst>
              </a:prstGeom>
              <a:solidFill>
                <a:srgbClr val="DDDDDD"/>
              </a:soli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0" name="AutoShape 189">
                <a:extLst>
                  <a:ext uri="{FF2B5EF4-FFF2-40B4-BE49-F238E27FC236}">
                    <a16:creationId xmlns:a16="http://schemas.microsoft.com/office/drawing/2014/main" id="{7F94C469-5406-364A-84E2-47B5F8B49B4C}"/>
                  </a:ext>
                </a:extLst>
              </p:cNvPr>
              <p:cNvSpPr>
                <a:spLocks noChangeArrowheads="1"/>
              </p:cNvSpPr>
              <p:nvPr/>
            </p:nvSpPr>
            <p:spPr bwMode="auto">
              <a:xfrm>
                <a:off x="4203" y="2712"/>
                <a:ext cx="1072" cy="81"/>
              </a:xfrm>
              <a:prstGeom prst="roundRect">
                <a:avLst>
                  <a:gd name="adj" fmla="val 50000"/>
                </a:avLst>
              </a:prstGeom>
              <a:gradFill rotWithShape="1">
                <a:gsLst>
                  <a:gs pos="0">
                    <a:srgbClr val="000000"/>
                  </a:gs>
                  <a:gs pos="100000">
                    <a:srgbClr val="808080"/>
                  </a:gs>
                </a:gsLst>
                <a:lin ang="0" scaled="1"/>
              </a:gradFill>
              <a:ln w="9525">
                <a:solidFill>
                  <a:srgbClr val="000000"/>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1" name="Oval 190">
                <a:extLst>
                  <a:ext uri="{FF2B5EF4-FFF2-40B4-BE49-F238E27FC236}">
                    <a16:creationId xmlns:a16="http://schemas.microsoft.com/office/drawing/2014/main" id="{A0E8CAFD-652A-E647-BA6D-055C853C8A16}"/>
                  </a:ext>
                </a:extLst>
              </p:cNvPr>
              <p:cNvSpPr>
                <a:spLocks noChangeArrowheads="1"/>
              </p:cNvSpPr>
              <p:nvPr/>
            </p:nvSpPr>
            <p:spPr bwMode="auto">
              <a:xfrm>
                <a:off x="4310" y="2382"/>
                <a:ext cx="158" cy="146"/>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2" name="Oval 191">
                <a:extLst>
                  <a:ext uri="{FF2B5EF4-FFF2-40B4-BE49-F238E27FC236}">
                    <a16:creationId xmlns:a16="http://schemas.microsoft.com/office/drawing/2014/main" id="{1A58DA79-10F0-C94E-9A96-4E39E4332121}"/>
                  </a:ext>
                </a:extLst>
              </p:cNvPr>
              <p:cNvSpPr>
                <a:spLocks noChangeArrowheads="1"/>
              </p:cNvSpPr>
              <p:nvPr/>
            </p:nvSpPr>
            <p:spPr bwMode="auto">
              <a:xfrm>
                <a:off x="4487" y="2382"/>
                <a:ext cx="158" cy="146"/>
              </a:xfrm>
              <a:prstGeom prst="ellipse">
                <a:avLst/>
              </a:prstGeom>
              <a:solidFill>
                <a:srgbClr val="FF0000"/>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srgbClr val="FF0000"/>
                  </a:solidFill>
                  <a:effectLst/>
                  <a:uLnTx/>
                  <a:uFillTx/>
                  <a:latin typeface="Arial" charset="0"/>
                  <a:ea typeface="ＭＳ Ｐゴシック" charset="0"/>
                  <a:cs typeface="Arial" charset="0"/>
                </a:endParaRPr>
              </a:p>
            </p:txBody>
          </p:sp>
          <p:sp>
            <p:nvSpPr>
              <p:cNvPr id="203" name="Oval 192">
                <a:extLst>
                  <a:ext uri="{FF2B5EF4-FFF2-40B4-BE49-F238E27FC236}">
                    <a16:creationId xmlns:a16="http://schemas.microsoft.com/office/drawing/2014/main" id="{E5153F60-CA4E-AD46-AA61-51967FAF6727}"/>
                  </a:ext>
                </a:extLst>
              </p:cNvPr>
              <p:cNvSpPr>
                <a:spLocks noChangeArrowheads="1"/>
              </p:cNvSpPr>
              <p:nvPr/>
            </p:nvSpPr>
            <p:spPr bwMode="auto">
              <a:xfrm>
                <a:off x="4663" y="2382"/>
                <a:ext cx="158" cy="140"/>
              </a:xfrm>
              <a:prstGeom prst="ellipse">
                <a:avLst/>
              </a:prstGeom>
              <a:solidFill>
                <a:srgbClr val="33CC33"/>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sp>
            <p:nvSpPr>
              <p:cNvPr id="204" name="Rectangle 193">
                <a:extLst>
                  <a:ext uri="{FF2B5EF4-FFF2-40B4-BE49-F238E27FC236}">
                    <a16:creationId xmlns:a16="http://schemas.microsoft.com/office/drawing/2014/main" id="{FDB88677-8689-BF48-AD1F-09182168736F}"/>
                  </a:ext>
                </a:extLst>
              </p:cNvPr>
              <p:cNvSpPr>
                <a:spLocks noChangeArrowheads="1"/>
              </p:cNvSpPr>
              <p:nvPr/>
            </p:nvSpPr>
            <p:spPr bwMode="auto">
              <a:xfrm>
                <a:off x="5061" y="1837"/>
                <a:ext cx="88" cy="761"/>
              </a:xfrm>
              <a:prstGeom prst="rect">
                <a:avLst/>
              </a:prstGeom>
              <a:solidFill>
                <a:srgbClr val="292929"/>
              </a:solidFill>
              <a:ln w="9525">
                <a:solidFill>
                  <a:srgbClr val="000000"/>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Tahoma" charset="0"/>
                  <a:ea typeface="ＭＳ Ｐゴシック" charset="0"/>
                  <a:cs typeface="+mn-cs"/>
                </a:endParaRPr>
              </a:p>
            </p:txBody>
          </p:sp>
        </p:grpSp>
        <p:grpSp>
          <p:nvGrpSpPr>
            <p:cNvPr id="168" name="Group 167">
              <a:extLst>
                <a:ext uri="{FF2B5EF4-FFF2-40B4-BE49-F238E27FC236}">
                  <a16:creationId xmlns:a16="http://schemas.microsoft.com/office/drawing/2014/main" id="{EAFBA5EB-DA0C-3243-87AB-B89E8E79E894}"/>
                </a:ext>
              </a:extLst>
            </p:cNvPr>
            <p:cNvGrpSpPr/>
            <p:nvPr/>
          </p:nvGrpSpPr>
          <p:grpSpPr>
            <a:xfrm>
              <a:off x="2669417" y="3423937"/>
              <a:ext cx="2003932" cy="369332"/>
              <a:chOff x="7504363" y="3141846"/>
              <a:chExt cx="2003932" cy="369332"/>
            </a:xfrm>
          </p:grpSpPr>
          <p:grpSp>
            <p:nvGrpSpPr>
              <p:cNvPr id="175" name="Group 174">
                <a:extLst>
                  <a:ext uri="{FF2B5EF4-FFF2-40B4-BE49-F238E27FC236}">
                    <a16:creationId xmlns:a16="http://schemas.microsoft.com/office/drawing/2014/main" id="{11FC8479-D121-CF45-BE67-D2FC95EAF7B9}"/>
                  </a:ext>
                </a:extLst>
              </p:cNvPr>
              <p:cNvGrpSpPr/>
              <p:nvPr/>
            </p:nvGrpSpPr>
            <p:grpSpPr>
              <a:xfrm>
                <a:off x="7504363" y="3183676"/>
                <a:ext cx="2003932" cy="306163"/>
                <a:chOff x="1616358" y="2551230"/>
                <a:chExt cx="2141698" cy="218510"/>
              </a:xfrm>
            </p:grpSpPr>
            <p:sp>
              <p:nvSpPr>
                <p:cNvPr id="177" name="Rectangle 176">
                  <a:extLst>
                    <a:ext uri="{FF2B5EF4-FFF2-40B4-BE49-F238E27FC236}">
                      <a16:creationId xmlns:a16="http://schemas.microsoft.com/office/drawing/2014/main" id="{553693F6-B250-A94A-973B-A2B9E24D52C4}"/>
                    </a:ext>
                  </a:extLst>
                </p:cNvPr>
                <p:cNvSpPr/>
                <p:nvPr/>
              </p:nvSpPr>
              <p:spPr>
                <a:xfrm>
                  <a:off x="1673508" y="2551230"/>
                  <a:ext cx="2027398"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8" name="Oval 177">
                  <a:extLst>
                    <a:ext uri="{FF2B5EF4-FFF2-40B4-BE49-F238E27FC236}">
                      <a16:creationId xmlns:a16="http://schemas.microsoft.com/office/drawing/2014/main" id="{90731F76-7DB6-864C-9B95-2487D9D7B8DE}"/>
                    </a:ext>
                  </a:extLst>
                </p:cNvPr>
                <p:cNvSpPr/>
                <p:nvPr/>
              </p:nvSpPr>
              <p:spPr>
                <a:xfrm>
                  <a:off x="1616358" y="2551230"/>
                  <a:ext cx="114300" cy="218510"/>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9" name="Oval 178">
                  <a:extLst>
                    <a:ext uri="{FF2B5EF4-FFF2-40B4-BE49-F238E27FC236}">
                      <a16:creationId xmlns:a16="http://schemas.microsoft.com/office/drawing/2014/main" id="{31CDAEAB-9168-0E4F-9A8E-E906655A076D}"/>
                    </a:ext>
                  </a:extLst>
                </p:cNvPr>
                <p:cNvSpPr/>
                <p:nvPr/>
              </p:nvSpPr>
              <p:spPr>
                <a:xfrm>
                  <a:off x="3643756" y="2551230"/>
                  <a:ext cx="114300" cy="218510"/>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0" name="Rectangle 179">
                  <a:extLst>
                    <a:ext uri="{FF2B5EF4-FFF2-40B4-BE49-F238E27FC236}">
                      <a16:creationId xmlns:a16="http://schemas.microsoft.com/office/drawing/2014/main" id="{34315B0F-7173-EA4C-98E3-3F4A8474AFE9}"/>
                    </a:ext>
                  </a:extLst>
                </p:cNvPr>
                <p:cNvSpPr/>
                <p:nvPr/>
              </p:nvSpPr>
              <p:spPr>
                <a:xfrm>
                  <a:off x="3491356" y="2551230"/>
                  <a:ext cx="209550" cy="218510"/>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76" name="TextBox 175">
                <a:extLst>
                  <a:ext uri="{FF2B5EF4-FFF2-40B4-BE49-F238E27FC236}">
                    <a16:creationId xmlns:a16="http://schemas.microsoft.com/office/drawing/2014/main" id="{997FB701-F3E4-214A-918C-4E8D192B2BB3}"/>
                  </a:ext>
                </a:extLst>
              </p:cNvPr>
              <p:cNvSpPr txBox="1"/>
              <p:nvPr/>
            </p:nvSpPr>
            <p:spPr>
              <a:xfrm>
                <a:off x="7695752" y="3141846"/>
                <a:ext cx="167885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Calibri" panose="020F0502020204030204"/>
                    <a:ea typeface="+mn-ea"/>
                    <a:cs typeface="+mn-cs"/>
                  </a:rPr>
                  <a:t>reliable channel</a:t>
                </a:r>
              </a:p>
            </p:txBody>
          </p:sp>
        </p:grpSp>
        <p:cxnSp>
          <p:nvCxnSpPr>
            <p:cNvPr id="169" name="Straight Connector 168">
              <a:extLst>
                <a:ext uri="{FF2B5EF4-FFF2-40B4-BE49-F238E27FC236}">
                  <a16:creationId xmlns:a16="http://schemas.microsoft.com/office/drawing/2014/main" id="{82CF18A5-E8B1-C44A-855D-BC2E13F5D131}"/>
                </a:ext>
              </a:extLst>
            </p:cNvPr>
            <p:cNvCxnSpPr>
              <a:cxnSpLocks/>
            </p:cNvCxnSpPr>
            <p:nvPr/>
          </p:nvCxnSpPr>
          <p:spPr>
            <a:xfrm>
              <a:off x="1082232"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0" name="Bent-Up Arrow 169">
              <a:extLst>
                <a:ext uri="{FF2B5EF4-FFF2-40B4-BE49-F238E27FC236}">
                  <a16:creationId xmlns:a16="http://schemas.microsoft.com/office/drawing/2014/main" id="{35B9DBBD-4E46-054F-AF2A-3048455F5FA1}"/>
                </a:ext>
              </a:extLst>
            </p:cNvPr>
            <p:cNvSpPr/>
            <p:nvPr/>
          </p:nvSpPr>
          <p:spPr>
            <a:xfrm rot="5400000">
              <a:off x="2152182" y="3067004"/>
              <a:ext cx="462111" cy="773811"/>
            </a:xfrm>
            <a:prstGeom prst="bentUpArrow">
              <a:avLst>
                <a:gd name="adj1" fmla="val 7999"/>
                <a:gd name="adj2" fmla="val 16334"/>
                <a:gd name="adj3" fmla="val 2138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71" name="Straight Connector 170">
              <a:extLst>
                <a:ext uri="{FF2B5EF4-FFF2-40B4-BE49-F238E27FC236}">
                  <a16:creationId xmlns:a16="http://schemas.microsoft.com/office/drawing/2014/main" id="{CFAA8010-49E9-EB46-BD2B-D57E00E6F5CD}"/>
                </a:ext>
              </a:extLst>
            </p:cNvPr>
            <p:cNvCxnSpPr>
              <a:cxnSpLocks/>
            </p:cNvCxnSpPr>
            <p:nvPr/>
          </p:nvCxnSpPr>
          <p:spPr>
            <a:xfrm>
              <a:off x="4645151" y="3325543"/>
              <a:ext cx="1687911"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F1100341-F7A9-1D41-8489-9128E671B607}"/>
                </a:ext>
              </a:extLst>
            </p:cNvPr>
            <p:cNvSpPr txBox="1"/>
            <p:nvPr/>
          </p:nvSpPr>
          <p:spPr>
            <a:xfrm>
              <a:off x="737513" y="3044385"/>
              <a:ext cx="99424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application</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TextBox 172">
              <a:extLst>
                <a:ext uri="{FF2B5EF4-FFF2-40B4-BE49-F238E27FC236}">
                  <a16:creationId xmlns:a16="http://schemas.microsoft.com/office/drawing/2014/main" id="{30DCEE24-EC49-B244-B451-278656DCCEBE}"/>
                </a:ext>
              </a:extLst>
            </p:cNvPr>
            <p:cNvSpPr txBox="1"/>
            <p:nvPr/>
          </p:nvSpPr>
          <p:spPr>
            <a:xfrm>
              <a:off x="828116" y="3272133"/>
              <a:ext cx="868699"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transport</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TextBox 173">
              <a:extLst>
                <a:ext uri="{FF2B5EF4-FFF2-40B4-BE49-F238E27FC236}">
                  <a16:creationId xmlns:a16="http://schemas.microsoft.com/office/drawing/2014/main" id="{15EB50A4-0F12-A743-8A7B-907E5EE4A2F5}"/>
                </a:ext>
              </a:extLst>
            </p:cNvPr>
            <p:cNvSpPr txBox="1"/>
            <p:nvPr/>
          </p:nvSpPr>
          <p:spPr>
            <a:xfrm flipH="1">
              <a:off x="1817207" y="4010900"/>
              <a:ext cx="402565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panose="020F0502020204030204"/>
                  <a:ea typeface="+mn-ea"/>
                  <a:cs typeface="+mn-cs"/>
                </a:rPr>
                <a:t>reliable service </a:t>
              </a:r>
              <a:r>
                <a:rPr kumimoji="0" lang="en-US" sz="2400" b="0" i="1" u="none" strike="noStrike" kern="1200" cap="none" spc="0" normalizeH="0" baseline="0" noProof="0">
                  <a:ln>
                    <a:noFill/>
                  </a:ln>
                  <a:solidFill>
                    <a:prstClr val="black"/>
                  </a:solidFill>
                  <a:effectLst/>
                  <a:uLnTx/>
                  <a:uFillTx/>
                  <a:latin typeface="Calibri" panose="020F0502020204030204"/>
                  <a:ea typeface="+mn-ea"/>
                  <a:cs typeface="+mn-cs"/>
                </a:rPr>
                <a:t>abstraction</a:t>
              </a:r>
            </a:p>
          </p:txBody>
        </p:sp>
      </p:grpSp>
      <p:sp>
        <p:nvSpPr>
          <p:cNvPr id="8" name="Rectangle 7">
            <a:extLst>
              <a:ext uri="{FF2B5EF4-FFF2-40B4-BE49-F238E27FC236}">
                <a16:creationId xmlns:a16="http://schemas.microsoft.com/office/drawing/2014/main" id="{7A8CA74F-CA34-FE4D-BBA8-48490B128E60}"/>
              </a:ext>
            </a:extLst>
          </p:cNvPr>
          <p:cNvSpPr/>
          <p:nvPr/>
        </p:nvSpPr>
        <p:spPr>
          <a:xfrm>
            <a:off x="295893" y="1816276"/>
            <a:ext cx="5265664" cy="2394608"/>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ight Arrow 13">
            <a:extLst>
              <a:ext uri="{FF2B5EF4-FFF2-40B4-BE49-F238E27FC236}">
                <a16:creationId xmlns:a16="http://schemas.microsoft.com/office/drawing/2014/main" id="{801B4EA5-1C05-1743-AB9A-0E0C38CDA1C5}"/>
              </a:ext>
            </a:extLst>
          </p:cNvPr>
          <p:cNvSpPr/>
          <p:nvPr/>
        </p:nvSpPr>
        <p:spPr>
          <a:xfrm>
            <a:off x="5448822" y="3106456"/>
            <a:ext cx="638827" cy="1014608"/>
          </a:xfrm>
          <a:prstGeom prst="rightArrow">
            <a:avLst/>
          </a:prstGeom>
          <a:gradFill>
            <a:gsLst>
              <a:gs pos="0">
                <a:schemeClr val="accent1">
                  <a:lumMod val="5000"/>
                  <a:lumOff val="95000"/>
                </a:schemeClr>
              </a:gs>
              <a:gs pos="56000">
                <a:srgbClr val="C00000"/>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Oval 2">
            <a:extLst>
              <a:ext uri="{FF2B5EF4-FFF2-40B4-BE49-F238E27FC236}">
                <a16:creationId xmlns:a16="http://schemas.microsoft.com/office/drawing/2014/main" id="{5B614158-9985-B744-A5F2-706D5EF5D7E9}"/>
              </a:ext>
            </a:extLst>
          </p:cNvPr>
          <p:cNvSpPr/>
          <p:nvPr/>
        </p:nvSpPr>
        <p:spPr>
          <a:xfrm>
            <a:off x="6586778" y="3177152"/>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1" name="Oval 230">
            <a:extLst>
              <a:ext uri="{FF2B5EF4-FFF2-40B4-BE49-F238E27FC236}">
                <a16:creationId xmlns:a16="http://schemas.microsoft.com/office/drawing/2014/main" id="{4368BA48-D0C1-5949-880D-4FFAA26CCECD}"/>
              </a:ext>
            </a:extLst>
          </p:cNvPr>
          <p:cNvSpPr/>
          <p:nvPr/>
        </p:nvSpPr>
        <p:spPr>
          <a:xfrm>
            <a:off x="9885335" y="3174569"/>
            <a:ext cx="1952787" cy="1239865"/>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589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9ee03e0-b78c-4998-8bf4-79b266b85105}" enabled="1" method="Standard" siteId="{723a5a87-f39a-4a22-9247-3fc240c01396}" removed="0"/>
</clbl:labelList>
</file>

<file path=docProps/app.xml><?xml version="1.0" encoding="utf-8"?>
<Properties xmlns="http://schemas.openxmlformats.org/officeDocument/2006/extended-properties" xmlns:vt="http://schemas.openxmlformats.org/officeDocument/2006/docPropsVTypes">
  <TotalTime>500</TotalTime>
  <Words>7499</Words>
  <Application>Microsoft Macintosh PowerPoint</Application>
  <PresentationFormat>Widescreen</PresentationFormat>
  <Paragraphs>1562</Paragraphs>
  <Slides>86</Slides>
  <Notes>53</Notes>
  <HiddenSlides>7</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86</vt:i4>
      </vt:variant>
    </vt:vector>
  </HeadingPairs>
  <TitlesOfParts>
    <vt:vector size="100" baseType="lpstr">
      <vt:lpstr>ＭＳ Ｐゴシック</vt:lpstr>
      <vt:lpstr>Arial</vt:lpstr>
      <vt:lpstr>Calibri</vt:lpstr>
      <vt:lpstr>Cambria Math</vt:lpstr>
      <vt:lpstr>Courier</vt:lpstr>
      <vt:lpstr>Courier New</vt:lpstr>
      <vt:lpstr>Gill Sans MT</vt:lpstr>
      <vt:lpstr>Symbol</vt:lpstr>
      <vt:lpstr>Tahoma</vt:lpstr>
      <vt:lpstr>Times New Roman</vt:lpstr>
      <vt:lpstr>Wingdings</vt:lpstr>
      <vt:lpstr>ZapfDingbats</vt:lpstr>
      <vt:lpstr>Office Theme</vt:lpstr>
      <vt:lpstr>Picture</vt:lpstr>
      <vt:lpstr>CS 456/656 Computer Networks</vt:lpstr>
      <vt:lpstr>A note on the slides</vt:lpstr>
      <vt:lpstr>Transport layer: roadmap</vt:lpstr>
      <vt:lpstr>Transport layer: roadmap</vt:lpstr>
      <vt:lpstr>Reliable data transfer (rdt) </vt:lpstr>
      <vt:lpstr>Principles of RDT - Agenda</vt:lpstr>
      <vt:lpstr>Principles of RDT - Agenda</vt:lpstr>
      <vt:lpstr>Reliable data transfer at a glance </vt:lpstr>
      <vt:lpstr>Reliable data transfer at a glance</vt:lpstr>
      <vt:lpstr>Reliable data transfer protocol (rdt): interfaces</vt:lpstr>
      <vt:lpstr>Reliable data transfer at a glance</vt:lpstr>
      <vt:lpstr>Reliable data transfer at a glance</vt:lpstr>
      <vt:lpstr>Reliable data transfer: getting started</vt:lpstr>
      <vt:lpstr>Tools for reliable data transfer (rdt)</vt:lpstr>
      <vt:lpstr>Principles of RDT - Agenda</vt:lpstr>
      <vt:lpstr>Stop and wait approach</vt:lpstr>
      <vt:lpstr>Reliable data transfer using FSMs</vt:lpstr>
      <vt:lpstr>Sidenote: Finite State Machine (FSM) Refresher</vt:lpstr>
      <vt:lpstr>Sidenote: Finite State Machine (FSM) Refresher</vt:lpstr>
      <vt:lpstr>Finite State Machine (FSM): Subway</vt:lpstr>
      <vt:lpstr>Warm-up: What if the underlying channel is reliable?</vt:lpstr>
      <vt:lpstr>Warm-up: What if the underlying channel is reliable?</vt:lpstr>
      <vt:lpstr>Warm-up: What if the underlying channel is reliable?</vt:lpstr>
      <vt:lpstr>Unreliable channel v1: Channel with bit errors</vt:lpstr>
      <vt:lpstr>Simple stop-and-wait protocol (v1)</vt:lpstr>
      <vt:lpstr>Unreliable channel v1: Channel with bit errors</vt:lpstr>
      <vt:lpstr>Unreliable channel v1: Channel with bit errors</vt:lpstr>
      <vt:lpstr>Example stop-and-wait protocol (v1)</vt:lpstr>
      <vt:lpstr>Channel with bit errors</vt:lpstr>
      <vt:lpstr>Example stop-and-wait protocol (v1)</vt:lpstr>
      <vt:lpstr>Example stop-and-wait protocol (v1) - FSM</vt:lpstr>
      <vt:lpstr>No corruptions</vt:lpstr>
      <vt:lpstr>Corruption scenario</vt:lpstr>
      <vt:lpstr>Example stop-and-wait protocol (v1) - FSM</vt:lpstr>
      <vt:lpstr>Example stop-and-wait protocol (v1)</vt:lpstr>
      <vt:lpstr>Corrupted feedback</vt:lpstr>
      <vt:lpstr>rdt2.0 has a fatal flaw!</vt:lpstr>
      <vt:lpstr>Example stop-and-wait protocol (v2)</vt:lpstr>
      <vt:lpstr>Example stop-and-wait protocol (v2)</vt:lpstr>
      <vt:lpstr>Example stop-and-wait protocol (v2)</vt:lpstr>
      <vt:lpstr>Sender FSM</vt:lpstr>
      <vt:lpstr>Receiver FSM</vt:lpstr>
      <vt:lpstr>Receiver FSM</vt:lpstr>
      <vt:lpstr>Example stop-and-wait protocol (v2+): NAK-free </vt:lpstr>
      <vt:lpstr>Example stop-and-wait protocol (v2+): NAK-free </vt:lpstr>
      <vt:lpstr>Example stop-and-wait protocol (v2+): NAK-free </vt:lpstr>
      <vt:lpstr>FSM sender, receiver fragments</vt:lpstr>
      <vt:lpstr>Sender FSM</vt:lpstr>
      <vt:lpstr>Receiver FSM</vt:lpstr>
      <vt:lpstr>Unreliable channel v2: Channel with errors and loss</vt:lpstr>
      <vt:lpstr>Unreliable channel v2: Channel with errors and loss</vt:lpstr>
      <vt:lpstr>Example stop-and-wait protocol (v3)</vt:lpstr>
      <vt:lpstr>Sender FSM</vt:lpstr>
      <vt:lpstr>Receiver FSM</vt:lpstr>
      <vt:lpstr>Example stop-and-wait protocol (v3)</vt:lpstr>
      <vt:lpstr>Example stop-and-wait protocol (v3)</vt:lpstr>
      <vt:lpstr>Example stop-and-wait protocol (v3)</vt:lpstr>
      <vt:lpstr>Example stop-and-wait protocol (v3)</vt:lpstr>
      <vt:lpstr>Example stop-and-wait protocol (v3)</vt:lpstr>
      <vt:lpstr>Principles of reliable data transfer (rdt) </vt:lpstr>
      <vt:lpstr>Stop-and-wait protocol has a problem</vt:lpstr>
      <vt:lpstr>Stop-and-wait protocol has a problem</vt:lpstr>
      <vt:lpstr>Stop-and-wait protocol has a problem</vt:lpstr>
      <vt:lpstr>Pipelined protocols operation</vt:lpstr>
      <vt:lpstr>Pipelining: increased utilization</vt:lpstr>
      <vt:lpstr>Recall: HTTP 1.0 (stop-and-wait) vs. HTTP 1.1 (Pipelining)</vt:lpstr>
      <vt:lpstr>Go-Back-N: sender</vt:lpstr>
      <vt:lpstr>Go-Back-N: receiver</vt:lpstr>
      <vt:lpstr>Go-Back-N: sender extended FSM</vt:lpstr>
      <vt:lpstr>Go-Back-N: receiver extended FSM</vt:lpstr>
      <vt:lpstr>Go-Back-N in action</vt:lpstr>
      <vt:lpstr>Go-Back-N in action</vt:lpstr>
      <vt:lpstr>Go-Back-N in action</vt:lpstr>
      <vt:lpstr>Selective repeat: the approach</vt:lpstr>
      <vt:lpstr>Selective repeat: sender, receiver windows</vt:lpstr>
      <vt:lpstr>Selective repeat: sender, receiver windows</vt:lpstr>
      <vt:lpstr>Selective repeat: sender, receiver windows</vt:lpstr>
      <vt:lpstr>Selective repeat: sender, receiver windows</vt:lpstr>
      <vt:lpstr>Selective repeat: sender and receiver</vt:lpstr>
      <vt:lpstr>Selective Repeat in action</vt:lpstr>
      <vt:lpstr>Selective Repeat in action</vt:lpstr>
      <vt:lpstr>Selective repeat:  a dilemma!</vt:lpstr>
      <vt:lpstr>Selective repeat:  a dilemma!</vt:lpstr>
      <vt:lpstr>Selective repeat:  a dilemma!</vt:lpstr>
      <vt:lpstr>Selective repeat:  a dilemma!</vt:lpstr>
      <vt:lpstr>Summary for rdt tools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Mina Tahmasbi Arashloo</cp:lastModifiedBy>
  <cp:revision>27</cp:revision>
  <dcterms:created xsi:type="dcterms:W3CDTF">2020-01-18T07:24:59Z</dcterms:created>
  <dcterms:modified xsi:type="dcterms:W3CDTF">2025-09-29T00:17:01Z</dcterms:modified>
</cp:coreProperties>
</file>