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tags/tag15.xml" ContentType="application/vnd.openxmlformats-officedocument.presentationml.tag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6.xml" ContentType="application/vnd.openxmlformats-officedocument.presentationml.tags+xml"/>
  <Override PartName="/ppt/notesSlides/notesSlide3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0.xml" ContentType="application/vnd.openxmlformats-officedocument.presentationml.tags+xml"/>
  <Override PartName="/ppt/notesSlides/notesSlide42.xml" ContentType="application/vnd.openxmlformats-officedocument.presentationml.notesSlide+xml"/>
  <Override PartName="/ppt/tags/tag3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2.xml" ContentType="application/vnd.openxmlformats-officedocument.presentationml.tags+xml"/>
  <Override PartName="/ppt/notesSlides/notesSlide45.xml" ContentType="application/vnd.openxmlformats-officedocument.presentationml.notesSlide+xml"/>
  <Override PartName="/ppt/tags/tag3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48.xml" ContentType="application/vnd.openxmlformats-officedocument.presentationml.notesSlide+xml"/>
  <Override PartName="/ppt/tags/tag36.xml" ContentType="application/vnd.openxmlformats-officedocument.presentationml.tags+xml"/>
  <Override PartName="/ppt/notesSlides/notesSlide49.xml" ContentType="application/vnd.openxmlformats-officedocument.presentationml.notesSlide+xml"/>
  <Override PartName="/ppt/tags/tag37.xml" ContentType="application/vnd.openxmlformats-officedocument.presentationml.tags+xml"/>
  <Override PartName="/ppt/notesSlides/notesSlide50.xml" ContentType="application/vnd.openxmlformats-officedocument.presentationml.notesSlide+xml"/>
  <Override PartName="/ppt/tags/tag38.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1254" r:id="rId2"/>
    <p:sldId id="1253" r:id="rId3"/>
    <p:sldId id="1044" r:id="rId4"/>
    <p:sldId id="1096" r:id="rId5"/>
    <p:sldId id="1264" r:id="rId6"/>
    <p:sldId id="1265" r:id="rId7"/>
    <p:sldId id="1266" r:id="rId8"/>
    <p:sldId id="1267" r:id="rId9"/>
    <p:sldId id="1268" r:id="rId10"/>
    <p:sldId id="1269" r:id="rId11"/>
    <p:sldId id="1271" r:id="rId12"/>
    <p:sldId id="1362" r:id="rId13"/>
    <p:sldId id="1363" r:id="rId14"/>
    <p:sldId id="1272" r:id="rId15"/>
    <p:sldId id="1275" r:id="rId16"/>
    <p:sldId id="1273" r:id="rId17"/>
    <p:sldId id="1203" r:id="rId18"/>
    <p:sldId id="1277" r:id="rId19"/>
    <p:sldId id="1280" r:id="rId20"/>
    <p:sldId id="1261" r:id="rId21"/>
    <p:sldId id="1364" r:id="rId22"/>
    <p:sldId id="1365" r:id="rId23"/>
    <p:sldId id="1098" r:id="rId24"/>
    <p:sldId id="1366" r:id="rId25"/>
    <p:sldId id="1284" r:id="rId26"/>
    <p:sldId id="1104" r:id="rId27"/>
    <p:sldId id="1285" r:id="rId28"/>
    <p:sldId id="1286" r:id="rId29"/>
    <p:sldId id="1287" r:id="rId30"/>
    <p:sldId id="1292" r:id="rId31"/>
    <p:sldId id="1288" r:id="rId32"/>
    <p:sldId id="1100" r:id="rId33"/>
    <p:sldId id="1101" r:id="rId34"/>
    <p:sldId id="1367" r:id="rId35"/>
    <p:sldId id="1257" r:id="rId36"/>
    <p:sldId id="1110" r:id="rId37"/>
    <p:sldId id="1255" r:id="rId38"/>
    <p:sldId id="1108" r:id="rId39"/>
    <p:sldId id="1368" r:id="rId40"/>
    <p:sldId id="1256" r:id="rId41"/>
    <p:sldId id="1369" r:id="rId42"/>
    <p:sldId id="1278" r:id="rId43"/>
    <p:sldId id="1259" r:id="rId44"/>
    <p:sldId id="1289" r:id="rId45"/>
    <p:sldId id="1198" r:id="rId46"/>
    <p:sldId id="1124" r:id="rId47"/>
    <p:sldId id="1125" r:id="rId48"/>
    <p:sldId id="1370" r:id="rId49"/>
    <p:sldId id="1199" r:id="rId50"/>
    <p:sldId id="1279" r:id="rId51"/>
    <p:sldId id="1371" r:id="rId52"/>
    <p:sldId id="1376" r:id="rId53"/>
    <p:sldId id="1117" r:id="rId54"/>
    <p:sldId id="1202" r:id="rId55"/>
    <p:sldId id="1119" r:id="rId56"/>
    <p:sldId id="1291" r:id="rId57"/>
    <p:sldId id="1290" r:id="rId58"/>
    <p:sldId id="1115" r:id="rId59"/>
    <p:sldId id="1116" r:id="rId60"/>
    <p:sldId id="1200" r:id="rId61"/>
    <p:sldId id="1201" r:id="rId62"/>
    <p:sldId id="1377" r:id="rId63"/>
    <p:sldId id="1378" r:id="rId64"/>
    <p:sldId id="1379" r:id="rId65"/>
    <p:sldId id="138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D3"/>
    <a:srgbClr val="E40000"/>
    <a:srgbClr val="0000A3"/>
    <a:srgbClr val="3C6CDF"/>
    <a:srgbClr val="ED356A"/>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8"/>
    <p:restoredTop sz="94651"/>
  </p:normalViewPr>
  <p:slideViewPr>
    <p:cSldViewPr snapToGrid="0">
      <p:cViewPr varScale="1">
        <p:scale>
          <a:sx n="110" d="100"/>
          <a:sy n="110" d="100"/>
        </p:scale>
        <p:origin x="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38826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C4AA-F426-9A90-0B8F-94656FAC9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2127D-A22D-07BE-7F9B-6137DF4651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4005C-9CF4-1899-C87E-9D7A11516B89}"/>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A7A7C90C-FA86-DAEC-7723-940DF43AA3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7231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241F2-A0F6-430B-926B-AD6DA38D6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8B9BF-71AC-7001-BC5B-DED2F045E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01589A-D7D1-FF41-79FC-AF1357C99F22}"/>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DCDB71DF-910A-36A7-18F1-A0AAF45CE9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507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037D4-B917-ADCC-F0A3-F32C2C5EF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7820D-C019-2269-DB07-3086447D5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C8D90F-DFB5-274C-583C-4D50628C0750}"/>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0574D356-DD34-F942-FE68-FDECB74A59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822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7DE52-2324-DFB2-A16C-8E53989D70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5E0A5-707A-D594-3195-E01E86914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E70C7-41CF-1118-2C53-8E989980E637}"/>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38DFD691-77A5-0B6B-2D79-48618E811F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5287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0535A-B756-1AAB-18E8-C58A886F9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E2AEF-6E92-4775-F164-1A97C103E2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8E8DC-36FF-38E5-1841-4853597AB4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4257D5-C7B3-0214-51DC-72B1C03F5514}"/>
              </a:ext>
            </a:extLst>
          </p:cNvPr>
          <p:cNvSpPr>
            <a:spLocks noGrp="1"/>
          </p:cNvSpPr>
          <p:nvPr>
            <p:ph type="sldNum" sz="quarter" idx="5"/>
          </p:nvPr>
        </p:nvSpPr>
        <p:spPr/>
        <p:txBody>
          <a:bodyPr/>
          <a:lstStyle/>
          <a:p>
            <a:fld id="{3D91EEAC-CFEF-9647-876F-EABC6B8338D7}" type="slidenum">
              <a:rPr lang="en-US" smtClean="0"/>
              <a:t>16</a:t>
            </a:fld>
            <a:endParaRPr lang="en-US"/>
          </a:p>
        </p:txBody>
      </p:sp>
    </p:spTree>
    <p:extLst>
      <p:ext uri="{BB962C8B-B14F-4D97-AF65-F5344CB8AC3E}">
        <p14:creationId xmlns:p14="http://schemas.microsoft.com/office/powerpoint/2010/main" val="371908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7C44F-1F90-752E-1E34-5341F2D7E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51449-F65E-B8DB-F80F-07622284A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4DE2A-2B97-5946-B762-255C41CED6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876F281-64B9-52B2-4FB4-E34162CB0742}"/>
              </a:ext>
            </a:extLst>
          </p:cNvPr>
          <p:cNvSpPr>
            <a:spLocks noGrp="1"/>
          </p:cNvSpPr>
          <p:nvPr>
            <p:ph type="sldNum" sz="quarter" idx="5"/>
          </p:nvPr>
        </p:nvSpPr>
        <p:spPr/>
        <p:txBody>
          <a:bodyPr/>
          <a:lstStyle/>
          <a:p>
            <a:fld id="{3D91EEAC-CFEF-9647-876F-EABC6B8338D7}" type="slidenum">
              <a:rPr lang="en-US" smtClean="0"/>
              <a:t>18</a:t>
            </a:fld>
            <a:endParaRPr lang="en-US"/>
          </a:p>
        </p:txBody>
      </p:sp>
    </p:spTree>
    <p:extLst>
      <p:ext uri="{BB962C8B-B14F-4D97-AF65-F5344CB8AC3E}">
        <p14:creationId xmlns:p14="http://schemas.microsoft.com/office/powerpoint/2010/main" val="4034248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B22E6-6CD3-8BB9-D95F-6FB0DDCB1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2436E-CD0D-22F6-43F2-A4182F1B4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0FA64-72AF-577F-27AB-617930BF34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33811C3-32D5-E5F0-291E-3D0E5885EC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737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E56D1-35F0-FD52-F3B3-803771215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7CC6C-2CE4-027F-C602-8271C43BEE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460D8-5B7C-AE8D-3F3A-3317454C4E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3CF041-4A10-741C-453C-12F41C02F9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504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key thing to note here is that the ACK number (43) on the B-to-A segment is one more than the sequence number (42) on the A-to-B segment that triggered that ACK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the ACK number (80) on the last A-to-B segment is one more than the sequence number (79) on the B-to-A segment that triggered that ACK</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75FFE-E919-2947-60A5-22DEE04B42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95EC31-11AB-5193-3F33-51D662A865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F6033-E952-6123-070A-2E8C75E5068D}"/>
              </a:ext>
            </a:extLst>
          </p:cNvPr>
          <p:cNvSpPr>
            <a:spLocks noGrp="1"/>
          </p:cNvSpPr>
          <p:nvPr>
            <p:ph type="body" idx="1"/>
          </p:nvPr>
        </p:nvSpPr>
        <p:spPr/>
        <p:txBody>
          <a:bodyPr/>
          <a:lstStyle/>
          <a:p>
            <a:r>
              <a:rPr lang="en-US"/>
              <a:t>The key thing to note here is that the ACK number (43) on the B-to-A segment is one more than the sequence number (42) on the A-to-B segment that triggered that ACK</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the ACK number (80) on the last A-to-B segment is one more than the sequence number (79) on the B-to-A segment that triggered that ACK</a:t>
            </a:r>
          </a:p>
          <a:p>
            <a:endParaRPr lang="en-US"/>
          </a:p>
        </p:txBody>
      </p:sp>
      <p:sp>
        <p:nvSpPr>
          <p:cNvPr id="4" name="Slide Number Placeholder 3">
            <a:extLst>
              <a:ext uri="{FF2B5EF4-FFF2-40B4-BE49-F238E27FC236}">
                <a16:creationId xmlns:a16="http://schemas.microsoft.com/office/drawing/2014/main" id="{6266C3D6-A05C-883B-A780-1E48266B51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042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Given these details of TCP sequence numbers, acks, and timers, we can now describe the big picture view of how the TCP sender and receiver operate</a:t>
            </a:r>
          </a:p>
          <a:p>
            <a:endParaRPr lang="en-US"/>
          </a:p>
          <a:p>
            <a:r>
              <a:rPr lang="en-US"/>
              <a:t>You can check out FSMs in book; let’s just give an English text description here and let’s start with the sender.</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cement our understanding of TCP reliability, let’s look a a few retransmission scenarios</a:t>
            </a:r>
          </a:p>
          <a:p>
            <a:endParaRPr lang="en-US"/>
          </a:p>
          <a:p>
            <a:r>
              <a:rPr lang="en-US"/>
              <a:t>In the first case a TCP segments is transmitted and the ACK is lost, and the TCP timeout mechanism results in another copy of being transmitted and then re-ACKed a the sender</a:t>
            </a:r>
          </a:p>
          <a:p>
            <a:endParaRPr lang="en-US"/>
          </a:p>
          <a:p>
            <a:r>
              <a:rPr lang="en-US"/>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624A6-A0D0-12B4-AE9D-D84DFE8D1E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B049E-D2B4-2A92-C25D-F3EA18365E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B3517-D5F0-994C-57F0-AF7EBA0DF1D9}"/>
              </a:ext>
            </a:extLst>
          </p:cNvPr>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a:extLst>
              <a:ext uri="{FF2B5EF4-FFF2-40B4-BE49-F238E27FC236}">
                <a16:creationId xmlns:a16="http://schemas.microsoft.com/office/drawing/2014/main" id="{77D26CED-39D1-214D-D15C-3478DB12363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301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94DFD-94D7-6421-BDFB-EE23C657F6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9C6A1-2602-6D25-BCB8-3C38C6F55E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CE6E8-7B70-91FB-02FC-42FA674957EE}"/>
              </a:ext>
            </a:extLst>
          </p:cNvPr>
          <p:cNvSpPr>
            <a:spLocks noGrp="1"/>
          </p:cNvSpPr>
          <p:nvPr>
            <p:ph type="body" idx="1"/>
          </p:nvPr>
        </p:nvSpPr>
        <p:spPr/>
        <p:txBody>
          <a:bodyPr/>
          <a:lstStyle/>
          <a:p>
            <a:r>
              <a:rPr lang="en-US"/>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a:extLst>
              <a:ext uri="{FF2B5EF4-FFF2-40B4-BE49-F238E27FC236}">
                <a16:creationId xmlns:a16="http://schemas.microsoft.com/office/drawing/2014/main" id="{98A77EBE-122B-4385-437C-A4F2664731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260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This is how TCP re-computes the estimated RTT each time a new SampleRTT is taken.</a:t>
            </a:r>
          </a:p>
          <a:p>
            <a:r>
              <a:rPr lang="en-US"/>
              <a:t>The process is knows as an exponentially weighted moving average, shown by the equation here.</a:t>
            </a:r>
          </a:p>
          <a:p>
            <a:r>
              <a:rPr lang="en-US"/>
              <a:t>&lt;say it&gt;</a:t>
            </a:r>
          </a:p>
          <a:p>
            <a:r>
              <a:rPr lang="en-US"/>
              <a:t>Where alpha reflects the influence of the most recent measurements on the estimated RTT; a typical value of alpha used in implementations is .125</a:t>
            </a:r>
          </a:p>
          <a:p>
            <a:endParaRPr lang="en-US"/>
          </a:p>
          <a:p>
            <a:r>
              <a:rPr lang="en-US"/>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Given this value of the estimated RTT, TCP computes the timeout interval to be the estimated RTT plus a “safety margin”</a:t>
            </a:r>
          </a:p>
          <a:p>
            <a:r>
              <a:rPr lang="en-US"/>
              <a:t> </a:t>
            </a:r>
          </a:p>
          <a:p>
            <a:r>
              <a:rPr lang="en-US"/>
              <a:t>And the intuition is that if we are seeing a large variation in SAMPLERTT – the RTT estimates are fluctuating a lot - then we’ll want a larger safety margin</a:t>
            </a:r>
          </a:p>
          <a:p>
            <a:endParaRPr lang="en-US"/>
          </a:p>
          <a:p>
            <a:r>
              <a:rPr lang="en-US"/>
              <a:t>So TCP computes the Timeout interval to be the Estimated RTT plus 4 times a measure of deviation in the RTT.</a:t>
            </a:r>
          </a:p>
          <a:p>
            <a:endParaRPr lang="en-US"/>
          </a:p>
          <a:p>
            <a:r>
              <a:rPr lang="en-US"/>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8CFEB-F059-CFAB-0C23-C4A7C5FE6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06A7D-2F40-F9F9-DB25-49C9545AC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2F6F9B-B579-EE2F-7185-29302A65CB0B}"/>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B289AECF-5B97-B026-4D4A-BDDC235783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718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wrap up our study of TCP reliability by discussing an optimization to the original TCP known as TCP fast retransmit,</a:t>
            </a:r>
          </a:p>
          <a:p>
            <a:endParaRPr lang="en-US"/>
          </a:p>
          <a:p>
            <a:r>
              <a:rPr lang="en-US"/>
              <a:t>Take a look at this example on the right where 5 segments are transmitted and the second segment is lost.  In this case the TCP receiver sends an ACK 100 acknowledging the first received segment.</a:t>
            </a:r>
          </a:p>
          <a:p>
            <a:r>
              <a:rPr lang="en-US"/>
              <a:t>When the third segment arrives at the receiver, the TCP receiver sends another ACK 100 since the second segment has not arrived. And similarly for the 4</a:t>
            </a:r>
            <a:r>
              <a:rPr lang="en-US" baseline="30000"/>
              <a:t>th</a:t>
            </a:r>
            <a:r>
              <a:rPr lang="en-US"/>
              <a:t> and 5</a:t>
            </a:r>
            <a:r>
              <a:rPr lang="en-US" baseline="30000"/>
              <a:t>th</a:t>
            </a:r>
            <a:r>
              <a:rPr lang="en-US"/>
              <a:t> segments to arrive.</a:t>
            </a:r>
          </a:p>
          <a:p>
            <a:endParaRPr lang="en-US"/>
          </a:p>
          <a:p>
            <a:r>
              <a:rPr lang="en-US"/>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a:p>
          <a:p>
            <a:r>
              <a:rPr lang="en-US"/>
              <a:t>With fast retransmit, the arrival of three duplicate ACK causes the sender to retransmit its oldest unACKed segment, without waiting for a timeout event.  This allows TCP to recover more quickly from what is very likely a loss event</a:t>
            </a:r>
          </a:p>
          <a:p>
            <a:endParaRPr lang="en-US"/>
          </a:p>
          <a:p>
            <a:r>
              <a:rPr lang="en-US"/>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357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435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3952-3B8F-70EA-B7A7-604B9BB28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08369-D61F-1B26-02A9-E3C39836F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BE5F9B-36C4-FED4-0FCB-A5E14D846F14}"/>
              </a:ext>
            </a:extLst>
          </p:cNvPr>
          <p:cNvSpPr>
            <a:spLocks noGrp="1"/>
          </p:cNvSpPr>
          <p:nvPr>
            <p:ph type="body" idx="1"/>
          </p:nvPr>
        </p:nvSpPr>
        <p:spPr/>
        <p:txBody>
          <a:bodyPr/>
          <a:lstStyle/>
          <a:p>
            <a:endParaRPr lang="en-US"/>
          </a:p>
          <a:p>
            <a:r>
              <a:rPr lang="en-US"/>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a:extLst>
              <a:ext uri="{FF2B5EF4-FFF2-40B4-BE49-F238E27FC236}">
                <a16:creationId xmlns:a16="http://schemas.microsoft.com/office/drawing/2014/main" id="{6881B414-15EA-8002-7FC9-728F0465217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0985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F3D0-4382-B431-E2CF-AB6B4E97B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80DA1-080A-4730-F550-9F67DCADC3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5E3DA-7BA9-EC81-90E0-78BC1EE12AA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4F6FA0-4949-1772-FF86-14111C609E83}"/>
              </a:ext>
            </a:extLst>
          </p:cNvPr>
          <p:cNvSpPr>
            <a:spLocks noGrp="1"/>
          </p:cNvSpPr>
          <p:nvPr>
            <p:ph type="sldNum" sz="quarter" idx="5"/>
          </p:nvPr>
        </p:nvSpPr>
        <p:spPr/>
        <p:txBody>
          <a:bodyPr/>
          <a:lstStyle/>
          <a:p>
            <a:fld id="{3D91EEAC-CFEF-9647-876F-EABC6B8338D7}" type="slidenum">
              <a:rPr lang="en-US" smtClean="0"/>
              <a:t>42</a:t>
            </a:fld>
            <a:endParaRPr lang="en-US"/>
          </a:p>
        </p:txBody>
      </p:sp>
    </p:spTree>
    <p:extLst>
      <p:ext uri="{BB962C8B-B14F-4D97-AF65-F5344CB8AC3E}">
        <p14:creationId xmlns:p14="http://schemas.microsoft.com/office/powerpoint/2010/main" val="1278420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(Presuming an intro)</a:t>
            </a:r>
          </a:p>
          <a:p>
            <a:endParaRPr lang="en-US"/>
          </a:p>
          <a:p>
            <a:r>
              <a:rPr lang="en-US"/>
              <a:t>Before diving into the details of TCP flow control, let’s first get the general context and motivate the need for flow control.</a:t>
            </a:r>
          </a:p>
          <a:p>
            <a:endParaRPr lang="en-US"/>
          </a:p>
          <a:p>
            <a:r>
              <a:rPr lang="en-US"/>
              <a:t>This diagram show a typical transport-layer implementation</a:t>
            </a:r>
          </a:p>
          <a:p>
            <a:endParaRPr lang="en-US"/>
          </a:p>
          <a:p>
            <a:pPr marL="171450" indent="-171450">
              <a:buFont typeface="Arial" panose="020B0604020202020204" pitchFamily="34" charset="0"/>
              <a:buChar char="•"/>
            </a:pPr>
            <a:r>
              <a:rPr lang="en-US"/>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How does data get taken OUT of socket buffers?  By applications performing socket reads, as we learned in Chapter 2.</a:t>
            </a:r>
          </a:p>
          <a:p>
            <a:endParaRPr lang="en-US"/>
          </a:p>
          <a:p>
            <a:r>
              <a:rPr lang="en-US"/>
              <a:t>And so the question is “</a:t>
            </a:r>
            <a:r>
              <a:rPr kumimoji="0" lang="en-US" sz="1200" b="0" i="0" u="none" strike="noStrike" kern="1200" cap="none" spc="0" normalizeH="0" baseline="0" noProof="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a:ln>
                <a:noFill/>
              </a:ln>
              <a:solidFill>
                <a:prstClr val="black"/>
              </a:solidFill>
              <a:effectLst/>
              <a:uLnTx/>
              <a:uFillTx/>
              <a:latin typeface="+mn-lt"/>
              <a:ea typeface="+mn-ea"/>
              <a:cs typeface="+mn-cs"/>
            </a:endParaRPr>
          </a:p>
          <a:p>
            <a:r>
              <a:rPr kumimoji="0" lang="en-US" sz="1200" b="0" i="0" u="none" strike="noStrike" kern="1200" cap="none" spc="0" normalizeH="0" baseline="0" noProof="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a:ln>
                  <a:noFill/>
                </a:ln>
                <a:solidFill>
                  <a:prstClr val="black"/>
                </a:solidFill>
                <a:effectLst/>
                <a:uLnTx/>
                <a:uFillTx/>
                <a:latin typeface="+mn-lt"/>
                <a:ea typeface="+mn-ea"/>
                <a:cs typeface="+mn-cs"/>
              </a:rPr>
              <a:t> </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C39F4-18C9-4401-77DE-5AA6389C84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FC9FE8-3473-AF84-0AEB-05ED02BA4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7BD04-B94D-9FCA-932F-96E6F3E004D7}"/>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B0423C3D-D354-7059-8208-7C59959C391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294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a:p>
          <a:p>
            <a:r>
              <a:rPr lang="en-US"/>
              <a:t>This information is carried from the receiver to the sender in the “receiver advertised window” (do a PIP of header) in the TCP header, and the value will change as the amount of free buffer space fluctuates over time. </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a:p>
          <a:p>
            <a:r>
              <a:rPr lang="en-US"/>
              <a:t>This information is carried from the receiver to the sender in the “receiver advertised window” (do a PIP of header) in the TCP header, and the value will change as the amount of free buffer space fluctuates over time. </a:t>
            </a:r>
          </a:p>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014CE-3B0E-5D10-7E1F-3287C1ED95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170F7-A9BC-2E19-4F41-D275064341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56C37-7E5D-8C92-7832-F30B8BA879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A4FB10-ED0D-9B72-7B96-153B2E1C0D2D}"/>
              </a:ext>
            </a:extLst>
          </p:cNvPr>
          <p:cNvSpPr>
            <a:spLocks noGrp="1"/>
          </p:cNvSpPr>
          <p:nvPr>
            <p:ph type="sldNum" sz="quarter" idx="5"/>
          </p:nvPr>
        </p:nvSpPr>
        <p:spPr/>
        <p:txBody>
          <a:bodyPr/>
          <a:lstStyle/>
          <a:p>
            <a:fld id="{3D91EEAC-CFEF-9647-876F-EABC6B8338D7}" type="slidenum">
              <a:rPr lang="en-US" smtClean="0"/>
              <a:t>50</a:t>
            </a:fld>
            <a:endParaRPr lang="en-US"/>
          </a:p>
        </p:txBody>
      </p:sp>
    </p:spTree>
    <p:extLst>
      <p:ext uri="{BB962C8B-B14F-4D97-AF65-F5344CB8AC3E}">
        <p14:creationId xmlns:p14="http://schemas.microsoft.com/office/powerpoint/2010/main" val="2660848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The other TCP topic we’ll want to consider here is that of “connection  management”</a:t>
            </a:r>
          </a:p>
          <a:p>
            <a:endParaRPr lang="en-US"/>
          </a:p>
          <a:p>
            <a:pPr marL="0" indent="0">
              <a:buFont typeface="Arial" panose="020B0604020202020204" pitchFamily="34" charset="0"/>
              <a:buNone/>
            </a:pPr>
            <a:r>
              <a:rPr lang="en-US"/>
              <a:t>The TCP sender and receiver have a number of pieces of shared state that they must establish before actually communicating</a:t>
            </a:r>
          </a:p>
          <a:p>
            <a:pPr marL="171450" indent="-171450">
              <a:buFont typeface="Arial" panose="020B0604020202020204" pitchFamily="34" charset="0"/>
              <a:buChar char="•"/>
            </a:pPr>
            <a:r>
              <a:rPr lang="en-US"/>
              <a:t>FIRST they must both agree that they WANT to communicate with each other</a:t>
            </a:r>
          </a:p>
          <a:p>
            <a:pPr marL="171450" indent="-171450">
              <a:buFont typeface="Arial" panose="020B0604020202020204" pitchFamily="34" charset="0"/>
              <a:buChar char="•"/>
            </a:pPr>
            <a:r>
              <a:rPr lang="en-US"/>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a:p>
          <a:p>
            <a:pPr marL="0" indent="0">
              <a:buFont typeface="Arial" panose="020B0604020202020204" pitchFamily="34" charset="0"/>
              <a:buNone/>
            </a:pPr>
            <a:r>
              <a:rPr lang="en-US"/>
              <a:t>This is done via a so-called handshake protocol – the client reaching our to the server, and the server answering back.</a:t>
            </a:r>
          </a:p>
          <a:p>
            <a:pPr marL="0" indent="0">
              <a:buFont typeface="Arial" panose="020B0604020202020204" pitchFamily="34" charset="0"/>
              <a:buNone/>
            </a:pPr>
            <a:endParaRPr lang="en-US"/>
          </a:p>
          <a:p>
            <a:pPr marL="0" indent="0">
              <a:buFont typeface="Arial" panose="020B0604020202020204" pitchFamily="34" charset="0"/>
              <a:buNone/>
            </a:pPr>
            <a:r>
              <a:rPr lang="en-US"/>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6307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48F28-E4FA-0234-4515-58AF8EC9D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845E6-4067-A33E-273A-8515AB8D77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129ED-D7FE-69E7-D8E5-6E74328EE23A}"/>
              </a:ext>
            </a:extLst>
          </p:cNvPr>
          <p:cNvSpPr>
            <a:spLocks noGrp="1"/>
          </p:cNvSpPr>
          <p:nvPr>
            <p:ph type="body" idx="1"/>
          </p:nvPr>
        </p:nvSpPr>
        <p:spPr/>
        <p:txBody>
          <a:bodyPr/>
          <a:lstStyle/>
          <a:p>
            <a:r>
              <a:rPr lang="en-US" dirty="0"/>
              <a:t>4-bit header length</a:t>
            </a:r>
          </a:p>
        </p:txBody>
      </p:sp>
      <p:sp>
        <p:nvSpPr>
          <p:cNvPr id="4" name="Slide Number Placeholder 3">
            <a:extLst>
              <a:ext uri="{FF2B5EF4-FFF2-40B4-BE49-F238E27FC236}">
                <a16:creationId xmlns:a16="http://schemas.microsoft.com/office/drawing/2014/main" id="{CACF9D7C-C1E7-DD0D-DEA5-2B9AF91A2B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0149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TCP’s three way handshake, that operates as follows</a:t>
            </a:r>
          </a:p>
          <a:p>
            <a:r>
              <a:rPr lang="en-US"/>
              <a:t> </a:t>
            </a:r>
          </a:p>
          <a:p>
            <a:r>
              <a:rPr lang="en-US"/>
              <a:t>Let’s say the client and server both create a TCP socket as we learned about in Chapter 2 and enter the LISTEN state</a:t>
            </a:r>
          </a:p>
          <a:p>
            <a:endParaRPr lang="en-US"/>
          </a:p>
          <a:p>
            <a:r>
              <a:rPr lang="en-US"/>
              <a:t>The client then connects to the server sending a SYN message with a sequence number x (SYN Message is an TCP Segment with SYN but set in the header – you might want to go back and review the TCP segment format!)</a:t>
            </a:r>
          </a:p>
          <a:p>
            <a:endParaRPr lang="en-US"/>
          </a:p>
          <a:p>
            <a:r>
              <a:rPr lang="en-US"/>
              <a:t>The server is waiting for a connection, and receives the SYN message enters the SYN received state (NOT the established state and sends a SYN ACK message back.</a:t>
            </a:r>
          </a:p>
          <a:p>
            <a:endParaRPr lang="en-US"/>
          </a:p>
          <a:p>
            <a:r>
              <a:rPr lang="en-US"/>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067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usual, there’s a human protocol analogy to the three way handshake, and I still remember thinking about this clinging for my life while climbing up a rockface</a:t>
            </a:r>
          </a:p>
          <a:p>
            <a:endParaRPr lang="en-US"/>
          </a:p>
          <a:p>
            <a:r>
              <a:rPr lang="en-US"/>
              <a:t>When you want start climbing you first say ON BELOW (meaning ARE YOU READY WITH MY SAFETY ROPE)</a:t>
            </a:r>
          </a:p>
          <a:p>
            <a:r>
              <a:rPr lang="en-US"/>
              <a:t>THE BELYER (server) responds BELAY ON (that lets you know the belayer is ready for you)</a:t>
            </a:r>
          </a:p>
          <a:p>
            <a:r>
              <a:rPr lang="en-US"/>
              <a:t>And then you say CLIMING</a:t>
            </a:r>
          </a:p>
          <a:p>
            <a:endParaRPr lang="en-US"/>
          </a:p>
          <a:p>
            <a:r>
              <a:rPr lang="en-US"/>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384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good things must come to an end, and that’s true for a TCP connection as well.</a:t>
            </a:r>
          </a:p>
          <a:p>
            <a:endParaRPr lang="en-US"/>
          </a:p>
          <a:p>
            <a:r>
              <a:rPr lang="en-US"/>
              <a:t>And of course there’s a protocol for one side to gracefully close of a TCP connection using a FIN message, to which the other side sends a FINACK message and waits around a bit to respond to any retransmitted FIN messages before timing out.</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5324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Here’s an example of a two way handshake.  Alice reaches out to Bob and say’s “let’s talk” and Bob says OK, and they start their conversation</a:t>
            </a:r>
          </a:p>
          <a:p>
            <a:endParaRPr lang="en-US"/>
          </a:p>
          <a:p>
            <a:r>
              <a:rPr lang="en-US"/>
              <a:t>For a network protocol, the equivalent protocol would be a client sending a “request connection” message saying ”let’s talk, the initial sequence number is x”</a:t>
            </a:r>
          </a:p>
          <a:p>
            <a:r>
              <a:rPr lang="en-US"/>
              <a:t>And the server would respond with a message ”I accept your connect x”</a:t>
            </a:r>
          </a:p>
          <a:p>
            <a:endParaRPr lang="en-US"/>
          </a:p>
          <a:p>
            <a:r>
              <a:rPr lang="en-US"/>
              <a:t>And the question we want to ask ourselves is &lt;talk through&gt;</a:t>
            </a:r>
          </a:p>
          <a:p>
            <a:endParaRPr lang="en-US"/>
          </a:p>
          <a:p>
            <a:r>
              <a:rPr lang="en-US"/>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815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840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520FC-49E2-9ACB-DEAF-1239407D7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E6D8F-AA08-7F9D-92CE-916CFC1BF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004692-D384-FB53-9B99-206781D2CF1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8BD91AB4-01CC-441A-5837-BCDCBE0AF1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0967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85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78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4D9A0-A34F-2718-08C0-7370DC57AC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EB63A-BA7F-C70A-89A9-D6F15BF1D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36A898-4696-CDFE-DA5D-A9B931875C0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7A2B2D91-CCAC-E92C-1FB0-C4A6193383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01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4514E-66D9-98C8-DC02-EAB830F89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0D59A-D512-F39B-6F44-9A85BE1160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F8B24-C993-DAD5-B959-5B3E531043AA}"/>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28CA2A3B-0004-B306-A84C-B1EFD0081D5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146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E619A-E399-1B8E-8361-C1C0923D7D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38A6F-0215-917B-B038-EDF3B037FA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10391C-00D3-76A5-6643-6A032F4CB160}"/>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7DDC2CE6-C815-4A76-E975-1314CFDDE30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3689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BE4CF-9EB5-35EC-23EF-4DD12453E6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D868FE-B806-2EEF-BA39-ED00A7356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B8602-ACE4-900D-E0E0-5FB0A70B47FD}"/>
              </a:ext>
            </a:extLst>
          </p:cNvPr>
          <p:cNvSpPr>
            <a:spLocks noGrp="1"/>
          </p:cNvSpPr>
          <p:nvPr>
            <p:ph type="body" idx="1"/>
          </p:nvPr>
        </p:nvSpPr>
        <p:spPr/>
        <p:txBody>
          <a:bodyPr/>
          <a:lstStyle/>
          <a:p>
            <a:r>
              <a:rPr lang="en-US"/>
              <a:t>Typical MSS is 1460 bytes</a:t>
            </a:r>
          </a:p>
        </p:txBody>
      </p:sp>
      <p:sp>
        <p:nvSpPr>
          <p:cNvPr id="4" name="Slide Number Placeholder 3">
            <a:extLst>
              <a:ext uri="{FF2B5EF4-FFF2-40B4-BE49-F238E27FC236}">
                <a16:creationId xmlns:a16="http://schemas.microsoft.com/office/drawing/2014/main" id="{591844F1-BE33-174F-9AAE-5B20FA9CAE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839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187844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9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5">
        <p:tmplLst>
          <p:tmpl lvl="1">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sldNum="0"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5.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2.xml"/><Relationship Id="rId5" Type="http://schemas.openxmlformats.org/officeDocument/2006/relationships/image" Target="../media/image7.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0.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35.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36.xml"/><Relationship Id="rId5" Type="http://schemas.openxmlformats.org/officeDocument/2006/relationships/image" Target="../media/image1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38.xml"/><Relationship Id="rId5" Type="http://schemas.openxmlformats.org/officeDocument/2006/relationships/image" Target="../media/image14.pn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F7D9F-C31A-65D4-98BD-7BE60E6382FB}"/>
              </a:ext>
            </a:extLst>
          </p:cNvPr>
          <p:cNvSpPr>
            <a:spLocks noGrp="1"/>
          </p:cNvSpPr>
          <p:nvPr>
            <p:ph type="ctrTitle"/>
          </p:nvPr>
        </p:nvSpPr>
        <p:spPr>
          <a:xfrm>
            <a:off x="1524000" y="1384770"/>
            <a:ext cx="9144000" cy="1909763"/>
          </a:xfrm>
        </p:spPr>
        <p:txBody>
          <a:bodyPr/>
          <a:lstStyle/>
          <a:p>
            <a:r>
              <a:rPr lang="en-US"/>
              <a:t>CS 456/656</a:t>
            </a:r>
            <a:br>
              <a:rPr lang="en-US"/>
            </a:br>
            <a:r>
              <a:rPr lang="en-US"/>
              <a:t>Computer Networks</a:t>
            </a:r>
          </a:p>
        </p:txBody>
      </p:sp>
      <p:sp>
        <p:nvSpPr>
          <p:cNvPr id="5" name="Subtitle 4">
            <a:extLst>
              <a:ext uri="{FF2B5EF4-FFF2-40B4-BE49-F238E27FC236}">
                <a16:creationId xmlns:a16="http://schemas.microsoft.com/office/drawing/2014/main" id="{9B9C67F7-7D16-FD6B-3FB1-428609D14533}"/>
              </a:ext>
            </a:extLst>
          </p:cNvPr>
          <p:cNvSpPr>
            <a:spLocks noGrp="1"/>
          </p:cNvSpPr>
          <p:nvPr>
            <p:ph type="subTitle" idx="1"/>
          </p:nvPr>
        </p:nvSpPr>
        <p:spPr>
          <a:xfrm>
            <a:off x="1524000" y="4787327"/>
            <a:ext cx="9144000" cy="1655762"/>
          </a:xfrm>
        </p:spPr>
        <p:txBody>
          <a:bodyPr>
            <a:normAutofit/>
          </a:bodyPr>
          <a:lstStyle/>
          <a:p>
            <a:r>
              <a:rPr lang="en-US" sz="3600" dirty="0"/>
              <a:t>Mina Tahmasbi Arashloo and Uzma Maroof</a:t>
            </a:r>
          </a:p>
          <a:p>
            <a:r>
              <a:rPr lang="en-US" sz="3600" dirty="0"/>
              <a:t>Fall 2025</a:t>
            </a:r>
          </a:p>
        </p:txBody>
      </p:sp>
      <p:sp>
        <p:nvSpPr>
          <p:cNvPr id="6" name="Title 3">
            <a:extLst>
              <a:ext uri="{FF2B5EF4-FFF2-40B4-BE49-F238E27FC236}">
                <a16:creationId xmlns:a16="http://schemas.microsoft.com/office/drawing/2014/main" id="{4393E2DC-BA4A-041C-1F92-F22DF46B02AE}"/>
              </a:ext>
            </a:extLst>
          </p:cNvPr>
          <p:cNvSpPr txBox="1">
            <a:spLocks/>
          </p:cNvSpPr>
          <p:nvPr/>
        </p:nvSpPr>
        <p:spPr>
          <a:xfrm>
            <a:off x="1524000" y="3323000"/>
            <a:ext cx="9144000" cy="9504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0000A3"/>
                </a:solidFill>
                <a:latin typeface="+mj-lt"/>
                <a:ea typeface="+mj-ea"/>
                <a:cs typeface="+mj-cs"/>
              </a:defRPr>
            </a:lvl1pPr>
          </a:lstStyle>
          <a:p>
            <a:r>
              <a:rPr lang="en-US" sz="4800"/>
              <a:t>Lecture 7: Transport Layer – Part 3</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0CD55C61-978D-BBD0-7498-E74B3BEAE4AD}"/>
              </a:ext>
            </a:extLst>
          </p:cNvPr>
          <p:cNvPicPr>
            <a:picLocks noChangeAspect="1"/>
          </p:cNvPicPr>
          <p:nvPr/>
        </p:nvPicPr>
        <p:blipFill>
          <a:blip r:embed="rId2"/>
          <a:stretch>
            <a:fillRect/>
          </a:stretch>
        </p:blipFill>
        <p:spPr>
          <a:xfrm>
            <a:off x="-374073" y="-184913"/>
            <a:ext cx="4558145" cy="1826876"/>
          </a:xfrm>
          <a:prstGeom prst="rect">
            <a:avLst/>
          </a:prstGeom>
        </p:spPr>
      </p:pic>
    </p:spTree>
    <p:extLst>
      <p:ext uri="{BB962C8B-B14F-4D97-AF65-F5344CB8AC3E}">
        <p14:creationId xmlns:p14="http://schemas.microsoft.com/office/powerpoint/2010/main" val="8953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916F4-3F72-C4D5-B922-9424B90C6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EB6BD-E626-A8BC-23CB-424A3DCA2FF6}"/>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7C5F6C6C-C2D8-3E5A-71BE-3B7023569DC2}"/>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8359BB07-F9CC-FFDA-492F-DDC806DF6FC6}"/>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990B70D9-2814-5568-89CB-8A18E5A99C31}"/>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CA8C7A29-7E14-C1DA-A360-77AE8254F0C8}"/>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B0C2BE6D-CD00-EA97-354B-BB661E31AF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4F0E6327-280E-A7F9-EF30-8A2C075F5EF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42216C3D-BBCD-FD4F-D6E2-45B886B2CF94}"/>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AB5010C8-87E3-391B-EE45-F926CAD1E50A}"/>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AB3F2F9C-49FF-9B25-9F4C-074B35EE661A}"/>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84C5634C-2304-EF91-7C51-2F52DD0112DF}"/>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EA00D43C-8F3C-3836-8F42-82E0ABD0A057}"/>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ACBC5DAB-31AF-2A21-4B5B-0F6A0BB59B3E}"/>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63A77FCB-4EB8-544D-ED4B-54597E36D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343888C7-6798-D369-D9B2-501435BF700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A4760829-7735-BE8A-B1AC-AAAE819396AD}"/>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8916B88-3466-94FB-6CDC-71D8424A759F}"/>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5D96C38E-6F7C-4350-C3B4-81A74660B112}"/>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2E98A2D2-41E9-7B6F-F0B5-5EF6E1C1E70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A46DCD39-0747-84F8-B57E-4577F372386C}"/>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9FA6C642-F2A8-0B06-C58F-331F977283B7}"/>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45768EA9-AEE5-7ACC-A6C8-D7DBF07B0662}"/>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1E94ACC4-D01F-C089-409F-BA7FDE6CA5A2}"/>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758685F9-EFB5-257E-DCD1-6BA8F95AD7B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0F96DF1D-085E-A0AF-0E44-3BC70519C78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303E1F73-C29D-B45A-AE2A-991F78643C27}"/>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7EF54B27-7CA6-F376-1D7C-92D205C6DF43}"/>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48B2C44D-82CC-E5B2-0AE3-8C19E28444C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C37BD71D-9D5F-1C3B-9D6E-E8745D4D0E14}"/>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B1458709-A51E-0DE8-2C73-072602DC2C73}"/>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0C733086-9E77-CCFF-C809-723953BB0BA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3BB4104-B00B-1723-7569-0CB68CE22C5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678EBD53-3DF6-63F9-11B6-D3EA60C15F22}"/>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75DE3403-3C9A-9D42-7DC7-C4763B838D32}"/>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08AE17DF-AE8A-CAF4-C2AF-D787A6303ED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8BF3115-4B26-9464-5316-6B3E352097F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9A150DD-53DD-8B2B-12F2-0A7F0300238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5691333C-A82D-3E35-117D-8838FBF725E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DCBF889F-E06D-A898-8779-6B54A531D7AD}"/>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 name="Straight Arrow Connector 3">
            <a:extLst>
              <a:ext uri="{FF2B5EF4-FFF2-40B4-BE49-F238E27FC236}">
                <a16:creationId xmlns:a16="http://schemas.microsoft.com/office/drawing/2014/main" id="{DD708D6D-EEF7-18B4-D784-CA6D4F202D9E}"/>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8269936-0EBC-FE50-0454-2628EFF8EE07}"/>
              </a:ext>
            </a:extLst>
          </p:cNvPr>
          <p:cNvSpPr txBox="1"/>
          <p:nvPr/>
        </p:nvSpPr>
        <p:spPr>
          <a:xfrm>
            <a:off x="7011896" y="4389708"/>
            <a:ext cx="1465860" cy="646331"/>
          </a:xfrm>
          <a:prstGeom prst="rect">
            <a:avLst/>
          </a:prstGeom>
          <a:noFill/>
        </p:spPr>
        <p:txBody>
          <a:bodyPr wrap="square" rtlCol="0">
            <a:spAutoFit/>
          </a:bodyPr>
          <a:lstStyle/>
          <a:p>
            <a:r>
              <a:rPr lang="en-US"/>
              <a:t>Give me the next 4 bytes</a:t>
            </a:r>
          </a:p>
        </p:txBody>
      </p:sp>
      <p:sp>
        <p:nvSpPr>
          <p:cNvPr id="20" name="TextBox 19">
            <a:extLst>
              <a:ext uri="{FF2B5EF4-FFF2-40B4-BE49-F238E27FC236}">
                <a16:creationId xmlns:a16="http://schemas.microsoft.com/office/drawing/2014/main" id="{1DE93077-9995-01B4-4A24-04194213C04A}"/>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F837221A-8663-0B3B-E2E2-39572774C4BB}"/>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608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ED68C-A572-2839-ED13-340160D6D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FC303-361E-B293-062D-1E481518A022}"/>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303441B1-3B61-B4AD-5AC2-D4E15C712424}"/>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CAEF22CB-1964-CFF3-C2BE-F81021C143BA}"/>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F7B56D13-0CCF-213A-1BF4-9235D2EC8BE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5901FFF-244E-AF72-14B0-4022B5ACEC1B}"/>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3398E09B-01CB-1D14-CB87-158DCC934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EB200412-B1F2-1C62-C047-024D94FC9C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5CD38428-AF6F-C157-38E9-D5D45E59B5DA}"/>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2D245425-9BE0-A2CB-FC39-635D10701977}"/>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31610FDA-C5F5-6FFF-C0F9-EDE48D2DF0B2}"/>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A300A643-0328-E5B7-089B-EE25CDA60E54}"/>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B96298F2-0F49-F24D-1E59-E88EE074A4DE}"/>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2624465E-EBFC-52D5-F699-8D89C8AF8D29}"/>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10B16C98-F219-2F1B-4CEB-81AFCA9D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97293BA8-6D54-9182-AC6B-E9BE4A68DF7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74EC1078-0BE8-4488-DFFB-1F4B99B023B7}"/>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C29D2698-D25E-81B9-5198-12941805330A}"/>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CC4ED921-F0CD-303F-EF31-FA6B1FF2072B}"/>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8BC6E94A-C672-81FA-5AC4-FDA36014C6B8}"/>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7B48BF95-ACD5-248F-AB64-E69B4C6CB48F}"/>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075FF4E1-494E-0C61-F870-7E737538AE3A}"/>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901AA355-CBEB-5B3F-FABC-243B3113797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0CF9A56B-DC2E-DB93-9827-C17304AC8F7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8C880418-8DCF-763F-8719-C0BF2B81C3DD}"/>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A6B76AD9-BFFE-35FE-BCB6-F3B5343CDD5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767E5644-5EF0-3526-4C93-1EFB9D689E1C}"/>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5628379-1BC8-C72E-7455-839BD6A8317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C2281295-67D5-319C-E376-807644AFDCEB}"/>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4F038EFA-9B16-3863-1774-A437A9644C11}"/>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DC2E340E-1C82-31EE-F022-C92BCBD986F9}"/>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19D3AA81-C7E9-EEB5-3272-C0D3C92E8D3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B9F54AE0-6148-95E6-A779-867292AC467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C7D35296-AF7E-3464-09A6-5CE3992415A9}"/>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E2658CA3-804C-EB4D-7877-E298D2C25894}"/>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D35E2F8-0B35-8AA5-A6D9-42683454FDCF}"/>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02C775A6-A05E-0950-DE47-A289A29CB3F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3EC599F8-53B6-6643-D98E-997E26715A4B}"/>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A41ABA8A-A5FC-FBC8-274B-2A8A9F562F2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0E8E3CF7-80F2-4A58-F075-96E333A20B8E}"/>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C8501947-A2CD-3A75-5B33-BBA19CBC6C4F}"/>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4C01B28F-6853-38D2-C88C-B796A7550B80}"/>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F92487D7-FE9F-528B-97B9-B24AF1DA07C1}"/>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B0BC1F-6D84-D0CB-6E6F-885D0C7A8522}"/>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8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D485A-DD6E-617F-131F-6F74400C2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B90C3-8728-4271-19B3-6BC2C2DEB301}"/>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452048AC-51CA-53BC-B614-6D286EDCC450}"/>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686C696E-BB67-63FA-8220-0BC9BE0EC43F}"/>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9ED8276D-56FF-0769-8F37-6961EA7FF6DA}"/>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8B3357FB-413F-45DA-C0E8-27C27D646656}"/>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EA48E3CC-EA2A-958D-FE3B-71F118246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A794FB44-0E5B-1FBC-B8DB-4D4D19E1F14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3CB82881-751A-D3D4-9785-F970AAB84CEE}"/>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5C7D2E44-43E9-DEA7-D499-94D5FB81BCF4}"/>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255C2FAF-43D4-41DE-A1DF-B1AF432FB852}"/>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559E12D3-A719-684F-D082-ACCBE9F5ACA6}"/>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E3CBC9CE-55D8-4A27-0F81-D37E8991BC80}"/>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829BF7B4-F521-D7B2-19AD-6BCDCD9E4B30}"/>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B0488194-1FCA-71AB-D4D3-7C75020566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E6575470-3A6E-B7D2-ACA0-7AA71DA99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C8FAAEF4-5ABB-8227-D15F-284138EB45C2}"/>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FD4CA47-9D03-A10C-BBFF-D885F82B5F4E}"/>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74807A7-EC2B-4125-8216-671DA35C0341}"/>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8D321C7E-02BD-DD22-4228-714B4D7EC3E8}"/>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71E4352B-D20C-8E6B-C24C-398233D5A527}"/>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D69DB6B4-D0D4-9D6F-F5C8-58D28028E6B6}"/>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16B3C18-368B-11FA-51DA-F7C6E8C7B37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7730B135-C8BC-FAC7-58C8-D693F135489E}"/>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953EF926-9604-4BF8-DB1E-FE31DAE6760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B5FD0161-DDFC-D32E-F954-9B4D9882A96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12356590-6BBE-D8B7-50A9-36135091B309}"/>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36134D0-0106-B0F0-5DA1-1170BDE02F9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2072B326-7597-153E-8983-624743AF78E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C795EFF6-35A6-ABFA-8F25-4660566743EB}"/>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4B2AE2C8-1950-989E-517D-C247CBDDC975}"/>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DAFA5BE2-5A28-CAA2-2F0C-3D888C650BF4}"/>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3E1557A-0C1F-05B1-ACB1-DB470187BC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F5BFD32E-EB70-BFFE-E0CA-34A8F84848E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CB16689A-2490-6B31-60FE-5E5CE2546BD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CC38BFB1-5854-91B2-10FE-333C2BDD194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685037F-248F-79B5-14E4-B8F8C14DC11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78D7F26-8F80-CE41-A130-72F66A9F9D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E60E515B-381A-5FAE-76CB-A1C41E4D32A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C74A07B0-F249-F8C4-8CC8-C5A0FECEE334}"/>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88C86304-12AF-5CD5-D678-6B6BBB917F12}"/>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D486938D-413A-5901-D265-952349A35813}"/>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1D8AE4D3-0282-40E1-68EB-1A1E908FF18E}"/>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7F69413-2186-4FD3-6121-8DECB4FA0EEB}"/>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9CD4927-F710-3BA4-B0AD-4772D75C7D69}"/>
              </a:ext>
            </a:extLst>
          </p:cNvPr>
          <p:cNvCxnSpPr>
            <a:cxnSpLocks/>
          </p:cNvCxnSpPr>
          <p:nvPr/>
        </p:nvCxnSpPr>
        <p:spPr>
          <a:xfrm flipV="1">
            <a:off x="3522620" y="5368620"/>
            <a:ext cx="4766597" cy="18916"/>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E673D71-9944-7036-406D-99FA06A5BF88}"/>
              </a:ext>
            </a:extLst>
          </p:cNvPr>
          <p:cNvSpPr txBox="1"/>
          <p:nvPr/>
        </p:nvSpPr>
        <p:spPr>
          <a:xfrm>
            <a:off x="4391884" y="4990999"/>
            <a:ext cx="2481577" cy="369332"/>
          </a:xfrm>
          <a:prstGeom prst="rect">
            <a:avLst/>
          </a:prstGeom>
          <a:noFill/>
        </p:spPr>
        <p:txBody>
          <a:bodyPr wrap="none" rtlCol="0">
            <a:spAutoFit/>
          </a:bodyPr>
          <a:lstStyle/>
          <a:p>
            <a:r>
              <a:rPr lang="en-US">
                <a:solidFill>
                  <a:srgbClr val="C00000"/>
                </a:solidFill>
              </a:rPr>
              <a:t>Data from process 1 to 2</a:t>
            </a:r>
          </a:p>
        </p:txBody>
      </p:sp>
    </p:spTree>
    <p:extLst>
      <p:ext uri="{BB962C8B-B14F-4D97-AF65-F5344CB8AC3E}">
        <p14:creationId xmlns:p14="http://schemas.microsoft.com/office/powerpoint/2010/main" val="97356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FA018-536E-96DF-4569-C37A1FB66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1EC0A-EABF-AA39-C213-EACDE1F1B7AB}"/>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18832757-304B-5B99-011D-9ABAC6DC433F}"/>
              </a:ext>
            </a:extLst>
          </p:cNvPr>
          <p:cNvSpPr txBox="1">
            <a:spLocks noChangeArrowheads="1"/>
          </p:cNvSpPr>
          <p:nvPr/>
        </p:nvSpPr>
        <p:spPr>
          <a:xfrm>
            <a:off x="687959" y="1322612"/>
            <a:ext cx="11118217" cy="23903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srgbClr val="C00000"/>
                </a:solidFill>
                <a:effectLst/>
                <a:uLnTx/>
                <a:uFillTx/>
                <a:latin typeface="Calibri"/>
                <a:ea typeface="+mn-ea"/>
                <a:cs typeface="+mn-cs"/>
              </a:rPr>
              <a:t>full duplex data: </a:t>
            </a:r>
            <a:r>
              <a:rPr kumimoji="0" lang="en-US" sz="2800" b="0" i="0" u="none" strike="noStrike" kern="1200" cap="none" spc="0" normalizeH="0" baseline="0" noProof="0">
                <a:ln>
                  <a:noFill/>
                </a:ln>
                <a:solidFill>
                  <a:prstClr val="black"/>
                </a:solidFill>
                <a:effectLst/>
                <a:uLnTx/>
                <a:uFillTx/>
                <a:latin typeface="Calibri"/>
                <a:ea typeface="+mn-ea"/>
                <a:cs typeface="+mn-cs"/>
              </a:rPr>
              <a:t>Possible to send data both ways </a:t>
            </a:r>
            <a:r>
              <a:rPr lang="en-US" sz="2800">
                <a:solidFill>
                  <a:prstClr val="black"/>
                </a:solidFill>
                <a:latin typeface="Calibri"/>
              </a:rPr>
              <a:t>once the two processes establish a connection</a:t>
            </a:r>
            <a:endPar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31" name="Group 130">
            <a:extLst>
              <a:ext uri="{FF2B5EF4-FFF2-40B4-BE49-F238E27FC236}">
                <a16:creationId xmlns:a16="http://schemas.microsoft.com/office/drawing/2014/main" id="{04E34AEB-C85A-734B-5630-0B8DE1237F2A}"/>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7EC812AA-EE6E-459F-A6C5-C214D8547081}"/>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EC959F1-1052-4448-E2C1-1EB576BF0049}"/>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4AF8A1F8-14C9-CAB0-3B63-5DC70CEC5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B8FD47BD-E7D2-6F7E-D1E9-24644E4164D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6B05ABBD-00D6-C201-3F3B-4D77218DF92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51D5B02-9C8D-7E83-83D2-7BE986C4F860}"/>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147AC491-95FD-8FB5-C95A-858933B57D3F}"/>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6ADC3D87-F814-0E28-02A2-D70D818A203B}"/>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74EE7BC3-3BA1-C4E0-046C-8D649E86BB2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119FFB27-11AB-F0EE-36DA-421BBDE9985E}"/>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7EB5F876-A675-AC9A-AA4E-4E3EA6A12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499D455F-EA69-8C23-4B95-9B7F5C535E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8433D8FE-DF96-EB6F-F063-35BAF430B39D}"/>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A24C6260-5625-41E5-4797-1D5D1B5DFADD}"/>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0FB55C0E-66AD-BB58-755B-978CD23D6D17}"/>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32E952A6-D2AE-3B56-95BA-84E68B1044E5}"/>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B25513E7-2B0F-2D54-0A59-828BC8BB2003}"/>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38DC9617-5CE7-215E-9842-C8D71A96C3B2}"/>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79CB4315-2238-1A42-90B9-3BECB276B2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962956A-A02B-D3F0-0164-80B00CC2BCFD}"/>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796D2E3A-7ACF-9112-4409-87C46EBE5C5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C2782A6E-1BB0-3639-E72F-8CA1F132E7D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70F6E7C6-0BDE-8F2B-C626-076F0AE35476}"/>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E5CF0EA5-67F5-314F-0D23-9BD9A1A1A8AD}"/>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175695BC-6ABB-6BB1-AE6C-8EE47DA2448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8E0E806C-6807-7421-7D3E-2642B68290E0}"/>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5" name="Group 28">
            <a:extLst>
              <a:ext uri="{FF2B5EF4-FFF2-40B4-BE49-F238E27FC236}">
                <a16:creationId xmlns:a16="http://schemas.microsoft.com/office/drawing/2014/main" id="{42EA5BF3-B700-EE9A-6FFA-7419FBEFB0D7}"/>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53678940-38B5-73D0-403B-2F16A795BCEB}"/>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B4660CF4-7B16-D49D-ECF6-DF28FC887DE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F401ADDB-A920-CC50-96C7-3BD9BD7C4A3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438DAF0F-00EE-5772-1C1A-33846EDF8CCB}"/>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254DAE26-409E-89EA-289B-4D883C3A104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86D6716A-019F-2A71-96AF-A6744AC0766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B6C7071D-EFE9-57A3-77C4-3427D446C9B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CB5B36EB-6E58-0561-EE34-7974E162DA2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 name="Rectangle 29">
            <a:extLst>
              <a:ext uri="{FF2B5EF4-FFF2-40B4-BE49-F238E27FC236}">
                <a16:creationId xmlns:a16="http://schemas.microsoft.com/office/drawing/2014/main" id="{8B34C4BA-54D8-27C6-44EF-9D267682A104}"/>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65815505-061F-A954-DC35-A447E7F5A1CD}"/>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1" name="TextBox 20">
            <a:extLst>
              <a:ext uri="{FF2B5EF4-FFF2-40B4-BE49-F238E27FC236}">
                <a16:creationId xmlns:a16="http://schemas.microsoft.com/office/drawing/2014/main" id="{EAB16D98-9D04-932B-4A71-29CF2AA2CDF5}"/>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AB9E4A68-25AA-42D8-E108-27F62CE0E0BF}"/>
              </a:ext>
            </a:extLst>
          </p:cNvPr>
          <p:cNvCxnSpPr>
            <a:cxnSpLocks/>
          </p:cNvCxnSpPr>
          <p:nvPr/>
        </p:nvCxnSpPr>
        <p:spPr>
          <a:xfrm flipV="1">
            <a:off x="8785199" y="4470586"/>
            <a:ext cx="0" cy="545699"/>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7EEEBD-E6C0-D9CC-B482-17EDB35919F1}"/>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427C76-03F4-47BD-DFAA-B8C29A7E54A7}"/>
              </a:ext>
            </a:extLst>
          </p:cNvPr>
          <p:cNvCxnSpPr>
            <a:cxnSpLocks/>
          </p:cNvCxnSpPr>
          <p:nvPr/>
        </p:nvCxnSpPr>
        <p:spPr>
          <a:xfrm flipV="1">
            <a:off x="3522620" y="5368620"/>
            <a:ext cx="4766597" cy="18916"/>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98145FB-4733-C2E7-395A-C0D27CAF351E}"/>
              </a:ext>
            </a:extLst>
          </p:cNvPr>
          <p:cNvSpPr txBox="1"/>
          <p:nvPr/>
        </p:nvSpPr>
        <p:spPr>
          <a:xfrm>
            <a:off x="4391884" y="4990999"/>
            <a:ext cx="2481577" cy="369332"/>
          </a:xfrm>
          <a:prstGeom prst="rect">
            <a:avLst/>
          </a:prstGeom>
          <a:noFill/>
        </p:spPr>
        <p:txBody>
          <a:bodyPr wrap="none" rtlCol="0">
            <a:spAutoFit/>
          </a:bodyPr>
          <a:lstStyle/>
          <a:p>
            <a:r>
              <a:rPr lang="en-US">
                <a:solidFill>
                  <a:srgbClr val="C00000"/>
                </a:solidFill>
              </a:rPr>
              <a:t>Data from process 1 to 2</a:t>
            </a:r>
          </a:p>
        </p:txBody>
      </p:sp>
      <p:grpSp>
        <p:nvGrpSpPr>
          <p:cNvPr id="24" name="Group 25">
            <a:extLst>
              <a:ext uri="{FF2B5EF4-FFF2-40B4-BE49-F238E27FC236}">
                <a16:creationId xmlns:a16="http://schemas.microsoft.com/office/drawing/2014/main" id="{2AE43FB2-FDD5-DFE6-DE95-47DB1423BB89}"/>
              </a:ext>
            </a:extLst>
          </p:cNvPr>
          <p:cNvGrpSpPr>
            <a:grpSpLocks/>
          </p:cNvGrpSpPr>
          <p:nvPr/>
        </p:nvGrpSpPr>
        <p:grpSpPr bwMode="auto">
          <a:xfrm>
            <a:off x="8418653" y="5860520"/>
            <a:ext cx="1277961" cy="522606"/>
            <a:chOff x="1670312" y="2562997"/>
            <a:chExt cx="929822" cy="565219"/>
          </a:xfrm>
        </p:grpSpPr>
        <p:grpSp>
          <p:nvGrpSpPr>
            <p:cNvPr id="25" name="Group 24">
              <a:extLst>
                <a:ext uri="{FF2B5EF4-FFF2-40B4-BE49-F238E27FC236}">
                  <a16:creationId xmlns:a16="http://schemas.microsoft.com/office/drawing/2014/main" id="{872D9A17-24FB-A453-09BF-7FC56BF4B331}"/>
                </a:ext>
              </a:extLst>
            </p:cNvPr>
            <p:cNvGrpSpPr>
              <a:grpSpLocks/>
            </p:cNvGrpSpPr>
            <p:nvPr/>
          </p:nvGrpSpPr>
          <p:grpSpPr bwMode="auto">
            <a:xfrm>
              <a:off x="1670312" y="2562997"/>
              <a:ext cx="929822" cy="565219"/>
              <a:chOff x="1670312" y="2562997"/>
              <a:chExt cx="929822" cy="565219"/>
            </a:xfrm>
          </p:grpSpPr>
          <p:sp>
            <p:nvSpPr>
              <p:cNvPr id="27" name="Rectangle 26">
                <a:extLst>
                  <a:ext uri="{FF2B5EF4-FFF2-40B4-BE49-F238E27FC236}">
                    <a16:creationId xmlns:a16="http://schemas.microsoft.com/office/drawing/2014/main" id="{7D7DAC43-CBA2-04F9-1BC6-66DE743AED68}"/>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8" name="Straight Connector 27">
                <a:extLst>
                  <a:ext uri="{FF2B5EF4-FFF2-40B4-BE49-F238E27FC236}">
                    <a16:creationId xmlns:a16="http://schemas.microsoft.com/office/drawing/2014/main" id="{A32DB77E-7024-780A-BB8A-714485BF95B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Connector 28">
                <a:extLst>
                  <a:ext uri="{FF2B5EF4-FFF2-40B4-BE49-F238E27FC236}">
                    <a16:creationId xmlns:a16="http://schemas.microsoft.com/office/drawing/2014/main" id="{9EA08D01-1C22-6C82-36A4-86FC29C21E9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F1DF93C5-A2D7-18B5-626A-76FBC8CA70E5}"/>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355AC850-1BE4-53EF-7AD0-BC081088312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Connector 31">
                <a:extLst>
                  <a:ext uri="{FF2B5EF4-FFF2-40B4-BE49-F238E27FC236}">
                    <a16:creationId xmlns:a16="http://schemas.microsoft.com/office/drawing/2014/main" id="{784181ED-A159-61A4-F762-465852DB2B0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DD50041B-DD8B-19C8-7329-65357AC19D0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B7A7FFFD-CE68-AA3B-5BEC-E77013AFBFC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Rectangle 25">
              <a:extLst>
                <a:ext uri="{FF2B5EF4-FFF2-40B4-BE49-F238E27FC236}">
                  <a16:creationId xmlns:a16="http://schemas.microsoft.com/office/drawing/2014/main" id="{EF628904-B020-336D-3BDA-7310A804238D}"/>
                </a:ext>
              </a:extLst>
            </p:cNvPr>
            <p:cNvSpPr>
              <a:spLocks noChangeArrowheads="1"/>
            </p:cNvSpPr>
            <p:nvPr/>
          </p:nvSpPr>
          <p:spPr bwMode="auto">
            <a:xfrm>
              <a:off x="1670312" y="2569933"/>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5" name="Group 25">
            <a:extLst>
              <a:ext uri="{FF2B5EF4-FFF2-40B4-BE49-F238E27FC236}">
                <a16:creationId xmlns:a16="http://schemas.microsoft.com/office/drawing/2014/main" id="{9EAC3EBA-18D6-3CB0-C183-561C5949DBC1}"/>
              </a:ext>
            </a:extLst>
          </p:cNvPr>
          <p:cNvGrpSpPr>
            <a:grpSpLocks/>
          </p:cNvGrpSpPr>
          <p:nvPr/>
        </p:nvGrpSpPr>
        <p:grpSpPr bwMode="auto">
          <a:xfrm>
            <a:off x="2078312" y="5871645"/>
            <a:ext cx="1277961" cy="522606"/>
            <a:chOff x="1670312" y="2562997"/>
            <a:chExt cx="929822" cy="565219"/>
          </a:xfrm>
        </p:grpSpPr>
        <p:grpSp>
          <p:nvGrpSpPr>
            <p:cNvPr id="36" name="Group 35">
              <a:extLst>
                <a:ext uri="{FF2B5EF4-FFF2-40B4-BE49-F238E27FC236}">
                  <a16:creationId xmlns:a16="http://schemas.microsoft.com/office/drawing/2014/main" id="{60B84FA3-EC90-5DE8-B222-7F9155E717BB}"/>
                </a:ext>
              </a:extLst>
            </p:cNvPr>
            <p:cNvGrpSpPr>
              <a:grpSpLocks/>
            </p:cNvGrpSpPr>
            <p:nvPr/>
          </p:nvGrpSpPr>
          <p:grpSpPr bwMode="auto">
            <a:xfrm>
              <a:off x="1670312" y="2562997"/>
              <a:ext cx="929822" cy="565219"/>
              <a:chOff x="1670312" y="2562997"/>
              <a:chExt cx="929822" cy="565219"/>
            </a:xfrm>
          </p:grpSpPr>
          <p:sp>
            <p:nvSpPr>
              <p:cNvPr id="38" name="Rectangle 37">
                <a:extLst>
                  <a:ext uri="{FF2B5EF4-FFF2-40B4-BE49-F238E27FC236}">
                    <a16:creationId xmlns:a16="http://schemas.microsoft.com/office/drawing/2014/main" id="{04AC1212-0F4F-9F00-AE10-C8D121C04A7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9" name="Straight Connector 38">
                <a:extLst>
                  <a:ext uri="{FF2B5EF4-FFF2-40B4-BE49-F238E27FC236}">
                    <a16:creationId xmlns:a16="http://schemas.microsoft.com/office/drawing/2014/main" id="{DFF1CB30-B050-A3A4-848D-2FE3FE3D267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39">
                <a:extLst>
                  <a:ext uri="{FF2B5EF4-FFF2-40B4-BE49-F238E27FC236}">
                    <a16:creationId xmlns:a16="http://schemas.microsoft.com/office/drawing/2014/main" id="{1C35547C-6B4D-1A02-F23C-DDE3AA12001D}"/>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0">
                <a:extLst>
                  <a:ext uri="{FF2B5EF4-FFF2-40B4-BE49-F238E27FC236}">
                    <a16:creationId xmlns:a16="http://schemas.microsoft.com/office/drawing/2014/main" id="{4B1FC9A9-E147-BFD4-E7E9-2E02157E6C5A}"/>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1">
                <a:extLst>
                  <a:ext uri="{FF2B5EF4-FFF2-40B4-BE49-F238E27FC236}">
                    <a16:creationId xmlns:a16="http://schemas.microsoft.com/office/drawing/2014/main" id="{D709D7C0-471E-0C80-A7FD-3467BD6E314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Connector 42">
                <a:extLst>
                  <a:ext uri="{FF2B5EF4-FFF2-40B4-BE49-F238E27FC236}">
                    <a16:creationId xmlns:a16="http://schemas.microsoft.com/office/drawing/2014/main" id="{74B364A9-B876-CEFF-C041-BFF63679D75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D24D77E4-4E9C-BA7F-5A7A-085F3C0CE60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D9BBAFEB-8461-5848-9CD6-15D201FDAD62}"/>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Rectangle 36">
              <a:extLst>
                <a:ext uri="{FF2B5EF4-FFF2-40B4-BE49-F238E27FC236}">
                  <a16:creationId xmlns:a16="http://schemas.microsoft.com/office/drawing/2014/main" id="{72B63F35-6E1D-9659-4F22-B54B9DF961A6}"/>
                </a:ext>
              </a:extLst>
            </p:cNvPr>
            <p:cNvSpPr>
              <a:spLocks noChangeArrowheads="1"/>
            </p:cNvSpPr>
            <p:nvPr/>
          </p:nvSpPr>
          <p:spPr bwMode="auto">
            <a:xfrm>
              <a:off x="1670312" y="2569933"/>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49" name="Elbow Connector 48">
            <a:extLst>
              <a:ext uri="{FF2B5EF4-FFF2-40B4-BE49-F238E27FC236}">
                <a16:creationId xmlns:a16="http://schemas.microsoft.com/office/drawing/2014/main" id="{864252D1-6520-C8CF-407D-6CAE4F7FF95C}"/>
              </a:ext>
            </a:extLst>
          </p:cNvPr>
          <p:cNvCxnSpPr>
            <a:endCxn id="38" idx="1"/>
          </p:cNvCxnSpPr>
          <p:nvPr/>
        </p:nvCxnSpPr>
        <p:spPr>
          <a:xfrm rot="5400000">
            <a:off x="1451663" y="5307769"/>
            <a:ext cx="1450876" cy="197577"/>
          </a:xfrm>
          <a:prstGeom prst="bentConnector4">
            <a:avLst>
              <a:gd name="adj1" fmla="val 21908"/>
              <a:gd name="adj2" fmla="val 215702"/>
            </a:avLst>
          </a:prstGeom>
          <a:ln w="28575">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4E95B1FF-7E2C-3E78-3EF0-3EE4B0E7B469}"/>
              </a:ext>
            </a:extLst>
          </p:cNvPr>
          <p:cNvCxnSpPr>
            <a:cxnSpLocks/>
            <a:stCxn id="144" idx="6"/>
            <a:endCxn id="27" idx="3"/>
          </p:cNvCxnSpPr>
          <p:nvPr/>
        </p:nvCxnSpPr>
        <p:spPr>
          <a:xfrm flipH="1">
            <a:off x="9696614" y="4365189"/>
            <a:ext cx="304629" cy="1755681"/>
          </a:xfrm>
          <a:prstGeom prst="bentConnector3">
            <a:avLst>
              <a:gd name="adj1" fmla="val -75042"/>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CD0D61E-6373-E44F-B0A6-8FB729BB61AE}"/>
              </a:ext>
            </a:extLst>
          </p:cNvPr>
          <p:cNvCxnSpPr>
            <a:cxnSpLocks/>
          </p:cNvCxnSpPr>
          <p:nvPr/>
        </p:nvCxnSpPr>
        <p:spPr>
          <a:xfrm flipV="1">
            <a:off x="3500526" y="6147958"/>
            <a:ext cx="4766597" cy="18916"/>
          </a:xfrm>
          <a:prstGeom prst="straightConnector1">
            <a:avLst/>
          </a:prstGeom>
          <a:ln w="3810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646FFC7-D5A1-6489-493F-AC12F7631CC6}"/>
              </a:ext>
            </a:extLst>
          </p:cNvPr>
          <p:cNvSpPr txBox="1"/>
          <p:nvPr/>
        </p:nvSpPr>
        <p:spPr>
          <a:xfrm>
            <a:off x="4423220" y="5761359"/>
            <a:ext cx="2481577" cy="369332"/>
          </a:xfrm>
          <a:prstGeom prst="rect">
            <a:avLst/>
          </a:prstGeom>
          <a:noFill/>
        </p:spPr>
        <p:txBody>
          <a:bodyPr wrap="none" rtlCol="0">
            <a:spAutoFit/>
          </a:bodyPr>
          <a:lstStyle/>
          <a:p>
            <a:r>
              <a:rPr lang="en-US">
                <a:solidFill>
                  <a:schemeClr val="accent6">
                    <a:lumMod val="75000"/>
                  </a:schemeClr>
                </a:solidFill>
              </a:rPr>
              <a:t>Data from process 2 to 1</a:t>
            </a:r>
          </a:p>
        </p:txBody>
      </p:sp>
    </p:spTree>
    <p:extLst>
      <p:ext uri="{BB962C8B-B14F-4D97-AF65-F5344CB8AC3E}">
        <p14:creationId xmlns:p14="http://schemas.microsoft.com/office/powerpoint/2010/main" val="1278280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20F71-A8C3-E1E5-3668-90BFDB92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8BB68-5358-DD5F-A3E4-96BE79780CF3}"/>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95E196CF-2D15-DC24-8ACD-38A1E8972F6C}"/>
              </a:ext>
            </a:extLst>
          </p:cNvPr>
          <p:cNvSpPr txBox="1">
            <a:spLocks noChangeArrowheads="1"/>
          </p:cNvSpPr>
          <p:nvPr/>
        </p:nvSpPr>
        <p:spPr>
          <a:xfrm>
            <a:off x="687959" y="1322612"/>
            <a:ext cx="11118217" cy="52460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dirty="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814388" lvl="1" indent="-293688">
              <a:spcBef>
                <a:spcPts val="1000"/>
              </a:spcBef>
              <a:buClr>
                <a:srgbClr val="0000A3"/>
              </a:buClr>
              <a:buFont typeface="Wingdings" pitchFamily="2" charset="2"/>
              <a:buChar char="§"/>
              <a:defRPr/>
            </a:pPr>
            <a:r>
              <a:rPr kumimoji="0" lang="en-US" altLang="en-US"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625475" marR="0" lvl="2" indent="0" algn="l" defTabSz="914400" rtl="0" eaLnBrk="1" fontAlgn="auto" latinLnBrk="0" hangingPunct="1">
              <a:lnSpc>
                <a:spcPct val="90000"/>
              </a:lnSpc>
              <a:spcBef>
                <a:spcPts val="500"/>
              </a:spcBef>
              <a:spcAft>
                <a:spcPts val="0"/>
              </a:spcAft>
              <a:buClrTx/>
              <a:buSzTx/>
              <a:buNone/>
              <a:tabLst/>
              <a:defRPr/>
            </a:pP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 </a:t>
            </a:r>
          </a:p>
          <a:p>
            <a:pPr marL="814388" lvl="1" indent="-341313">
              <a:spcBef>
                <a:spcPts val="1000"/>
              </a:spcBef>
              <a:buClr>
                <a:srgbClr val="0000A3"/>
              </a:buClr>
              <a:buFont typeface="Wingdings" charset="2"/>
              <a:buChar char="§"/>
              <a:defRPr/>
            </a:pPr>
            <a:r>
              <a:rPr kumimoji="0" lang="en-US" b="0" i="0" u="none" strike="noStrike" kern="1200" cap="none" spc="0" normalizeH="0" baseline="0" noProof="0" dirty="0">
                <a:ln>
                  <a:noFill/>
                </a:ln>
                <a:solidFill>
                  <a:prstClr val="black"/>
                </a:solidFill>
                <a:effectLst/>
                <a:uLnTx/>
                <a:uFillTx/>
                <a:latin typeface="Calibri"/>
                <a:ea typeface="+mn-ea"/>
                <a:cs typeface="+mn-cs"/>
              </a:rPr>
              <a:t>Possible to send data both ways </a:t>
            </a:r>
            <a:r>
              <a:rPr lang="en-US" dirty="0">
                <a:solidFill>
                  <a:prstClr val="black"/>
                </a:solidFill>
                <a:latin typeface="Calibri"/>
              </a:rPr>
              <a:t>once the two processes establish a connection</a:t>
            </a:r>
          </a:p>
          <a:p>
            <a:pPr marL="473075" lvl="1" indent="0">
              <a:spcBef>
                <a:spcPts val="1000"/>
              </a:spcBef>
              <a:buClr>
                <a:srgbClr val="0000A3"/>
              </a:buClr>
              <a:buNone/>
              <a:defRPr/>
            </a:pPr>
            <a:endParaRPr lang="en-US" dirty="0">
              <a:solidFill>
                <a:prstClr val="black"/>
              </a:solidFill>
              <a:latin typeface="Calibri"/>
            </a:endParaRPr>
          </a:p>
          <a:p>
            <a:pPr marL="577850" indent="-457200">
              <a:spcBef>
                <a:spcPts val="400"/>
              </a:spcBef>
              <a:buClr>
                <a:srgbClr val="0000A8"/>
              </a:buClr>
              <a:defRPr/>
            </a:pPr>
            <a:r>
              <a:rPr lang="en-US" altLang="en-US" sz="3200" dirty="0">
                <a:latin typeface="Calibri" panose="020F0502020204030204"/>
                <a:ea typeface="ＭＳ Ｐゴシック" panose="020B0600070205080204" pitchFamily="34" charset="-128"/>
              </a:rPr>
              <a:t>Uses the pipelining approach to reliable data transfer</a:t>
            </a:r>
          </a:p>
          <a:p>
            <a:pPr lvl="1">
              <a:spcBef>
                <a:spcPts val="400"/>
              </a:spcBef>
              <a:buFont typeface="Wingdings" pitchFamily="2" charset="2"/>
              <a:buChar char="§"/>
              <a:defRPr/>
            </a:pPr>
            <a:r>
              <a:rPr lang="en-US" dirty="0">
                <a:solidFill>
                  <a:prstClr val="black"/>
                </a:solidFill>
                <a:latin typeface="Calibri" panose="020F0502020204030204"/>
                <a:ea typeface="ＭＳ Ｐゴシック" panose="020B0600070205080204" pitchFamily="34" charset="-128"/>
              </a:rPr>
              <a:t>A combination of techniques from </a:t>
            </a:r>
            <a:r>
              <a:rPr lang="en-US" sz="2400" dirty="0">
                <a:solidFill>
                  <a:prstClr val="black"/>
                </a:solidFill>
                <a:latin typeface="Calibri" panose="020F0502020204030204"/>
                <a:ea typeface="ＭＳ Ｐゴシック" panose="020B0600070205080204" pitchFamily="34" charset="-128"/>
              </a:rPr>
              <a:t>Go-Back-N (cumulative acks)  and Selective Repeat (only retransmitting presumably lost segment)</a:t>
            </a:r>
          </a:p>
          <a:p>
            <a:pPr lvl="1">
              <a:spcBef>
                <a:spcPts val="400"/>
              </a:spcBef>
              <a:buFont typeface="Wingdings" pitchFamily="2" charset="2"/>
              <a:buChar char="§"/>
              <a:defRPr/>
            </a:pPr>
            <a:r>
              <a:rPr lang="en-US" dirty="0">
                <a:solidFill>
                  <a:prstClr val="black"/>
                </a:solidFill>
                <a:latin typeface="Calibri" panose="020F0502020204030204"/>
                <a:ea typeface="ＭＳ Ｐゴシック" panose="020B0600070205080204" pitchFamily="34" charset="-128"/>
              </a:rPr>
              <a:t>Performance optimizations like fast retransmit and delayed acks.</a:t>
            </a:r>
          </a:p>
        </p:txBody>
      </p:sp>
    </p:spTree>
    <p:custDataLst>
      <p:tags r:id="rId1"/>
    </p:custDataLst>
    <p:extLst>
      <p:ext uri="{BB962C8B-B14F-4D97-AF65-F5344CB8AC3E}">
        <p14:creationId xmlns:p14="http://schemas.microsoft.com/office/powerpoint/2010/main" val="169665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24DC4-4258-7C67-6FF5-E53FCAF31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114BF-2A00-722D-23C3-6D7B4EC0A215}"/>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03362A3F-71EE-CA64-380F-3E8708450F4D}"/>
              </a:ext>
            </a:extLst>
          </p:cNvPr>
          <p:cNvSpPr txBox="1">
            <a:spLocks noChangeArrowheads="1"/>
          </p:cNvSpPr>
          <p:nvPr/>
        </p:nvSpPr>
        <p:spPr>
          <a:xfrm>
            <a:off x="687959" y="1322612"/>
            <a:ext cx="11118217" cy="52460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7850" indent="-457200">
              <a:spcBef>
                <a:spcPts val="400"/>
              </a:spcBef>
              <a:defRPr/>
            </a:pPr>
            <a:r>
              <a:rPr lang="en-US" sz="3200" dirty="0">
                <a:solidFill>
                  <a:srgbClr val="C00000"/>
                </a:solidFill>
                <a:latin typeface="Calibri" panose="020F0502020204030204"/>
              </a:rPr>
              <a:t>C</a:t>
            </a:r>
            <a:r>
              <a:rPr kumimoji="0" lang="en-US" sz="3200" b="0" i="0" u="none" strike="noStrike" kern="1200" cap="none" spc="0" normalizeH="0" baseline="0" noProof="0" dirty="0" err="1">
                <a:ln>
                  <a:noFill/>
                </a:ln>
                <a:solidFill>
                  <a:srgbClr val="C00000"/>
                </a:solidFill>
                <a:effectLst/>
                <a:uLnTx/>
                <a:uFillTx/>
                <a:latin typeface="Calibri" panose="020F0502020204030204"/>
                <a:ea typeface="+mn-ea"/>
                <a:cs typeface="+mn-cs"/>
              </a:rPr>
              <a:t>onnection</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-oriented</a:t>
            </a:r>
            <a:endPar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R="0" lvl="1"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Connection establishment: Control messages prior to data exchange to initialize the proper state in the communication endpoints</a:t>
            </a:r>
            <a:endParaRPr lang="en-US" noProof="0" dirty="0">
              <a:solidFill>
                <a:prstClr val="black"/>
              </a:solidFill>
              <a:latin typeface="Calibri" panose="020F0502020204030204"/>
            </a:endParaRPr>
          </a:p>
          <a:p>
            <a:pPr marR="0" lvl="1"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b="0" i="0" u="none" strike="noStrike" kern="1200" cap="none" spc="0" normalizeH="0" baseline="0" dirty="0">
                <a:ln>
                  <a:noFill/>
                </a:ln>
                <a:solidFill>
                  <a:prstClr val="black"/>
                </a:solidFill>
                <a:effectLst/>
                <a:uLnTx/>
                <a:uFillTx/>
                <a:latin typeface="Calibri" panose="020F0502020204030204"/>
                <a:ea typeface="+mn-ea"/>
                <a:cs typeface="+mn-cs"/>
              </a:rPr>
              <a:t>Connection tear-down: Control messages </a:t>
            </a:r>
            <a:r>
              <a:rPr lang="en-US" dirty="0">
                <a:solidFill>
                  <a:prstClr val="black"/>
                </a:solidFill>
                <a:latin typeface="Calibri" panose="020F0502020204030204"/>
              </a:rPr>
              <a:t>after data exchange </a:t>
            </a:r>
            <a:r>
              <a:rPr kumimoji="0" lang="en-US" b="0" i="0" u="none" strike="noStrike" kern="1200" cap="none" spc="0" normalizeH="0" baseline="0" dirty="0">
                <a:ln>
                  <a:noFill/>
                </a:ln>
                <a:solidFill>
                  <a:prstClr val="black"/>
                </a:solidFill>
                <a:effectLst/>
                <a:uLnTx/>
                <a:uFillTx/>
                <a:latin typeface="Calibri" panose="020F0502020204030204"/>
                <a:ea typeface="+mn-ea"/>
                <a:cs typeface="+mn-cs"/>
              </a:rPr>
              <a:t>t</a:t>
            </a:r>
            <a:r>
              <a:rPr kumimoji="0" lang="en-US" b="0" i="0" u="none" strike="noStrike" kern="1200" cap="none" spc="0" normalizeH="0" dirty="0">
                <a:ln>
                  <a:noFill/>
                </a:ln>
                <a:solidFill>
                  <a:prstClr val="black"/>
                </a:solidFill>
                <a:effectLst/>
                <a:uLnTx/>
                <a:uFillTx/>
                <a:latin typeface="Calibri" panose="020F0502020204030204"/>
                <a:ea typeface="+mn-ea"/>
                <a:cs typeface="+mn-cs"/>
              </a:rPr>
              <a:t>o end connection</a:t>
            </a:r>
          </a:p>
          <a:p>
            <a:pPr marL="463550" marR="0" lvl="1" indent="0" algn="l" defTabSz="914400" rtl="0" eaLnBrk="1" fontAlgn="auto" latinLnBrk="0" hangingPunct="1">
              <a:lnSpc>
                <a:spcPct val="90000"/>
              </a:lnSpc>
              <a:spcBef>
                <a:spcPts val="500"/>
              </a:spcBef>
              <a:spcAft>
                <a:spcPts val="0"/>
              </a:spcAft>
              <a:buClr>
                <a:srgbClr val="0000A8"/>
              </a:buClr>
              <a:buSzTx/>
              <a:buNone/>
              <a:tabLst/>
              <a:defRPr/>
            </a:pPr>
            <a:endParaRPr kumimoji="0" lang="en-US" b="0" i="0" u="none" strike="noStrike" kern="1200" cap="none" spc="0" normalizeH="0" dirty="0">
              <a:ln>
                <a:noFill/>
              </a:ln>
              <a:solidFill>
                <a:prstClr val="black"/>
              </a:solidFill>
              <a:effectLst/>
              <a:uLnTx/>
              <a:uFillTx/>
              <a:latin typeface="Calibri" panose="020F0502020204030204"/>
              <a:ea typeface="+mn-ea"/>
              <a:cs typeface="+mn-cs"/>
            </a:endParaRPr>
          </a:p>
          <a:p>
            <a:pPr marL="577850" indent="-457200">
              <a:spcBef>
                <a:spcPts val="400"/>
              </a:spcBef>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lvl="1">
              <a:spcBef>
                <a:spcPts val="400"/>
              </a:spcBef>
              <a:buFont typeface="Wingdings" pitchFamily="2" charset="2"/>
              <a:buChar cha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endParaRPr kumimoji="0" lang="en-US" b="0" i="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endParaRPr>
          </a:p>
          <a:p>
            <a:pPr marL="120650" indent="0">
              <a:spcBef>
                <a:spcPts val="400"/>
              </a:spcBef>
              <a:buNone/>
              <a:defRPr/>
            </a:pPr>
            <a:endParaRPr lang="en-US" sz="3200" dirty="0">
              <a:solidFill>
                <a:prstClr val="black"/>
              </a:solidFill>
              <a:latin typeface="Calibri"/>
            </a:endParaRPr>
          </a:p>
        </p:txBody>
      </p:sp>
    </p:spTree>
    <p:custDataLst>
      <p:tags r:id="rId1"/>
    </p:custDataLst>
    <p:extLst>
      <p:ext uri="{BB962C8B-B14F-4D97-AF65-F5344CB8AC3E}">
        <p14:creationId xmlns:p14="http://schemas.microsoft.com/office/powerpoint/2010/main" val="313419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36152-E426-C01C-8E9C-8FFDF3E6A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5A134-1161-FB05-A7E0-200020D47F6B}"/>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D5F89A2D-5E43-D43A-68A0-B2E737D814EC}"/>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a:t>reliable data transfer</a:t>
            </a:r>
          </a:p>
          <a:p>
            <a:pPr marL="746125" lvl="1" indent="-288925">
              <a:buFont typeface="Arial"/>
              <a:buChar char="•"/>
              <a:defRPr/>
            </a:pPr>
            <a:r>
              <a:rPr lang="en-US"/>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6D6CD9C1-A35B-D209-714D-ADD97DBF89B9}"/>
              </a:ext>
            </a:extLst>
          </p:cNvPr>
          <p:cNvPicPr>
            <a:picLocks noChangeAspect="1"/>
          </p:cNvPicPr>
          <p:nvPr/>
        </p:nvPicPr>
        <p:blipFill>
          <a:blip r:embed="rId4"/>
          <a:stretch>
            <a:fillRect/>
          </a:stretch>
        </p:blipFill>
        <p:spPr>
          <a:xfrm>
            <a:off x="7774329" y="1293471"/>
            <a:ext cx="3657600" cy="2743200"/>
          </a:xfrm>
          <a:prstGeom prst="rect">
            <a:avLst/>
          </a:prstGeom>
        </p:spPr>
      </p:pic>
    </p:spTree>
    <p:custDataLst>
      <p:tags r:id="rId1"/>
    </p:custDataLst>
    <p:extLst>
      <p:ext uri="{BB962C8B-B14F-4D97-AF65-F5344CB8AC3E}">
        <p14:creationId xmlns:p14="http://schemas.microsoft.com/office/powerpoint/2010/main" val="151784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segment structure</a:t>
            </a:r>
            <a:endParaRPr lang="en-US" sz="4400" b="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custDataLst>
      <p:tags r:id="rId1"/>
    </p:custDataLst>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3686-4A7D-EE5F-B5A7-432ABE75C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50EEC-DA2E-D96A-7437-933255FD06FC}"/>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CCB5CA5F-7E91-34EE-E9B3-5F5B0B7F3350}"/>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7BBD709B-8C95-E685-6672-B99DBA5D081A}"/>
              </a:ext>
            </a:extLst>
          </p:cNvPr>
          <p:cNvPicPr>
            <a:picLocks noChangeAspect="1"/>
          </p:cNvPicPr>
          <p:nvPr/>
        </p:nvPicPr>
        <p:blipFill>
          <a:blip r:embed="rId4"/>
          <a:stretch>
            <a:fillRect/>
          </a:stretch>
        </p:blipFill>
        <p:spPr>
          <a:xfrm>
            <a:off x="7774329" y="1293471"/>
            <a:ext cx="3657600" cy="2743200"/>
          </a:xfrm>
          <a:prstGeom prst="rect">
            <a:avLst/>
          </a:prstGeom>
        </p:spPr>
      </p:pic>
    </p:spTree>
    <p:custDataLst>
      <p:tags r:id="rId1"/>
    </p:custDataLst>
    <p:extLst>
      <p:ext uri="{BB962C8B-B14F-4D97-AF65-F5344CB8AC3E}">
        <p14:creationId xmlns:p14="http://schemas.microsoft.com/office/powerpoint/2010/main" val="79628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3E78-F89F-251B-2482-33607016441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5C263-1C4C-2091-95FF-5665B9CBBBFE}"/>
              </a:ext>
            </a:extLst>
          </p:cNvPr>
          <p:cNvSpPr>
            <a:spLocks noGrp="1"/>
          </p:cNvSpPr>
          <p:nvPr>
            <p:ph idx="1"/>
          </p:nvPr>
        </p:nvSpPr>
        <p:spPr>
          <a:xfrm>
            <a:off x="838199" y="2488019"/>
            <a:ext cx="5116033" cy="2987748"/>
          </a:xfrm>
        </p:spPr>
        <p:txBody>
          <a:bodyPr>
            <a:normAutofit/>
          </a:bodyPr>
          <a:lstStyle/>
          <a:p>
            <a:r>
              <a:rPr lang="en-HK"/>
              <a:t>Checksum</a:t>
            </a:r>
          </a:p>
          <a:p>
            <a:r>
              <a:rPr lang="en-HK"/>
              <a:t>Sequence number</a:t>
            </a:r>
          </a:p>
          <a:p>
            <a:r>
              <a:rPr lang="en-HK"/>
              <a:t>Receiver feedback (ACK)</a:t>
            </a:r>
          </a:p>
          <a:p>
            <a:r>
              <a:rPr lang="en-HK"/>
              <a:t>Timer</a:t>
            </a:r>
          </a:p>
          <a:p>
            <a:r>
              <a:rPr lang="en-HK"/>
              <a:t>Sliding window/pipelining</a:t>
            </a:r>
          </a:p>
        </p:txBody>
      </p:sp>
      <p:sp>
        <p:nvSpPr>
          <p:cNvPr id="3" name="Title 2">
            <a:extLst>
              <a:ext uri="{FF2B5EF4-FFF2-40B4-BE49-F238E27FC236}">
                <a16:creationId xmlns:a16="http://schemas.microsoft.com/office/drawing/2014/main" id="{DCA609D9-F5BB-3EAE-4E7B-A60142A963D6}"/>
              </a:ext>
            </a:extLst>
          </p:cNvPr>
          <p:cNvSpPr>
            <a:spLocks noGrp="1"/>
          </p:cNvSpPr>
          <p:nvPr>
            <p:ph type="title"/>
          </p:nvPr>
        </p:nvSpPr>
        <p:spPr>
          <a:xfrm>
            <a:off x="838200" y="451821"/>
            <a:ext cx="10515600" cy="894622"/>
          </a:xfrm>
        </p:spPr>
        <p:txBody>
          <a:bodyPr/>
          <a:lstStyle/>
          <a:p>
            <a:r>
              <a:rPr lang="en-HK"/>
              <a:t>TCP reliable data transfer</a:t>
            </a:r>
          </a:p>
        </p:txBody>
      </p:sp>
      <p:sp>
        <p:nvSpPr>
          <p:cNvPr id="6" name="TextBox 5">
            <a:extLst>
              <a:ext uri="{FF2B5EF4-FFF2-40B4-BE49-F238E27FC236}">
                <a16:creationId xmlns:a16="http://schemas.microsoft.com/office/drawing/2014/main" id="{9BEB8951-9A49-3CFF-FE6D-E0B8E38A020D}"/>
              </a:ext>
            </a:extLst>
          </p:cNvPr>
          <p:cNvSpPr txBox="1"/>
          <p:nvPr/>
        </p:nvSpPr>
        <p:spPr>
          <a:xfrm>
            <a:off x="1004776" y="1776007"/>
            <a:ext cx="9874506" cy="523220"/>
          </a:xfrm>
          <a:prstGeom prst="rect">
            <a:avLst/>
          </a:prstGeom>
          <a:noFill/>
        </p:spPr>
        <p:txBody>
          <a:bodyPr wrap="square">
            <a:spAutoFit/>
          </a:bodyPr>
          <a:lstStyle/>
          <a:p>
            <a:r>
              <a:rPr lang="en-HK" sz="2800" i="1">
                <a:solidFill>
                  <a:srgbClr val="C00000"/>
                </a:solidFill>
              </a:rPr>
              <a:t>TCP uses all the reliable data transfer tools we have discussed!</a:t>
            </a:r>
          </a:p>
        </p:txBody>
      </p:sp>
    </p:spTree>
    <p:custDataLst>
      <p:tags r:id="rId1"/>
    </p:custDataLst>
    <p:extLst>
      <p:ext uri="{BB962C8B-B14F-4D97-AF65-F5344CB8AC3E}">
        <p14:creationId xmlns:p14="http://schemas.microsoft.com/office/powerpoint/2010/main" val="83900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CEA7-37C1-F427-084F-640DE3532975}"/>
              </a:ext>
            </a:extLst>
          </p:cNvPr>
          <p:cNvSpPr>
            <a:spLocks noGrp="1"/>
          </p:cNvSpPr>
          <p:nvPr>
            <p:ph type="title"/>
          </p:nvPr>
        </p:nvSpPr>
        <p:spPr/>
        <p:txBody>
          <a:bodyPr/>
          <a:lstStyle/>
          <a:p>
            <a:r>
              <a:rPr lang="en-US"/>
              <a:t>A note on the slides</a:t>
            </a:r>
          </a:p>
        </p:txBody>
      </p:sp>
      <p:sp>
        <p:nvSpPr>
          <p:cNvPr id="3" name="Content Placeholder 2">
            <a:extLst>
              <a:ext uri="{FF2B5EF4-FFF2-40B4-BE49-F238E27FC236}">
                <a16:creationId xmlns:a16="http://schemas.microsoft.com/office/drawing/2014/main" id="{65F98C03-0047-C923-1960-8CF20F761E5C}"/>
              </a:ext>
            </a:extLst>
          </p:cNvPr>
          <p:cNvSpPr>
            <a:spLocks noGrp="1"/>
          </p:cNvSpPr>
          <p:nvPr>
            <p:ph sz="half" idx="1"/>
          </p:nvPr>
        </p:nvSpPr>
        <p:spPr>
          <a:xfrm>
            <a:off x="838200" y="2370864"/>
            <a:ext cx="5181600" cy="894622"/>
          </a:xfrm>
        </p:spPr>
        <p:txBody>
          <a:bodyPr/>
          <a:lstStyle/>
          <a:p>
            <a:pPr marL="130175" indent="0">
              <a:buNone/>
            </a:pPr>
            <a:r>
              <a:rPr lang="en-US"/>
              <a:t>Adapted from the slides that accompany this book.</a:t>
            </a:r>
          </a:p>
          <a:p>
            <a:pPr lvl="1"/>
            <a:endParaRPr lang="en-US"/>
          </a:p>
          <a:p>
            <a:endParaRPr lang="en-US"/>
          </a:p>
        </p:txBody>
      </p:sp>
      <p:sp>
        <p:nvSpPr>
          <p:cNvPr id="6" name="Rectangle 5">
            <a:extLst>
              <a:ext uri="{FF2B5EF4-FFF2-40B4-BE49-F238E27FC236}">
                <a16:creationId xmlns:a16="http://schemas.microsoft.com/office/drawing/2014/main" id="{86238DD7-7231-CD30-6036-3E76182B3EE9}"/>
              </a:ext>
            </a:extLst>
          </p:cNvPr>
          <p:cNvSpPr>
            <a:spLocks noChangeArrowheads="1"/>
          </p:cNvSpPr>
          <p:nvPr/>
        </p:nvSpPr>
        <p:spPr bwMode="auto">
          <a:xfrm>
            <a:off x="7242719" y="4239526"/>
            <a:ext cx="3981504" cy="192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a:solidFill>
                  <a:srgbClr val="0000A3"/>
                </a:solidFill>
                <a:latin typeface="+mn-lt"/>
              </a:rPr>
              <a:t>Computer Networking: A Top-Down Approach </a:t>
            </a:r>
            <a:br>
              <a:rPr lang="en-US" altLang="en-US" sz="2800">
                <a:solidFill>
                  <a:srgbClr val="008000"/>
                </a:solidFill>
                <a:latin typeface="+mn-lt"/>
              </a:rPr>
            </a:br>
            <a:r>
              <a:rPr lang="en-US" altLang="en-US" sz="1800">
                <a:latin typeface="+mn-lt"/>
              </a:rPr>
              <a:t>8</a:t>
            </a:r>
            <a:r>
              <a:rPr lang="en-US" altLang="en-US" sz="1800" baseline="30000">
                <a:latin typeface="+mn-lt"/>
              </a:rPr>
              <a:t>th</a:t>
            </a:r>
            <a:r>
              <a:rPr lang="en-US" altLang="en-US" sz="1800">
                <a:latin typeface="+mn-lt"/>
              </a:rPr>
              <a:t> edition </a:t>
            </a:r>
            <a:br>
              <a:rPr lang="en-US" altLang="en-US" sz="1800">
                <a:latin typeface="+mn-lt"/>
              </a:rPr>
            </a:br>
            <a:r>
              <a:rPr lang="en-US" altLang="en-US" sz="1800">
                <a:latin typeface="+mn-lt"/>
              </a:rPr>
              <a:t>Jim Kurose, Keith Ross</a:t>
            </a:r>
            <a:br>
              <a:rPr lang="en-US" altLang="en-US" sz="1800">
                <a:latin typeface="+mn-lt"/>
              </a:rPr>
            </a:br>
            <a:r>
              <a:rPr lang="en-US" altLang="en-US" sz="1800">
                <a:latin typeface="+mn-lt"/>
              </a:rPr>
              <a:t>Pearson, 2020</a:t>
            </a:r>
            <a:endParaRPr lang="en-US" altLang="en-US" sz="2000">
              <a:latin typeface="+mn-lt"/>
            </a:endParaRPr>
          </a:p>
        </p:txBody>
      </p:sp>
      <p:pic>
        <p:nvPicPr>
          <p:cNvPr id="7" name="Picture 6" descr="A picture containing outdoor, water, bridge, building&#10;&#10;Description automatically generated">
            <a:extLst>
              <a:ext uri="{FF2B5EF4-FFF2-40B4-BE49-F238E27FC236}">
                <a16:creationId xmlns:a16="http://schemas.microsoft.com/office/drawing/2014/main" id="{99FDFA5F-7FE6-BDE0-9734-5047AE07AD65}"/>
              </a:ext>
            </a:extLst>
          </p:cNvPr>
          <p:cNvPicPr>
            <a:picLocks noChangeAspect="1"/>
          </p:cNvPicPr>
          <p:nvPr/>
        </p:nvPicPr>
        <p:blipFill>
          <a:blip r:embed="rId3"/>
          <a:stretch>
            <a:fillRect/>
          </a:stretch>
        </p:blipFill>
        <p:spPr>
          <a:xfrm>
            <a:off x="7406348" y="899132"/>
            <a:ext cx="2722178" cy="3402723"/>
          </a:xfrm>
          <a:prstGeom prst="rect">
            <a:avLst/>
          </a:prstGeom>
        </p:spPr>
      </p:pic>
      <p:sp>
        <p:nvSpPr>
          <p:cNvPr id="9" name="TextBox 8">
            <a:extLst>
              <a:ext uri="{FF2B5EF4-FFF2-40B4-BE49-F238E27FC236}">
                <a16:creationId xmlns:a16="http://schemas.microsoft.com/office/drawing/2014/main" id="{17207271-C5F3-4986-FF3F-2038913E037D}"/>
              </a:ext>
            </a:extLst>
          </p:cNvPr>
          <p:cNvSpPr txBox="1"/>
          <p:nvPr/>
        </p:nvSpPr>
        <p:spPr>
          <a:xfrm>
            <a:off x="958580" y="3429000"/>
            <a:ext cx="5754494" cy="670376"/>
          </a:xfrm>
          <a:prstGeom prst="rect">
            <a:avLst/>
          </a:prstGeom>
          <a:noFill/>
        </p:spPr>
        <p:txBody>
          <a:bodyPr wrap="square">
            <a:spAutoFit/>
          </a:bodyPr>
          <a:lstStyle/>
          <a:p>
            <a:pPr>
              <a:lnSpc>
                <a:spcPct val="85000"/>
              </a:lnSpc>
            </a:pPr>
            <a:r>
              <a:rPr lang="en-US" altLang="en-US" sz="2200">
                <a:latin typeface="+mn-lt"/>
              </a:rPr>
              <a:t>All material copyright 1996-2023</a:t>
            </a:r>
          </a:p>
          <a:p>
            <a:pPr>
              <a:lnSpc>
                <a:spcPct val="85000"/>
              </a:lnSpc>
            </a:pPr>
            <a:r>
              <a:rPr lang="en-US" altLang="en-US" sz="2200">
                <a:latin typeface="+mn-lt"/>
              </a:rPr>
              <a:t>J.F Kurose and K.W. Ross, All Rights Reserved</a:t>
            </a:r>
            <a:endParaRPr lang="en-US" sz="2200"/>
          </a:p>
        </p:txBody>
      </p:sp>
      <p:cxnSp>
        <p:nvCxnSpPr>
          <p:cNvPr id="19" name="Elbow Connector 18">
            <a:extLst>
              <a:ext uri="{FF2B5EF4-FFF2-40B4-BE49-F238E27FC236}">
                <a16:creationId xmlns:a16="http://schemas.microsoft.com/office/drawing/2014/main" id="{FB51EAF9-AC71-AF3F-2442-6ABD5D772DDC}"/>
              </a:ext>
            </a:extLst>
          </p:cNvPr>
          <p:cNvCxnSpPr>
            <a:cxnSpLocks/>
          </p:cNvCxnSpPr>
          <p:nvPr/>
        </p:nvCxnSpPr>
        <p:spPr>
          <a:xfrm flipV="1">
            <a:off x="4488873" y="2050473"/>
            <a:ext cx="2753846" cy="969818"/>
          </a:xfrm>
          <a:prstGeom prst="bentConnector3">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130856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AC2C5E-A4BD-D59C-4C9D-EAE327B7F002}"/>
              </a:ext>
            </a:extLst>
          </p:cNvPr>
          <p:cNvSpPr>
            <a:spLocks noGrp="1"/>
          </p:cNvSpPr>
          <p:nvPr>
            <p:ph type="title"/>
          </p:nvPr>
        </p:nvSpPr>
        <p:spPr>
          <a:xfrm>
            <a:off x="838200" y="451821"/>
            <a:ext cx="10515600" cy="894622"/>
          </a:xfrm>
        </p:spPr>
        <p:txBody>
          <a:bodyPr/>
          <a:lstStyle/>
          <a:p>
            <a:r>
              <a:rPr lang="en-HK"/>
              <a:t>TCP sequence numbers – one for every byte</a:t>
            </a:r>
          </a:p>
        </p:txBody>
      </p:sp>
      <p:sp>
        <p:nvSpPr>
          <p:cNvPr id="9" name="Content Placeholder 1">
            <a:extLst>
              <a:ext uri="{FF2B5EF4-FFF2-40B4-BE49-F238E27FC236}">
                <a16:creationId xmlns:a16="http://schemas.microsoft.com/office/drawing/2014/main" id="{BC83C67C-F520-F242-97C1-1043FA08C036}"/>
              </a:ext>
            </a:extLst>
          </p:cNvPr>
          <p:cNvSpPr>
            <a:spLocks noGrp="1"/>
          </p:cNvSpPr>
          <p:nvPr>
            <p:ph idx="1"/>
          </p:nvPr>
        </p:nvSpPr>
        <p:spPr>
          <a:xfrm>
            <a:off x="838199" y="1607484"/>
            <a:ext cx="10515599" cy="2538810"/>
          </a:xfrm>
        </p:spPr>
        <p:txBody>
          <a:bodyPr>
            <a:normAutofit/>
          </a:bodyPr>
          <a:lstStyle/>
          <a:p>
            <a:r>
              <a:rPr lang="en-HK"/>
              <a:t>The interface between a sending process and TCP is a byte stream. </a:t>
            </a:r>
          </a:p>
          <a:p>
            <a:r>
              <a:rPr lang="en-HK"/>
              <a:t>TCP assigns a sequence number to </a:t>
            </a:r>
            <a:r>
              <a:rPr lang="en-HK" i="1" u="sng">
                <a:solidFill>
                  <a:srgbClr val="C00000"/>
                </a:solidFill>
              </a:rPr>
              <a:t>every byte </a:t>
            </a:r>
            <a:endParaRPr lang="en-HK" i="1" u="sng"/>
          </a:p>
          <a:p>
            <a:pPr lvl="1"/>
            <a:r>
              <a:rPr lang="en-HK" u="sng"/>
              <a:t>As opposed to every segment</a:t>
            </a:r>
            <a:r>
              <a:rPr lang="en-HK"/>
              <a:t>, as we discussed in the last lecture</a:t>
            </a:r>
          </a:p>
          <a:p>
            <a:r>
              <a:rPr lang="en-HK"/>
              <a:t>It keeps track of the “status” of every byte</a:t>
            </a:r>
          </a:p>
          <a:p>
            <a:pPr lvl="1"/>
            <a:r>
              <a:rPr lang="en-HK"/>
              <a:t>Is it sent yet? Is it acknowledged yet?</a:t>
            </a:r>
          </a:p>
        </p:txBody>
      </p:sp>
      <p:grpSp>
        <p:nvGrpSpPr>
          <p:cNvPr id="41" name="Group 40">
            <a:extLst>
              <a:ext uri="{FF2B5EF4-FFF2-40B4-BE49-F238E27FC236}">
                <a16:creationId xmlns:a16="http://schemas.microsoft.com/office/drawing/2014/main" id="{35BABDA5-7242-F65D-D139-BEFEDA80ED1D}"/>
              </a:ext>
            </a:extLst>
          </p:cNvPr>
          <p:cNvGrpSpPr/>
          <p:nvPr/>
        </p:nvGrpSpPr>
        <p:grpSpPr>
          <a:xfrm>
            <a:off x="4007384" y="4548723"/>
            <a:ext cx="3494088" cy="936625"/>
            <a:chOff x="3997759" y="4539098"/>
            <a:chExt cx="3494088" cy="936625"/>
          </a:xfrm>
        </p:grpSpPr>
        <p:sp>
          <p:nvSpPr>
            <p:cNvPr id="87" name="Rectangle 78">
              <a:extLst>
                <a:ext uri="{FF2B5EF4-FFF2-40B4-BE49-F238E27FC236}">
                  <a16:creationId xmlns:a16="http://schemas.microsoft.com/office/drawing/2014/main" id="{9C086B91-AFAD-ED67-52B5-910AE61D94A4}"/>
                </a:ext>
              </a:extLst>
            </p:cNvPr>
            <p:cNvSpPr>
              <a:spLocks noChangeArrowheads="1"/>
            </p:cNvSpPr>
            <p:nvPr/>
          </p:nvSpPr>
          <p:spPr bwMode="auto">
            <a:xfrm>
              <a:off x="3997759" y="5386823"/>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9">
              <a:extLst>
                <a:ext uri="{FF2B5EF4-FFF2-40B4-BE49-F238E27FC236}">
                  <a16:creationId xmlns:a16="http://schemas.microsoft.com/office/drawing/2014/main" id="{3B201AB1-E34A-8C8A-67FB-D4359D1142A9}"/>
                </a:ext>
              </a:extLst>
            </p:cNvPr>
            <p:cNvSpPr>
              <a:spLocks noChangeArrowheads="1"/>
            </p:cNvSpPr>
            <p:nvPr/>
          </p:nvSpPr>
          <p:spPr bwMode="auto">
            <a:xfrm>
              <a:off x="4083484" y="4539098"/>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3" name="Rectangle 39">
              <a:extLst>
                <a:ext uri="{FF2B5EF4-FFF2-40B4-BE49-F238E27FC236}">
                  <a16:creationId xmlns:a16="http://schemas.microsoft.com/office/drawing/2014/main" id="{83EE2FEF-C3CB-AA62-410B-6DB11821047C}"/>
                </a:ext>
              </a:extLst>
            </p:cNvPr>
            <p:cNvSpPr>
              <a:spLocks noChangeArrowheads="1"/>
            </p:cNvSpPr>
            <p:nvPr/>
          </p:nvSpPr>
          <p:spPr bwMode="auto">
            <a:xfrm>
              <a:off x="4137459" y="4650223"/>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4" name="Rectangle 40">
              <a:extLst>
                <a:ext uri="{FF2B5EF4-FFF2-40B4-BE49-F238E27FC236}">
                  <a16:creationId xmlns:a16="http://schemas.microsoft.com/office/drawing/2014/main" id="{C0E5D1BE-D145-BD4D-45F8-0DD2C77E1957}"/>
                </a:ext>
              </a:extLst>
            </p:cNvPr>
            <p:cNvSpPr>
              <a:spLocks noChangeArrowheads="1"/>
            </p:cNvSpPr>
            <p:nvPr/>
          </p:nvSpPr>
          <p:spPr bwMode="auto">
            <a:xfrm>
              <a:off x="423588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5" name="Rectangle 41">
              <a:extLst>
                <a:ext uri="{FF2B5EF4-FFF2-40B4-BE49-F238E27FC236}">
                  <a16:creationId xmlns:a16="http://schemas.microsoft.com/office/drawing/2014/main" id="{07E8A70F-B9C1-5AA8-038A-F3EFBAAA6C6F}"/>
                </a:ext>
              </a:extLst>
            </p:cNvPr>
            <p:cNvSpPr>
              <a:spLocks noChangeArrowheads="1"/>
            </p:cNvSpPr>
            <p:nvPr/>
          </p:nvSpPr>
          <p:spPr bwMode="auto">
            <a:xfrm>
              <a:off x="4332722"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6" name="Rectangle 42">
              <a:extLst>
                <a:ext uri="{FF2B5EF4-FFF2-40B4-BE49-F238E27FC236}">
                  <a16:creationId xmlns:a16="http://schemas.microsoft.com/office/drawing/2014/main" id="{157133E6-451D-26B3-CA6C-D720725B12F3}"/>
                </a:ext>
              </a:extLst>
            </p:cNvPr>
            <p:cNvSpPr>
              <a:spLocks noChangeArrowheads="1"/>
            </p:cNvSpPr>
            <p:nvPr/>
          </p:nvSpPr>
          <p:spPr bwMode="auto">
            <a:xfrm>
              <a:off x="4427972"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43">
              <a:extLst>
                <a:ext uri="{FF2B5EF4-FFF2-40B4-BE49-F238E27FC236}">
                  <a16:creationId xmlns:a16="http://schemas.microsoft.com/office/drawing/2014/main" id="{201C5D16-5DB2-8B3D-0F88-37AF282A8039}"/>
                </a:ext>
              </a:extLst>
            </p:cNvPr>
            <p:cNvSpPr>
              <a:spLocks noChangeArrowheads="1"/>
            </p:cNvSpPr>
            <p:nvPr/>
          </p:nvSpPr>
          <p:spPr bwMode="auto">
            <a:xfrm>
              <a:off x="452480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8" name="Rectangle 45">
              <a:extLst>
                <a:ext uri="{FF2B5EF4-FFF2-40B4-BE49-F238E27FC236}">
                  <a16:creationId xmlns:a16="http://schemas.microsoft.com/office/drawing/2014/main" id="{07B4B55A-3E74-9020-E3BB-DC506FB7C4FC}"/>
                </a:ext>
              </a:extLst>
            </p:cNvPr>
            <p:cNvSpPr>
              <a:spLocks noChangeArrowheads="1"/>
            </p:cNvSpPr>
            <p:nvPr/>
          </p:nvSpPr>
          <p:spPr bwMode="auto">
            <a:xfrm>
              <a:off x="461688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9" name="Rectangle 46">
              <a:extLst>
                <a:ext uri="{FF2B5EF4-FFF2-40B4-BE49-F238E27FC236}">
                  <a16:creationId xmlns:a16="http://schemas.microsoft.com/office/drawing/2014/main" id="{053DA6C2-9DFD-F3E5-0EEC-53590F0D349E}"/>
                </a:ext>
              </a:extLst>
            </p:cNvPr>
            <p:cNvSpPr>
              <a:spLocks noChangeArrowheads="1"/>
            </p:cNvSpPr>
            <p:nvPr/>
          </p:nvSpPr>
          <p:spPr bwMode="auto">
            <a:xfrm>
              <a:off x="471213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0" name="Rectangle 47">
              <a:extLst>
                <a:ext uri="{FF2B5EF4-FFF2-40B4-BE49-F238E27FC236}">
                  <a16:creationId xmlns:a16="http://schemas.microsoft.com/office/drawing/2014/main" id="{E71D8844-BC29-0963-176C-582C4056FA6D}"/>
                </a:ext>
              </a:extLst>
            </p:cNvPr>
            <p:cNvSpPr>
              <a:spLocks noChangeArrowheads="1"/>
            </p:cNvSpPr>
            <p:nvPr/>
          </p:nvSpPr>
          <p:spPr bwMode="auto">
            <a:xfrm>
              <a:off x="480738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0">
              <a:extLst>
                <a:ext uri="{FF2B5EF4-FFF2-40B4-BE49-F238E27FC236}">
                  <a16:creationId xmlns:a16="http://schemas.microsoft.com/office/drawing/2014/main" id="{8042BF67-8E5D-B345-AFDF-FF3C583DE8CA}"/>
                </a:ext>
              </a:extLst>
            </p:cNvPr>
            <p:cNvSpPr>
              <a:spLocks noChangeArrowheads="1"/>
            </p:cNvSpPr>
            <p:nvPr/>
          </p:nvSpPr>
          <p:spPr bwMode="auto">
            <a:xfrm>
              <a:off x="4913747"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2" name="Rectangle 51">
              <a:extLst>
                <a:ext uri="{FF2B5EF4-FFF2-40B4-BE49-F238E27FC236}">
                  <a16:creationId xmlns:a16="http://schemas.microsoft.com/office/drawing/2014/main" id="{0289F103-12BB-7F56-65EC-0A7E4B2DACDB}"/>
                </a:ext>
              </a:extLst>
            </p:cNvPr>
            <p:cNvSpPr>
              <a:spLocks noChangeArrowheads="1"/>
            </p:cNvSpPr>
            <p:nvPr/>
          </p:nvSpPr>
          <p:spPr bwMode="auto">
            <a:xfrm>
              <a:off x="5012172" y="4650223"/>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3" name="Rectangle 52">
              <a:extLst>
                <a:ext uri="{FF2B5EF4-FFF2-40B4-BE49-F238E27FC236}">
                  <a16:creationId xmlns:a16="http://schemas.microsoft.com/office/drawing/2014/main" id="{ECE53AB1-D7B4-B04F-E641-D051C9DD9926}"/>
                </a:ext>
              </a:extLst>
            </p:cNvPr>
            <p:cNvSpPr>
              <a:spLocks noChangeArrowheads="1"/>
            </p:cNvSpPr>
            <p:nvPr/>
          </p:nvSpPr>
          <p:spPr bwMode="auto">
            <a:xfrm>
              <a:off x="510900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4" name="Rectangle 53">
              <a:extLst>
                <a:ext uri="{FF2B5EF4-FFF2-40B4-BE49-F238E27FC236}">
                  <a16:creationId xmlns:a16="http://schemas.microsoft.com/office/drawing/2014/main" id="{A270F0F0-3024-A8C5-7D04-5E4797B3E00B}"/>
                </a:ext>
              </a:extLst>
            </p:cNvPr>
            <p:cNvSpPr>
              <a:spLocks noChangeArrowheads="1"/>
            </p:cNvSpPr>
            <p:nvPr/>
          </p:nvSpPr>
          <p:spPr bwMode="auto">
            <a:xfrm>
              <a:off x="5205847"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5" name="Rectangle 54">
              <a:extLst>
                <a:ext uri="{FF2B5EF4-FFF2-40B4-BE49-F238E27FC236}">
                  <a16:creationId xmlns:a16="http://schemas.microsoft.com/office/drawing/2014/main" id="{999F91E5-88D3-FBD0-D97C-5DA84D4BC522}"/>
                </a:ext>
              </a:extLst>
            </p:cNvPr>
            <p:cNvSpPr>
              <a:spLocks noChangeArrowheads="1"/>
            </p:cNvSpPr>
            <p:nvPr/>
          </p:nvSpPr>
          <p:spPr bwMode="auto">
            <a:xfrm>
              <a:off x="530268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6" name="Rectangle 55">
              <a:extLst>
                <a:ext uri="{FF2B5EF4-FFF2-40B4-BE49-F238E27FC236}">
                  <a16:creationId xmlns:a16="http://schemas.microsoft.com/office/drawing/2014/main" id="{D5007279-226A-DF96-9FE8-B86531BA078C}"/>
                </a:ext>
              </a:extLst>
            </p:cNvPr>
            <p:cNvSpPr>
              <a:spLocks noChangeArrowheads="1"/>
            </p:cNvSpPr>
            <p:nvPr/>
          </p:nvSpPr>
          <p:spPr bwMode="auto">
            <a:xfrm>
              <a:off x="539793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7" name="Rectangle 56">
              <a:extLst>
                <a:ext uri="{FF2B5EF4-FFF2-40B4-BE49-F238E27FC236}">
                  <a16:creationId xmlns:a16="http://schemas.microsoft.com/office/drawing/2014/main" id="{6D6BCA6B-2DB9-4D5A-6977-3C64D6DE82A8}"/>
                </a:ext>
              </a:extLst>
            </p:cNvPr>
            <p:cNvSpPr>
              <a:spLocks noChangeArrowheads="1"/>
            </p:cNvSpPr>
            <p:nvPr/>
          </p:nvSpPr>
          <p:spPr bwMode="auto">
            <a:xfrm>
              <a:off x="549000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8" name="Rectangle 57">
              <a:extLst>
                <a:ext uri="{FF2B5EF4-FFF2-40B4-BE49-F238E27FC236}">
                  <a16:creationId xmlns:a16="http://schemas.microsoft.com/office/drawing/2014/main" id="{8B96C1BC-EAD4-3703-986B-B81A377B747C}"/>
                </a:ext>
              </a:extLst>
            </p:cNvPr>
            <p:cNvSpPr>
              <a:spLocks noChangeArrowheads="1"/>
            </p:cNvSpPr>
            <p:nvPr/>
          </p:nvSpPr>
          <p:spPr bwMode="auto">
            <a:xfrm>
              <a:off x="558525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9" name="Rectangle 58">
              <a:extLst>
                <a:ext uri="{FF2B5EF4-FFF2-40B4-BE49-F238E27FC236}">
                  <a16:creationId xmlns:a16="http://schemas.microsoft.com/office/drawing/2014/main" id="{1C4E72BC-BD8C-E1E5-53AC-D6A27C42197C}"/>
                </a:ext>
              </a:extLst>
            </p:cNvPr>
            <p:cNvSpPr>
              <a:spLocks noChangeArrowheads="1"/>
            </p:cNvSpPr>
            <p:nvPr/>
          </p:nvSpPr>
          <p:spPr bwMode="auto">
            <a:xfrm>
              <a:off x="5682097"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0" name="Rectangle 59">
              <a:extLst>
                <a:ext uri="{FF2B5EF4-FFF2-40B4-BE49-F238E27FC236}">
                  <a16:creationId xmlns:a16="http://schemas.microsoft.com/office/drawing/2014/main" id="{3DAF8191-C042-AA99-5AC7-AB3557D2C3F7}"/>
                </a:ext>
              </a:extLst>
            </p:cNvPr>
            <p:cNvSpPr>
              <a:spLocks noChangeArrowheads="1"/>
            </p:cNvSpPr>
            <p:nvPr/>
          </p:nvSpPr>
          <p:spPr bwMode="auto">
            <a:xfrm>
              <a:off x="5770997"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1" name="Rectangle 60">
              <a:extLst>
                <a:ext uri="{FF2B5EF4-FFF2-40B4-BE49-F238E27FC236}">
                  <a16:creationId xmlns:a16="http://schemas.microsoft.com/office/drawing/2014/main" id="{E0FE8241-9E8C-C3AB-E9BB-80569C5750FB}"/>
                </a:ext>
              </a:extLst>
            </p:cNvPr>
            <p:cNvSpPr>
              <a:spLocks noChangeArrowheads="1"/>
            </p:cNvSpPr>
            <p:nvPr/>
          </p:nvSpPr>
          <p:spPr bwMode="auto">
            <a:xfrm>
              <a:off x="5866247"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2" name="Rectangle 61">
              <a:extLst>
                <a:ext uri="{FF2B5EF4-FFF2-40B4-BE49-F238E27FC236}">
                  <a16:creationId xmlns:a16="http://schemas.microsoft.com/office/drawing/2014/main" id="{0BE9B506-BCB2-F161-4005-DDCA6C792AB8}"/>
                </a:ext>
              </a:extLst>
            </p:cNvPr>
            <p:cNvSpPr>
              <a:spLocks noChangeArrowheads="1"/>
            </p:cNvSpPr>
            <p:nvPr/>
          </p:nvSpPr>
          <p:spPr bwMode="auto">
            <a:xfrm>
              <a:off x="5959909" y="4647048"/>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3" name="Rectangle 62">
              <a:extLst>
                <a:ext uri="{FF2B5EF4-FFF2-40B4-BE49-F238E27FC236}">
                  <a16:creationId xmlns:a16="http://schemas.microsoft.com/office/drawing/2014/main" id="{2CC4AEDF-D693-7F33-B033-45E5F77DFC45}"/>
                </a:ext>
              </a:extLst>
            </p:cNvPr>
            <p:cNvSpPr>
              <a:spLocks noChangeArrowheads="1"/>
            </p:cNvSpPr>
            <p:nvPr/>
          </p:nvSpPr>
          <p:spPr bwMode="auto">
            <a:xfrm>
              <a:off x="6051984" y="4647048"/>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4" name="Rectangle 63">
              <a:extLst>
                <a:ext uri="{FF2B5EF4-FFF2-40B4-BE49-F238E27FC236}">
                  <a16:creationId xmlns:a16="http://schemas.microsoft.com/office/drawing/2014/main" id="{ADAF749A-2DBE-0A93-837E-ED5602D44209}"/>
                </a:ext>
              </a:extLst>
            </p:cNvPr>
            <p:cNvSpPr>
              <a:spLocks noChangeArrowheads="1"/>
            </p:cNvSpPr>
            <p:nvPr/>
          </p:nvSpPr>
          <p:spPr bwMode="auto">
            <a:xfrm>
              <a:off x="6148822" y="4647048"/>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5" name="Rectangle 64">
              <a:extLst>
                <a:ext uri="{FF2B5EF4-FFF2-40B4-BE49-F238E27FC236}">
                  <a16:creationId xmlns:a16="http://schemas.microsoft.com/office/drawing/2014/main" id="{7EBE5B63-95EE-2473-3BD7-0F62AE93EF0B}"/>
                </a:ext>
              </a:extLst>
            </p:cNvPr>
            <p:cNvSpPr>
              <a:spLocks noChangeArrowheads="1"/>
            </p:cNvSpPr>
            <p:nvPr/>
          </p:nvSpPr>
          <p:spPr bwMode="auto">
            <a:xfrm>
              <a:off x="6244072" y="4647048"/>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6" name="Rectangle 65">
              <a:extLst>
                <a:ext uri="{FF2B5EF4-FFF2-40B4-BE49-F238E27FC236}">
                  <a16:creationId xmlns:a16="http://schemas.microsoft.com/office/drawing/2014/main" id="{3974EFC0-28CD-D759-61DE-D8F660F37CD5}"/>
                </a:ext>
              </a:extLst>
            </p:cNvPr>
            <p:cNvSpPr>
              <a:spLocks noChangeArrowheads="1"/>
            </p:cNvSpPr>
            <p:nvPr/>
          </p:nvSpPr>
          <p:spPr bwMode="auto">
            <a:xfrm>
              <a:off x="6332972" y="4647048"/>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7" name="Rectangle 66">
              <a:extLst>
                <a:ext uri="{FF2B5EF4-FFF2-40B4-BE49-F238E27FC236}">
                  <a16:creationId xmlns:a16="http://schemas.microsoft.com/office/drawing/2014/main" id="{C0E9D156-4DBA-B08E-CCA7-6813A6E09102}"/>
                </a:ext>
              </a:extLst>
            </p:cNvPr>
            <p:cNvSpPr>
              <a:spLocks noChangeArrowheads="1"/>
            </p:cNvSpPr>
            <p:nvPr/>
          </p:nvSpPr>
          <p:spPr bwMode="auto">
            <a:xfrm>
              <a:off x="6428222" y="4647048"/>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8" name="Rectangle 68">
              <a:extLst>
                <a:ext uri="{FF2B5EF4-FFF2-40B4-BE49-F238E27FC236}">
                  <a16:creationId xmlns:a16="http://schemas.microsoft.com/office/drawing/2014/main" id="{3D158C82-82B7-E487-55A2-95CC47D4C7A9}"/>
                </a:ext>
              </a:extLst>
            </p:cNvPr>
            <p:cNvSpPr>
              <a:spLocks noChangeArrowheads="1"/>
            </p:cNvSpPr>
            <p:nvPr/>
          </p:nvSpPr>
          <p:spPr bwMode="auto">
            <a:xfrm>
              <a:off x="652505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Rectangle 69">
              <a:extLst>
                <a:ext uri="{FF2B5EF4-FFF2-40B4-BE49-F238E27FC236}">
                  <a16:creationId xmlns:a16="http://schemas.microsoft.com/office/drawing/2014/main" id="{CAB15A10-9EA3-49CD-C843-EA3D2C00E331}"/>
                </a:ext>
              </a:extLst>
            </p:cNvPr>
            <p:cNvSpPr>
              <a:spLocks noChangeArrowheads="1"/>
            </p:cNvSpPr>
            <p:nvPr/>
          </p:nvSpPr>
          <p:spPr bwMode="auto">
            <a:xfrm>
              <a:off x="6621897" y="4650223"/>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Rectangle 70">
              <a:extLst>
                <a:ext uri="{FF2B5EF4-FFF2-40B4-BE49-F238E27FC236}">
                  <a16:creationId xmlns:a16="http://schemas.microsoft.com/office/drawing/2014/main" id="{BA0D32E2-E9AC-224E-2D12-B71195C0E4E7}"/>
                </a:ext>
              </a:extLst>
            </p:cNvPr>
            <p:cNvSpPr>
              <a:spLocks noChangeArrowheads="1"/>
            </p:cNvSpPr>
            <p:nvPr/>
          </p:nvSpPr>
          <p:spPr bwMode="auto">
            <a:xfrm>
              <a:off x="671873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1" name="Rectangle 71">
              <a:extLst>
                <a:ext uri="{FF2B5EF4-FFF2-40B4-BE49-F238E27FC236}">
                  <a16:creationId xmlns:a16="http://schemas.microsoft.com/office/drawing/2014/main" id="{5AFBBA62-5ED8-1A22-6BB3-C7C2C7297105}"/>
                </a:ext>
              </a:extLst>
            </p:cNvPr>
            <p:cNvSpPr>
              <a:spLocks noChangeArrowheads="1"/>
            </p:cNvSpPr>
            <p:nvPr/>
          </p:nvSpPr>
          <p:spPr bwMode="auto">
            <a:xfrm>
              <a:off x="681715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2" name="Rectangle 72">
              <a:extLst>
                <a:ext uri="{FF2B5EF4-FFF2-40B4-BE49-F238E27FC236}">
                  <a16:creationId xmlns:a16="http://schemas.microsoft.com/office/drawing/2014/main" id="{B0C3DFAB-2203-176B-F990-46712B2FA3CE}"/>
                </a:ext>
              </a:extLst>
            </p:cNvPr>
            <p:cNvSpPr>
              <a:spLocks noChangeArrowheads="1"/>
            </p:cNvSpPr>
            <p:nvPr/>
          </p:nvSpPr>
          <p:spPr bwMode="auto">
            <a:xfrm>
              <a:off x="691240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Rectangle 73">
              <a:extLst>
                <a:ext uri="{FF2B5EF4-FFF2-40B4-BE49-F238E27FC236}">
                  <a16:creationId xmlns:a16="http://schemas.microsoft.com/office/drawing/2014/main" id="{35DC78AD-04F5-36B8-1FF3-53E717A19967}"/>
                </a:ext>
              </a:extLst>
            </p:cNvPr>
            <p:cNvSpPr>
              <a:spLocks noChangeArrowheads="1"/>
            </p:cNvSpPr>
            <p:nvPr/>
          </p:nvSpPr>
          <p:spPr bwMode="auto">
            <a:xfrm>
              <a:off x="7007659"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Rectangle 74">
              <a:extLst>
                <a:ext uri="{FF2B5EF4-FFF2-40B4-BE49-F238E27FC236}">
                  <a16:creationId xmlns:a16="http://schemas.microsoft.com/office/drawing/2014/main" id="{B81C28EA-6F94-6DBF-A74D-4B01305D4899}"/>
                </a:ext>
              </a:extLst>
            </p:cNvPr>
            <p:cNvSpPr>
              <a:spLocks noChangeArrowheads="1"/>
            </p:cNvSpPr>
            <p:nvPr/>
          </p:nvSpPr>
          <p:spPr bwMode="auto">
            <a:xfrm>
              <a:off x="7099734" y="4648635"/>
              <a:ext cx="65088"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Rectangle 75">
              <a:extLst>
                <a:ext uri="{FF2B5EF4-FFF2-40B4-BE49-F238E27FC236}">
                  <a16:creationId xmlns:a16="http://schemas.microsoft.com/office/drawing/2014/main" id="{557D7E76-0E21-BF9D-AF3A-BAE30135366C}"/>
                </a:ext>
              </a:extLst>
            </p:cNvPr>
            <p:cNvSpPr>
              <a:spLocks noChangeArrowheads="1"/>
            </p:cNvSpPr>
            <p:nvPr/>
          </p:nvSpPr>
          <p:spPr bwMode="auto">
            <a:xfrm>
              <a:off x="7196572"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76">
              <a:extLst>
                <a:ext uri="{FF2B5EF4-FFF2-40B4-BE49-F238E27FC236}">
                  <a16:creationId xmlns:a16="http://schemas.microsoft.com/office/drawing/2014/main" id="{C5278874-12DC-4AD7-B1E6-D6FCA5E8825E}"/>
                </a:ext>
              </a:extLst>
            </p:cNvPr>
            <p:cNvSpPr>
              <a:spLocks noChangeArrowheads="1"/>
            </p:cNvSpPr>
            <p:nvPr/>
          </p:nvSpPr>
          <p:spPr bwMode="auto">
            <a:xfrm>
              <a:off x="7291822" y="4648635"/>
              <a:ext cx="65087" cy="622300"/>
            </a:xfrm>
            <a:prstGeom prst="rect">
              <a:avLst/>
            </a:prstGeom>
            <a:solidFill>
              <a:srgbClr val="FFC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9" name="Straight Arrow Connector 108">
            <a:extLst>
              <a:ext uri="{FF2B5EF4-FFF2-40B4-BE49-F238E27FC236}">
                <a16:creationId xmlns:a16="http://schemas.microsoft.com/office/drawing/2014/main" id="{7733176F-6C64-CE6D-157F-0D2D22650E96}"/>
              </a:ext>
            </a:extLst>
          </p:cNvPr>
          <p:cNvCxnSpPr>
            <a:cxnSpLocks/>
          </p:cNvCxnSpPr>
          <p:nvPr/>
        </p:nvCxnSpPr>
        <p:spPr>
          <a:xfrm>
            <a:off x="3028350" y="4790209"/>
            <a:ext cx="1116447" cy="1711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10A164C3-68B6-DEFD-11EA-F6027BC36323}"/>
              </a:ext>
            </a:extLst>
          </p:cNvPr>
          <p:cNvSpPr txBox="1"/>
          <p:nvPr/>
        </p:nvSpPr>
        <p:spPr>
          <a:xfrm>
            <a:off x="499638" y="4365771"/>
            <a:ext cx="3050734" cy="923330"/>
          </a:xfrm>
          <a:prstGeom prst="rect">
            <a:avLst/>
          </a:prstGeom>
          <a:noFill/>
        </p:spPr>
        <p:txBody>
          <a:bodyPr wrap="square" rtlCol="0">
            <a:spAutoFit/>
          </a:bodyPr>
          <a:lstStyle/>
          <a:p>
            <a:r>
              <a:rPr lang="en-US" dirty="0"/>
              <a:t>First </a:t>
            </a:r>
            <a:r>
              <a:rPr lang="en-US" u="sng" dirty="0"/>
              <a:t>byte</a:t>
            </a:r>
            <a:r>
              <a:rPr lang="en-US" dirty="0"/>
              <a:t> has sequence number </a:t>
            </a:r>
            <a:r>
              <a:rPr lang="en-US" dirty="0" err="1"/>
              <a:t>init_seq</a:t>
            </a:r>
            <a:r>
              <a:rPr lang="en-US" dirty="0"/>
              <a:t> (initial sequence number)</a:t>
            </a:r>
          </a:p>
        </p:txBody>
      </p:sp>
      <p:cxnSp>
        <p:nvCxnSpPr>
          <p:cNvPr id="111" name="Straight Arrow Connector 110">
            <a:extLst>
              <a:ext uri="{FF2B5EF4-FFF2-40B4-BE49-F238E27FC236}">
                <a16:creationId xmlns:a16="http://schemas.microsoft.com/office/drawing/2014/main" id="{2584E970-28A6-C741-B653-BECAD555E2ED}"/>
              </a:ext>
            </a:extLst>
          </p:cNvPr>
          <p:cNvCxnSpPr>
            <a:cxnSpLocks/>
          </p:cNvCxnSpPr>
          <p:nvPr/>
        </p:nvCxnSpPr>
        <p:spPr>
          <a:xfrm flipV="1">
            <a:off x="3111600" y="5123584"/>
            <a:ext cx="1146510" cy="4817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7AB6FA46-7EAC-3210-EC2B-220E5CE1F44D}"/>
              </a:ext>
            </a:extLst>
          </p:cNvPr>
          <p:cNvSpPr txBox="1"/>
          <p:nvPr/>
        </p:nvSpPr>
        <p:spPr>
          <a:xfrm>
            <a:off x="408863" y="5579849"/>
            <a:ext cx="3050734" cy="646331"/>
          </a:xfrm>
          <a:prstGeom prst="rect">
            <a:avLst/>
          </a:prstGeom>
          <a:noFill/>
        </p:spPr>
        <p:txBody>
          <a:bodyPr wrap="square" rtlCol="0">
            <a:spAutoFit/>
          </a:bodyPr>
          <a:lstStyle/>
          <a:p>
            <a:r>
              <a:rPr lang="en-US" dirty="0"/>
              <a:t>Next </a:t>
            </a:r>
            <a:r>
              <a:rPr lang="en-US" u="sng" dirty="0"/>
              <a:t>byte</a:t>
            </a:r>
            <a:r>
              <a:rPr lang="en-US" dirty="0"/>
              <a:t> has sequence number </a:t>
            </a:r>
            <a:r>
              <a:rPr lang="en-US" dirty="0" err="1"/>
              <a:t>init_seq</a:t>
            </a:r>
            <a:r>
              <a:rPr lang="en-US" dirty="0"/>
              <a:t> + 1</a:t>
            </a:r>
          </a:p>
        </p:txBody>
      </p:sp>
      <p:cxnSp>
        <p:nvCxnSpPr>
          <p:cNvPr id="116" name="Straight Arrow Connector 115">
            <a:extLst>
              <a:ext uri="{FF2B5EF4-FFF2-40B4-BE49-F238E27FC236}">
                <a16:creationId xmlns:a16="http://schemas.microsoft.com/office/drawing/2014/main" id="{00914A61-BBE7-CD2B-BE7F-193EA05D6508}"/>
              </a:ext>
            </a:extLst>
          </p:cNvPr>
          <p:cNvCxnSpPr>
            <a:cxnSpLocks/>
          </p:cNvCxnSpPr>
          <p:nvPr/>
        </p:nvCxnSpPr>
        <p:spPr>
          <a:xfrm flipV="1">
            <a:off x="5918062" y="4307269"/>
            <a:ext cx="1146510" cy="4817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67D23AE5-2D97-E746-7D0D-31CDFDD8D239}"/>
              </a:ext>
            </a:extLst>
          </p:cNvPr>
          <p:cNvSpPr txBox="1"/>
          <p:nvPr/>
        </p:nvSpPr>
        <p:spPr>
          <a:xfrm>
            <a:off x="7454225" y="3779152"/>
            <a:ext cx="3050734" cy="646331"/>
          </a:xfrm>
          <a:prstGeom prst="rect">
            <a:avLst/>
          </a:prstGeom>
          <a:noFill/>
        </p:spPr>
        <p:txBody>
          <a:bodyPr wrap="square" rtlCol="0">
            <a:spAutoFit/>
          </a:bodyPr>
          <a:lstStyle/>
          <a:p>
            <a:r>
              <a:rPr lang="en-US" dirty="0"/>
              <a:t>The Nth  </a:t>
            </a:r>
            <a:r>
              <a:rPr lang="en-US" u="sng" dirty="0"/>
              <a:t>byte</a:t>
            </a:r>
            <a:r>
              <a:rPr lang="en-US" dirty="0"/>
              <a:t> has sequence number </a:t>
            </a:r>
            <a:r>
              <a:rPr lang="en-US" dirty="0" err="1"/>
              <a:t>init_seq</a:t>
            </a:r>
            <a:r>
              <a:rPr lang="en-US" dirty="0"/>
              <a:t> + N - 1</a:t>
            </a:r>
          </a:p>
        </p:txBody>
      </p:sp>
      <p:grpSp>
        <p:nvGrpSpPr>
          <p:cNvPr id="4" name="Group 3">
            <a:extLst>
              <a:ext uri="{FF2B5EF4-FFF2-40B4-BE49-F238E27FC236}">
                <a16:creationId xmlns:a16="http://schemas.microsoft.com/office/drawing/2014/main" id="{B930CA07-8B61-58A0-7B5F-E7EF95CFA524}"/>
              </a:ext>
            </a:extLst>
          </p:cNvPr>
          <p:cNvGrpSpPr/>
          <p:nvPr/>
        </p:nvGrpSpPr>
        <p:grpSpPr>
          <a:xfrm>
            <a:off x="4137459" y="4656197"/>
            <a:ext cx="3510898" cy="863402"/>
            <a:chOff x="4123500" y="4647048"/>
            <a:chExt cx="3510898" cy="863402"/>
          </a:xfrm>
        </p:grpSpPr>
        <p:sp>
          <p:nvSpPr>
            <p:cNvPr id="5" name="Rectangle 39">
              <a:extLst>
                <a:ext uri="{FF2B5EF4-FFF2-40B4-BE49-F238E27FC236}">
                  <a16:creationId xmlns:a16="http://schemas.microsoft.com/office/drawing/2014/main" id="{09A34359-5F95-D48B-9EEC-6CC99E5BAEFE}"/>
                </a:ext>
              </a:extLst>
            </p:cNvPr>
            <p:cNvSpPr>
              <a:spLocks noChangeArrowheads="1"/>
            </p:cNvSpPr>
            <p:nvPr/>
          </p:nvSpPr>
          <p:spPr bwMode="auto">
            <a:xfrm>
              <a:off x="4137459" y="4650223"/>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 name="Rectangle 40">
              <a:extLst>
                <a:ext uri="{FF2B5EF4-FFF2-40B4-BE49-F238E27FC236}">
                  <a16:creationId xmlns:a16="http://schemas.microsoft.com/office/drawing/2014/main" id="{0158EC27-C21F-3F24-5589-1C0CDA8E7324}"/>
                </a:ext>
              </a:extLst>
            </p:cNvPr>
            <p:cNvSpPr>
              <a:spLocks noChangeArrowheads="1"/>
            </p:cNvSpPr>
            <p:nvPr/>
          </p:nvSpPr>
          <p:spPr bwMode="auto">
            <a:xfrm>
              <a:off x="4235884" y="464863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 name="Rectangle 41">
              <a:extLst>
                <a:ext uri="{FF2B5EF4-FFF2-40B4-BE49-F238E27FC236}">
                  <a16:creationId xmlns:a16="http://schemas.microsoft.com/office/drawing/2014/main" id="{0A4DB2BD-988A-0AFC-D810-EA30A6503084}"/>
                </a:ext>
              </a:extLst>
            </p:cNvPr>
            <p:cNvSpPr>
              <a:spLocks noChangeArrowheads="1"/>
            </p:cNvSpPr>
            <p:nvPr/>
          </p:nvSpPr>
          <p:spPr bwMode="auto">
            <a:xfrm>
              <a:off x="4332722" y="464863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 name="Rectangle 42">
              <a:extLst>
                <a:ext uri="{FF2B5EF4-FFF2-40B4-BE49-F238E27FC236}">
                  <a16:creationId xmlns:a16="http://schemas.microsoft.com/office/drawing/2014/main" id="{3478DF24-34EB-ACDF-E48D-DE0A2D32458E}"/>
                </a:ext>
              </a:extLst>
            </p:cNvPr>
            <p:cNvSpPr>
              <a:spLocks noChangeArrowheads="1"/>
            </p:cNvSpPr>
            <p:nvPr/>
          </p:nvSpPr>
          <p:spPr bwMode="auto">
            <a:xfrm>
              <a:off x="4427972" y="464863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 name="Rectangle 43">
              <a:extLst>
                <a:ext uri="{FF2B5EF4-FFF2-40B4-BE49-F238E27FC236}">
                  <a16:creationId xmlns:a16="http://schemas.microsoft.com/office/drawing/2014/main" id="{A3434BAB-BFEB-A15B-BEBE-D8E06E836803}"/>
                </a:ext>
              </a:extLst>
            </p:cNvPr>
            <p:cNvSpPr>
              <a:spLocks noChangeArrowheads="1"/>
            </p:cNvSpPr>
            <p:nvPr/>
          </p:nvSpPr>
          <p:spPr bwMode="auto">
            <a:xfrm>
              <a:off x="4524809" y="464863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 name="Rectangle 45">
              <a:extLst>
                <a:ext uri="{FF2B5EF4-FFF2-40B4-BE49-F238E27FC236}">
                  <a16:creationId xmlns:a16="http://schemas.microsoft.com/office/drawing/2014/main" id="{EB62C88C-2C7B-BEEE-A41A-BAE81D381FFF}"/>
                </a:ext>
              </a:extLst>
            </p:cNvPr>
            <p:cNvSpPr>
              <a:spLocks noChangeArrowheads="1"/>
            </p:cNvSpPr>
            <p:nvPr/>
          </p:nvSpPr>
          <p:spPr bwMode="auto">
            <a:xfrm>
              <a:off x="4616884" y="464863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 name="Rectangle 46">
              <a:extLst>
                <a:ext uri="{FF2B5EF4-FFF2-40B4-BE49-F238E27FC236}">
                  <a16:creationId xmlns:a16="http://schemas.microsoft.com/office/drawing/2014/main" id="{0913E5DC-6EDD-C82F-64A8-6B2288BB9B77}"/>
                </a:ext>
              </a:extLst>
            </p:cNvPr>
            <p:cNvSpPr>
              <a:spLocks noChangeArrowheads="1"/>
            </p:cNvSpPr>
            <p:nvPr/>
          </p:nvSpPr>
          <p:spPr bwMode="auto">
            <a:xfrm>
              <a:off x="4712134" y="464863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 name="Rectangle 47">
              <a:extLst>
                <a:ext uri="{FF2B5EF4-FFF2-40B4-BE49-F238E27FC236}">
                  <a16:creationId xmlns:a16="http://schemas.microsoft.com/office/drawing/2014/main" id="{243924F3-1F42-95FA-3049-1339E3893B6F}"/>
                </a:ext>
              </a:extLst>
            </p:cNvPr>
            <p:cNvSpPr>
              <a:spLocks noChangeArrowheads="1"/>
            </p:cNvSpPr>
            <p:nvPr/>
          </p:nvSpPr>
          <p:spPr bwMode="auto">
            <a:xfrm>
              <a:off x="4807384" y="4648635"/>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 name="Rectangle 50">
              <a:extLst>
                <a:ext uri="{FF2B5EF4-FFF2-40B4-BE49-F238E27FC236}">
                  <a16:creationId xmlns:a16="http://schemas.microsoft.com/office/drawing/2014/main" id="{97ABC628-8074-62F2-E11D-7D19EDAF061A}"/>
                </a:ext>
              </a:extLst>
            </p:cNvPr>
            <p:cNvSpPr>
              <a:spLocks noChangeArrowheads="1"/>
            </p:cNvSpPr>
            <p:nvPr/>
          </p:nvSpPr>
          <p:spPr bwMode="auto">
            <a:xfrm>
              <a:off x="4913747" y="4648635"/>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 name="Rectangle 51">
              <a:extLst>
                <a:ext uri="{FF2B5EF4-FFF2-40B4-BE49-F238E27FC236}">
                  <a16:creationId xmlns:a16="http://schemas.microsoft.com/office/drawing/2014/main" id="{C696EF35-F5FE-8198-2CC1-A9CA885D34D3}"/>
                </a:ext>
              </a:extLst>
            </p:cNvPr>
            <p:cNvSpPr>
              <a:spLocks noChangeArrowheads="1"/>
            </p:cNvSpPr>
            <p:nvPr/>
          </p:nvSpPr>
          <p:spPr bwMode="auto">
            <a:xfrm>
              <a:off x="5012172" y="4650223"/>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 name="Rectangle 52">
              <a:extLst>
                <a:ext uri="{FF2B5EF4-FFF2-40B4-BE49-F238E27FC236}">
                  <a16:creationId xmlns:a16="http://schemas.microsoft.com/office/drawing/2014/main" id="{060EDAD3-806B-F70E-D671-AE1B91BB078B}"/>
                </a:ext>
              </a:extLst>
            </p:cNvPr>
            <p:cNvSpPr>
              <a:spLocks noChangeArrowheads="1"/>
            </p:cNvSpPr>
            <p:nvPr/>
          </p:nvSpPr>
          <p:spPr bwMode="auto">
            <a:xfrm>
              <a:off x="5109009" y="464863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 name="Rectangle 53">
              <a:extLst>
                <a:ext uri="{FF2B5EF4-FFF2-40B4-BE49-F238E27FC236}">
                  <a16:creationId xmlns:a16="http://schemas.microsoft.com/office/drawing/2014/main" id="{36808581-E466-1E3F-28B1-973EFADECFBC}"/>
                </a:ext>
              </a:extLst>
            </p:cNvPr>
            <p:cNvSpPr>
              <a:spLocks noChangeArrowheads="1"/>
            </p:cNvSpPr>
            <p:nvPr/>
          </p:nvSpPr>
          <p:spPr bwMode="auto">
            <a:xfrm>
              <a:off x="5205847" y="464863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8" name="Rectangle 54">
              <a:extLst>
                <a:ext uri="{FF2B5EF4-FFF2-40B4-BE49-F238E27FC236}">
                  <a16:creationId xmlns:a16="http://schemas.microsoft.com/office/drawing/2014/main" id="{7800F24B-749F-17F2-F014-27EF3CA4119E}"/>
                </a:ext>
              </a:extLst>
            </p:cNvPr>
            <p:cNvSpPr>
              <a:spLocks noChangeArrowheads="1"/>
            </p:cNvSpPr>
            <p:nvPr/>
          </p:nvSpPr>
          <p:spPr bwMode="auto">
            <a:xfrm>
              <a:off x="5302684" y="464863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9" name="Rectangle 55">
              <a:extLst>
                <a:ext uri="{FF2B5EF4-FFF2-40B4-BE49-F238E27FC236}">
                  <a16:creationId xmlns:a16="http://schemas.microsoft.com/office/drawing/2014/main" id="{8E7BB0AA-CE4D-B914-616E-9022AE88128B}"/>
                </a:ext>
              </a:extLst>
            </p:cNvPr>
            <p:cNvSpPr>
              <a:spLocks noChangeArrowheads="1"/>
            </p:cNvSpPr>
            <p:nvPr/>
          </p:nvSpPr>
          <p:spPr bwMode="auto">
            <a:xfrm>
              <a:off x="5397934" y="464863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0" name="Rectangle 56">
              <a:extLst>
                <a:ext uri="{FF2B5EF4-FFF2-40B4-BE49-F238E27FC236}">
                  <a16:creationId xmlns:a16="http://schemas.microsoft.com/office/drawing/2014/main" id="{31E5EF50-61CE-5F7D-FE58-C4DCD4174A63}"/>
                </a:ext>
              </a:extLst>
            </p:cNvPr>
            <p:cNvSpPr>
              <a:spLocks noChangeArrowheads="1"/>
            </p:cNvSpPr>
            <p:nvPr/>
          </p:nvSpPr>
          <p:spPr bwMode="auto">
            <a:xfrm>
              <a:off x="5490009" y="464863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1" name="Rectangle 57">
              <a:extLst>
                <a:ext uri="{FF2B5EF4-FFF2-40B4-BE49-F238E27FC236}">
                  <a16:creationId xmlns:a16="http://schemas.microsoft.com/office/drawing/2014/main" id="{356027C7-DD3A-4C98-AA43-0EFB0E4B378B}"/>
                </a:ext>
              </a:extLst>
            </p:cNvPr>
            <p:cNvSpPr>
              <a:spLocks noChangeArrowheads="1"/>
            </p:cNvSpPr>
            <p:nvPr/>
          </p:nvSpPr>
          <p:spPr bwMode="auto">
            <a:xfrm>
              <a:off x="5585259" y="4648635"/>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 name="Rectangle 58">
              <a:extLst>
                <a:ext uri="{FF2B5EF4-FFF2-40B4-BE49-F238E27FC236}">
                  <a16:creationId xmlns:a16="http://schemas.microsoft.com/office/drawing/2014/main" id="{8A45064D-C487-E6B1-5161-A80BD96C7140}"/>
                </a:ext>
              </a:extLst>
            </p:cNvPr>
            <p:cNvSpPr>
              <a:spLocks noChangeArrowheads="1"/>
            </p:cNvSpPr>
            <p:nvPr/>
          </p:nvSpPr>
          <p:spPr bwMode="auto">
            <a:xfrm>
              <a:off x="5682097" y="464863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Rectangle 59">
              <a:extLst>
                <a:ext uri="{FF2B5EF4-FFF2-40B4-BE49-F238E27FC236}">
                  <a16:creationId xmlns:a16="http://schemas.microsoft.com/office/drawing/2014/main" id="{C35266B1-FFCD-DB35-E366-5594996AA71A}"/>
                </a:ext>
              </a:extLst>
            </p:cNvPr>
            <p:cNvSpPr>
              <a:spLocks noChangeArrowheads="1"/>
            </p:cNvSpPr>
            <p:nvPr/>
          </p:nvSpPr>
          <p:spPr bwMode="auto">
            <a:xfrm>
              <a:off x="5770997" y="464863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 name="Rectangle 60">
              <a:extLst>
                <a:ext uri="{FF2B5EF4-FFF2-40B4-BE49-F238E27FC236}">
                  <a16:creationId xmlns:a16="http://schemas.microsoft.com/office/drawing/2014/main" id="{765334F6-6323-F252-9878-7132AE4190F0}"/>
                </a:ext>
              </a:extLst>
            </p:cNvPr>
            <p:cNvSpPr>
              <a:spLocks noChangeArrowheads="1"/>
            </p:cNvSpPr>
            <p:nvPr/>
          </p:nvSpPr>
          <p:spPr bwMode="auto">
            <a:xfrm>
              <a:off x="5866247" y="4648635"/>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 name="Rectangle 61">
              <a:extLst>
                <a:ext uri="{FF2B5EF4-FFF2-40B4-BE49-F238E27FC236}">
                  <a16:creationId xmlns:a16="http://schemas.microsoft.com/office/drawing/2014/main" id="{1471BD16-75EF-F75A-DD86-25D36AD92924}"/>
                </a:ext>
              </a:extLst>
            </p:cNvPr>
            <p:cNvSpPr>
              <a:spLocks noChangeArrowheads="1"/>
            </p:cNvSpPr>
            <p:nvPr/>
          </p:nvSpPr>
          <p:spPr bwMode="auto">
            <a:xfrm>
              <a:off x="5959909" y="4647048"/>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 name="Rectangle 62">
              <a:extLst>
                <a:ext uri="{FF2B5EF4-FFF2-40B4-BE49-F238E27FC236}">
                  <a16:creationId xmlns:a16="http://schemas.microsoft.com/office/drawing/2014/main" id="{6C0C9FDA-09D8-4328-2E1D-7619585E3B42}"/>
                </a:ext>
              </a:extLst>
            </p:cNvPr>
            <p:cNvSpPr>
              <a:spLocks noChangeArrowheads="1"/>
            </p:cNvSpPr>
            <p:nvPr/>
          </p:nvSpPr>
          <p:spPr bwMode="auto">
            <a:xfrm>
              <a:off x="6051984" y="4647048"/>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 name="Rectangle 63">
              <a:extLst>
                <a:ext uri="{FF2B5EF4-FFF2-40B4-BE49-F238E27FC236}">
                  <a16:creationId xmlns:a16="http://schemas.microsoft.com/office/drawing/2014/main" id="{8C0CEAD4-8453-4784-F9BE-8CF2B1BA5BB8}"/>
                </a:ext>
              </a:extLst>
            </p:cNvPr>
            <p:cNvSpPr>
              <a:spLocks noChangeArrowheads="1"/>
            </p:cNvSpPr>
            <p:nvPr/>
          </p:nvSpPr>
          <p:spPr bwMode="auto">
            <a:xfrm>
              <a:off x="6148822" y="464704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 name="Rectangle 64">
              <a:extLst>
                <a:ext uri="{FF2B5EF4-FFF2-40B4-BE49-F238E27FC236}">
                  <a16:creationId xmlns:a16="http://schemas.microsoft.com/office/drawing/2014/main" id="{E7EF4F28-6B72-5777-C89D-87EA33141CC0}"/>
                </a:ext>
              </a:extLst>
            </p:cNvPr>
            <p:cNvSpPr>
              <a:spLocks noChangeArrowheads="1"/>
            </p:cNvSpPr>
            <p:nvPr/>
          </p:nvSpPr>
          <p:spPr bwMode="auto">
            <a:xfrm>
              <a:off x="6244072" y="464704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 name="Rectangle 65">
              <a:extLst>
                <a:ext uri="{FF2B5EF4-FFF2-40B4-BE49-F238E27FC236}">
                  <a16:creationId xmlns:a16="http://schemas.microsoft.com/office/drawing/2014/main" id="{0AAB3EC4-2E06-77BB-5650-497802D59E49}"/>
                </a:ext>
              </a:extLst>
            </p:cNvPr>
            <p:cNvSpPr>
              <a:spLocks noChangeArrowheads="1"/>
            </p:cNvSpPr>
            <p:nvPr/>
          </p:nvSpPr>
          <p:spPr bwMode="auto">
            <a:xfrm>
              <a:off x="6332972" y="464704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 name="Rectangle 66">
              <a:extLst>
                <a:ext uri="{FF2B5EF4-FFF2-40B4-BE49-F238E27FC236}">
                  <a16:creationId xmlns:a16="http://schemas.microsoft.com/office/drawing/2014/main" id="{E74A5B32-60CE-DB4A-E0A0-6394E98F557B}"/>
                </a:ext>
              </a:extLst>
            </p:cNvPr>
            <p:cNvSpPr>
              <a:spLocks noChangeArrowheads="1"/>
            </p:cNvSpPr>
            <p:nvPr/>
          </p:nvSpPr>
          <p:spPr bwMode="auto">
            <a:xfrm>
              <a:off x="6428222" y="4647048"/>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 name="Rectangle 68">
              <a:extLst>
                <a:ext uri="{FF2B5EF4-FFF2-40B4-BE49-F238E27FC236}">
                  <a16:creationId xmlns:a16="http://schemas.microsoft.com/office/drawing/2014/main" id="{E15ADC5C-A78E-64B4-84F5-6706FD22E921}"/>
                </a:ext>
              </a:extLst>
            </p:cNvPr>
            <p:cNvSpPr>
              <a:spLocks noChangeArrowheads="1"/>
            </p:cNvSpPr>
            <p:nvPr/>
          </p:nvSpPr>
          <p:spPr bwMode="auto">
            <a:xfrm>
              <a:off x="6525059"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69">
              <a:extLst>
                <a:ext uri="{FF2B5EF4-FFF2-40B4-BE49-F238E27FC236}">
                  <a16:creationId xmlns:a16="http://schemas.microsoft.com/office/drawing/2014/main" id="{9B2DAF5C-B2B9-066D-522B-26F46DCEB94A}"/>
                </a:ext>
              </a:extLst>
            </p:cNvPr>
            <p:cNvSpPr>
              <a:spLocks noChangeArrowheads="1"/>
            </p:cNvSpPr>
            <p:nvPr/>
          </p:nvSpPr>
          <p:spPr bwMode="auto">
            <a:xfrm>
              <a:off x="6621897" y="4650223"/>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Rectangle 70">
              <a:extLst>
                <a:ext uri="{FF2B5EF4-FFF2-40B4-BE49-F238E27FC236}">
                  <a16:creationId xmlns:a16="http://schemas.microsoft.com/office/drawing/2014/main" id="{C401E0EB-852C-E733-5C66-E1B5D25F6C44}"/>
                </a:ext>
              </a:extLst>
            </p:cNvPr>
            <p:cNvSpPr>
              <a:spLocks noChangeArrowheads="1"/>
            </p:cNvSpPr>
            <p:nvPr/>
          </p:nvSpPr>
          <p:spPr bwMode="auto">
            <a:xfrm>
              <a:off x="6718734"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Rectangle 71">
              <a:extLst>
                <a:ext uri="{FF2B5EF4-FFF2-40B4-BE49-F238E27FC236}">
                  <a16:creationId xmlns:a16="http://schemas.microsoft.com/office/drawing/2014/main" id="{1E1104AF-3EAF-99BB-BAC8-979FB8B5FA56}"/>
                </a:ext>
              </a:extLst>
            </p:cNvPr>
            <p:cNvSpPr>
              <a:spLocks noChangeArrowheads="1"/>
            </p:cNvSpPr>
            <p:nvPr/>
          </p:nvSpPr>
          <p:spPr bwMode="auto">
            <a:xfrm>
              <a:off x="6817159"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Rectangle 72">
              <a:extLst>
                <a:ext uri="{FF2B5EF4-FFF2-40B4-BE49-F238E27FC236}">
                  <a16:creationId xmlns:a16="http://schemas.microsoft.com/office/drawing/2014/main" id="{6DF8700C-4B5E-0678-ADF9-A15716734F2D}"/>
                </a:ext>
              </a:extLst>
            </p:cNvPr>
            <p:cNvSpPr>
              <a:spLocks noChangeArrowheads="1"/>
            </p:cNvSpPr>
            <p:nvPr/>
          </p:nvSpPr>
          <p:spPr bwMode="auto">
            <a:xfrm>
              <a:off x="6912409"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Rectangle 73">
              <a:extLst>
                <a:ext uri="{FF2B5EF4-FFF2-40B4-BE49-F238E27FC236}">
                  <a16:creationId xmlns:a16="http://schemas.microsoft.com/office/drawing/2014/main" id="{5B94B412-CF5B-C8A7-222A-152E753D5389}"/>
                </a:ext>
              </a:extLst>
            </p:cNvPr>
            <p:cNvSpPr>
              <a:spLocks noChangeArrowheads="1"/>
            </p:cNvSpPr>
            <p:nvPr/>
          </p:nvSpPr>
          <p:spPr bwMode="auto">
            <a:xfrm>
              <a:off x="7007659"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Rectangle 74">
              <a:extLst>
                <a:ext uri="{FF2B5EF4-FFF2-40B4-BE49-F238E27FC236}">
                  <a16:creationId xmlns:a16="http://schemas.microsoft.com/office/drawing/2014/main" id="{4B2A81E1-FC0C-71A2-068B-8AAD0ED0A426}"/>
                </a:ext>
              </a:extLst>
            </p:cNvPr>
            <p:cNvSpPr>
              <a:spLocks noChangeArrowheads="1"/>
            </p:cNvSpPr>
            <p:nvPr/>
          </p:nvSpPr>
          <p:spPr bwMode="auto">
            <a:xfrm>
              <a:off x="7099734" y="4648635"/>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75">
              <a:extLst>
                <a:ext uri="{FF2B5EF4-FFF2-40B4-BE49-F238E27FC236}">
                  <a16:creationId xmlns:a16="http://schemas.microsoft.com/office/drawing/2014/main" id="{EF350A41-4EF9-5219-8365-A319C3D42978}"/>
                </a:ext>
              </a:extLst>
            </p:cNvPr>
            <p:cNvSpPr>
              <a:spLocks noChangeArrowheads="1"/>
            </p:cNvSpPr>
            <p:nvPr/>
          </p:nvSpPr>
          <p:spPr bwMode="auto">
            <a:xfrm>
              <a:off x="7196572" y="4648635"/>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Rectangle 76">
              <a:extLst>
                <a:ext uri="{FF2B5EF4-FFF2-40B4-BE49-F238E27FC236}">
                  <a16:creationId xmlns:a16="http://schemas.microsoft.com/office/drawing/2014/main" id="{216D1CD9-2B4A-5F24-A3F5-DFDFBDE73F4C}"/>
                </a:ext>
              </a:extLst>
            </p:cNvPr>
            <p:cNvSpPr>
              <a:spLocks noChangeArrowheads="1"/>
            </p:cNvSpPr>
            <p:nvPr/>
          </p:nvSpPr>
          <p:spPr bwMode="auto">
            <a:xfrm>
              <a:off x="7291822" y="4648635"/>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Text Box 196">
              <a:extLst>
                <a:ext uri="{FF2B5EF4-FFF2-40B4-BE49-F238E27FC236}">
                  <a16:creationId xmlns:a16="http://schemas.microsoft.com/office/drawing/2014/main" id="{EDE1B5C7-AB99-9C80-3770-1AC0C3F30D30}"/>
                </a:ext>
              </a:extLst>
            </p:cNvPr>
            <p:cNvSpPr txBox="1">
              <a:spLocks noChangeArrowheads="1"/>
            </p:cNvSpPr>
            <p:nvPr/>
          </p:nvSpPr>
          <p:spPr bwMode="auto">
            <a:xfrm>
              <a:off x="4123500" y="5202673"/>
              <a:ext cx="351089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Sender’s view of sequence number space </a:t>
              </a:r>
            </a:p>
          </p:txBody>
        </p:sp>
      </p:grpSp>
    </p:spTree>
    <p:custDataLst>
      <p:tags r:id="rId1"/>
    </p:custDataLst>
    <p:extLst>
      <p:ext uri="{BB962C8B-B14F-4D97-AF65-F5344CB8AC3E}">
        <p14:creationId xmlns:p14="http://schemas.microsoft.com/office/powerpoint/2010/main" val="32894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3062C-C911-9BC5-71A0-DCAE98E65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564D6-35C9-6781-FCD8-BBF913BBBEC1}"/>
              </a:ext>
            </a:extLst>
          </p:cNvPr>
          <p:cNvSpPr>
            <a:spLocks noGrp="1"/>
          </p:cNvSpPr>
          <p:nvPr>
            <p:ph type="title"/>
          </p:nvPr>
        </p:nvSpPr>
        <p:spPr>
          <a:xfrm>
            <a:off x="798690" y="289325"/>
            <a:ext cx="11393310" cy="894622"/>
          </a:xfrm>
        </p:spPr>
        <p:txBody>
          <a:bodyPr>
            <a:normAutofit/>
          </a:bodyPr>
          <a:lstStyle/>
          <a:p>
            <a:r>
              <a:rPr lang="en-US" sz="4800"/>
              <a:t>TCP sequence numbers</a:t>
            </a:r>
            <a:endParaRPr lang="en-US" sz="4400" b="0"/>
          </a:p>
        </p:txBody>
      </p:sp>
      <p:sp>
        <p:nvSpPr>
          <p:cNvPr id="249" name="Rectangle 39">
            <a:extLst>
              <a:ext uri="{FF2B5EF4-FFF2-40B4-BE49-F238E27FC236}">
                <a16:creationId xmlns:a16="http://schemas.microsoft.com/office/drawing/2014/main" id="{761C88AD-0C43-E301-7FA3-1128F718D3D9}"/>
              </a:ext>
            </a:extLst>
          </p:cNvPr>
          <p:cNvSpPr>
            <a:spLocks noChangeArrowheads="1"/>
          </p:cNvSpPr>
          <p:nvPr/>
        </p:nvSpPr>
        <p:spPr bwMode="auto">
          <a:xfrm>
            <a:off x="3774135" y="4029707"/>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F6C4BB2D-7231-5226-B17E-EB80F3F3188F}"/>
              </a:ext>
            </a:extLst>
          </p:cNvPr>
          <p:cNvSpPr>
            <a:spLocks noChangeArrowheads="1"/>
          </p:cNvSpPr>
          <p:nvPr/>
        </p:nvSpPr>
        <p:spPr bwMode="auto">
          <a:xfrm>
            <a:off x="3906084" y="4027578"/>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4C847930-DD71-AAFB-8455-9C268A553B91}"/>
              </a:ext>
            </a:extLst>
          </p:cNvPr>
          <p:cNvSpPr>
            <a:spLocks noChangeArrowheads="1"/>
          </p:cNvSpPr>
          <p:nvPr/>
        </p:nvSpPr>
        <p:spPr bwMode="auto">
          <a:xfrm>
            <a:off x="4035906" y="4027578"/>
            <a:ext cx="87256"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3AE9CBBA-703C-793A-BCB5-BBC3E276E333}"/>
              </a:ext>
            </a:extLst>
          </p:cNvPr>
          <p:cNvSpPr>
            <a:spLocks noChangeArrowheads="1"/>
          </p:cNvSpPr>
          <p:nvPr/>
        </p:nvSpPr>
        <p:spPr bwMode="auto">
          <a:xfrm>
            <a:off x="4163599" y="4027578"/>
            <a:ext cx="87256"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3BA90862-54ED-96DA-710B-F2B3A3CFB7BD}"/>
              </a:ext>
            </a:extLst>
          </p:cNvPr>
          <p:cNvSpPr>
            <a:spLocks noChangeArrowheads="1"/>
          </p:cNvSpPr>
          <p:nvPr/>
        </p:nvSpPr>
        <p:spPr bwMode="auto">
          <a:xfrm>
            <a:off x="4293419" y="4027578"/>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1120B61D-7686-1779-DD6D-0A20EFFCB121}"/>
              </a:ext>
            </a:extLst>
          </p:cNvPr>
          <p:cNvSpPr>
            <a:spLocks noChangeArrowheads="1"/>
          </p:cNvSpPr>
          <p:nvPr/>
        </p:nvSpPr>
        <p:spPr bwMode="auto">
          <a:xfrm>
            <a:off x="4416856" y="4027578"/>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36AF417A-EDA3-EFB0-DDCE-68DD88CAEDAB}"/>
              </a:ext>
            </a:extLst>
          </p:cNvPr>
          <p:cNvSpPr>
            <a:spLocks noChangeArrowheads="1"/>
          </p:cNvSpPr>
          <p:nvPr/>
        </p:nvSpPr>
        <p:spPr bwMode="auto">
          <a:xfrm>
            <a:off x="4544548" y="4027578"/>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29C5DCCA-6D49-226B-38D4-2C0A2081C84C}"/>
              </a:ext>
            </a:extLst>
          </p:cNvPr>
          <p:cNvSpPr>
            <a:spLocks noChangeArrowheads="1"/>
          </p:cNvSpPr>
          <p:nvPr/>
        </p:nvSpPr>
        <p:spPr bwMode="auto">
          <a:xfrm>
            <a:off x="4672241" y="4027578"/>
            <a:ext cx="87257"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5E4EE135-4D14-137F-0AEA-7275E355E18B}"/>
              </a:ext>
            </a:extLst>
          </p:cNvPr>
          <p:cNvSpPr>
            <a:spLocks noChangeArrowheads="1"/>
          </p:cNvSpPr>
          <p:nvPr/>
        </p:nvSpPr>
        <p:spPr bwMode="auto">
          <a:xfrm>
            <a:off x="4814832" y="4027578"/>
            <a:ext cx="87256" cy="83426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EDCF7172-272C-BE3F-6504-C235D154C940}"/>
              </a:ext>
            </a:extLst>
          </p:cNvPr>
          <p:cNvSpPr>
            <a:spLocks noChangeArrowheads="1"/>
          </p:cNvSpPr>
          <p:nvPr/>
        </p:nvSpPr>
        <p:spPr bwMode="auto">
          <a:xfrm>
            <a:off x="4946782" y="4029707"/>
            <a:ext cx="87256"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9F8A16AD-232C-F50A-971E-E1F42B6ACCB0}"/>
              </a:ext>
            </a:extLst>
          </p:cNvPr>
          <p:cNvSpPr>
            <a:spLocks noChangeArrowheads="1"/>
          </p:cNvSpPr>
          <p:nvPr/>
        </p:nvSpPr>
        <p:spPr bwMode="auto">
          <a:xfrm>
            <a:off x="5076602" y="4027578"/>
            <a:ext cx="87257"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DE3E874F-7F96-7BEA-CAE7-93C847438094}"/>
              </a:ext>
            </a:extLst>
          </p:cNvPr>
          <p:cNvSpPr>
            <a:spLocks noChangeArrowheads="1"/>
          </p:cNvSpPr>
          <p:nvPr/>
        </p:nvSpPr>
        <p:spPr bwMode="auto">
          <a:xfrm>
            <a:off x="5206424" y="4027578"/>
            <a:ext cx="87256"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CE57E994-CDD2-CA9D-A6A1-E75765F9B447}"/>
              </a:ext>
            </a:extLst>
          </p:cNvPr>
          <p:cNvSpPr>
            <a:spLocks noChangeArrowheads="1"/>
          </p:cNvSpPr>
          <p:nvPr/>
        </p:nvSpPr>
        <p:spPr bwMode="auto">
          <a:xfrm>
            <a:off x="5336244" y="4027578"/>
            <a:ext cx="87257"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556B2289-A15B-E171-B621-1D6BDDB2751C}"/>
              </a:ext>
            </a:extLst>
          </p:cNvPr>
          <p:cNvSpPr>
            <a:spLocks noChangeArrowheads="1"/>
          </p:cNvSpPr>
          <p:nvPr/>
        </p:nvSpPr>
        <p:spPr bwMode="auto">
          <a:xfrm>
            <a:off x="5463937" y="4027578"/>
            <a:ext cx="87257"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E2C3089F-CBCE-DB4C-7B5B-7EAA5A2B5AAA}"/>
              </a:ext>
            </a:extLst>
          </p:cNvPr>
          <p:cNvSpPr>
            <a:spLocks noChangeArrowheads="1"/>
          </p:cNvSpPr>
          <p:nvPr/>
        </p:nvSpPr>
        <p:spPr bwMode="auto">
          <a:xfrm>
            <a:off x="5587374" y="4027578"/>
            <a:ext cx="87257"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167DA21C-73E0-183B-6855-901B05B6C3F9}"/>
              </a:ext>
            </a:extLst>
          </p:cNvPr>
          <p:cNvSpPr>
            <a:spLocks noChangeArrowheads="1"/>
          </p:cNvSpPr>
          <p:nvPr/>
        </p:nvSpPr>
        <p:spPr bwMode="auto">
          <a:xfrm>
            <a:off x="5715066" y="4027578"/>
            <a:ext cx="87257"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012E18C3-2A11-3021-5FCE-E0CA75B87254}"/>
              </a:ext>
            </a:extLst>
          </p:cNvPr>
          <p:cNvSpPr>
            <a:spLocks noChangeArrowheads="1"/>
          </p:cNvSpPr>
          <p:nvPr/>
        </p:nvSpPr>
        <p:spPr bwMode="auto">
          <a:xfrm>
            <a:off x="5844888" y="4027578"/>
            <a:ext cx="87256"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EE130BBD-97FA-459A-42B8-34DF29DADB5A}"/>
              </a:ext>
            </a:extLst>
          </p:cNvPr>
          <p:cNvSpPr>
            <a:spLocks noChangeArrowheads="1"/>
          </p:cNvSpPr>
          <p:nvPr/>
        </p:nvSpPr>
        <p:spPr bwMode="auto">
          <a:xfrm>
            <a:off x="5964068" y="4027578"/>
            <a:ext cx="87256"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0FE80ED7-A722-2D5F-37C5-FB305EF21FCE}"/>
              </a:ext>
            </a:extLst>
          </p:cNvPr>
          <p:cNvSpPr>
            <a:spLocks noChangeArrowheads="1"/>
          </p:cNvSpPr>
          <p:nvPr/>
        </p:nvSpPr>
        <p:spPr bwMode="auto">
          <a:xfrm>
            <a:off x="6091761" y="4027578"/>
            <a:ext cx="87256" cy="83426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944224BB-201F-1FE1-BF1B-B4B385256211}"/>
              </a:ext>
            </a:extLst>
          </p:cNvPr>
          <p:cNvSpPr>
            <a:spLocks noChangeArrowheads="1"/>
          </p:cNvSpPr>
          <p:nvPr/>
        </p:nvSpPr>
        <p:spPr bwMode="auto">
          <a:xfrm>
            <a:off x="6217325" y="4025451"/>
            <a:ext cx="87257"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E3743860-8CC5-1022-A3E8-BEFBF129D921}"/>
              </a:ext>
            </a:extLst>
          </p:cNvPr>
          <p:cNvSpPr>
            <a:spLocks noChangeArrowheads="1"/>
          </p:cNvSpPr>
          <p:nvPr/>
        </p:nvSpPr>
        <p:spPr bwMode="auto">
          <a:xfrm>
            <a:off x="6340761" y="4025451"/>
            <a:ext cx="87257"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2961629D-770D-2E0D-141F-16DA2C81F4CE}"/>
              </a:ext>
            </a:extLst>
          </p:cNvPr>
          <p:cNvSpPr>
            <a:spLocks noChangeArrowheads="1"/>
          </p:cNvSpPr>
          <p:nvPr/>
        </p:nvSpPr>
        <p:spPr bwMode="auto">
          <a:xfrm>
            <a:off x="6470583" y="4025451"/>
            <a:ext cx="87256"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E644B449-5054-2165-9C11-23F671D798C4}"/>
              </a:ext>
            </a:extLst>
          </p:cNvPr>
          <p:cNvSpPr>
            <a:spLocks noChangeArrowheads="1"/>
          </p:cNvSpPr>
          <p:nvPr/>
        </p:nvSpPr>
        <p:spPr bwMode="auto">
          <a:xfrm>
            <a:off x="6598276" y="4025451"/>
            <a:ext cx="87256"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5745F713-88E3-745E-AE85-99BB9257E026}"/>
              </a:ext>
            </a:extLst>
          </p:cNvPr>
          <p:cNvSpPr>
            <a:spLocks noChangeArrowheads="1"/>
          </p:cNvSpPr>
          <p:nvPr/>
        </p:nvSpPr>
        <p:spPr bwMode="auto">
          <a:xfrm>
            <a:off x="6717456" y="4025451"/>
            <a:ext cx="87256"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A7AC7708-3827-8663-1999-F2AAC8A5C0E1}"/>
              </a:ext>
            </a:extLst>
          </p:cNvPr>
          <p:cNvSpPr>
            <a:spLocks noChangeArrowheads="1"/>
          </p:cNvSpPr>
          <p:nvPr/>
        </p:nvSpPr>
        <p:spPr bwMode="auto">
          <a:xfrm>
            <a:off x="6845149" y="4025451"/>
            <a:ext cx="87256" cy="83426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098544B1-DD7E-C536-F811-BD1236A98445}"/>
              </a:ext>
            </a:extLst>
          </p:cNvPr>
          <p:cNvSpPr>
            <a:spLocks noChangeArrowheads="1"/>
          </p:cNvSpPr>
          <p:nvPr/>
        </p:nvSpPr>
        <p:spPr bwMode="auto">
          <a:xfrm>
            <a:off x="6974969"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BFFC1E46-84B5-C6B4-201D-88A4646B48F4}"/>
              </a:ext>
            </a:extLst>
          </p:cNvPr>
          <p:cNvSpPr>
            <a:spLocks noChangeArrowheads="1"/>
          </p:cNvSpPr>
          <p:nvPr/>
        </p:nvSpPr>
        <p:spPr bwMode="auto">
          <a:xfrm>
            <a:off x="7104791" y="4029707"/>
            <a:ext cx="87256"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06DAB625-6452-E86B-4635-B7EAC65F3684}"/>
              </a:ext>
            </a:extLst>
          </p:cNvPr>
          <p:cNvSpPr>
            <a:spLocks noChangeArrowheads="1"/>
          </p:cNvSpPr>
          <p:nvPr/>
        </p:nvSpPr>
        <p:spPr bwMode="auto">
          <a:xfrm>
            <a:off x="7234611"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3BA7B04A-E0C0-5ECB-6DC3-8C8B663D40D5}"/>
              </a:ext>
            </a:extLst>
          </p:cNvPr>
          <p:cNvSpPr>
            <a:spLocks noChangeArrowheads="1"/>
          </p:cNvSpPr>
          <p:nvPr/>
        </p:nvSpPr>
        <p:spPr bwMode="auto">
          <a:xfrm>
            <a:off x="7366561"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F77CB884-7F1B-9B79-6D6C-C32B9F886C34}"/>
              </a:ext>
            </a:extLst>
          </p:cNvPr>
          <p:cNvSpPr>
            <a:spLocks noChangeArrowheads="1"/>
          </p:cNvSpPr>
          <p:nvPr/>
        </p:nvSpPr>
        <p:spPr bwMode="auto">
          <a:xfrm>
            <a:off x="7494254"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8C8F5EB0-0720-3F42-E26B-D26F792FDECE}"/>
              </a:ext>
            </a:extLst>
          </p:cNvPr>
          <p:cNvSpPr>
            <a:spLocks noChangeArrowheads="1"/>
          </p:cNvSpPr>
          <p:nvPr/>
        </p:nvSpPr>
        <p:spPr bwMode="auto">
          <a:xfrm>
            <a:off x="7621946"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B0E86DDB-E2BF-BB2C-D276-D5C1520B3603}"/>
              </a:ext>
            </a:extLst>
          </p:cNvPr>
          <p:cNvSpPr>
            <a:spLocks noChangeArrowheads="1"/>
          </p:cNvSpPr>
          <p:nvPr/>
        </p:nvSpPr>
        <p:spPr bwMode="auto">
          <a:xfrm>
            <a:off x="7745383" y="4027578"/>
            <a:ext cx="87257"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236AF4A0-CE2E-E576-998E-BB25D9B7D927}"/>
              </a:ext>
            </a:extLst>
          </p:cNvPr>
          <p:cNvSpPr>
            <a:spLocks noChangeArrowheads="1"/>
          </p:cNvSpPr>
          <p:nvPr/>
        </p:nvSpPr>
        <p:spPr bwMode="auto">
          <a:xfrm>
            <a:off x="7875205" y="4027578"/>
            <a:ext cx="87256" cy="83426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1B45F59A-220E-F4FA-20F3-818E8A0CE8F5}"/>
              </a:ext>
            </a:extLst>
          </p:cNvPr>
          <p:cNvSpPr>
            <a:spLocks noChangeArrowheads="1"/>
          </p:cNvSpPr>
          <p:nvPr/>
        </p:nvSpPr>
        <p:spPr bwMode="auto">
          <a:xfrm>
            <a:off x="8002898" y="4027578"/>
            <a:ext cx="87256" cy="83426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913839A8-DBE6-8215-02D4-D3F3AAB240CD}"/>
              </a:ext>
            </a:extLst>
          </p:cNvPr>
          <p:cNvSpPr>
            <a:spLocks noChangeArrowheads="1"/>
          </p:cNvSpPr>
          <p:nvPr/>
        </p:nvSpPr>
        <p:spPr bwMode="auto">
          <a:xfrm>
            <a:off x="3586852" y="5017199"/>
            <a:ext cx="4569277" cy="11918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8E9D689B-553D-03B1-FFFE-0905968FB422}"/>
              </a:ext>
            </a:extLst>
          </p:cNvPr>
          <p:cNvSpPr>
            <a:spLocks noChangeArrowheads="1"/>
          </p:cNvSpPr>
          <p:nvPr/>
        </p:nvSpPr>
        <p:spPr bwMode="auto">
          <a:xfrm>
            <a:off x="3701776" y="3880732"/>
            <a:ext cx="4569277" cy="11918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CB831700-E109-9DD7-2995-0596E972D9E3}"/>
              </a:ext>
            </a:extLst>
          </p:cNvPr>
          <p:cNvSpPr>
            <a:spLocks noChangeShapeType="1"/>
          </p:cNvSpPr>
          <p:nvPr/>
        </p:nvSpPr>
        <p:spPr bwMode="auto">
          <a:xfrm>
            <a:off x="3731571" y="5170430"/>
            <a:ext cx="1164134"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6A8BC694-3B68-646D-115B-3051A5BA3FF8}"/>
              </a:ext>
            </a:extLst>
          </p:cNvPr>
          <p:cNvSpPr>
            <a:spLocks noChangeShapeType="1"/>
          </p:cNvSpPr>
          <p:nvPr/>
        </p:nvSpPr>
        <p:spPr bwMode="auto">
          <a:xfrm>
            <a:off x="4985090" y="5172558"/>
            <a:ext cx="116413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C9C87AD7-DBD3-8169-C39A-0C5A36C25417}"/>
              </a:ext>
            </a:extLst>
          </p:cNvPr>
          <p:cNvSpPr>
            <a:spLocks noChangeShapeType="1"/>
          </p:cNvSpPr>
          <p:nvPr/>
        </p:nvSpPr>
        <p:spPr bwMode="auto">
          <a:xfrm>
            <a:off x="6987739" y="5170430"/>
            <a:ext cx="1074749"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354E167A-6ADF-05AE-2A48-D64587BA0A15}"/>
              </a:ext>
            </a:extLst>
          </p:cNvPr>
          <p:cNvSpPr>
            <a:spLocks noChangeShapeType="1"/>
          </p:cNvSpPr>
          <p:nvPr/>
        </p:nvSpPr>
        <p:spPr bwMode="auto">
          <a:xfrm>
            <a:off x="6223710" y="5172558"/>
            <a:ext cx="708695"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C53D7F19-B273-2F7E-B8F8-23F7DE8CED55}"/>
              </a:ext>
            </a:extLst>
          </p:cNvPr>
          <p:cNvSpPr>
            <a:spLocks noChangeShapeType="1"/>
          </p:cNvSpPr>
          <p:nvPr/>
        </p:nvSpPr>
        <p:spPr bwMode="auto">
          <a:xfrm>
            <a:off x="3855007" y="5202353"/>
            <a:ext cx="0" cy="312848"/>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931F542B-233F-7D02-568D-98989C81F410}"/>
              </a:ext>
            </a:extLst>
          </p:cNvPr>
          <p:cNvSpPr>
            <a:spLocks noChangeShapeType="1"/>
          </p:cNvSpPr>
          <p:nvPr/>
        </p:nvSpPr>
        <p:spPr bwMode="auto">
          <a:xfrm>
            <a:off x="5502245" y="5195969"/>
            <a:ext cx="0" cy="312847"/>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BF03C1BF-5E56-16AB-0BA1-D73991961F77}"/>
              </a:ext>
            </a:extLst>
          </p:cNvPr>
          <p:cNvSpPr>
            <a:spLocks noChangeShapeType="1"/>
          </p:cNvSpPr>
          <p:nvPr/>
        </p:nvSpPr>
        <p:spPr bwMode="auto">
          <a:xfrm>
            <a:off x="6600404" y="5195969"/>
            <a:ext cx="0" cy="312847"/>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1CB488DB-C7D5-524B-9BA0-3282BF1F61C0}"/>
              </a:ext>
            </a:extLst>
          </p:cNvPr>
          <p:cNvSpPr>
            <a:spLocks noChangeShapeType="1"/>
          </p:cNvSpPr>
          <p:nvPr/>
        </p:nvSpPr>
        <p:spPr bwMode="auto">
          <a:xfrm>
            <a:off x="7481484" y="5195969"/>
            <a:ext cx="0" cy="312847"/>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F93E2424-FED0-FA08-1CF7-E83D36F424BA}"/>
              </a:ext>
            </a:extLst>
          </p:cNvPr>
          <p:cNvSpPr txBox="1">
            <a:spLocks noChangeArrowheads="1"/>
          </p:cNvSpPr>
          <p:nvPr/>
        </p:nvSpPr>
        <p:spPr bwMode="auto">
          <a:xfrm>
            <a:off x="3689006" y="5502432"/>
            <a:ext cx="896399"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kern="0">
                <a:solidFill>
                  <a:srgbClr val="000000"/>
                </a:solidFill>
              </a:rPr>
              <a:t>s</a:t>
            </a:r>
            <a:r>
              <a:rPr kumimoji="0" lang="en-US" b="0" i="0" u="none" strike="noStrike" kern="0" cap="none" spc="0" normalizeH="0" baseline="0" noProof="0" err="1">
                <a:ln>
                  <a:noFill/>
                </a:ln>
                <a:solidFill>
                  <a:srgbClr val="000000"/>
                </a:solidFill>
                <a:effectLst/>
                <a:uLnTx/>
                <a:uFillTx/>
                <a:latin typeface="Tahoma" charset="0"/>
                <a:ea typeface="ＭＳ Ｐゴシック" charset="0"/>
                <a:cs typeface="+mn-cs"/>
              </a:rPr>
              <a:t>ent</a:t>
            </a: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 &amp;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err="1">
                <a:ln>
                  <a:noFill/>
                </a:ln>
                <a:solidFill>
                  <a:srgbClr val="000000"/>
                </a:solidFill>
                <a:effectLst/>
                <a:uLnTx/>
                <a:uFillTx/>
                <a:latin typeface="Tahoma" charset="0"/>
                <a:ea typeface="ＭＳ Ｐゴシック" charset="0"/>
                <a:cs typeface="+mn-cs"/>
              </a:rPr>
              <a:t>ACKed</a:t>
            </a:r>
            <a:endParaRPr kumimoji="0" lang="en-US"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4" name="Text Box 92">
            <a:extLst>
              <a:ext uri="{FF2B5EF4-FFF2-40B4-BE49-F238E27FC236}">
                <a16:creationId xmlns:a16="http://schemas.microsoft.com/office/drawing/2014/main" id="{05BA0804-FD1F-BAAB-F403-374CEA09ACA7}"/>
              </a:ext>
            </a:extLst>
          </p:cNvPr>
          <p:cNvSpPr txBox="1">
            <a:spLocks noChangeArrowheads="1"/>
          </p:cNvSpPr>
          <p:nvPr/>
        </p:nvSpPr>
        <p:spPr bwMode="auto">
          <a:xfrm>
            <a:off x="5004241" y="5510945"/>
            <a:ext cx="1528053" cy="7956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b="0" i="0" u="none" strike="noStrike" kern="0" cap="none" spc="0" normalizeH="0" baseline="0" noProof="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D8AD3579-B834-8C0D-49A4-3CEEA992ECF9}"/>
              </a:ext>
            </a:extLst>
          </p:cNvPr>
          <p:cNvSpPr txBox="1">
            <a:spLocks noChangeArrowheads="1"/>
          </p:cNvSpPr>
          <p:nvPr/>
        </p:nvSpPr>
        <p:spPr bwMode="auto">
          <a:xfrm>
            <a:off x="6317352" y="5504559"/>
            <a:ext cx="1430160" cy="757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BF0F0789-69C5-7D38-A7B7-38AB9935C56E}"/>
              </a:ext>
            </a:extLst>
          </p:cNvPr>
          <p:cNvSpPr txBox="1">
            <a:spLocks noChangeArrowheads="1"/>
          </p:cNvSpPr>
          <p:nvPr/>
        </p:nvSpPr>
        <p:spPr bwMode="auto">
          <a:xfrm>
            <a:off x="7332509" y="5510945"/>
            <a:ext cx="2933708" cy="978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not 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no data associated with it, application hasn’t sent any data beyond this point)</a:t>
            </a:r>
          </a:p>
        </p:txBody>
      </p:sp>
      <p:sp>
        <p:nvSpPr>
          <p:cNvPr id="297" name="Text Box 96">
            <a:extLst>
              <a:ext uri="{FF2B5EF4-FFF2-40B4-BE49-F238E27FC236}">
                <a16:creationId xmlns:a16="http://schemas.microsoft.com/office/drawing/2014/main" id="{101778D2-CBA0-400F-62E4-B56797C71E70}"/>
              </a:ext>
            </a:extLst>
          </p:cNvPr>
          <p:cNvSpPr txBox="1">
            <a:spLocks noChangeArrowheads="1"/>
          </p:cNvSpPr>
          <p:nvPr/>
        </p:nvSpPr>
        <p:spPr bwMode="auto">
          <a:xfrm>
            <a:off x="5231208" y="3404012"/>
            <a:ext cx="1276311"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4C871400-CF24-71F1-2DB0-80A34F009096}"/>
              </a:ext>
            </a:extLst>
          </p:cNvPr>
          <p:cNvGrpSpPr>
            <a:grpSpLocks/>
          </p:cNvGrpSpPr>
          <p:nvPr/>
        </p:nvGrpSpPr>
        <p:grpSpPr bwMode="auto">
          <a:xfrm>
            <a:off x="6138582" y="3704090"/>
            <a:ext cx="795952" cy="183026"/>
            <a:chOff x="4250" y="1692"/>
            <a:chExt cx="374" cy="86"/>
          </a:xfrm>
        </p:grpSpPr>
        <p:sp>
          <p:nvSpPr>
            <p:cNvPr id="299" name="Line 97">
              <a:extLst>
                <a:ext uri="{FF2B5EF4-FFF2-40B4-BE49-F238E27FC236}">
                  <a16:creationId xmlns:a16="http://schemas.microsoft.com/office/drawing/2014/main" id="{608EDF6C-A1F0-3A61-E0D5-FE90B86C1DB1}"/>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66D16D69-E0A5-F7D2-53D2-37FF6BD9F173}"/>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AC9FC2BF-3FD1-015E-EE25-D520D8DE0FE9}"/>
              </a:ext>
            </a:extLst>
          </p:cNvPr>
          <p:cNvGrpSpPr>
            <a:grpSpLocks/>
          </p:cNvGrpSpPr>
          <p:nvPr/>
        </p:nvGrpSpPr>
        <p:grpSpPr bwMode="auto">
          <a:xfrm rot="10800000">
            <a:off x="4942525" y="3738141"/>
            <a:ext cx="795952" cy="183026"/>
            <a:chOff x="4250" y="1692"/>
            <a:chExt cx="374" cy="86"/>
          </a:xfrm>
        </p:grpSpPr>
        <p:sp>
          <p:nvSpPr>
            <p:cNvPr id="302" name="Line 101">
              <a:extLst>
                <a:ext uri="{FF2B5EF4-FFF2-40B4-BE49-F238E27FC236}">
                  <a16:creationId xmlns:a16="http://schemas.microsoft.com/office/drawing/2014/main" id="{CC268783-8729-45AE-5413-A7EB183E73F3}"/>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C99F6551-5034-FD37-1F6C-6863BD94C254}"/>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A3D0F69E-024B-FACF-E7F7-1F72FB075E65}"/>
              </a:ext>
            </a:extLst>
          </p:cNvPr>
          <p:cNvSpPr txBox="1">
            <a:spLocks noChangeArrowheads="1"/>
          </p:cNvSpPr>
          <p:nvPr/>
        </p:nvSpPr>
        <p:spPr bwMode="auto">
          <a:xfrm>
            <a:off x="4118499" y="4832672"/>
            <a:ext cx="3980577"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000000"/>
                </a:solidFill>
                <a:effectLst/>
                <a:uLnTx/>
                <a:uFillTx/>
                <a:latin typeface="Tahoma" charset="0"/>
                <a:ea typeface="ＭＳ Ｐゴシック" charset="0"/>
                <a:cs typeface="+mn-cs"/>
              </a:rPr>
              <a:t>Sender’s view of sequence number space </a:t>
            </a:r>
          </a:p>
        </p:txBody>
      </p:sp>
      <p:sp>
        <p:nvSpPr>
          <p:cNvPr id="306" name="Rectangle 171">
            <a:extLst>
              <a:ext uri="{FF2B5EF4-FFF2-40B4-BE49-F238E27FC236}">
                <a16:creationId xmlns:a16="http://schemas.microsoft.com/office/drawing/2014/main" id="{7E31F3DD-9569-4077-42C0-A56E8EC4C1A1}"/>
              </a:ext>
            </a:extLst>
          </p:cNvPr>
          <p:cNvSpPr>
            <a:spLocks noChangeArrowheads="1"/>
          </p:cNvSpPr>
          <p:nvPr/>
        </p:nvSpPr>
        <p:spPr bwMode="auto">
          <a:xfrm>
            <a:off x="3465544" y="2141981"/>
            <a:ext cx="2558114" cy="276668"/>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C73D5A6-F41C-E925-CD3D-D416074968CB}"/>
              </a:ext>
            </a:extLst>
          </p:cNvPr>
          <p:cNvGrpSpPr>
            <a:grpSpLocks/>
          </p:cNvGrpSpPr>
          <p:nvPr/>
        </p:nvGrpSpPr>
        <p:grpSpPr bwMode="auto">
          <a:xfrm>
            <a:off x="3422980" y="1809979"/>
            <a:ext cx="2664525" cy="1519545"/>
            <a:chOff x="1976" y="2984"/>
            <a:chExt cx="1252" cy="714"/>
          </a:xfrm>
        </p:grpSpPr>
        <p:sp>
          <p:nvSpPr>
            <p:cNvPr id="310" name="Rectangle 173">
              <a:extLst>
                <a:ext uri="{FF2B5EF4-FFF2-40B4-BE49-F238E27FC236}">
                  <a16:creationId xmlns:a16="http://schemas.microsoft.com/office/drawing/2014/main" id="{F9E9B702-2F70-E253-D1A9-1B73996F36AA}"/>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C7C2FB94-4E36-4493-6923-53F6A73F801F}"/>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12B7020B-8FD3-500C-8874-E5A76AFBC54D}"/>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52A2B0E7-B1CE-D8EF-EB16-E4030AA4013A}"/>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C291EF55-44E8-0AC1-4C61-B99EA7743B3F}"/>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402EC436-438A-83C8-447F-EFE6A9F9BBDD}"/>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7FFA1583-C1CB-B1B6-8ABF-23DA5D82F921}"/>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015BFF3F-06F5-BB0C-07C6-17A10DD65E6F}"/>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A5FB9734-D30C-8F0F-00D0-C7D03CE45F95}"/>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A5E28B2D-20B2-14E7-1400-66AE8B0C13A2}"/>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F392EADA-D4BA-9E6D-23D5-B063676A27C8}"/>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EA93E648-3D3F-B1F9-09FB-5EBEA7C041D6}"/>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65E2215E-6753-EEE3-D173-828A810F4CC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4AA0F169-4D3D-5B96-37E5-BE9554FFC64F}"/>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7711718D-966B-F24E-9352-963C820AD5BB}"/>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CE0B3467-28C1-FC82-AAE7-C5AC8AC41190}"/>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BE4ADC2B-7F00-7386-6173-0F55EEE8CE55}"/>
              </a:ext>
            </a:extLst>
          </p:cNvPr>
          <p:cNvSpPr txBox="1">
            <a:spLocks noChangeArrowheads="1"/>
          </p:cNvSpPr>
          <p:nvPr/>
        </p:nvSpPr>
        <p:spPr bwMode="auto">
          <a:xfrm>
            <a:off x="2954773" y="1369439"/>
            <a:ext cx="3958479" cy="4511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D2F01C9F-52F9-4245-54B9-1982E13EF9AC}"/>
              </a:ext>
            </a:extLst>
          </p:cNvPr>
          <p:cNvSpPr>
            <a:spLocks/>
          </p:cNvSpPr>
          <p:nvPr/>
        </p:nvSpPr>
        <p:spPr bwMode="auto">
          <a:xfrm>
            <a:off x="6040684" y="2252648"/>
            <a:ext cx="227719" cy="1753648"/>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Tree>
    <p:custDataLst>
      <p:tags r:id="rId1"/>
    </p:custDataLst>
    <p:extLst>
      <p:ext uri="{BB962C8B-B14F-4D97-AF65-F5344CB8AC3E}">
        <p14:creationId xmlns:p14="http://schemas.microsoft.com/office/powerpoint/2010/main" val="58569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09"/>
                                        </p:tgtEl>
                                        <p:attrNameLst>
                                          <p:attrName>style.visibility</p:attrName>
                                        </p:attrNameLst>
                                      </p:cBhvr>
                                      <p:to>
                                        <p:strVal val="visible"/>
                                      </p:to>
                                    </p:set>
                                    <p:animEffect transition="in" filter="wipe(down)">
                                      <p:cBhvr>
                                        <p:cTn id="49"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animBg="1"/>
      <p:bldP spid="286" grpId="0" animBg="1"/>
      <p:bldP spid="287" grpId="0" animBg="1"/>
      <p:bldP spid="288" grpId="0" animBg="1"/>
      <p:bldP spid="289" grpId="0" animBg="1"/>
      <p:bldP spid="290" grpId="0" animBg="1"/>
      <p:bldP spid="291" grpId="0" animBg="1"/>
      <p:bldP spid="292" grpId="0" animBg="1"/>
      <p:bldP spid="293" grpId="0"/>
      <p:bldP spid="294" grpId="0"/>
      <p:bldP spid="295" grpId="0"/>
      <p:bldP spid="296" grpId="0"/>
      <p:bldP spid="306" grpId="0" animBg="1"/>
      <p:bldP spid="308" grpId="0"/>
      <p:bldP spid="30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885B0-9A89-C06B-9829-444CC7447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05C9F-72F2-615C-224B-1C2C1ACD984C}"/>
              </a:ext>
            </a:extLst>
          </p:cNvPr>
          <p:cNvSpPr>
            <a:spLocks noGrp="1"/>
          </p:cNvSpPr>
          <p:nvPr>
            <p:ph type="title"/>
          </p:nvPr>
        </p:nvSpPr>
        <p:spPr>
          <a:xfrm>
            <a:off x="798690" y="289325"/>
            <a:ext cx="11393310" cy="894622"/>
          </a:xfrm>
        </p:spPr>
        <p:txBody>
          <a:bodyPr>
            <a:normAutofit/>
          </a:bodyPr>
          <a:lstStyle/>
          <a:p>
            <a:r>
              <a:rPr lang="en-US" sz="4800"/>
              <a:t>TCP ACKs</a:t>
            </a:r>
            <a:endParaRPr lang="en-US" sz="4400" b="0"/>
          </a:p>
        </p:txBody>
      </p:sp>
      <p:sp>
        <p:nvSpPr>
          <p:cNvPr id="3" name="Rectangle 5">
            <a:extLst>
              <a:ext uri="{FF2B5EF4-FFF2-40B4-BE49-F238E27FC236}">
                <a16:creationId xmlns:a16="http://schemas.microsoft.com/office/drawing/2014/main" id="{1B1F5B5F-9C5A-9019-2782-1CA207E5457D}"/>
              </a:ext>
            </a:extLst>
          </p:cNvPr>
          <p:cNvSpPr txBox="1">
            <a:spLocks noChangeArrowheads="1"/>
          </p:cNvSpPr>
          <p:nvPr/>
        </p:nvSpPr>
        <p:spPr bwMode="auto">
          <a:xfrm>
            <a:off x="474060" y="5034697"/>
            <a:ext cx="8014675"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What about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a:t>
            </a:r>
            <a:r>
              <a:rPr lang="en-US" altLang="ja-JP" sz="2800" kern="0" dirty="0">
                <a:solidFill>
                  <a:prstClr val="black"/>
                </a:solidFill>
                <a:latin typeface="Calibri" panose="020F0502020204030204"/>
                <a:ea typeface="ＭＳ Ｐゴシック" panose="020B0600070205080204" pitchFamily="34" charset="-128"/>
              </a:rPr>
              <a:t>specify</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 name="Group 192">
            <a:extLst>
              <a:ext uri="{FF2B5EF4-FFF2-40B4-BE49-F238E27FC236}">
                <a16:creationId xmlns:a16="http://schemas.microsoft.com/office/drawing/2014/main" id="{7516712F-431F-DD2F-2D54-68F98AC5A772}"/>
              </a:ext>
            </a:extLst>
          </p:cNvPr>
          <p:cNvGrpSpPr>
            <a:grpSpLocks/>
          </p:cNvGrpSpPr>
          <p:nvPr/>
        </p:nvGrpSpPr>
        <p:grpSpPr bwMode="auto">
          <a:xfrm>
            <a:off x="8136819" y="2564717"/>
            <a:ext cx="3086106" cy="2854326"/>
            <a:chOff x="3520" y="2207"/>
            <a:chExt cx="1944" cy="1798"/>
          </a:xfrm>
        </p:grpSpPr>
        <p:sp>
          <p:nvSpPr>
            <p:cNvPr id="5" name="Rectangle 167">
              <a:extLst>
                <a:ext uri="{FF2B5EF4-FFF2-40B4-BE49-F238E27FC236}">
                  <a16:creationId xmlns:a16="http://schemas.microsoft.com/office/drawing/2014/main" id="{53D4D37C-CAE4-0521-6C72-5D318315215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148">
              <a:extLst>
                <a:ext uri="{FF2B5EF4-FFF2-40B4-BE49-F238E27FC236}">
                  <a16:creationId xmlns:a16="http://schemas.microsoft.com/office/drawing/2014/main" id="{B1018975-B0EB-1946-4DB6-CB14B829ED2D}"/>
                </a:ext>
              </a:extLst>
            </p:cNvPr>
            <p:cNvGrpSpPr>
              <a:grpSpLocks/>
            </p:cNvGrpSpPr>
            <p:nvPr/>
          </p:nvGrpSpPr>
          <p:grpSpPr bwMode="auto">
            <a:xfrm>
              <a:off x="3731" y="3291"/>
              <a:ext cx="1252" cy="714"/>
              <a:chOff x="1974" y="2984"/>
              <a:chExt cx="1252" cy="714"/>
            </a:xfrm>
          </p:grpSpPr>
          <p:sp>
            <p:nvSpPr>
              <p:cNvPr id="9" name="Rectangle 149">
                <a:extLst>
                  <a:ext uri="{FF2B5EF4-FFF2-40B4-BE49-F238E27FC236}">
                    <a16:creationId xmlns:a16="http://schemas.microsoft.com/office/drawing/2014/main" id="{35AF2F5B-615D-3AFD-1FF8-274E9B01734A}"/>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 name="Text Box 150">
                <a:extLst>
                  <a:ext uri="{FF2B5EF4-FFF2-40B4-BE49-F238E27FC236}">
                    <a16:creationId xmlns:a16="http://schemas.microsoft.com/office/drawing/2014/main" id="{0021D572-0916-757E-D990-1098D5C0D701}"/>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11" name="Text Box 151">
                <a:extLst>
                  <a:ext uri="{FF2B5EF4-FFF2-40B4-BE49-F238E27FC236}">
                    <a16:creationId xmlns:a16="http://schemas.microsoft.com/office/drawing/2014/main" id="{F08F0F66-731F-B8D3-9EA6-73E749C1228A}"/>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12" name="Text Box 152">
                <a:extLst>
                  <a:ext uri="{FF2B5EF4-FFF2-40B4-BE49-F238E27FC236}">
                    <a16:creationId xmlns:a16="http://schemas.microsoft.com/office/drawing/2014/main" id="{87778086-D4D0-BAB5-57EB-340054CCF39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13" name="Text Box 153">
                <a:extLst>
                  <a:ext uri="{FF2B5EF4-FFF2-40B4-BE49-F238E27FC236}">
                    <a16:creationId xmlns:a16="http://schemas.microsoft.com/office/drawing/2014/main" id="{EFBCFA29-855E-96A5-91FD-5EA6A17DA7A3}"/>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acknowledgement number</a:t>
                </a:r>
              </a:p>
            </p:txBody>
          </p:sp>
          <p:sp>
            <p:nvSpPr>
              <p:cNvPr id="14" name="Text Box 154">
                <a:extLst>
                  <a:ext uri="{FF2B5EF4-FFF2-40B4-BE49-F238E27FC236}">
                    <a16:creationId xmlns:a16="http://schemas.microsoft.com/office/drawing/2014/main" id="{57097B16-EAD9-67B8-7D61-2FB156BDD14F}"/>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15" name="Line 155">
                <a:extLst>
                  <a:ext uri="{FF2B5EF4-FFF2-40B4-BE49-F238E27FC236}">
                    <a16:creationId xmlns:a16="http://schemas.microsoft.com/office/drawing/2014/main" id="{11826A6A-4E06-F011-3BBE-B455B1C53B22}"/>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 name="Line 156">
                <a:extLst>
                  <a:ext uri="{FF2B5EF4-FFF2-40B4-BE49-F238E27FC236}">
                    <a16:creationId xmlns:a16="http://schemas.microsoft.com/office/drawing/2014/main" id="{02F98BB3-C094-0FAA-F0A8-3F72360BE0A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 name="Line 157">
                <a:extLst>
                  <a:ext uri="{FF2B5EF4-FFF2-40B4-BE49-F238E27FC236}">
                    <a16:creationId xmlns:a16="http://schemas.microsoft.com/office/drawing/2014/main" id="{50CD5055-D868-19C0-9854-092000C0D47E}"/>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 name="Line 158">
                <a:extLst>
                  <a:ext uri="{FF2B5EF4-FFF2-40B4-BE49-F238E27FC236}">
                    <a16:creationId xmlns:a16="http://schemas.microsoft.com/office/drawing/2014/main" id="{190C1A2E-7465-4861-930D-67DAB3C5757F}"/>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 name="Line 159">
                <a:extLst>
                  <a:ext uri="{FF2B5EF4-FFF2-40B4-BE49-F238E27FC236}">
                    <a16:creationId xmlns:a16="http://schemas.microsoft.com/office/drawing/2014/main" id="{7AE0208F-6F05-F47D-088D-4F838948044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 name="Line 160">
                <a:extLst>
                  <a:ext uri="{FF2B5EF4-FFF2-40B4-BE49-F238E27FC236}">
                    <a16:creationId xmlns:a16="http://schemas.microsoft.com/office/drawing/2014/main" id="{00F85FDC-9871-254C-9F54-E3B77042DA35}"/>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 name="Text Box 161">
                <a:extLst>
                  <a:ext uri="{FF2B5EF4-FFF2-40B4-BE49-F238E27FC236}">
                    <a16:creationId xmlns:a16="http://schemas.microsoft.com/office/drawing/2014/main" id="{18D71E53-D3A0-2519-331F-BDAD468BF80D}"/>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2" name="Text Box 162">
                <a:extLst>
                  <a:ext uri="{FF2B5EF4-FFF2-40B4-BE49-F238E27FC236}">
                    <a16:creationId xmlns:a16="http://schemas.microsoft.com/office/drawing/2014/main" id="{0ED4D291-DE46-6247-B19D-1FF7AC910F66}"/>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3" name="Line 163">
                <a:extLst>
                  <a:ext uri="{FF2B5EF4-FFF2-40B4-BE49-F238E27FC236}">
                    <a16:creationId xmlns:a16="http://schemas.microsoft.com/office/drawing/2014/main" id="{1CA769E9-5B4D-2C32-0F0C-CFB92A854E8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 name="Line 164">
                <a:extLst>
                  <a:ext uri="{FF2B5EF4-FFF2-40B4-BE49-F238E27FC236}">
                    <a16:creationId xmlns:a16="http://schemas.microsoft.com/office/drawing/2014/main" id="{3F8DD6F1-1424-177B-B967-DC7687EB7B30}"/>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 name="Text Box 166">
              <a:extLst>
                <a:ext uri="{FF2B5EF4-FFF2-40B4-BE49-F238E27FC236}">
                  <a16:creationId xmlns:a16="http://schemas.microsoft.com/office/drawing/2014/main" id="{E8789727-DF4D-0B41-50F5-0DD53DDA7724}"/>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8" name="Freeform 168">
              <a:extLst>
                <a:ext uri="{FF2B5EF4-FFF2-40B4-BE49-F238E27FC236}">
                  <a16:creationId xmlns:a16="http://schemas.microsoft.com/office/drawing/2014/main" id="{E4391333-8A65-24C3-98DE-B91A4AA88C24}"/>
                </a:ext>
              </a:extLst>
            </p:cNvPr>
            <p:cNvSpPr>
              <a:spLocks/>
            </p:cNvSpPr>
            <p:nvPr/>
          </p:nvSpPr>
          <p:spPr bwMode="auto">
            <a:xfrm flipH="1" flipV="1">
              <a:off x="3560" y="2207"/>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 name="Group 195">
            <a:extLst>
              <a:ext uri="{FF2B5EF4-FFF2-40B4-BE49-F238E27FC236}">
                <a16:creationId xmlns:a16="http://schemas.microsoft.com/office/drawing/2014/main" id="{1FC25003-6C74-6DFE-E8B5-5D1EF4A22CFE}"/>
              </a:ext>
            </a:extLst>
          </p:cNvPr>
          <p:cNvGrpSpPr>
            <a:grpSpLocks/>
          </p:cNvGrpSpPr>
          <p:nvPr/>
        </p:nvGrpSpPr>
        <p:grpSpPr bwMode="auto">
          <a:xfrm>
            <a:off x="9038505" y="4911042"/>
            <a:ext cx="358775" cy="304800"/>
            <a:chOff x="5144" y="3677"/>
            <a:chExt cx="226" cy="192"/>
          </a:xfrm>
        </p:grpSpPr>
        <p:sp>
          <p:nvSpPr>
            <p:cNvPr id="26" name="Rectangle 194">
              <a:extLst>
                <a:ext uri="{FF2B5EF4-FFF2-40B4-BE49-F238E27FC236}">
                  <a16:creationId xmlns:a16="http://schemas.microsoft.com/office/drawing/2014/main" id="{65C36A89-077A-1ABE-8286-F7974B31A881}"/>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 name="Text Box 193">
              <a:extLst>
                <a:ext uri="{FF2B5EF4-FFF2-40B4-BE49-F238E27FC236}">
                  <a16:creationId xmlns:a16="http://schemas.microsoft.com/office/drawing/2014/main" id="{1244880B-0406-0A62-F3FB-C5B9EA2A93F9}"/>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Narrow" charset="0"/>
                  <a:ea typeface="ＭＳ Ｐゴシック" charset="0"/>
                  <a:cs typeface="+mn-cs"/>
                </a:rPr>
                <a:t>A</a:t>
              </a:r>
            </a:p>
          </p:txBody>
        </p:sp>
      </p:grpSp>
      <p:sp>
        <p:nvSpPr>
          <p:cNvPr id="28" name="Rectangle 39">
            <a:extLst>
              <a:ext uri="{FF2B5EF4-FFF2-40B4-BE49-F238E27FC236}">
                <a16:creationId xmlns:a16="http://schemas.microsoft.com/office/drawing/2014/main" id="{84FABD7C-A087-D3A2-A625-3914607DAAC1}"/>
              </a:ext>
            </a:extLst>
          </p:cNvPr>
          <p:cNvSpPr>
            <a:spLocks noChangeArrowheads="1"/>
          </p:cNvSpPr>
          <p:nvPr/>
        </p:nvSpPr>
        <p:spPr bwMode="auto">
          <a:xfrm>
            <a:off x="7285905" y="2013387"/>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 name="Rectangle 40">
            <a:extLst>
              <a:ext uri="{FF2B5EF4-FFF2-40B4-BE49-F238E27FC236}">
                <a16:creationId xmlns:a16="http://schemas.microsoft.com/office/drawing/2014/main" id="{0B87AB9B-FCA3-251C-2BA3-695F42BE2FE0}"/>
              </a:ext>
            </a:extLst>
          </p:cNvPr>
          <p:cNvSpPr>
            <a:spLocks noChangeArrowheads="1"/>
          </p:cNvSpPr>
          <p:nvPr/>
        </p:nvSpPr>
        <p:spPr bwMode="auto">
          <a:xfrm>
            <a:off x="7384330" y="2011799"/>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 name="Rectangle 41">
            <a:extLst>
              <a:ext uri="{FF2B5EF4-FFF2-40B4-BE49-F238E27FC236}">
                <a16:creationId xmlns:a16="http://schemas.microsoft.com/office/drawing/2014/main" id="{E5DE74EC-981F-F7C2-BD39-1C73EACA8C83}"/>
              </a:ext>
            </a:extLst>
          </p:cNvPr>
          <p:cNvSpPr>
            <a:spLocks noChangeArrowheads="1"/>
          </p:cNvSpPr>
          <p:nvPr/>
        </p:nvSpPr>
        <p:spPr bwMode="auto">
          <a:xfrm>
            <a:off x="7481168" y="2011799"/>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 name="Rectangle 42">
            <a:extLst>
              <a:ext uri="{FF2B5EF4-FFF2-40B4-BE49-F238E27FC236}">
                <a16:creationId xmlns:a16="http://schemas.microsoft.com/office/drawing/2014/main" id="{F985DC7F-809C-1EDA-03D2-CA4D94000CF2}"/>
              </a:ext>
            </a:extLst>
          </p:cNvPr>
          <p:cNvSpPr>
            <a:spLocks noChangeArrowheads="1"/>
          </p:cNvSpPr>
          <p:nvPr/>
        </p:nvSpPr>
        <p:spPr bwMode="auto">
          <a:xfrm>
            <a:off x="7576418" y="2011799"/>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43">
            <a:extLst>
              <a:ext uri="{FF2B5EF4-FFF2-40B4-BE49-F238E27FC236}">
                <a16:creationId xmlns:a16="http://schemas.microsoft.com/office/drawing/2014/main" id="{79073721-1EBA-C3FE-CE06-BC12EE4514FE}"/>
              </a:ext>
            </a:extLst>
          </p:cNvPr>
          <p:cNvSpPr>
            <a:spLocks noChangeArrowheads="1"/>
          </p:cNvSpPr>
          <p:nvPr/>
        </p:nvSpPr>
        <p:spPr bwMode="auto">
          <a:xfrm>
            <a:off x="7673255" y="2011799"/>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 name="Rectangle 45">
            <a:extLst>
              <a:ext uri="{FF2B5EF4-FFF2-40B4-BE49-F238E27FC236}">
                <a16:creationId xmlns:a16="http://schemas.microsoft.com/office/drawing/2014/main" id="{BEAE325D-E0B8-1C8C-F7C9-F77F02FAFA0D}"/>
              </a:ext>
            </a:extLst>
          </p:cNvPr>
          <p:cNvSpPr>
            <a:spLocks noChangeArrowheads="1"/>
          </p:cNvSpPr>
          <p:nvPr/>
        </p:nvSpPr>
        <p:spPr bwMode="auto">
          <a:xfrm>
            <a:off x="7765330" y="2011799"/>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 name="Rectangle 46">
            <a:extLst>
              <a:ext uri="{FF2B5EF4-FFF2-40B4-BE49-F238E27FC236}">
                <a16:creationId xmlns:a16="http://schemas.microsoft.com/office/drawing/2014/main" id="{93D08561-1A9F-F0D8-D865-114A49A54CEF}"/>
              </a:ext>
            </a:extLst>
          </p:cNvPr>
          <p:cNvSpPr>
            <a:spLocks noChangeArrowheads="1"/>
          </p:cNvSpPr>
          <p:nvPr/>
        </p:nvSpPr>
        <p:spPr bwMode="auto">
          <a:xfrm>
            <a:off x="7860580" y="2011799"/>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5" name="Rectangle 47">
            <a:extLst>
              <a:ext uri="{FF2B5EF4-FFF2-40B4-BE49-F238E27FC236}">
                <a16:creationId xmlns:a16="http://schemas.microsoft.com/office/drawing/2014/main" id="{B15A9043-5ED0-AE99-E308-A4ECC89FCF9C}"/>
              </a:ext>
            </a:extLst>
          </p:cNvPr>
          <p:cNvSpPr>
            <a:spLocks noChangeArrowheads="1"/>
          </p:cNvSpPr>
          <p:nvPr/>
        </p:nvSpPr>
        <p:spPr bwMode="auto">
          <a:xfrm>
            <a:off x="7955830" y="2011799"/>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6" name="Rectangle 50">
            <a:extLst>
              <a:ext uri="{FF2B5EF4-FFF2-40B4-BE49-F238E27FC236}">
                <a16:creationId xmlns:a16="http://schemas.microsoft.com/office/drawing/2014/main" id="{CAEE1EF3-D99E-D005-7F76-7FD7EDCB115B}"/>
              </a:ext>
            </a:extLst>
          </p:cNvPr>
          <p:cNvSpPr>
            <a:spLocks noChangeArrowheads="1"/>
          </p:cNvSpPr>
          <p:nvPr/>
        </p:nvSpPr>
        <p:spPr bwMode="auto">
          <a:xfrm>
            <a:off x="8062193" y="2011799"/>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4" name="Rectangle 69">
            <a:extLst>
              <a:ext uri="{FF2B5EF4-FFF2-40B4-BE49-F238E27FC236}">
                <a16:creationId xmlns:a16="http://schemas.microsoft.com/office/drawing/2014/main" id="{3A139654-9D68-72A8-D7C4-1E90C96B8333}"/>
              </a:ext>
            </a:extLst>
          </p:cNvPr>
          <p:cNvSpPr>
            <a:spLocks noChangeArrowheads="1"/>
          </p:cNvSpPr>
          <p:nvPr/>
        </p:nvSpPr>
        <p:spPr bwMode="auto">
          <a:xfrm>
            <a:off x="9728779" y="2013387"/>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Rectangle 70">
            <a:extLst>
              <a:ext uri="{FF2B5EF4-FFF2-40B4-BE49-F238E27FC236}">
                <a16:creationId xmlns:a16="http://schemas.microsoft.com/office/drawing/2014/main" id="{C9D0FC20-CF01-AA2F-B5AF-6041A8F76585}"/>
              </a:ext>
            </a:extLst>
          </p:cNvPr>
          <p:cNvSpPr>
            <a:spLocks noChangeArrowheads="1"/>
          </p:cNvSpPr>
          <p:nvPr/>
        </p:nvSpPr>
        <p:spPr bwMode="auto">
          <a:xfrm>
            <a:off x="9825616" y="2011799"/>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 name="Rectangle 71">
            <a:extLst>
              <a:ext uri="{FF2B5EF4-FFF2-40B4-BE49-F238E27FC236}">
                <a16:creationId xmlns:a16="http://schemas.microsoft.com/office/drawing/2014/main" id="{04122CAC-9608-B1AA-D2C8-289CF44B683D}"/>
              </a:ext>
            </a:extLst>
          </p:cNvPr>
          <p:cNvSpPr>
            <a:spLocks noChangeArrowheads="1"/>
          </p:cNvSpPr>
          <p:nvPr/>
        </p:nvSpPr>
        <p:spPr bwMode="auto">
          <a:xfrm>
            <a:off x="9924041" y="2011799"/>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72">
            <a:extLst>
              <a:ext uri="{FF2B5EF4-FFF2-40B4-BE49-F238E27FC236}">
                <a16:creationId xmlns:a16="http://schemas.microsoft.com/office/drawing/2014/main" id="{D4EF0052-2031-430C-C3CF-9044E35EA7AA}"/>
              </a:ext>
            </a:extLst>
          </p:cNvPr>
          <p:cNvSpPr>
            <a:spLocks noChangeArrowheads="1"/>
          </p:cNvSpPr>
          <p:nvPr/>
        </p:nvSpPr>
        <p:spPr bwMode="auto">
          <a:xfrm>
            <a:off x="10019291" y="2011799"/>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Rectangle 73">
            <a:extLst>
              <a:ext uri="{FF2B5EF4-FFF2-40B4-BE49-F238E27FC236}">
                <a16:creationId xmlns:a16="http://schemas.microsoft.com/office/drawing/2014/main" id="{16C66063-E019-D74B-803B-4BE3CBB31CE6}"/>
              </a:ext>
            </a:extLst>
          </p:cNvPr>
          <p:cNvSpPr>
            <a:spLocks noChangeArrowheads="1"/>
          </p:cNvSpPr>
          <p:nvPr/>
        </p:nvSpPr>
        <p:spPr bwMode="auto">
          <a:xfrm>
            <a:off x="10114541" y="2011799"/>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Rectangle 74">
            <a:extLst>
              <a:ext uri="{FF2B5EF4-FFF2-40B4-BE49-F238E27FC236}">
                <a16:creationId xmlns:a16="http://schemas.microsoft.com/office/drawing/2014/main" id="{603A87CF-5F24-18C7-13EA-B152A0FB96E0}"/>
              </a:ext>
            </a:extLst>
          </p:cNvPr>
          <p:cNvSpPr>
            <a:spLocks noChangeArrowheads="1"/>
          </p:cNvSpPr>
          <p:nvPr/>
        </p:nvSpPr>
        <p:spPr bwMode="auto">
          <a:xfrm>
            <a:off x="10206616" y="2011799"/>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Rectangle 75">
            <a:extLst>
              <a:ext uri="{FF2B5EF4-FFF2-40B4-BE49-F238E27FC236}">
                <a16:creationId xmlns:a16="http://schemas.microsoft.com/office/drawing/2014/main" id="{AED03F6E-1BB6-1AFA-EBE3-985C09F6CC57}"/>
              </a:ext>
            </a:extLst>
          </p:cNvPr>
          <p:cNvSpPr>
            <a:spLocks noChangeArrowheads="1"/>
          </p:cNvSpPr>
          <p:nvPr/>
        </p:nvSpPr>
        <p:spPr bwMode="auto">
          <a:xfrm>
            <a:off x="10303454" y="2011799"/>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76">
            <a:extLst>
              <a:ext uri="{FF2B5EF4-FFF2-40B4-BE49-F238E27FC236}">
                <a16:creationId xmlns:a16="http://schemas.microsoft.com/office/drawing/2014/main" id="{B6808941-42E5-9839-971F-695FB0E0ECEC}"/>
              </a:ext>
            </a:extLst>
          </p:cNvPr>
          <p:cNvSpPr>
            <a:spLocks noChangeArrowheads="1"/>
          </p:cNvSpPr>
          <p:nvPr/>
        </p:nvSpPr>
        <p:spPr bwMode="auto">
          <a:xfrm>
            <a:off x="10398704" y="2011799"/>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Rectangle 78">
            <a:extLst>
              <a:ext uri="{FF2B5EF4-FFF2-40B4-BE49-F238E27FC236}">
                <a16:creationId xmlns:a16="http://schemas.microsoft.com/office/drawing/2014/main" id="{FA98B40C-C8B0-B38A-0E30-8A1F674DE53B}"/>
              </a:ext>
            </a:extLst>
          </p:cNvPr>
          <p:cNvSpPr>
            <a:spLocks noChangeArrowheads="1"/>
          </p:cNvSpPr>
          <p:nvPr/>
        </p:nvSpPr>
        <p:spPr bwMode="auto">
          <a:xfrm>
            <a:off x="7146205" y="2749987"/>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196">
            <a:extLst>
              <a:ext uri="{FF2B5EF4-FFF2-40B4-BE49-F238E27FC236}">
                <a16:creationId xmlns:a16="http://schemas.microsoft.com/office/drawing/2014/main" id="{57F985E2-5599-ECD7-1861-778805AA0601}"/>
              </a:ext>
            </a:extLst>
          </p:cNvPr>
          <p:cNvSpPr txBox="1">
            <a:spLocks noChangeArrowheads="1"/>
          </p:cNvSpPr>
          <p:nvPr/>
        </p:nvSpPr>
        <p:spPr bwMode="auto">
          <a:xfrm>
            <a:off x="6741935" y="2609794"/>
            <a:ext cx="394370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Receiver’s view of the sequence number space </a:t>
            </a:r>
          </a:p>
        </p:txBody>
      </p:sp>
      <p:sp>
        <p:nvSpPr>
          <p:cNvPr id="84" name="Rectangle 68">
            <a:extLst>
              <a:ext uri="{FF2B5EF4-FFF2-40B4-BE49-F238E27FC236}">
                <a16:creationId xmlns:a16="http://schemas.microsoft.com/office/drawing/2014/main" id="{A82D0736-9A45-4320-E183-236394DB127B}"/>
              </a:ext>
            </a:extLst>
          </p:cNvPr>
          <p:cNvSpPr>
            <a:spLocks noChangeArrowheads="1"/>
          </p:cNvSpPr>
          <p:nvPr/>
        </p:nvSpPr>
        <p:spPr bwMode="auto">
          <a:xfrm>
            <a:off x="8166101" y="200800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Rectangle 69">
            <a:extLst>
              <a:ext uri="{FF2B5EF4-FFF2-40B4-BE49-F238E27FC236}">
                <a16:creationId xmlns:a16="http://schemas.microsoft.com/office/drawing/2014/main" id="{3D794D38-2FAC-27E1-3D93-5C404FDDB7C4}"/>
              </a:ext>
            </a:extLst>
          </p:cNvPr>
          <p:cNvSpPr>
            <a:spLocks noChangeArrowheads="1"/>
          </p:cNvSpPr>
          <p:nvPr/>
        </p:nvSpPr>
        <p:spPr bwMode="auto">
          <a:xfrm>
            <a:off x="8262939" y="200959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70">
            <a:extLst>
              <a:ext uri="{FF2B5EF4-FFF2-40B4-BE49-F238E27FC236}">
                <a16:creationId xmlns:a16="http://schemas.microsoft.com/office/drawing/2014/main" id="{638B287B-657E-B409-3D91-4037EF3C58CB}"/>
              </a:ext>
            </a:extLst>
          </p:cNvPr>
          <p:cNvSpPr>
            <a:spLocks noChangeArrowheads="1"/>
          </p:cNvSpPr>
          <p:nvPr/>
        </p:nvSpPr>
        <p:spPr bwMode="auto">
          <a:xfrm>
            <a:off x="8359776" y="200800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Rectangle 71">
            <a:extLst>
              <a:ext uri="{FF2B5EF4-FFF2-40B4-BE49-F238E27FC236}">
                <a16:creationId xmlns:a16="http://schemas.microsoft.com/office/drawing/2014/main" id="{083D771B-70AB-E830-249E-9A00FD50FFBB}"/>
              </a:ext>
            </a:extLst>
          </p:cNvPr>
          <p:cNvSpPr>
            <a:spLocks noChangeArrowheads="1"/>
          </p:cNvSpPr>
          <p:nvPr/>
        </p:nvSpPr>
        <p:spPr bwMode="auto">
          <a:xfrm>
            <a:off x="8458201" y="2008006"/>
            <a:ext cx="65088" cy="622300"/>
          </a:xfrm>
          <a:prstGeom prst="rect">
            <a:avLst/>
          </a:prstGeom>
          <a:solidFill>
            <a:srgbClr val="7030A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2">
            <a:extLst>
              <a:ext uri="{FF2B5EF4-FFF2-40B4-BE49-F238E27FC236}">
                <a16:creationId xmlns:a16="http://schemas.microsoft.com/office/drawing/2014/main" id="{B0749724-3589-1DAC-33D1-A3A3D456F9BC}"/>
              </a:ext>
            </a:extLst>
          </p:cNvPr>
          <p:cNvSpPr>
            <a:spLocks noChangeArrowheads="1"/>
          </p:cNvSpPr>
          <p:nvPr/>
        </p:nvSpPr>
        <p:spPr bwMode="auto">
          <a:xfrm>
            <a:off x="8553451" y="200800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9" name="Rectangle 73">
            <a:extLst>
              <a:ext uri="{FF2B5EF4-FFF2-40B4-BE49-F238E27FC236}">
                <a16:creationId xmlns:a16="http://schemas.microsoft.com/office/drawing/2014/main" id="{8C31036F-AFA7-89AE-7DF3-D0750AE23A7B}"/>
              </a:ext>
            </a:extLst>
          </p:cNvPr>
          <p:cNvSpPr>
            <a:spLocks noChangeArrowheads="1"/>
          </p:cNvSpPr>
          <p:nvPr/>
        </p:nvSpPr>
        <p:spPr bwMode="auto">
          <a:xfrm>
            <a:off x="8648701" y="2008006"/>
            <a:ext cx="65088" cy="622300"/>
          </a:xfrm>
          <a:prstGeom prst="rect">
            <a:avLst/>
          </a:prstGeom>
          <a:solidFill>
            <a:srgbClr val="7030A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Rectangle 74">
            <a:extLst>
              <a:ext uri="{FF2B5EF4-FFF2-40B4-BE49-F238E27FC236}">
                <a16:creationId xmlns:a16="http://schemas.microsoft.com/office/drawing/2014/main" id="{D8A3B1DA-1147-CDED-0674-841AB2C34365}"/>
              </a:ext>
            </a:extLst>
          </p:cNvPr>
          <p:cNvSpPr>
            <a:spLocks noChangeArrowheads="1"/>
          </p:cNvSpPr>
          <p:nvPr/>
        </p:nvSpPr>
        <p:spPr bwMode="auto">
          <a:xfrm>
            <a:off x="8740776" y="200800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1" name="Rectangle 75">
            <a:extLst>
              <a:ext uri="{FF2B5EF4-FFF2-40B4-BE49-F238E27FC236}">
                <a16:creationId xmlns:a16="http://schemas.microsoft.com/office/drawing/2014/main" id="{1072174A-A49B-0C8B-8B9B-2C429E113575}"/>
              </a:ext>
            </a:extLst>
          </p:cNvPr>
          <p:cNvSpPr>
            <a:spLocks noChangeArrowheads="1"/>
          </p:cNvSpPr>
          <p:nvPr/>
        </p:nvSpPr>
        <p:spPr bwMode="auto">
          <a:xfrm>
            <a:off x="8837614" y="2008006"/>
            <a:ext cx="65087" cy="622300"/>
          </a:xfrm>
          <a:prstGeom prst="rect">
            <a:avLst/>
          </a:prstGeom>
          <a:solidFill>
            <a:srgbClr val="7030A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68">
            <a:extLst>
              <a:ext uri="{FF2B5EF4-FFF2-40B4-BE49-F238E27FC236}">
                <a16:creationId xmlns:a16="http://schemas.microsoft.com/office/drawing/2014/main" id="{360805CC-2047-996D-0168-150C3793528A}"/>
              </a:ext>
            </a:extLst>
          </p:cNvPr>
          <p:cNvSpPr>
            <a:spLocks noChangeArrowheads="1"/>
          </p:cNvSpPr>
          <p:nvPr/>
        </p:nvSpPr>
        <p:spPr bwMode="auto">
          <a:xfrm>
            <a:off x="8954440"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69">
            <a:extLst>
              <a:ext uri="{FF2B5EF4-FFF2-40B4-BE49-F238E27FC236}">
                <a16:creationId xmlns:a16="http://schemas.microsoft.com/office/drawing/2014/main" id="{1DDD41BB-F3E7-80A9-D6F8-DC0D7A410548}"/>
              </a:ext>
            </a:extLst>
          </p:cNvPr>
          <p:cNvSpPr>
            <a:spLocks noChangeArrowheads="1"/>
          </p:cNvSpPr>
          <p:nvPr/>
        </p:nvSpPr>
        <p:spPr bwMode="auto">
          <a:xfrm>
            <a:off x="9051278" y="20100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5" name="Rectangle 70">
            <a:extLst>
              <a:ext uri="{FF2B5EF4-FFF2-40B4-BE49-F238E27FC236}">
                <a16:creationId xmlns:a16="http://schemas.microsoft.com/office/drawing/2014/main" id="{9FCB3E88-BFDD-9C60-A94D-FFE9418727F6}"/>
              </a:ext>
            </a:extLst>
          </p:cNvPr>
          <p:cNvSpPr>
            <a:spLocks noChangeArrowheads="1"/>
          </p:cNvSpPr>
          <p:nvPr/>
        </p:nvSpPr>
        <p:spPr bwMode="auto">
          <a:xfrm>
            <a:off x="9148115"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6" name="Rectangle 71">
            <a:extLst>
              <a:ext uri="{FF2B5EF4-FFF2-40B4-BE49-F238E27FC236}">
                <a16:creationId xmlns:a16="http://schemas.microsoft.com/office/drawing/2014/main" id="{1C10B20D-5CDC-37CF-B7E8-14D332DA29F4}"/>
              </a:ext>
            </a:extLst>
          </p:cNvPr>
          <p:cNvSpPr>
            <a:spLocks noChangeArrowheads="1"/>
          </p:cNvSpPr>
          <p:nvPr/>
        </p:nvSpPr>
        <p:spPr bwMode="auto">
          <a:xfrm>
            <a:off x="9246540"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Rectangle 72">
            <a:extLst>
              <a:ext uri="{FF2B5EF4-FFF2-40B4-BE49-F238E27FC236}">
                <a16:creationId xmlns:a16="http://schemas.microsoft.com/office/drawing/2014/main" id="{8799353A-4521-013A-1171-B21CB95CC2A3}"/>
              </a:ext>
            </a:extLst>
          </p:cNvPr>
          <p:cNvSpPr>
            <a:spLocks noChangeArrowheads="1"/>
          </p:cNvSpPr>
          <p:nvPr/>
        </p:nvSpPr>
        <p:spPr bwMode="auto">
          <a:xfrm>
            <a:off x="9341790"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Rectangle 73">
            <a:extLst>
              <a:ext uri="{FF2B5EF4-FFF2-40B4-BE49-F238E27FC236}">
                <a16:creationId xmlns:a16="http://schemas.microsoft.com/office/drawing/2014/main" id="{B2C96073-AECF-9002-ABC5-BD990917E9C1}"/>
              </a:ext>
            </a:extLst>
          </p:cNvPr>
          <p:cNvSpPr>
            <a:spLocks noChangeArrowheads="1"/>
          </p:cNvSpPr>
          <p:nvPr/>
        </p:nvSpPr>
        <p:spPr bwMode="auto">
          <a:xfrm>
            <a:off x="9437040"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74">
            <a:extLst>
              <a:ext uri="{FF2B5EF4-FFF2-40B4-BE49-F238E27FC236}">
                <a16:creationId xmlns:a16="http://schemas.microsoft.com/office/drawing/2014/main" id="{4D0880B9-E43B-F094-F90C-9E88C015D899}"/>
              </a:ext>
            </a:extLst>
          </p:cNvPr>
          <p:cNvSpPr>
            <a:spLocks noChangeArrowheads="1"/>
          </p:cNvSpPr>
          <p:nvPr/>
        </p:nvSpPr>
        <p:spPr bwMode="auto">
          <a:xfrm>
            <a:off x="9529115" y="20084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Rectangle 75">
            <a:extLst>
              <a:ext uri="{FF2B5EF4-FFF2-40B4-BE49-F238E27FC236}">
                <a16:creationId xmlns:a16="http://schemas.microsoft.com/office/drawing/2014/main" id="{074EA09E-5137-7175-1EBA-D332CFF47AB7}"/>
              </a:ext>
            </a:extLst>
          </p:cNvPr>
          <p:cNvSpPr>
            <a:spLocks noChangeArrowheads="1"/>
          </p:cNvSpPr>
          <p:nvPr/>
        </p:nvSpPr>
        <p:spPr bwMode="auto">
          <a:xfrm>
            <a:off x="9625953" y="20084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cxnSp>
        <p:nvCxnSpPr>
          <p:cNvPr id="102" name="Straight Arrow Connector 101">
            <a:extLst>
              <a:ext uri="{FF2B5EF4-FFF2-40B4-BE49-F238E27FC236}">
                <a16:creationId xmlns:a16="http://schemas.microsoft.com/office/drawing/2014/main" id="{69ADD0B2-9034-769C-7A61-EDC75B6CF0B7}"/>
              </a:ext>
            </a:extLst>
          </p:cNvPr>
          <p:cNvCxnSpPr>
            <a:cxnSpLocks/>
            <a:endCxn id="89" idx="0"/>
          </p:cNvCxnSpPr>
          <p:nvPr/>
        </p:nvCxnSpPr>
        <p:spPr>
          <a:xfrm flipH="1">
            <a:off x="8681245" y="1330259"/>
            <a:ext cx="545163" cy="6777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9E8F17D-5E88-0A38-419A-F4C48A2C1A04}"/>
              </a:ext>
            </a:extLst>
          </p:cNvPr>
          <p:cNvCxnSpPr>
            <a:cxnSpLocks/>
            <a:endCxn id="87" idx="0"/>
          </p:cNvCxnSpPr>
          <p:nvPr/>
        </p:nvCxnSpPr>
        <p:spPr>
          <a:xfrm flipH="1">
            <a:off x="8490745" y="1266498"/>
            <a:ext cx="487362" cy="7415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3D31747C-0A79-7AF2-24AD-065C80DD324E}"/>
              </a:ext>
            </a:extLst>
          </p:cNvPr>
          <p:cNvSpPr txBox="1"/>
          <p:nvPr/>
        </p:nvSpPr>
        <p:spPr>
          <a:xfrm>
            <a:off x="8876364" y="620167"/>
            <a:ext cx="2346561" cy="646331"/>
          </a:xfrm>
          <a:prstGeom prst="rect">
            <a:avLst/>
          </a:prstGeom>
          <a:noFill/>
        </p:spPr>
        <p:txBody>
          <a:bodyPr wrap="square" rtlCol="0">
            <a:spAutoFit/>
          </a:bodyPr>
          <a:lstStyle/>
          <a:p>
            <a:r>
              <a:rPr lang="en-US"/>
              <a:t>Received out of order (optional to track)</a:t>
            </a:r>
          </a:p>
        </p:txBody>
      </p:sp>
      <p:cxnSp>
        <p:nvCxnSpPr>
          <p:cNvPr id="111" name="Straight Arrow Connector 110">
            <a:extLst>
              <a:ext uri="{FF2B5EF4-FFF2-40B4-BE49-F238E27FC236}">
                <a16:creationId xmlns:a16="http://schemas.microsoft.com/office/drawing/2014/main" id="{FEE8B61B-E17D-5567-8E3A-45A4A8E3CF3D}"/>
              </a:ext>
            </a:extLst>
          </p:cNvPr>
          <p:cNvCxnSpPr>
            <a:cxnSpLocks/>
            <a:endCxn id="91" idx="0"/>
          </p:cNvCxnSpPr>
          <p:nvPr/>
        </p:nvCxnSpPr>
        <p:spPr>
          <a:xfrm flipH="1">
            <a:off x="8870158" y="1266498"/>
            <a:ext cx="672883" cy="7415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08412546-2447-5524-082F-77E4CEAFA9CE}"/>
              </a:ext>
            </a:extLst>
          </p:cNvPr>
          <p:cNvSpPr txBox="1"/>
          <p:nvPr/>
        </p:nvSpPr>
        <p:spPr>
          <a:xfrm>
            <a:off x="9761322" y="1362009"/>
            <a:ext cx="1916832" cy="646331"/>
          </a:xfrm>
          <a:prstGeom prst="rect">
            <a:avLst/>
          </a:prstGeom>
          <a:noFill/>
        </p:spPr>
        <p:txBody>
          <a:bodyPr wrap="square" rtlCol="0">
            <a:spAutoFit/>
          </a:bodyPr>
          <a:lstStyle/>
          <a:p>
            <a:r>
              <a:rPr lang="en-US" dirty="0"/>
              <a:t>Grey ones are not received</a:t>
            </a:r>
          </a:p>
        </p:txBody>
      </p:sp>
      <p:cxnSp>
        <p:nvCxnSpPr>
          <p:cNvPr id="119" name="Straight Arrow Connector 118">
            <a:extLst>
              <a:ext uri="{FF2B5EF4-FFF2-40B4-BE49-F238E27FC236}">
                <a16:creationId xmlns:a16="http://schemas.microsoft.com/office/drawing/2014/main" id="{F85B4844-15BC-00BC-DB3C-24D7746395F1}"/>
              </a:ext>
            </a:extLst>
          </p:cNvPr>
          <p:cNvCxnSpPr>
            <a:cxnSpLocks/>
          </p:cNvCxnSpPr>
          <p:nvPr/>
        </p:nvCxnSpPr>
        <p:spPr>
          <a:xfrm>
            <a:off x="6611579" y="1555138"/>
            <a:ext cx="633917" cy="452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77CA5841-0A61-C103-EAF4-6E6C74374D09}"/>
              </a:ext>
            </a:extLst>
          </p:cNvPr>
          <p:cNvSpPr txBox="1"/>
          <p:nvPr/>
        </p:nvSpPr>
        <p:spPr>
          <a:xfrm>
            <a:off x="5114259" y="1039030"/>
            <a:ext cx="1946509" cy="646331"/>
          </a:xfrm>
          <a:prstGeom prst="rect">
            <a:avLst/>
          </a:prstGeom>
          <a:noFill/>
        </p:spPr>
        <p:txBody>
          <a:bodyPr wrap="square" rtlCol="0">
            <a:spAutoFit/>
          </a:bodyPr>
          <a:lstStyle/>
          <a:p>
            <a:r>
              <a:rPr lang="en-US" dirty="0"/>
              <a:t>Sequence number = </a:t>
            </a:r>
            <a:r>
              <a:rPr lang="en-US" dirty="0" err="1"/>
              <a:t>init_seq</a:t>
            </a:r>
            <a:endParaRPr lang="en-US" dirty="0"/>
          </a:p>
        </p:txBody>
      </p:sp>
      <p:sp>
        <p:nvSpPr>
          <p:cNvPr id="127" name="Right Brace 126">
            <a:extLst>
              <a:ext uri="{FF2B5EF4-FFF2-40B4-BE49-F238E27FC236}">
                <a16:creationId xmlns:a16="http://schemas.microsoft.com/office/drawing/2014/main" id="{DBA27625-B13B-26BD-C7E9-8A9F3D13DD7F}"/>
              </a:ext>
            </a:extLst>
          </p:cNvPr>
          <p:cNvSpPr/>
          <p:nvPr/>
        </p:nvSpPr>
        <p:spPr>
          <a:xfrm rot="16200000">
            <a:off x="7539419" y="1293618"/>
            <a:ext cx="290945" cy="884781"/>
          </a:xfrm>
          <a:prstGeom prst="rightBrace">
            <a:avLst>
              <a:gd name="adj1" fmla="val 248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TextBox 128">
            <a:extLst>
              <a:ext uri="{FF2B5EF4-FFF2-40B4-BE49-F238E27FC236}">
                <a16:creationId xmlns:a16="http://schemas.microsoft.com/office/drawing/2014/main" id="{45A11853-986F-6F9E-3570-70D10543B428}"/>
              </a:ext>
            </a:extLst>
          </p:cNvPr>
          <p:cNvSpPr txBox="1"/>
          <p:nvPr/>
        </p:nvSpPr>
        <p:spPr>
          <a:xfrm>
            <a:off x="7156772" y="1221852"/>
            <a:ext cx="1039464" cy="369332"/>
          </a:xfrm>
          <a:prstGeom prst="rect">
            <a:avLst/>
          </a:prstGeom>
          <a:noFill/>
        </p:spPr>
        <p:txBody>
          <a:bodyPr wrap="square" rtlCol="0">
            <a:spAutoFit/>
          </a:bodyPr>
          <a:lstStyle/>
          <a:p>
            <a:r>
              <a:rPr lang="en-US" dirty="0"/>
              <a:t>received</a:t>
            </a:r>
          </a:p>
        </p:txBody>
      </p:sp>
      <p:sp>
        <p:nvSpPr>
          <p:cNvPr id="130" name="Rectangle 5">
            <a:extLst>
              <a:ext uri="{FF2B5EF4-FFF2-40B4-BE49-F238E27FC236}">
                <a16:creationId xmlns:a16="http://schemas.microsoft.com/office/drawing/2014/main" id="{19933E5A-3EC0-4DD6-B9C1-F342021918EB}"/>
              </a:ext>
            </a:extLst>
          </p:cNvPr>
          <p:cNvSpPr txBox="1">
            <a:spLocks noChangeArrowheads="1"/>
          </p:cNvSpPr>
          <p:nvPr/>
        </p:nvSpPr>
        <p:spPr bwMode="auto">
          <a:xfrm>
            <a:off x="525525" y="2001103"/>
            <a:ext cx="6509046" cy="28557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buSzTx/>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a:p>
            <a:pPr lvl="1">
              <a:defRPr/>
            </a:pPr>
            <a:r>
              <a:rPr lang="en-US" altLang="en-US" kern="0" dirty="0">
                <a:solidFill>
                  <a:prstClr val="black"/>
                </a:solidFill>
                <a:latin typeface="Calibri" panose="020F0502020204030204"/>
                <a:ea typeface="ＭＳ Ｐゴシック" panose="020B0600070205080204" pitchFamily="34" charset="-128"/>
              </a:rPr>
              <a:t>Has seq number of next expected in-order byte</a:t>
            </a:r>
            <a:endPar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a:buSzTx/>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ACK(n)</a:t>
            </a:r>
            <a:r>
              <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means:</a:t>
            </a:r>
          </a:p>
          <a:p>
            <a:pPr lvl="1">
              <a:defRPr/>
            </a:pPr>
            <a:r>
              <a:rPr lang="en-US" altLang="en-US" kern="0" dirty="0">
                <a:solidFill>
                  <a:prstClr val="black"/>
                </a:solidFill>
                <a:latin typeface="Calibri" panose="020F0502020204030204"/>
                <a:ea typeface="ＭＳ Ｐゴシック" panose="020B0600070205080204" pitchFamily="34" charset="-128"/>
              </a:rPr>
              <a:t>All bytes in [</a:t>
            </a:r>
            <a:r>
              <a:rPr lang="en-US" altLang="en-US" kern="0" dirty="0" err="1">
                <a:solidFill>
                  <a:prstClr val="black"/>
                </a:solidFill>
                <a:latin typeface="Calibri" panose="020F0502020204030204"/>
                <a:ea typeface="ＭＳ Ｐゴシック" panose="020B0600070205080204" pitchFamily="34" charset="-128"/>
              </a:rPr>
              <a:t>init_seq</a:t>
            </a:r>
            <a:r>
              <a:rPr lang="en-US" altLang="en-US" kern="0" dirty="0">
                <a:solidFill>
                  <a:prstClr val="black"/>
                </a:solidFill>
                <a:latin typeface="Calibri" panose="020F0502020204030204"/>
                <a:ea typeface="ＭＳ Ｐゴシック" panose="020B0600070205080204" pitchFamily="34" charset="-128"/>
              </a:rPr>
              <a:t>, n – 1]</a:t>
            </a:r>
            <a:r>
              <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rPr>
              <a:t> are received.</a:t>
            </a:r>
          </a:p>
          <a:p>
            <a:pPr lvl="1">
              <a:defRPr/>
            </a:pPr>
            <a:r>
              <a:rPr lang="en-US" altLang="en-US" kern="0" dirty="0">
                <a:solidFill>
                  <a:prstClr val="black"/>
                </a:solidFill>
                <a:latin typeface="Calibri" panose="020F0502020204030204"/>
                <a:ea typeface="ＭＳ Ｐゴシック" panose="020B0600070205080204" pitchFamily="34" charset="-128"/>
              </a:rPr>
              <a:t>The receiver is expecting byte n next</a:t>
            </a:r>
            <a:endParaRPr kumimoji="0" lang="en-US" altLang="en-US" b="0" i="0" u="none" strike="noStrike" kern="0" cap="none" spc="0" normalizeH="0" noProof="0" dirty="0">
              <a:ln>
                <a:noFill/>
              </a:ln>
              <a:solidFill>
                <a:prstClr val="black"/>
              </a:solidFill>
              <a:effectLst/>
              <a:uLnTx/>
              <a:uFillTx/>
              <a:latin typeface="Calibri" panose="020F0502020204030204"/>
              <a:ea typeface="ＭＳ Ｐゴシック" panose="020B0600070205080204" pitchFamily="34" charset="-128"/>
            </a:endParaRPr>
          </a:p>
          <a:p>
            <a:pPr>
              <a:buSzTx/>
              <a:defRPr/>
            </a:pPr>
            <a:r>
              <a:rPr lang="en-US" altLang="en-US" sz="3200" kern="0" dirty="0">
                <a:solidFill>
                  <a:prstClr val="black"/>
                </a:solidFill>
                <a:latin typeface="Calibri" panose="020F0502020204030204"/>
                <a:ea typeface="ＭＳ Ｐゴシック" panose="020B0600070205080204" pitchFamily="34" charset="-128"/>
              </a:rPr>
              <a:t> </a:t>
            </a:r>
            <a:r>
              <a:rPr lang="en-US" altLang="en-US" kern="0" dirty="0">
                <a:solidFill>
                  <a:prstClr val="black"/>
                </a:solidFill>
                <a:latin typeface="Calibri" panose="020F0502020204030204"/>
                <a:ea typeface="ＭＳ Ｐゴシック" panose="020B0600070205080204" pitchFamily="34" charset="-128"/>
              </a:rPr>
              <a:t>Note the difference from Go-Back-N ack</a:t>
            </a:r>
            <a:endPar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Tree>
    <p:custDataLst>
      <p:tags r:id="rId1"/>
    </p:custDataLst>
    <p:extLst>
      <p:ext uri="{BB962C8B-B14F-4D97-AF65-F5344CB8AC3E}">
        <p14:creationId xmlns:p14="http://schemas.microsoft.com/office/powerpoint/2010/main" val="411395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ssolv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0">
                                            <p:txEl>
                                              <p:pRg st="0" end="0"/>
                                            </p:txEl>
                                          </p:spTgt>
                                        </p:tgtEl>
                                        <p:attrNameLst>
                                          <p:attrName>style.visibility</p:attrName>
                                        </p:attrNameLst>
                                      </p:cBhvr>
                                      <p:to>
                                        <p:strVal val="visible"/>
                                      </p:to>
                                    </p:set>
                                    <p:animEffect transition="in" filter="dissolve">
                                      <p:cBhvr>
                                        <p:cTn id="43" dur="500"/>
                                        <p:tgtEl>
                                          <p:spTgt spid="13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30">
                                            <p:txEl>
                                              <p:pRg st="1" end="1"/>
                                            </p:txEl>
                                          </p:spTgt>
                                        </p:tgtEl>
                                        <p:attrNameLst>
                                          <p:attrName>style.visibility</p:attrName>
                                        </p:attrNameLst>
                                      </p:cBhvr>
                                      <p:to>
                                        <p:strVal val="visible"/>
                                      </p:to>
                                    </p:set>
                                    <p:animEffect transition="in" filter="dissolve">
                                      <p:cBhvr>
                                        <p:cTn id="48" dur="500"/>
                                        <p:tgtEl>
                                          <p:spTgt spid="13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0">
                                            <p:txEl>
                                              <p:pRg st="2" end="2"/>
                                            </p:txEl>
                                          </p:spTgt>
                                        </p:tgtEl>
                                        <p:attrNameLst>
                                          <p:attrName>style.visibility</p:attrName>
                                        </p:attrNameLst>
                                      </p:cBhvr>
                                      <p:to>
                                        <p:strVal val="visible"/>
                                      </p:to>
                                    </p:set>
                                    <p:animEffect transition="in" filter="dissolve">
                                      <p:cBhvr>
                                        <p:cTn id="53" dur="500"/>
                                        <p:tgtEl>
                                          <p:spTgt spid="13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30">
                                            <p:txEl>
                                              <p:pRg st="3" end="3"/>
                                            </p:txEl>
                                          </p:spTgt>
                                        </p:tgtEl>
                                        <p:attrNameLst>
                                          <p:attrName>style.visibility</p:attrName>
                                        </p:attrNameLst>
                                      </p:cBhvr>
                                      <p:to>
                                        <p:strVal val="visible"/>
                                      </p:to>
                                    </p:set>
                                    <p:animEffect transition="in" filter="dissolve">
                                      <p:cBhvr>
                                        <p:cTn id="58" dur="500"/>
                                        <p:tgtEl>
                                          <p:spTgt spid="130">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30">
                                            <p:txEl>
                                              <p:pRg st="4" end="4"/>
                                            </p:txEl>
                                          </p:spTgt>
                                        </p:tgtEl>
                                        <p:attrNameLst>
                                          <p:attrName>style.visibility</p:attrName>
                                        </p:attrNameLst>
                                      </p:cBhvr>
                                      <p:to>
                                        <p:strVal val="visible"/>
                                      </p:to>
                                    </p:set>
                                    <p:animEffect transition="in" filter="dissolve">
                                      <p:cBhvr>
                                        <p:cTn id="63" dur="500"/>
                                        <p:tgtEl>
                                          <p:spTgt spid="130">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30">
                                            <p:txEl>
                                              <p:pRg st="5" end="5"/>
                                            </p:txEl>
                                          </p:spTgt>
                                        </p:tgtEl>
                                        <p:attrNameLst>
                                          <p:attrName>style.visibility</p:attrName>
                                        </p:attrNameLst>
                                      </p:cBhvr>
                                      <p:to>
                                        <p:strVal val="visible"/>
                                      </p:to>
                                    </p:set>
                                    <p:animEffect transition="in" filter="dissolve">
                                      <p:cBhvr>
                                        <p:cTn id="68" dur="500"/>
                                        <p:tgtEl>
                                          <p:spTgt spid="130">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dissolve">
                                      <p:cBhvr>
                                        <p:cTn id="73" dur="500"/>
                                        <p:tgtEl>
                                          <p:spTgt spid="3">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
                                            <p:txEl>
                                              <p:pRg st="1" end="1"/>
                                            </p:txEl>
                                          </p:spTgt>
                                        </p:tgtEl>
                                        <p:attrNameLst>
                                          <p:attrName>style.visibility</p:attrName>
                                        </p:attrNameLst>
                                      </p:cBhvr>
                                      <p:to>
                                        <p:strVal val="visible"/>
                                      </p:to>
                                    </p:set>
                                    <p:animEffect transition="in" filter="dissolve">
                                      <p:cBhvr>
                                        <p:cTn id="7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8" grpId="0"/>
      <p:bldP spid="118" grpId="0"/>
      <p:bldP spid="122" grpId="0"/>
      <p:bldP spid="127" grpId="0" animBg="1"/>
      <p:bldP spid="129" grpId="0"/>
      <p:bldP spid="13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byte stream “</a:t>
            </a:r>
            <a:r>
              <a:rPr lang="en-US" altLang="en-US" sz="2800" kern="0">
                <a:solidFill>
                  <a:prstClr val="black"/>
                </a:solidFill>
                <a:latin typeface="Calibri" panose="020F0502020204030204"/>
                <a:ea typeface="ＭＳ Ｐゴシック" panose="020B0600070205080204" pitchFamily="34" charset="-128"/>
              </a:rPr>
              <a:t>offset</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of first byte in segment’s data</a:t>
            </a:r>
            <a:endParaRPr kumimoji="0" lang="en-US" altLang="ja-JP" sz="24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Narrow" charset="0"/>
                  <a:ea typeface="ＭＳ Ｐゴシック" charset="0"/>
                  <a:cs typeface="+mn-cs"/>
                </a:rPr>
                <a:t>A</a:t>
              </a:r>
            </a:p>
          </p:txBody>
        </p:sp>
      </p:gr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363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dissolve">
                                      <p:cBhvr>
                                        <p:cTn id="22" dur="500"/>
                                        <p:tgtEl>
                                          <p:spTgt spid="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dissolv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A5D7F-D832-0E91-63E5-A9FA592E0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F9CF5-664C-FCB8-D646-86744E5CD4D1}"/>
              </a:ext>
            </a:extLst>
          </p:cNvPr>
          <p:cNvSpPr>
            <a:spLocks noGrp="1"/>
          </p:cNvSpPr>
          <p:nvPr>
            <p:ph type="title"/>
          </p:nvPr>
        </p:nvSpPr>
        <p:spPr>
          <a:xfrm>
            <a:off x="798690" y="289325"/>
            <a:ext cx="11393310" cy="894622"/>
          </a:xfrm>
        </p:spPr>
        <p:txBody>
          <a:bodyPr>
            <a:normAutofit/>
          </a:bodyPr>
          <a:lstStyle/>
          <a:p>
            <a:r>
              <a:rPr lang="en-US" sz="4800"/>
              <a:t>TCP sequence numbers, ACKs</a:t>
            </a:r>
            <a:endParaRPr lang="en-US" sz="4400" b="0"/>
          </a:p>
        </p:txBody>
      </p:sp>
      <p:sp>
        <p:nvSpPr>
          <p:cNvPr id="133" name="Text Box 8">
            <a:extLst>
              <a:ext uri="{FF2B5EF4-FFF2-40B4-BE49-F238E27FC236}">
                <a16:creationId xmlns:a16="http://schemas.microsoft.com/office/drawing/2014/main" id="{D2C73ADE-2672-243D-7E41-434289F638FF}"/>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EC89DF53-3736-D0AC-C3D9-382C1DF97D0C}"/>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85C8B333-8C74-DD96-B139-1257E8E1F403}"/>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906676AD-00BB-175F-51EF-A823A123A547}"/>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31260665-C754-C029-0930-6B3F69F4C00E}"/>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B70EBBD4-42EA-4001-3C4A-41B7216BBC7B}"/>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7626B0E2-94F7-68D4-099B-B278EB539090}"/>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1345E5F9-4741-8F45-80F2-965A3C9C2B65}"/>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A6487EE1-C495-6033-E182-B278024CB230}"/>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FFDEF9FD-095C-B903-37A6-18B8F5F3374E}"/>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574C099-DB8F-48D2-0305-FC863F5A8651}"/>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A00DEEFB-F487-9044-D3FB-060CB36097A0}"/>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0A3FECFC-882F-A518-C5E9-A6F3D95F8D9D}"/>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AEBCC0FD-B20F-86A1-0812-797D894BE851}"/>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43D6F2DE-91B9-E449-A9B1-AC9B6816DF1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499B0A57-0CCF-23E0-583A-E7E616B8E6CE}"/>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6977488B-FEBD-6DF1-E7C1-AFF076B12190}"/>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C0B86BF1-DC8A-88BD-7AE4-4F52722AD5B2}"/>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FB7255A2-8A93-BEA2-323B-0A5FF08D089E}"/>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9CDF1BC2-F278-E06D-F86F-717472B7F7BE}"/>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F968BCCB-062E-D7E0-04C5-56C32D8494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93A7FC8B-A3F9-4ACF-0E13-9234BFDC7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141E6187-90EE-5A0F-8413-EB3C6B9438E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F90F42CF-136B-4C54-D0BC-93085572EF40}"/>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3D4B0E5E-D12D-808C-5930-25CEBCE36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0D93EF06-A08A-2330-73B5-C0B3C1C4C7B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A3295C5-6731-4634-B7DF-9079E8E942F4}"/>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B968C297-AD77-AB4B-0465-EB8EB8A74572}"/>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D7B93B8D-82C6-A528-6E78-E41406C2B334}"/>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A66F4D79-12C9-113B-2BAC-E18D5D394AAA}"/>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79C565F8-5626-0922-C796-CAA98BBA95BD}"/>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866323C6-CF6B-D009-1817-14D35E7E1AA5}"/>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1B35FD93-2A77-9ECA-6D81-B01A44A29898}"/>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DE15933C-0227-A608-89D8-395441A5156C}"/>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3BF08231-B34F-D933-B3AB-FB04B72B0D5A}"/>
              </a:ext>
            </a:extLst>
          </p:cNvPr>
          <p:cNvSpPr txBox="1"/>
          <p:nvPr/>
        </p:nvSpPr>
        <p:spPr>
          <a:xfrm>
            <a:off x="7590957" y="4407568"/>
            <a:ext cx="3972145" cy="2123658"/>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400"/>
              <a:t>Note the bi-directional communication!</a:t>
            </a:r>
          </a:p>
          <a:p>
            <a:pPr marL="285750" indent="-285750">
              <a:buFont typeface="Arial" panose="020B0604020202020204" pitchFamily="34" charset="0"/>
              <a:buChar char="•"/>
            </a:pPr>
            <a:r>
              <a:rPr lang="en-US" sz="2400"/>
              <a:t>There are two data streams:</a:t>
            </a:r>
            <a:r>
              <a:rPr lang="en-US" sz="2000"/>
              <a:t> </a:t>
            </a:r>
          </a:p>
          <a:p>
            <a:pPr marL="742950" lvl="1" indent="-285750">
              <a:buFont typeface="Arial" panose="020B0604020202020204" pitchFamily="34" charset="0"/>
              <a:buChar char="•"/>
            </a:pPr>
            <a:r>
              <a:rPr lang="en-US" sz="2000"/>
              <a:t>one in each direction</a:t>
            </a:r>
          </a:p>
          <a:p>
            <a:pPr marL="742950" lvl="1" indent="-285750">
              <a:buFont typeface="Arial" panose="020B0604020202020204" pitchFamily="34" charset="0"/>
              <a:buChar char="•"/>
            </a:pPr>
            <a:r>
              <a:rPr lang="en-US" sz="2000"/>
              <a:t>each with its own sequence number space</a:t>
            </a:r>
          </a:p>
        </p:txBody>
      </p:sp>
    </p:spTree>
    <p:extLst>
      <p:ext uri="{BB962C8B-B14F-4D97-AF65-F5344CB8AC3E}">
        <p14:creationId xmlns:p14="http://schemas.microsoft.com/office/powerpoint/2010/main" val="249576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Sender </a:t>
            </a:r>
            <a:r>
              <a:rPr lang="en-US" sz="3600"/>
              <a:t>(simplified)</a:t>
            </a:r>
            <a:endParaRPr lang="en-US" sz="4400" b="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offset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155485"/>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restart timer if there are still </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P spid="7" grpId="0" build="p" bldLvl="5"/>
      <p:bldP spid="8"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9074" y="4416097"/>
            <a:ext cx="1367496" cy="649090"/>
            <a:chOff x="6249074" y="4416097"/>
            <a:chExt cx="1367496" cy="649090"/>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9074" y="4416097"/>
              <a:ext cx="134844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8124" y="4757410"/>
              <a:ext cx="134844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87174" y="5432097"/>
            <a:ext cx="1348446"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SND.UNA=120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14632" y="2187247"/>
            <a:ext cx="3660634" cy="1112838"/>
            <a:chOff x="6314632" y="2187247"/>
            <a:chExt cx="3660634"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14632" y="2187247"/>
              <a:ext cx="1250663" cy="30777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C00000"/>
                </a:solidFill>
                <a:effectLst/>
                <a:uLnTx/>
                <a:uFillTx/>
                <a:latin typeface="Calibri"/>
                <a:ea typeface="+mn-ea"/>
                <a:cs typeface="+mn-cs"/>
              </a:rPr>
              <a:t>ACK for 120</a:t>
            </a:r>
          </a:p>
        </p:txBody>
      </p:sp>
      <p:sp>
        <p:nvSpPr>
          <p:cNvPr id="3" name="Text Box 214">
            <a:extLst>
              <a:ext uri="{FF2B5EF4-FFF2-40B4-BE49-F238E27FC236}">
                <a16:creationId xmlns:a16="http://schemas.microsoft.com/office/drawing/2014/main" id="{0EBD0549-7B61-9B7D-863F-9EBE5180CBB4}"/>
              </a:ext>
            </a:extLst>
          </p:cNvPr>
          <p:cNvSpPr txBox="1">
            <a:spLocks noChangeArrowheads="1"/>
          </p:cNvSpPr>
          <p:nvPr/>
        </p:nvSpPr>
        <p:spPr bwMode="auto">
          <a:xfrm>
            <a:off x="574237" y="2108169"/>
            <a:ext cx="1250663" cy="30777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=92</a:t>
            </a:r>
          </a:p>
        </p:txBody>
      </p:sp>
      <p:sp>
        <p:nvSpPr>
          <p:cNvPr id="5" name="Text Box 214">
            <a:extLst>
              <a:ext uri="{FF2B5EF4-FFF2-40B4-BE49-F238E27FC236}">
                <a16:creationId xmlns:a16="http://schemas.microsoft.com/office/drawing/2014/main" id="{CC6777B8-C2F7-3064-0492-0E389F7E909C}"/>
              </a:ext>
            </a:extLst>
          </p:cNvPr>
          <p:cNvSpPr txBox="1">
            <a:spLocks noChangeArrowheads="1"/>
          </p:cNvSpPr>
          <p:nvPr/>
        </p:nvSpPr>
        <p:spPr bwMode="auto">
          <a:xfrm>
            <a:off x="645200" y="5327494"/>
            <a:ext cx="1348447" cy="30777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a:solidFill>
                  <a:srgbClr val="000000"/>
                </a:solidFill>
              </a:rPr>
              <a:t>SND.UNA</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=100</a:t>
            </a:r>
          </a:p>
        </p:txBody>
      </p:sp>
      <p:grpSp>
        <p:nvGrpSpPr>
          <p:cNvPr id="20" name="Group 19">
            <a:extLst>
              <a:ext uri="{FF2B5EF4-FFF2-40B4-BE49-F238E27FC236}">
                <a16:creationId xmlns:a16="http://schemas.microsoft.com/office/drawing/2014/main" id="{22F8191E-8A8E-762D-04DF-3BE77FFAD44C}"/>
              </a:ext>
            </a:extLst>
          </p:cNvPr>
          <p:cNvGrpSpPr/>
          <p:nvPr/>
        </p:nvGrpSpPr>
        <p:grpSpPr>
          <a:xfrm>
            <a:off x="1053296" y="1102813"/>
            <a:ext cx="5622606" cy="955847"/>
            <a:chOff x="1053296" y="1102813"/>
            <a:chExt cx="5622606" cy="955847"/>
          </a:xfrm>
        </p:grpSpPr>
        <p:sp>
          <p:nvSpPr>
            <p:cNvPr id="16" name="TextBox 15">
              <a:extLst>
                <a:ext uri="{FF2B5EF4-FFF2-40B4-BE49-F238E27FC236}">
                  <a16:creationId xmlns:a16="http://schemas.microsoft.com/office/drawing/2014/main" id="{D0377DA6-D545-73D9-8972-5ACA154F0F5B}"/>
                </a:ext>
              </a:extLst>
            </p:cNvPr>
            <p:cNvSpPr txBox="1"/>
            <p:nvPr/>
          </p:nvSpPr>
          <p:spPr>
            <a:xfrm>
              <a:off x="1393494" y="1102813"/>
              <a:ext cx="5282408" cy="646331"/>
            </a:xfrm>
            <a:prstGeom prst="rect">
              <a:avLst/>
            </a:prstGeom>
            <a:solidFill>
              <a:schemeClr val="bg1"/>
            </a:solidFill>
            <a:ln w="19050">
              <a:solidFill>
                <a:srgbClr val="C00000"/>
              </a:solidFill>
            </a:ln>
          </p:spPr>
          <p:txBody>
            <a:bodyPr wrap="none" rtlCol="0">
              <a:spAutoFit/>
            </a:bodyPr>
            <a:lstStyle/>
            <a:p>
              <a:r>
                <a:rPr lang="en-US" dirty="0"/>
                <a:t>First Sent but unacknowledged sequence number</a:t>
              </a:r>
            </a:p>
            <a:p>
              <a:r>
                <a:rPr lang="en-US" dirty="0"/>
                <a:t>The sequence number at the beginning of the window</a:t>
              </a:r>
            </a:p>
          </p:txBody>
        </p:sp>
        <p:cxnSp>
          <p:nvCxnSpPr>
            <p:cNvPr id="18" name="Straight Arrow Connector 17">
              <a:extLst>
                <a:ext uri="{FF2B5EF4-FFF2-40B4-BE49-F238E27FC236}">
                  <a16:creationId xmlns:a16="http://schemas.microsoft.com/office/drawing/2014/main" id="{67E8D6B2-418E-6633-6171-325B2DAEFAB5}"/>
                </a:ext>
              </a:extLst>
            </p:cNvPr>
            <p:cNvCxnSpPr>
              <a:endCxn id="16" idx="1"/>
            </p:cNvCxnSpPr>
            <p:nvPr/>
          </p:nvCxnSpPr>
          <p:spPr>
            <a:xfrm flipV="1">
              <a:off x="1053296" y="1425979"/>
              <a:ext cx="340198" cy="63268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01783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ssolve">
                                      <p:cBhvr>
                                        <p:cTn id="24" dur="500"/>
                                        <p:tgtEl>
                                          <p:spTgt spid="7"/>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1000"/>
                            </p:stCondLst>
                            <p:childTnLst>
                              <p:par>
                                <p:cTn id="30" presetID="22" presetClass="entr" presetSubtype="2"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9" presetClass="entr" presetSubtype="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dissolve">
                                      <p:cBhvr>
                                        <p:cTn id="62" dur="500"/>
                                        <p:tgtEl>
                                          <p:spTgt spid="19"/>
                                        </p:tgtEl>
                                      </p:cBhvr>
                                    </p:animEffect>
                                  </p:childTnLst>
                                </p:cTn>
                              </p:par>
                            </p:childTnLst>
                          </p:cTn>
                        </p:par>
                        <p:par>
                          <p:cTn id="63" fill="hold">
                            <p:stCondLst>
                              <p:cond delay="1500"/>
                            </p:stCondLst>
                            <p:childTnLst>
                              <p:par>
                                <p:cTn id="64" presetID="22" presetClass="entr" presetSubtype="2"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childTnLst>
                          </p:cTn>
                        </p:par>
                        <p:par>
                          <p:cTn id="67" fill="hold">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29"/>
                                        </p:tgtEl>
                                        <p:attrNameLst>
                                          <p:attrName>style.visibility</p:attrName>
                                        </p:attrNameLst>
                                      </p:cBhvr>
                                      <p:to>
                                        <p:strVal val="visible"/>
                                      </p:to>
                                    </p:set>
                                    <p:animEffect transition="in" filter="dissolve">
                                      <p:cBhvr>
                                        <p:cTn id="70"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custDataLst>
      <p:tags r:id="rId1"/>
    </p:custDataLst>
    <p:extLst>
      <p:ext uri="{BB962C8B-B14F-4D97-AF65-F5344CB8AC3E}">
        <p14:creationId xmlns:p14="http://schemas.microsoft.com/office/powerpoint/2010/main" val="265383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940AF-36E9-45A3-1994-496D0D10D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52FF9-9C23-93F4-3150-83835BDBC53B}"/>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D7928EF7-866C-F585-BEF6-18CF666D560C}"/>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15372E59-DDE7-6788-4536-77415967471C}"/>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17BC67B4-7631-7E6A-E136-D019B4ED4E61}"/>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57796498-CFB1-066B-3C7A-5BD2DA09CEFC}"/>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326EF107-BDEE-6A1C-331C-DD980998144A}"/>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C05466D1-80A7-D4DC-79E8-337ECA1E5F4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8DC6AC9D-351D-2FFF-1EC3-D751F34D0494}"/>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82A4704A-8A94-8E10-5797-F5D3810764E3}"/>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F00E877-5322-4D23-C3E2-752EA4EB7006}"/>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C92893FA-7F83-6320-D588-B21E54131173}"/>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9DD439CC-E8F8-CD3D-2E22-7DC3070DBA56}"/>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7BCF3742-70C0-AB16-5D87-38FD85FBDB6D}"/>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0C8B2A3A-9C8C-6FBE-8BC4-BCF876183CA7}"/>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78631128-C21E-6708-9B9A-93D8B5EDD7B5}"/>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65C11818-DCAA-D2E6-6116-2F17EB76510C}"/>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0E5FAEE6-1E09-0249-8004-318339543FA8}"/>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71FA428E-F52A-44C1-389C-D332746C61F9}"/>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96A81983-EA26-ACEA-D160-C180553A28B6}"/>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5C1D33C1-32A5-AC44-C417-04FF24286A3C}"/>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B40E4704-D39C-65F5-C551-AA76F11631C1}"/>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399285E-F4FD-12CF-E2DE-390BFC77B8AF}"/>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41CB6D03-B0F9-5678-6F9A-AD361D933255}"/>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81DDE9EC-F721-27D6-DFF6-21E531E173FF}"/>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719772B4-4CC8-96E1-7927-8D078573F601}"/>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D1A4FCC-099A-C26C-1A8D-9026D74B59D8}"/>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C1C17FD0-FF53-D534-4A4C-B9B121884A17}"/>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058CB08E-81A0-7FFB-5730-7BB93559500F}"/>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795C3E85-7896-6543-60A5-AA89DFC09F93}"/>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8E3AA4B1-4B95-54A3-B624-E381E410C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248FBBD0-5BAE-390F-D9AD-DFD3CAC7068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7935CCDA-75EA-51B0-529A-1CB8883DE49A}"/>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874641A9-411F-9B6B-61DF-6C7D6E3B00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B821AE54-7D28-372E-08F6-22D7434B94F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 name="TextBox 2">
            <a:extLst>
              <a:ext uri="{FF2B5EF4-FFF2-40B4-BE49-F238E27FC236}">
                <a16:creationId xmlns:a16="http://schemas.microsoft.com/office/drawing/2014/main" id="{8B9AC183-AD8B-2DA4-2DAB-8E934DA6B8C7}"/>
              </a:ext>
            </a:extLst>
          </p:cNvPr>
          <p:cNvSpPr txBox="1"/>
          <p:nvPr/>
        </p:nvSpPr>
        <p:spPr>
          <a:xfrm>
            <a:off x="6144623" y="3509929"/>
            <a:ext cx="4955495" cy="1015663"/>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000"/>
              <a:t>(short) in class exercise:</a:t>
            </a:r>
          </a:p>
          <a:p>
            <a:pPr marL="742950" lvl="1" indent="-285750">
              <a:buFont typeface="Arial" panose="020B0604020202020204" pitchFamily="34" charset="0"/>
              <a:buChar char="•"/>
            </a:pPr>
            <a:r>
              <a:rPr lang="en-US" sz="2000"/>
              <a:t>What is the value of SND.UNA after sending and receiving each packet?</a:t>
            </a:r>
          </a:p>
        </p:txBody>
      </p:sp>
    </p:spTree>
    <p:extLst>
      <p:ext uri="{BB962C8B-B14F-4D97-AF65-F5344CB8AC3E}">
        <p14:creationId xmlns:p14="http://schemas.microsoft.com/office/powerpoint/2010/main" val="283747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a:t>segment structure</a:t>
            </a:r>
          </a:p>
          <a:p>
            <a:pPr marL="746125" lvl="1" indent="-288925">
              <a:buFont typeface="Arial"/>
              <a:buChar char="•"/>
              <a:defRPr/>
            </a:pPr>
            <a:r>
              <a:rPr lang="en-US"/>
              <a:t>connection management</a:t>
            </a:r>
          </a:p>
          <a:p>
            <a:pPr marL="746125" lvl="1" indent="-288925">
              <a:buFont typeface="Arial"/>
              <a:buChar char="•"/>
              <a:defRPr/>
            </a:pPr>
            <a:r>
              <a:rPr lang="en-US"/>
              <a:t>reliable data transfer</a:t>
            </a:r>
          </a:p>
          <a:p>
            <a:pPr marL="746125" lvl="1" indent="-288925">
              <a:buFont typeface="Arial"/>
              <a:buChar char="•"/>
              <a:defRPr/>
            </a:pPr>
            <a:r>
              <a:rPr lang="en-US"/>
              <a:t>flow control</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4"/>
          <a:stretch>
            <a:fillRect/>
          </a:stretch>
        </p:blipFill>
        <p:spPr>
          <a:xfrm>
            <a:off x="7774329" y="1293471"/>
            <a:ext cx="3657600" cy="2743200"/>
          </a:xfrm>
          <a:prstGeom prst="rect">
            <a:avLst/>
          </a:prstGeom>
        </p:spPr>
      </p:pic>
    </p:spTree>
    <p:custDataLst>
      <p:tags r:id="rId1"/>
    </p:custDataLst>
    <p:extLst>
      <p:ext uri="{BB962C8B-B14F-4D97-AF65-F5344CB8AC3E}">
        <p14:creationId xmlns:p14="http://schemas.microsoft.com/office/powerpoint/2010/main" val="132716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17ED5-E7E8-707D-F302-412354B19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FE068-1E36-6C70-7D13-6F8B1D55F071}"/>
              </a:ext>
            </a:extLst>
          </p:cNvPr>
          <p:cNvSpPr>
            <a:spLocks noGrp="1"/>
          </p:cNvSpPr>
          <p:nvPr>
            <p:ph type="title"/>
          </p:nvPr>
        </p:nvSpPr>
        <p:spPr>
          <a:xfrm>
            <a:off x="798690" y="289325"/>
            <a:ext cx="11393310" cy="894622"/>
          </a:xfrm>
        </p:spPr>
        <p:txBody>
          <a:bodyPr>
            <a:normAutofit/>
          </a:bodyPr>
          <a:lstStyle/>
          <a:p>
            <a:r>
              <a:rPr lang="en-US" sz="4800"/>
              <a:t>TCP: retransmission scenarios</a:t>
            </a:r>
            <a:endParaRPr lang="en-US" sz="4400" b="0"/>
          </a:p>
        </p:txBody>
      </p:sp>
      <p:sp>
        <p:nvSpPr>
          <p:cNvPr id="119" name="Text Box 34">
            <a:extLst>
              <a:ext uri="{FF2B5EF4-FFF2-40B4-BE49-F238E27FC236}">
                <a16:creationId xmlns:a16="http://schemas.microsoft.com/office/drawing/2014/main" id="{8E5C9D1E-2D51-66E2-74B1-87ED085D1D91}"/>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A0CD5F-6ED2-8FED-7672-59406E3FDB40}"/>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FA4CF853-DADA-D5B9-1F46-DF540F0C4E2B}"/>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EC05A156-6D99-3490-542C-BFD41E63F498}"/>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2BA8A0F9-90C8-D303-C53B-DE9101F2A11B}"/>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37C88C6C-C53A-8D64-F5D3-63BB4CF184FD}"/>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16A86225-CB86-02DE-D860-EF564783460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490219FE-AAC2-0BC5-1467-3F3F3F52DC38}"/>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3CC661C1-18DD-F5C2-6D54-612CDAADA580}"/>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377BD6B9-E418-1A00-C4F7-0399ED46D1B8}"/>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ECC8CDA-904D-0571-AC34-25081682F9CA}"/>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D27045CE-53B4-51BF-D0E4-6E924E24C156}"/>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24177DB-95EE-BC1E-B188-D4272954BAD0}"/>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286666CF-C0D3-52D2-5095-5965C723E115}"/>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8B66041B-E038-0AE9-E435-407E055EF929}"/>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38B6AEED-8478-09C3-F359-2337B07AC29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84462DCF-5BAD-933B-A452-C98167526E99}"/>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DF42A141-D30E-A1F0-B7A9-D49CCA3B5D53}"/>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325B22D-ECE2-1038-E687-4364FFF5B6B5}"/>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DF6EFEFC-F02E-2AE7-F97B-5B2EFC28D4D0}"/>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606F1DA6-8E8A-FD47-EACE-4EB1B066B6E4}"/>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E124D2BB-9C6E-E642-FFBD-A5E6D13EBDBF}"/>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160D454C-5842-536E-B778-1A3B224AEAE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E4B12E2E-CD5B-2FE2-3415-D33833A5F9CB}"/>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CEF872E1-BE79-4AF1-E752-4691E2E2476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E766EC8C-1361-D889-6917-8688184DA931}"/>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12B83CD9-76F5-0018-F194-C20266D92377}"/>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D8B38F54-8474-6FC1-EA93-01E014D95F4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C67843EE-E6B7-1D46-27F4-AEA308B03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D16FB9B9-8476-9861-FE26-0E7F35CAAF2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771955FE-38BE-58C0-C324-D5B07D06507A}"/>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9FA91F83-08BD-F389-69A2-FEE5E9E59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96A73465-07E9-7D7F-FDF9-F9EE71BA045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 name="TextBox 2">
            <a:extLst>
              <a:ext uri="{FF2B5EF4-FFF2-40B4-BE49-F238E27FC236}">
                <a16:creationId xmlns:a16="http://schemas.microsoft.com/office/drawing/2014/main" id="{8E016C96-711B-29C2-EEAB-1F01CA32099D}"/>
              </a:ext>
            </a:extLst>
          </p:cNvPr>
          <p:cNvSpPr txBox="1"/>
          <p:nvPr/>
        </p:nvSpPr>
        <p:spPr>
          <a:xfrm>
            <a:off x="6144623" y="3509929"/>
            <a:ext cx="4955495" cy="707886"/>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US" sz="2000"/>
              <a:t>Q: How is TCP similar to Go-Back-N? How is it different? How about Selective Repeat?</a:t>
            </a:r>
          </a:p>
        </p:txBody>
      </p:sp>
    </p:spTree>
    <p:extLst>
      <p:ext uri="{BB962C8B-B14F-4D97-AF65-F5344CB8AC3E}">
        <p14:creationId xmlns:p14="http://schemas.microsoft.com/office/powerpoint/2010/main" val="2029048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12DE8-0DCC-2F46-A3E7-83AECB720C95}"/>
              </a:ext>
            </a:extLst>
          </p:cNvPr>
          <p:cNvSpPr>
            <a:spLocks noGrp="1"/>
          </p:cNvSpPr>
          <p:nvPr>
            <p:ph type="title"/>
          </p:nvPr>
        </p:nvSpPr>
        <p:spPr/>
        <p:txBody>
          <a:bodyPr/>
          <a:lstStyle/>
          <a:p>
            <a:r>
              <a:rPr lang="en-US"/>
              <a:t>Knowledge Check</a:t>
            </a:r>
          </a:p>
        </p:txBody>
      </p:sp>
      <p:sp>
        <p:nvSpPr>
          <p:cNvPr id="3" name="Content Placeholder 2">
            <a:extLst>
              <a:ext uri="{FF2B5EF4-FFF2-40B4-BE49-F238E27FC236}">
                <a16:creationId xmlns:a16="http://schemas.microsoft.com/office/drawing/2014/main" id="{41340EAA-B7D5-E7FB-11DB-2FA2EA656D7D}"/>
              </a:ext>
            </a:extLst>
          </p:cNvPr>
          <p:cNvSpPr>
            <a:spLocks noGrp="1"/>
          </p:cNvSpPr>
          <p:nvPr>
            <p:ph sz="half" idx="1"/>
          </p:nvPr>
        </p:nvSpPr>
        <p:spPr>
          <a:xfrm>
            <a:off x="838200" y="1825625"/>
            <a:ext cx="10204048" cy="4351338"/>
          </a:xfrm>
        </p:spPr>
        <p:txBody>
          <a:bodyPr/>
          <a:lstStyle/>
          <a:p>
            <a:r>
              <a:rPr lang="en-US"/>
              <a:t>Make sure you understand and can complete a TCP send and receive timeline.</a:t>
            </a:r>
          </a:p>
          <a:p>
            <a:r>
              <a:rPr lang="en-US"/>
              <a:t>This includes, but is not limited to</a:t>
            </a:r>
          </a:p>
          <a:p>
            <a:pPr lvl="1"/>
            <a:r>
              <a:rPr lang="en-US"/>
              <a:t>sequence and acknowledgement numbers on packets going back and forth</a:t>
            </a:r>
          </a:p>
          <a:p>
            <a:pPr lvl="1"/>
            <a:r>
              <a:rPr lang="en-US"/>
              <a:t>how the sender and receiver view of the sequence number space changes as a result of packets being sent and received (e.g., status of the bytes, position of the sliding window, etc.)</a:t>
            </a:r>
          </a:p>
        </p:txBody>
      </p:sp>
    </p:spTree>
    <p:custDataLst>
      <p:tags r:id="rId1"/>
    </p:custDataLst>
    <p:extLst>
      <p:ext uri="{BB962C8B-B14F-4D97-AF65-F5344CB8AC3E}">
        <p14:creationId xmlns:p14="http://schemas.microsoft.com/office/powerpoint/2010/main" val="174670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Tree>
    <p:custDataLst>
      <p:tags r:id="rId1"/>
    </p:custDataLst>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bldLvl="5"/>
      <p:bldP spid="30" grpId="0" build="p" bldLvl="5"/>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Tree>
    <p:custDataLst>
      <p:tags r:id="rId1"/>
    </p:custDataLst>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round trip time, timeout</a:t>
            </a:r>
            <a:endParaRPr lang="en-US" sz="4400" b="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p>
        </p:txBody>
      </p:sp>
    </p:spTree>
    <p:custDataLst>
      <p:tags r:id="rId1"/>
    </p:custDataLst>
    <p:extLst>
      <p:ext uri="{BB962C8B-B14F-4D97-AF65-F5344CB8AC3E}">
        <p14:creationId xmlns:p14="http://schemas.microsoft.com/office/powerpoint/2010/main" val="2147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C0191B-30E0-B62F-F7D2-AD0CE51311C3}"/>
              </a:ext>
            </a:extLst>
          </p:cNvPr>
          <p:cNvSpPr>
            <a:spLocks noGrp="1"/>
          </p:cNvSpPr>
          <p:nvPr>
            <p:ph idx="1"/>
          </p:nvPr>
        </p:nvSpPr>
        <p:spPr>
          <a:xfrm>
            <a:off x="838200" y="1607484"/>
            <a:ext cx="9649178" cy="4149849"/>
          </a:xfrm>
        </p:spPr>
        <p:txBody>
          <a:bodyPr>
            <a:normAutofit/>
          </a:bodyPr>
          <a:lstStyle/>
          <a:p>
            <a:r>
              <a:rPr lang="en-US" altLang="zh-CN"/>
              <a:t>So far, we have covered “the basics” of TCP’s </a:t>
            </a:r>
            <a:r>
              <a:rPr lang="en-US" altLang="zh-CN" err="1"/>
              <a:t>rdt</a:t>
            </a:r>
            <a:endParaRPr lang="en-US" altLang="zh-CN"/>
          </a:p>
          <a:p>
            <a:pPr lvl="1"/>
            <a:r>
              <a:rPr lang="en-HK"/>
              <a:t>Sequence number</a:t>
            </a:r>
          </a:p>
          <a:p>
            <a:pPr lvl="1"/>
            <a:r>
              <a:rPr lang="en-HK"/>
              <a:t>Cumulative ACKs</a:t>
            </a:r>
          </a:p>
          <a:p>
            <a:pPr lvl="1"/>
            <a:r>
              <a:rPr lang="en-HK"/>
              <a:t>Pipelined segments</a:t>
            </a:r>
          </a:p>
          <a:p>
            <a:pPr lvl="1"/>
            <a:r>
              <a:rPr lang="en-HK"/>
              <a:t>Retransmission timer </a:t>
            </a:r>
          </a:p>
          <a:p>
            <a:r>
              <a:rPr lang="en-HK"/>
              <a:t>Next, we will discuss some optimizations </a:t>
            </a:r>
          </a:p>
        </p:txBody>
      </p:sp>
      <p:sp>
        <p:nvSpPr>
          <p:cNvPr id="3" name="Title 2">
            <a:extLst>
              <a:ext uri="{FF2B5EF4-FFF2-40B4-BE49-F238E27FC236}">
                <a16:creationId xmlns:a16="http://schemas.microsoft.com/office/drawing/2014/main" id="{FFAC2C5E-A4BD-D59C-4C9D-EAE327B7F002}"/>
              </a:ext>
            </a:extLst>
          </p:cNvPr>
          <p:cNvSpPr>
            <a:spLocks noGrp="1"/>
          </p:cNvSpPr>
          <p:nvPr>
            <p:ph type="title"/>
          </p:nvPr>
        </p:nvSpPr>
        <p:spPr/>
        <p:txBody>
          <a:bodyPr>
            <a:normAutofit/>
          </a:bodyPr>
          <a:lstStyle/>
          <a:p>
            <a:r>
              <a:rPr lang="en-HK"/>
              <a:t>Performance optimizations for TCP</a:t>
            </a:r>
          </a:p>
        </p:txBody>
      </p:sp>
    </p:spTree>
    <p:custDataLst>
      <p:tags r:id="rId1"/>
    </p:custDataLst>
    <p:extLst>
      <p:ext uri="{BB962C8B-B14F-4D97-AF65-F5344CB8AC3E}">
        <p14:creationId xmlns:p14="http://schemas.microsoft.com/office/powerpoint/2010/main" val="4272825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altLang="zh-CN" sz="4800"/>
              <a:t>Optimization 1: Fast Retransmit</a:t>
            </a:r>
            <a:endParaRPr lang="en-US" sz="4400" b="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Tree>
    <p:custDataLst>
      <p:tags r:id="rId1"/>
    </p:custDataLst>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Optimization 2: Delayed ACKs</a:t>
            </a:r>
            <a:endParaRPr lang="en-US" sz="4400" b="0"/>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63843" y="1426124"/>
            <a:ext cx="10266830" cy="50093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1775" indent="-285750">
              <a:buSzTx/>
              <a:buFont typeface="Arial" panose="020B0604020202020204" pitchFamily="34" charset="0"/>
              <a:buChar char="•"/>
              <a:defRPr/>
            </a:pPr>
            <a:r>
              <a:rPr lang="en-US" altLang="en-US" sz="3200" kern="0">
                <a:solidFill>
                  <a:prstClr val="black"/>
                </a:solidFill>
                <a:latin typeface="Calibri" panose="020F0502020204030204"/>
                <a:ea typeface="ＭＳ Ｐゴシック" panose="020B0600070205080204" pitchFamily="34" charset="-128"/>
                <a:cs typeface="+mn-cs"/>
              </a:rPr>
              <a:t>Instead of generating an ACK in response to every segment the moment it arrives </a:t>
            </a:r>
          </a:p>
          <a:p>
            <a:pPr marL="635000" lvl="1" indent="-285750">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Wait for some time to see if there is another segment right afterwards</a:t>
            </a:r>
          </a:p>
          <a:p>
            <a:pPr marL="635000" lvl="1" indent="-285750">
              <a:defRPr/>
            </a:pPr>
            <a:r>
              <a:rPr lang="en-US" altLang="en-US" sz="2800" kern="0">
                <a:solidFill>
                  <a:prstClr val="black"/>
                </a:solidFill>
                <a:latin typeface="Calibri" panose="020F0502020204030204"/>
                <a:ea typeface="ＭＳ Ｐゴシック" panose="020B0600070205080204" pitchFamily="34" charset="-128"/>
                <a:cs typeface="+mn-cs"/>
              </a:rPr>
              <a:t>Create one ACK for both.</a:t>
            </a:r>
          </a:p>
          <a:p>
            <a:pPr marL="403225" indent="-457200">
              <a:buFont typeface="Arial" panose="020B0604020202020204" pitchFamily="34" charset="0"/>
              <a:buChar char="•"/>
              <a:defRPr/>
            </a:pPr>
            <a:r>
              <a:rPr lang="en-US" altLang="en-US" sz="3200" kern="0">
                <a:solidFill>
                  <a:prstClr val="black"/>
                </a:solidFill>
                <a:ea typeface="ＭＳ Ｐゴシック" panose="020B0600070205080204" pitchFamily="34" charset="-128"/>
              </a:rPr>
              <a:t>Benefits?</a:t>
            </a:r>
          </a:p>
          <a:p>
            <a:pPr marL="806450" lvl="1" indent="-457200">
              <a:defRPr/>
            </a:pPr>
            <a:r>
              <a:rPr lang="en-US" altLang="en-US" sz="2800" kern="0">
                <a:solidFill>
                  <a:prstClr val="black"/>
                </a:solidFill>
                <a:latin typeface="Calibri" panose="020F0502020204030204"/>
                <a:ea typeface="ＭＳ Ｐゴシック" panose="020B0600070205080204" pitchFamily="34" charset="-128"/>
                <a:cs typeface="+mn-cs"/>
              </a:rPr>
              <a:t>Saves bandwidth</a:t>
            </a:r>
          </a:p>
          <a:p>
            <a:pPr marL="403225" indent="-457200">
              <a:buFont typeface="Arial" panose="020B0604020202020204" pitchFamily="34" charset="0"/>
              <a:buChar char="•"/>
              <a:defRPr/>
            </a:pPr>
            <a:r>
              <a:rPr lang="en-US" altLang="en-US" sz="3200" kern="0">
                <a:solidFill>
                  <a:prstClr val="black"/>
                </a:solidFill>
                <a:latin typeface="Calibri" panose="020F0502020204030204"/>
                <a:ea typeface="ＭＳ Ｐゴシック" panose="020B0600070205080204" pitchFamily="34" charset="-128"/>
                <a:cs typeface="+mn-cs"/>
              </a:rPr>
              <a:t>Disadvantages?</a:t>
            </a:r>
          </a:p>
          <a:p>
            <a:pPr marL="806450" lvl="1" indent="-457200">
              <a:defRPr/>
            </a:pPr>
            <a:r>
              <a:rPr lang="en-US" altLang="en-US" sz="2800" kern="0">
                <a:solidFill>
                  <a:prstClr val="black"/>
                </a:solidFill>
                <a:latin typeface="Calibri" panose="020F0502020204030204"/>
                <a:ea typeface="ＭＳ Ｐゴシック" panose="020B0600070205080204" pitchFamily="34" charset="-128"/>
              </a:rPr>
              <a:t>Increases delay in responding to the sender. </a:t>
            </a:r>
            <a:endParaRPr lang="en-US" altLang="en-US" sz="2800" kern="0">
              <a:solidFill>
                <a:prstClr val="black"/>
              </a:solidFill>
              <a:latin typeface="Calibri" panose="020F0502020204030204"/>
              <a:ea typeface="ＭＳ Ｐゴシック" panose="020B0600070205080204" pitchFamily="34" charset="-128"/>
              <a:cs typeface="+mn-cs"/>
            </a:endParaRPr>
          </a:p>
          <a:p>
            <a:pPr marL="403225" indent="-457200">
              <a:defRPr/>
            </a:pPr>
            <a:endParaRPr lang="en-US" altLang="en-US" sz="3200" kern="0">
              <a:solidFill>
                <a:prstClr val="black"/>
              </a:solidFill>
              <a:latin typeface="Calibri" panose="020F0502020204030204"/>
              <a:ea typeface="ＭＳ Ｐゴシック" panose="020B0600070205080204" pitchFamily="34" charset="-128"/>
              <a:cs typeface="+mn-cs"/>
            </a:endParaRPr>
          </a:p>
        </p:txBody>
      </p:sp>
    </p:spTree>
    <p:custDataLst>
      <p:tags r:id="rId1"/>
    </p:custDataLst>
    <p:extLst>
      <p:ext uri="{BB962C8B-B14F-4D97-AF65-F5344CB8AC3E}">
        <p14:creationId xmlns:p14="http://schemas.microsoft.com/office/powerpoint/2010/main" val="236706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7">
                                            <p:txEl>
                                              <p:pRg st="2" end="2"/>
                                            </p:txEl>
                                          </p:spTgt>
                                        </p:tgtEl>
                                        <p:attrNameLst>
                                          <p:attrName>style.visibility</p:attrName>
                                        </p:attrNameLst>
                                      </p:cBhvr>
                                      <p:to>
                                        <p:strVal val="visible"/>
                                      </p:to>
                                    </p:set>
                                    <p:animEffect transition="in" filter="dissolve">
                                      <p:cBhvr>
                                        <p:cTn id="13" dur="500"/>
                                        <p:tgtEl>
                                          <p:spTgt spid="1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07">
                                            <p:txEl>
                                              <p:pRg st="5" end="5"/>
                                            </p:txEl>
                                          </p:spTgt>
                                        </p:tgtEl>
                                        <p:attrNameLst>
                                          <p:attrName>style.visibility</p:attrName>
                                        </p:attrNameLst>
                                      </p:cBhvr>
                                      <p:to>
                                        <p:strVal val="visible"/>
                                      </p:to>
                                    </p:set>
                                    <p:animEffect transition="in" filter="dissolve">
                                      <p:cBhvr>
                                        <p:cTn id="26" dur="500"/>
                                        <p:tgtEl>
                                          <p:spTgt spid="107">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07">
                                            <p:txEl>
                                              <p:pRg st="6" end="6"/>
                                            </p:txEl>
                                          </p:spTgt>
                                        </p:tgtEl>
                                        <p:attrNameLst>
                                          <p:attrName>style.visibility</p:attrName>
                                        </p:attrNameLst>
                                      </p:cBhvr>
                                      <p:to>
                                        <p:strVal val="visible"/>
                                      </p:to>
                                    </p:set>
                                    <p:animEffect transition="in" filter="dissolve">
                                      <p:cBhvr>
                                        <p:cTn id="29" dur="500"/>
                                        <p:tgtEl>
                                          <p:spTgt spid="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Receiver: ACK generation </a:t>
            </a:r>
            <a:r>
              <a:rPr lang="en-US" sz="2400" b="0"/>
              <a:t>[RFC 5681]</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Receiver: ACK generation </a:t>
            </a:r>
            <a:r>
              <a:rPr lang="en-US" sz="2400" b="0"/>
              <a:t>[RFC 5681]</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151273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dirty="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0BD96FB5-9BFB-34B6-CFB6-BDA444C9B743}"/>
              </a:ext>
            </a:extLst>
          </p:cNvPr>
          <p:cNvGrpSpPr/>
          <p:nvPr/>
        </p:nvGrpSpPr>
        <p:grpSpPr>
          <a:xfrm>
            <a:off x="1049077" y="3808852"/>
            <a:ext cx="2665162" cy="1655612"/>
            <a:chOff x="2565360" y="3005852"/>
            <a:chExt cx="1869816" cy="1161539"/>
          </a:xfrm>
        </p:grpSpPr>
        <p:grpSp>
          <p:nvGrpSpPr>
            <p:cNvPr id="68" name="Group 67">
              <a:extLst>
                <a:ext uri="{FF2B5EF4-FFF2-40B4-BE49-F238E27FC236}">
                  <a16:creationId xmlns:a16="http://schemas.microsoft.com/office/drawing/2014/main" id="{442AB919-E2E8-B04B-A819-C2822BF5282C}"/>
                </a:ext>
              </a:extLst>
            </p:cNvPr>
            <p:cNvGrpSpPr/>
            <p:nvPr/>
          </p:nvGrpSpPr>
          <p:grpSpPr>
            <a:xfrm>
              <a:off x="3213622" y="3125321"/>
              <a:ext cx="1145308" cy="593992"/>
              <a:chOff x="9852456" y="608434"/>
              <a:chExt cx="1245036" cy="593992"/>
            </a:xfrm>
          </p:grpSpPr>
          <p:sp>
            <p:nvSpPr>
              <p:cNvPr id="129" name="Oval 19">
                <a:extLst>
                  <a:ext uri="{FF2B5EF4-FFF2-40B4-BE49-F238E27FC236}">
                    <a16:creationId xmlns:a16="http://schemas.microsoft.com/office/drawing/2014/main" id="{C816EBA7-BDA8-51C5-C0D0-A7B7A004DE9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0" name="TextBox 129">
                <a:extLst>
                  <a:ext uri="{FF2B5EF4-FFF2-40B4-BE49-F238E27FC236}">
                    <a16:creationId xmlns:a16="http://schemas.microsoft.com/office/drawing/2014/main" id="{CB7F45BF-6823-89B6-B39B-092E7793202F}"/>
                  </a:ext>
                </a:extLst>
              </p:cNvPr>
              <p:cNvSpPr txBox="1"/>
              <p:nvPr/>
            </p:nvSpPr>
            <p:spPr>
              <a:xfrm>
                <a:off x="9935579" y="771105"/>
                <a:ext cx="1106492" cy="206438"/>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grpSp>
        <p:grpSp>
          <p:nvGrpSpPr>
            <p:cNvPr id="72" name="Group 194">
              <a:extLst>
                <a:ext uri="{FF2B5EF4-FFF2-40B4-BE49-F238E27FC236}">
                  <a16:creationId xmlns:a16="http://schemas.microsoft.com/office/drawing/2014/main" id="{C34568D4-B040-A8CD-7F1F-ECE8A698C45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E6E1C0F4-85D1-061F-FA99-4D6381C31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476D12F4-CF57-1F48-C6B5-40AEB44C29F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02E29BFB-0036-6007-B9CF-420D5F688A94}"/>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639338B-2CEE-8C44-D753-2D590D69BAE2}"/>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7D7BD9C-7DB0-81D8-D779-E28C4F8DC9FC}"/>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412E0702-B974-16A1-13C3-48D0E0E9D30D}"/>
              </a:ext>
            </a:extLst>
          </p:cNvPr>
          <p:cNvGrpSpPr/>
          <p:nvPr/>
        </p:nvGrpSpPr>
        <p:grpSpPr>
          <a:xfrm>
            <a:off x="7896752" y="3771576"/>
            <a:ext cx="3278578" cy="1630846"/>
            <a:chOff x="2882467" y="3005852"/>
            <a:chExt cx="2300175" cy="1144164"/>
          </a:xfrm>
        </p:grpSpPr>
        <p:grpSp>
          <p:nvGrpSpPr>
            <p:cNvPr id="134" name="Group 133">
              <a:extLst>
                <a:ext uri="{FF2B5EF4-FFF2-40B4-BE49-F238E27FC236}">
                  <a16:creationId xmlns:a16="http://schemas.microsoft.com/office/drawing/2014/main" id="{D0ADC692-264D-A1AC-13D9-4A1CC5176FE2}"/>
                </a:ext>
              </a:extLst>
            </p:cNvPr>
            <p:cNvGrpSpPr/>
            <p:nvPr/>
          </p:nvGrpSpPr>
          <p:grpSpPr>
            <a:xfrm>
              <a:off x="3213622" y="3125321"/>
              <a:ext cx="1145308" cy="593992"/>
              <a:chOff x="9852456" y="608434"/>
              <a:chExt cx="1245036" cy="593992"/>
            </a:xfrm>
          </p:grpSpPr>
          <p:sp>
            <p:nvSpPr>
              <p:cNvPr id="144" name="Oval 19">
                <a:extLst>
                  <a:ext uri="{FF2B5EF4-FFF2-40B4-BE49-F238E27FC236}">
                    <a16:creationId xmlns:a16="http://schemas.microsoft.com/office/drawing/2014/main" id="{87C94422-FCFD-F959-9CB1-AB4FE782DD2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5" name="TextBox 144">
                <a:extLst>
                  <a:ext uri="{FF2B5EF4-FFF2-40B4-BE49-F238E27FC236}">
                    <a16:creationId xmlns:a16="http://schemas.microsoft.com/office/drawing/2014/main" id="{5B9E526E-4A0F-06DE-2A17-7471F4B2840D}"/>
                  </a:ext>
                </a:extLst>
              </p:cNvPr>
              <p:cNvSpPr txBox="1"/>
              <p:nvPr/>
            </p:nvSpPr>
            <p:spPr>
              <a:xfrm>
                <a:off x="9933682" y="785428"/>
                <a:ext cx="1106492" cy="206438"/>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6" name="Group 194">
              <a:extLst>
                <a:ext uri="{FF2B5EF4-FFF2-40B4-BE49-F238E27FC236}">
                  <a16:creationId xmlns:a16="http://schemas.microsoft.com/office/drawing/2014/main" id="{A3171AAF-3F38-6823-6E47-3E673D27F631}"/>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D755A1E8-75D0-7605-AAFA-E4042D3250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EA5AC9F1-7744-E864-C862-05D244DA5A4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4D39E3F1-39DD-9488-BA93-9C373264B93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3D20CB1-AF7A-C7BF-F419-12439DAA735F}"/>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8DB32045-EB07-3934-8500-C5811238BC10}"/>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0" name="Group 28">
            <a:extLst>
              <a:ext uri="{FF2B5EF4-FFF2-40B4-BE49-F238E27FC236}">
                <a16:creationId xmlns:a16="http://schemas.microsoft.com/office/drawing/2014/main" id="{6995ADD5-F983-F795-5E3C-782C48BD44EA}"/>
              </a:ext>
            </a:extLst>
          </p:cNvPr>
          <p:cNvGrpSpPr>
            <a:grpSpLocks/>
          </p:cNvGrpSpPr>
          <p:nvPr/>
        </p:nvGrpSpPr>
        <p:grpSpPr bwMode="auto">
          <a:xfrm>
            <a:off x="2082074" y="5175665"/>
            <a:ext cx="1259976" cy="527952"/>
            <a:chOff x="1670312" y="2562997"/>
            <a:chExt cx="929822" cy="565219"/>
          </a:xfrm>
        </p:grpSpPr>
        <p:sp>
          <p:nvSpPr>
            <p:cNvPr id="172" name="Rectangle 30">
              <a:extLst>
                <a:ext uri="{FF2B5EF4-FFF2-40B4-BE49-F238E27FC236}">
                  <a16:creationId xmlns:a16="http://schemas.microsoft.com/office/drawing/2014/main" id="{B05BB854-F1B9-4211-D5AC-1442519846D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55F6DDDB-4DB4-6159-F91E-856F9E65DF0F}"/>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60F2BD11-C176-6B41-6A9C-B23E8D3044DE}"/>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CEBE7134-8E8C-E6BF-5575-22FCDB30CBD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F8D7BFFC-8437-4660-3B08-413F9348E9C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DC2CD6FC-27E2-9DD6-C4E4-550E78CE9137}"/>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2CE31B2D-E5E8-9FC2-D61B-FFCF0CA81BBF}"/>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CA3B3CC9-27D9-2C9C-DFEB-6DD2BA74FCBD}"/>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6" name="Straight Arrow Connector 195">
            <a:extLst>
              <a:ext uri="{FF2B5EF4-FFF2-40B4-BE49-F238E27FC236}">
                <a16:creationId xmlns:a16="http://schemas.microsoft.com/office/drawing/2014/main" id="{49ECEFB4-46CC-6229-AC72-0F77562EFDCC}"/>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C1A3FE2E-E1DB-0040-1A70-A9C7853FF62A}"/>
              </a:ext>
            </a:extLst>
          </p:cNvPr>
          <p:cNvSpPr txBox="1"/>
          <p:nvPr/>
        </p:nvSpPr>
        <p:spPr>
          <a:xfrm>
            <a:off x="3266105" y="4374086"/>
            <a:ext cx="1769712" cy="646331"/>
          </a:xfrm>
          <a:prstGeom prst="rect">
            <a:avLst/>
          </a:prstGeom>
          <a:noFill/>
        </p:spPr>
        <p:txBody>
          <a:bodyPr wrap="square" rtlCol="0">
            <a:spAutoFit/>
          </a:bodyPr>
          <a:lstStyle/>
          <a:p>
            <a:r>
              <a:rPr lang="en-US"/>
              <a:t>Send these 2 bytes for me</a:t>
            </a:r>
          </a:p>
        </p:txBody>
      </p:sp>
      <p:grpSp>
        <p:nvGrpSpPr>
          <p:cNvPr id="198" name="Group 28">
            <a:extLst>
              <a:ext uri="{FF2B5EF4-FFF2-40B4-BE49-F238E27FC236}">
                <a16:creationId xmlns:a16="http://schemas.microsoft.com/office/drawing/2014/main" id="{9C7B7CC5-4E50-3D25-FD59-9F73A90186E7}"/>
              </a:ext>
            </a:extLst>
          </p:cNvPr>
          <p:cNvGrpSpPr>
            <a:grpSpLocks/>
          </p:cNvGrpSpPr>
          <p:nvPr/>
        </p:nvGrpSpPr>
        <p:grpSpPr bwMode="auto">
          <a:xfrm>
            <a:off x="8435374" y="5182508"/>
            <a:ext cx="1259976" cy="527952"/>
            <a:chOff x="1670312" y="2562997"/>
            <a:chExt cx="929822" cy="565219"/>
          </a:xfrm>
        </p:grpSpPr>
        <p:sp>
          <p:nvSpPr>
            <p:cNvPr id="199" name="Rectangle 30">
              <a:extLst>
                <a:ext uri="{FF2B5EF4-FFF2-40B4-BE49-F238E27FC236}">
                  <a16:creationId xmlns:a16="http://schemas.microsoft.com/office/drawing/2014/main" id="{05338A42-E076-4C14-BE95-42E86A28C644}"/>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00" name="Straight Connector 31">
              <a:extLst>
                <a:ext uri="{FF2B5EF4-FFF2-40B4-BE49-F238E27FC236}">
                  <a16:creationId xmlns:a16="http://schemas.microsoft.com/office/drawing/2014/main" id="{9D8AB630-95D1-ECF3-059A-CF204B18298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1" name="Straight Connector 32">
              <a:extLst>
                <a:ext uri="{FF2B5EF4-FFF2-40B4-BE49-F238E27FC236}">
                  <a16:creationId xmlns:a16="http://schemas.microsoft.com/office/drawing/2014/main" id="{02ACAAF0-4DD6-8892-D2C6-5279E614150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 name="Straight Connector 33">
              <a:extLst>
                <a:ext uri="{FF2B5EF4-FFF2-40B4-BE49-F238E27FC236}">
                  <a16:creationId xmlns:a16="http://schemas.microsoft.com/office/drawing/2014/main" id="{61D01AAC-077E-B32D-706E-CDE5E431B99F}"/>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 name="Straight Connector 34">
              <a:extLst>
                <a:ext uri="{FF2B5EF4-FFF2-40B4-BE49-F238E27FC236}">
                  <a16:creationId xmlns:a16="http://schemas.microsoft.com/office/drawing/2014/main" id="{F0B70A69-4A5A-F3F5-3CAF-2FAB2A1671FC}"/>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Straight Connector 35">
              <a:extLst>
                <a:ext uri="{FF2B5EF4-FFF2-40B4-BE49-F238E27FC236}">
                  <a16:creationId xmlns:a16="http://schemas.microsoft.com/office/drawing/2014/main" id="{1B57B7B6-89C8-88B7-FE50-7F5236570855}"/>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 name="Straight Connector 36">
              <a:extLst>
                <a:ext uri="{FF2B5EF4-FFF2-40B4-BE49-F238E27FC236}">
                  <a16:creationId xmlns:a16="http://schemas.microsoft.com/office/drawing/2014/main" id="{EC8DC5B0-464D-7AE7-4009-5B12C1BD77B7}"/>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 name="Straight Connector 37">
              <a:extLst>
                <a:ext uri="{FF2B5EF4-FFF2-40B4-BE49-F238E27FC236}">
                  <a16:creationId xmlns:a16="http://schemas.microsoft.com/office/drawing/2014/main" id="{D27533EE-DF6D-FDCE-B85D-ABF42ED43A4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ustDataLst>
      <p:tags r:id="rId1"/>
    </p:custDataLst>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bldLvl="5"/>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Optimizations 2: Delays ACKs (cont.)</a:t>
            </a:r>
            <a:endParaRPr lang="en-US" sz="4400" b="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6017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EFDD9-BBC4-26AD-9074-5BCF7DFB9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8DB99-4C1F-B3B6-6635-E5457EB6A5B2}"/>
              </a:ext>
            </a:extLst>
          </p:cNvPr>
          <p:cNvSpPr>
            <a:spLocks noGrp="1"/>
          </p:cNvSpPr>
          <p:nvPr>
            <p:ph type="title"/>
          </p:nvPr>
        </p:nvSpPr>
        <p:spPr>
          <a:xfrm>
            <a:off x="798690" y="289325"/>
            <a:ext cx="11393310" cy="894622"/>
          </a:xfrm>
        </p:spPr>
        <p:txBody>
          <a:bodyPr>
            <a:normAutofit/>
          </a:bodyPr>
          <a:lstStyle/>
          <a:p>
            <a:r>
              <a:rPr lang="en-US" sz="4800"/>
              <a:t>Optimizations 2: Delays ACKs (cont.)</a:t>
            </a:r>
            <a:endParaRPr lang="en-US" sz="4400" b="0"/>
          </a:p>
        </p:txBody>
      </p:sp>
      <p:sp>
        <p:nvSpPr>
          <p:cNvPr id="43" name="Text Box 3">
            <a:extLst>
              <a:ext uri="{FF2B5EF4-FFF2-40B4-BE49-F238E27FC236}">
                <a16:creationId xmlns:a16="http://schemas.microsoft.com/office/drawing/2014/main" id="{8776C902-9200-24CC-538D-5EABB88D498D}"/>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B4E411A6-B17B-FCB9-0363-1D1F9B0ACA9F}"/>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D3633E6F-343B-2CBD-A9A0-9CB5A736A11E}"/>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21448330-123D-982A-76D3-D8405729983B}"/>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DD4EB1DC-6F80-97D9-41AF-A97EB7C4475D}"/>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8A309608-F866-9890-41B9-EE32C925EE4B}"/>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20C2B326-810C-341A-9ADA-0AFCE821920B}"/>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Tree>
    <p:extLst>
      <p:ext uri="{BB962C8B-B14F-4D97-AF65-F5344CB8AC3E}">
        <p14:creationId xmlns:p14="http://schemas.microsoft.com/office/powerpoint/2010/main" val="2232644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D1BE-4C46-16FC-7E26-58B883DAE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B93711-0829-0A78-46DB-822A3E37B1A9}"/>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C979B7C4-1230-C204-E478-BCB09AE34B3E}"/>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u="sng"/>
              <a:t>flow control</a:t>
            </a:r>
          </a:p>
          <a:p>
            <a:pPr marL="746125" lvl="1" indent="-288925">
              <a:buFont typeface="Arial"/>
              <a:buChar char="•"/>
              <a:defRPr/>
            </a:pPr>
            <a:r>
              <a:rPr lang="en-US"/>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8B58E119-7154-F56D-FC21-6F6439EF592B}"/>
              </a:ext>
            </a:extLst>
          </p:cNvPr>
          <p:cNvPicPr>
            <a:picLocks noChangeAspect="1"/>
          </p:cNvPicPr>
          <p:nvPr/>
        </p:nvPicPr>
        <p:blipFill>
          <a:blip r:embed="rId4"/>
          <a:stretch>
            <a:fillRect/>
          </a:stretch>
        </p:blipFill>
        <p:spPr>
          <a:xfrm>
            <a:off x="7774329" y="1293471"/>
            <a:ext cx="3657600" cy="2743200"/>
          </a:xfrm>
          <a:prstGeom prst="rect">
            <a:avLst/>
          </a:prstGeom>
        </p:spPr>
      </p:pic>
    </p:spTree>
    <p:custDataLst>
      <p:tags r:id="rId1"/>
    </p:custDataLst>
    <p:extLst>
      <p:ext uri="{BB962C8B-B14F-4D97-AF65-F5344CB8AC3E}">
        <p14:creationId xmlns:p14="http://schemas.microsoft.com/office/powerpoint/2010/main" val="2362718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9E741D-E611-E539-D0AA-147B869292AF}"/>
              </a:ext>
            </a:extLst>
          </p:cNvPr>
          <p:cNvSpPr>
            <a:spLocks noGrp="1"/>
          </p:cNvSpPr>
          <p:nvPr>
            <p:ph type="title"/>
          </p:nvPr>
        </p:nvSpPr>
        <p:spPr/>
        <p:txBody>
          <a:bodyPr/>
          <a:lstStyle/>
          <a:p>
            <a:r>
              <a:rPr lang="en-US" sz="4400"/>
              <a:t>TCP flow control</a:t>
            </a:r>
            <a:endParaRPr lang="en-HK"/>
          </a:p>
        </p:txBody>
      </p:sp>
      <p:grpSp>
        <p:nvGrpSpPr>
          <p:cNvPr id="2" name="Group 1">
            <a:extLst>
              <a:ext uri="{FF2B5EF4-FFF2-40B4-BE49-F238E27FC236}">
                <a16:creationId xmlns:a16="http://schemas.microsoft.com/office/drawing/2014/main" id="{91F75677-5829-615C-55A2-E7862B2F7D36}"/>
              </a:ext>
            </a:extLst>
          </p:cNvPr>
          <p:cNvGrpSpPr/>
          <p:nvPr/>
        </p:nvGrpSpPr>
        <p:grpSpPr>
          <a:xfrm>
            <a:off x="421031" y="1807356"/>
            <a:ext cx="5623286" cy="3419122"/>
            <a:chOff x="421031" y="1807356"/>
            <a:chExt cx="5623286" cy="3419122"/>
          </a:xfrm>
        </p:grpSpPr>
        <p:grpSp>
          <p:nvGrpSpPr>
            <p:cNvPr id="4" name="Group 3">
              <a:extLst>
                <a:ext uri="{FF2B5EF4-FFF2-40B4-BE49-F238E27FC236}">
                  <a16:creationId xmlns:a16="http://schemas.microsoft.com/office/drawing/2014/main" id="{FD7DB34C-1976-6D6A-71B5-E0BB92FB53AC}"/>
                </a:ext>
              </a:extLst>
            </p:cNvPr>
            <p:cNvGrpSpPr/>
            <p:nvPr/>
          </p:nvGrpSpPr>
          <p:grpSpPr>
            <a:xfrm>
              <a:off x="421031" y="1807356"/>
              <a:ext cx="5598584" cy="3419122"/>
              <a:chOff x="6226081" y="2364366"/>
              <a:chExt cx="5598584" cy="3419122"/>
            </a:xfrm>
          </p:grpSpPr>
          <p:grpSp>
            <p:nvGrpSpPr>
              <p:cNvPr id="5" name="Group 4">
                <a:extLst>
                  <a:ext uri="{FF2B5EF4-FFF2-40B4-BE49-F238E27FC236}">
                    <a16:creationId xmlns:a16="http://schemas.microsoft.com/office/drawing/2014/main" id="{090D14F0-B261-29FC-1334-A39CD3D0F7DD}"/>
                  </a:ext>
                </a:extLst>
              </p:cNvPr>
              <p:cNvGrpSpPr/>
              <p:nvPr/>
            </p:nvGrpSpPr>
            <p:grpSpPr>
              <a:xfrm>
                <a:off x="6944646" y="2545250"/>
                <a:ext cx="1245036" cy="593992"/>
                <a:chOff x="9852456" y="608434"/>
                <a:chExt cx="1245036" cy="593992"/>
              </a:xfrm>
            </p:grpSpPr>
            <p:sp>
              <p:nvSpPr>
                <p:cNvPr id="78" name="Oval 19">
                  <a:extLst>
                    <a:ext uri="{FF2B5EF4-FFF2-40B4-BE49-F238E27FC236}">
                      <a16:creationId xmlns:a16="http://schemas.microsoft.com/office/drawing/2014/main" id="{DD56CEF8-D5D7-81B8-5157-D828BE880C8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9" name="TextBox 78">
                  <a:extLst>
                    <a:ext uri="{FF2B5EF4-FFF2-40B4-BE49-F238E27FC236}">
                      <a16:creationId xmlns:a16="http://schemas.microsoft.com/office/drawing/2014/main" id="{ED514294-CFBF-12BD-EC55-0F912B61535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6" name="Group 5">
                <a:extLst>
                  <a:ext uri="{FF2B5EF4-FFF2-40B4-BE49-F238E27FC236}">
                    <a16:creationId xmlns:a16="http://schemas.microsoft.com/office/drawing/2014/main" id="{B12422CC-2DC7-6300-AD61-21C65C851BE8}"/>
                  </a:ext>
                </a:extLst>
              </p:cNvPr>
              <p:cNvGrpSpPr/>
              <p:nvPr/>
            </p:nvGrpSpPr>
            <p:grpSpPr>
              <a:xfrm>
                <a:off x="7541116" y="2997281"/>
                <a:ext cx="577241" cy="338554"/>
                <a:chOff x="9950444" y="999755"/>
                <a:chExt cx="577241" cy="338554"/>
              </a:xfrm>
            </p:grpSpPr>
            <p:sp>
              <p:nvSpPr>
                <p:cNvPr id="76" name="Rectangle 75">
                  <a:extLst>
                    <a:ext uri="{FF2B5EF4-FFF2-40B4-BE49-F238E27FC236}">
                      <a16:creationId xmlns:a16="http://schemas.microsoft.com/office/drawing/2014/main" id="{8B8DF7A4-C052-A0B2-B3F0-B37A49DBF5DE}"/>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8E841B48-52D0-0312-CD76-CA394C11D5BC}"/>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 name="Group 194">
                <a:extLst>
                  <a:ext uri="{FF2B5EF4-FFF2-40B4-BE49-F238E27FC236}">
                    <a16:creationId xmlns:a16="http://schemas.microsoft.com/office/drawing/2014/main" id="{68EF1781-487E-272D-A210-4BF90CB851FC}"/>
                  </a:ext>
                </a:extLst>
              </p:cNvPr>
              <p:cNvGrpSpPr>
                <a:grpSpLocks/>
              </p:cNvGrpSpPr>
              <p:nvPr/>
            </p:nvGrpSpPr>
            <p:grpSpPr bwMode="auto">
              <a:xfrm>
                <a:off x="6677899" y="2425781"/>
                <a:ext cx="545509" cy="512284"/>
                <a:chOff x="-44" y="1473"/>
                <a:chExt cx="981" cy="1105"/>
              </a:xfrm>
            </p:grpSpPr>
            <p:pic>
              <p:nvPicPr>
                <p:cNvPr id="74" name="Picture 195" descr="desktop_computer_stylized_medium">
                  <a:extLst>
                    <a:ext uri="{FF2B5EF4-FFF2-40B4-BE49-F238E27FC236}">
                      <a16:creationId xmlns:a16="http://schemas.microsoft.com/office/drawing/2014/main" id="{358F658B-B656-D001-3DE8-202F02AD6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96">
                  <a:extLst>
                    <a:ext uri="{FF2B5EF4-FFF2-40B4-BE49-F238E27FC236}">
                      <a16:creationId xmlns:a16="http://schemas.microsoft.com/office/drawing/2014/main" id="{1F1909A6-ECB2-28B0-B223-AB4BA8E9D2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B5552E54-8EEC-825F-0552-2523334873AD}"/>
                  </a:ext>
                </a:extLst>
              </p:cNvPr>
              <p:cNvGrpSpPr/>
              <p:nvPr/>
            </p:nvGrpSpPr>
            <p:grpSpPr>
              <a:xfrm>
                <a:off x="10189724" y="2496350"/>
                <a:ext cx="1245036" cy="593992"/>
                <a:chOff x="9852456" y="608434"/>
                <a:chExt cx="1245036" cy="593992"/>
              </a:xfrm>
            </p:grpSpPr>
            <p:sp>
              <p:nvSpPr>
                <p:cNvPr id="72" name="Oval 19">
                  <a:extLst>
                    <a:ext uri="{FF2B5EF4-FFF2-40B4-BE49-F238E27FC236}">
                      <a16:creationId xmlns:a16="http://schemas.microsoft.com/office/drawing/2014/main" id="{E9E5158E-AAF0-FF30-4B7F-84FE9BFC505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3" name="TextBox 72">
                  <a:extLst>
                    <a:ext uri="{FF2B5EF4-FFF2-40B4-BE49-F238E27FC236}">
                      <a16:creationId xmlns:a16="http://schemas.microsoft.com/office/drawing/2014/main" id="{FFECEA69-E822-FEA5-0A99-18C2B962E7E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9" name="Group 8">
                <a:extLst>
                  <a:ext uri="{FF2B5EF4-FFF2-40B4-BE49-F238E27FC236}">
                    <a16:creationId xmlns:a16="http://schemas.microsoft.com/office/drawing/2014/main" id="{3A1706ED-E5E5-EA6F-1114-8101ADAC1646}"/>
                  </a:ext>
                </a:extLst>
              </p:cNvPr>
              <p:cNvGrpSpPr/>
              <p:nvPr/>
            </p:nvGrpSpPr>
            <p:grpSpPr>
              <a:xfrm>
                <a:off x="10248853" y="2969571"/>
                <a:ext cx="577241" cy="338554"/>
                <a:chOff x="9678159" y="981583"/>
                <a:chExt cx="577241" cy="338554"/>
              </a:xfrm>
            </p:grpSpPr>
            <p:sp>
              <p:nvSpPr>
                <p:cNvPr id="70" name="Rectangle 69">
                  <a:extLst>
                    <a:ext uri="{FF2B5EF4-FFF2-40B4-BE49-F238E27FC236}">
                      <a16:creationId xmlns:a16="http://schemas.microsoft.com/office/drawing/2014/main" id="{7B79BEBE-78D4-6C1E-1A4C-1DD0D4747092}"/>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A748E0B1-5B39-09B6-AC29-F9795A53721F}"/>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161">
                <a:extLst>
                  <a:ext uri="{FF2B5EF4-FFF2-40B4-BE49-F238E27FC236}">
                    <a16:creationId xmlns:a16="http://schemas.microsoft.com/office/drawing/2014/main" id="{09AA379E-9C33-A22D-2646-56072F1BAA6A}"/>
                  </a:ext>
                </a:extLst>
              </p:cNvPr>
              <p:cNvGrpSpPr>
                <a:grpSpLocks/>
              </p:cNvGrpSpPr>
              <p:nvPr/>
            </p:nvGrpSpPr>
            <p:grpSpPr bwMode="auto">
              <a:xfrm>
                <a:off x="11287371" y="2364366"/>
                <a:ext cx="230514" cy="466725"/>
                <a:chOff x="4140" y="429"/>
                <a:chExt cx="1425" cy="2396"/>
              </a:xfrm>
            </p:grpSpPr>
            <p:sp>
              <p:nvSpPr>
                <p:cNvPr id="38" name="Freeform 162">
                  <a:extLst>
                    <a:ext uri="{FF2B5EF4-FFF2-40B4-BE49-F238E27FC236}">
                      <a16:creationId xmlns:a16="http://schemas.microsoft.com/office/drawing/2014/main" id="{0A5ED0C8-7B50-62E7-7377-893AD54CBA8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 name="Rectangle 163">
                  <a:extLst>
                    <a:ext uri="{FF2B5EF4-FFF2-40B4-BE49-F238E27FC236}">
                      <a16:creationId xmlns:a16="http://schemas.microsoft.com/office/drawing/2014/main" id="{89655D46-0B7D-B63A-25CB-1AA4BAC753F0}"/>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Freeform 164">
                  <a:extLst>
                    <a:ext uri="{FF2B5EF4-FFF2-40B4-BE49-F238E27FC236}">
                      <a16:creationId xmlns:a16="http://schemas.microsoft.com/office/drawing/2014/main" id="{207319B1-3B2F-8E4A-EDD5-A685FC42436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 name="Freeform 165">
                  <a:extLst>
                    <a:ext uri="{FF2B5EF4-FFF2-40B4-BE49-F238E27FC236}">
                      <a16:creationId xmlns:a16="http://schemas.microsoft.com/office/drawing/2014/main" id="{FB051FD1-8ECA-D623-E666-D527EAD928C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 name="Rectangle 166">
                  <a:extLst>
                    <a:ext uri="{FF2B5EF4-FFF2-40B4-BE49-F238E27FC236}">
                      <a16:creationId xmlns:a16="http://schemas.microsoft.com/office/drawing/2014/main" id="{E86FFF38-C428-0764-F34C-E91A79E4C52B}"/>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 name="Group 167">
                  <a:extLst>
                    <a:ext uri="{FF2B5EF4-FFF2-40B4-BE49-F238E27FC236}">
                      <a16:creationId xmlns:a16="http://schemas.microsoft.com/office/drawing/2014/main" id="{F85DA592-6457-4958-B75E-812250862DA7}"/>
                    </a:ext>
                  </a:extLst>
                </p:cNvPr>
                <p:cNvGrpSpPr>
                  <a:grpSpLocks/>
                </p:cNvGrpSpPr>
                <p:nvPr/>
              </p:nvGrpSpPr>
              <p:grpSpPr bwMode="auto">
                <a:xfrm>
                  <a:off x="4749" y="668"/>
                  <a:ext cx="581" cy="145"/>
                  <a:chOff x="614" y="2568"/>
                  <a:chExt cx="725" cy="139"/>
                </a:xfrm>
              </p:grpSpPr>
              <p:sp>
                <p:nvSpPr>
                  <p:cNvPr id="68" name="AutoShape 168">
                    <a:extLst>
                      <a:ext uri="{FF2B5EF4-FFF2-40B4-BE49-F238E27FC236}">
                        <a16:creationId xmlns:a16="http://schemas.microsoft.com/office/drawing/2014/main" id="{D246D719-410C-DE3D-3A73-76A3CFB29C6A}"/>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AutoShape 169">
                    <a:extLst>
                      <a:ext uri="{FF2B5EF4-FFF2-40B4-BE49-F238E27FC236}">
                        <a16:creationId xmlns:a16="http://schemas.microsoft.com/office/drawing/2014/main" id="{746E87DD-24E8-9573-673E-CC61ADB6062C}"/>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Rectangle 170">
                  <a:extLst>
                    <a:ext uri="{FF2B5EF4-FFF2-40B4-BE49-F238E27FC236}">
                      <a16:creationId xmlns:a16="http://schemas.microsoft.com/office/drawing/2014/main" id="{2929067D-A39A-D438-9053-D8424A6C0E5D}"/>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 name="Group 171">
                  <a:extLst>
                    <a:ext uri="{FF2B5EF4-FFF2-40B4-BE49-F238E27FC236}">
                      <a16:creationId xmlns:a16="http://schemas.microsoft.com/office/drawing/2014/main" id="{7AE66765-15D1-F8A2-75C2-6A772BB5B834}"/>
                    </a:ext>
                  </a:extLst>
                </p:cNvPr>
                <p:cNvGrpSpPr>
                  <a:grpSpLocks/>
                </p:cNvGrpSpPr>
                <p:nvPr/>
              </p:nvGrpSpPr>
              <p:grpSpPr bwMode="auto">
                <a:xfrm>
                  <a:off x="4747" y="994"/>
                  <a:ext cx="581" cy="134"/>
                  <a:chOff x="614" y="2568"/>
                  <a:chExt cx="725" cy="139"/>
                </a:xfrm>
              </p:grpSpPr>
              <p:sp>
                <p:nvSpPr>
                  <p:cNvPr id="66" name="AutoShape 172">
                    <a:extLst>
                      <a:ext uri="{FF2B5EF4-FFF2-40B4-BE49-F238E27FC236}">
                        <a16:creationId xmlns:a16="http://schemas.microsoft.com/office/drawing/2014/main" id="{257762E8-E8F3-6C9D-C589-54FED7A9DB51}"/>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AutoShape 173">
                    <a:extLst>
                      <a:ext uri="{FF2B5EF4-FFF2-40B4-BE49-F238E27FC236}">
                        <a16:creationId xmlns:a16="http://schemas.microsoft.com/office/drawing/2014/main" id="{A70F0EDC-8919-87F4-6466-C14B8E689D62}"/>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 name="Rectangle 174">
                  <a:extLst>
                    <a:ext uri="{FF2B5EF4-FFF2-40B4-BE49-F238E27FC236}">
                      <a16:creationId xmlns:a16="http://schemas.microsoft.com/office/drawing/2014/main" id="{784A3714-FBA4-8763-3444-3132F69E85E0}"/>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 name="Rectangle 175">
                  <a:extLst>
                    <a:ext uri="{FF2B5EF4-FFF2-40B4-BE49-F238E27FC236}">
                      <a16:creationId xmlns:a16="http://schemas.microsoft.com/office/drawing/2014/main" id="{DEFCDF4C-81F0-2975-FD69-1185886BB5C6}"/>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8" name="Group 176">
                  <a:extLst>
                    <a:ext uri="{FF2B5EF4-FFF2-40B4-BE49-F238E27FC236}">
                      <a16:creationId xmlns:a16="http://schemas.microsoft.com/office/drawing/2014/main" id="{4D643782-EE2D-2BDD-84F7-48678508113F}"/>
                    </a:ext>
                  </a:extLst>
                </p:cNvPr>
                <p:cNvGrpSpPr>
                  <a:grpSpLocks/>
                </p:cNvGrpSpPr>
                <p:nvPr/>
              </p:nvGrpSpPr>
              <p:grpSpPr bwMode="auto">
                <a:xfrm>
                  <a:off x="4735" y="1627"/>
                  <a:ext cx="582" cy="151"/>
                  <a:chOff x="614" y="2568"/>
                  <a:chExt cx="725" cy="139"/>
                </a:xfrm>
              </p:grpSpPr>
              <p:sp>
                <p:nvSpPr>
                  <p:cNvPr id="64" name="AutoShape 177">
                    <a:extLst>
                      <a:ext uri="{FF2B5EF4-FFF2-40B4-BE49-F238E27FC236}">
                        <a16:creationId xmlns:a16="http://schemas.microsoft.com/office/drawing/2014/main" id="{81E1E0A4-B721-EBB6-2945-0DE58A1EA0E6}"/>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AutoShape 178">
                    <a:extLst>
                      <a:ext uri="{FF2B5EF4-FFF2-40B4-BE49-F238E27FC236}">
                        <a16:creationId xmlns:a16="http://schemas.microsoft.com/office/drawing/2014/main" id="{A97E65B4-34F0-CE60-9372-0221A159665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 name="Freeform 179">
                  <a:extLst>
                    <a:ext uri="{FF2B5EF4-FFF2-40B4-BE49-F238E27FC236}">
                      <a16:creationId xmlns:a16="http://schemas.microsoft.com/office/drawing/2014/main" id="{92D9193D-F085-1761-A966-AC58B4E25BC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0" name="Group 180">
                  <a:extLst>
                    <a:ext uri="{FF2B5EF4-FFF2-40B4-BE49-F238E27FC236}">
                      <a16:creationId xmlns:a16="http://schemas.microsoft.com/office/drawing/2014/main" id="{57AECE20-32A8-F011-4386-5A7A1F915DC4}"/>
                    </a:ext>
                  </a:extLst>
                </p:cNvPr>
                <p:cNvGrpSpPr>
                  <a:grpSpLocks/>
                </p:cNvGrpSpPr>
                <p:nvPr/>
              </p:nvGrpSpPr>
              <p:grpSpPr bwMode="auto">
                <a:xfrm>
                  <a:off x="4739" y="1327"/>
                  <a:ext cx="582" cy="139"/>
                  <a:chOff x="614" y="2568"/>
                  <a:chExt cx="725" cy="139"/>
                </a:xfrm>
              </p:grpSpPr>
              <p:sp>
                <p:nvSpPr>
                  <p:cNvPr id="62" name="AutoShape 181">
                    <a:extLst>
                      <a:ext uri="{FF2B5EF4-FFF2-40B4-BE49-F238E27FC236}">
                        <a16:creationId xmlns:a16="http://schemas.microsoft.com/office/drawing/2014/main" id="{05D0B84C-62F4-C9FF-C565-201CEEE33554}"/>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AutoShape 182">
                    <a:extLst>
                      <a:ext uri="{FF2B5EF4-FFF2-40B4-BE49-F238E27FC236}">
                        <a16:creationId xmlns:a16="http://schemas.microsoft.com/office/drawing/2014/main" id="{6208DE9F-6B28-F2F2-1898-EB8D370A1C40}"/>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1" name="Rectangle 183">
                  <a:extLst>
                    <a:ext uri="{FF2B5EF4-FFF2-40B4-BE49-F238E27FC236}">
                      <a16:creationId xmlns:a16="http://schemas.microsoft.com/office/drawing/2014/main" id="{D450CDD0-2213-77F5-0953-0941A804D5E3}"/>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2" name="Freeform 184">
                  <a:extLst>
                    <a:ext uri="{FF2B5EF4-FFF2-40B4-BE49-F238E27FC236}">
                      <a16:creationId xmlns:a16="http://schemas.microsoft.com/office/drawing/2014/main" id="{CE1C27A2-E0BF-F843-8772-10DA3A3D33C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Freeform 185">
                  <a:extLst>
                    <a:ext uri="{FF2B5EF4-FFF2-40B4-BE49-F238E27FC236}">
                      <a16:creationId xmlns:a16="http://schemas.microsoft.com/office/drawing/2014/main" id="{02ED1B95-FBCA-15D7-5ACB-C16E9142299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Oval 186">
                  <a:extLst>
                    <a:ext uri="{FF2B5EF4-FFF2-40B4-BE49-F238E27FC236}">
                      <a16:creationId xmlns:a16="http://schemas.microsoft.com/office/drawing/2014/main" id="{1CBF5B5C-877A-1501-6DB7-34FE5F64F583}"/>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Freeform 187">
                  <a:extLst>
                    <a:ext uri="{FF2B5EF4-FFF2-40B4-BE49-F238E27FC236}">
                      <a16:creationId xmlns:a16="http://schemas.microsoft.com/office/drawing/2014/main" id="{D19EEAC7-0D80-8FD2-5FAD-655339FEEC5B}"/>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AutoShape 188">
                  <a:extLst>
                    <a:ext uri="{FF2B5EF4-FFF2-40B4-BE49-F238E27FC236}">
                      <a16:creationId xmlns:a16="http://schemas.microsoft.com/office/drawing/2014/main" id="{FA349F2C-D145-3D01-F94E-883110F797BB}"/>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AutoShape 189">
                  <a:extLst>
                    <a:ext uri="{FF2B5EF4-FFF2-40B4-BE49-F238E27FC236}">
                      <a16:creationId xmlns:a16="http://schemas.microsoft.com/office/drawing/2014/main" id="{9A3DC4F1-DF15-F69C-5565-1220EC7B3DA6}"/>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Oval 190">
                  <a:extLst>
                    <a:ext uri="{FF2B5EF4-FFF2-40B4-BE49-F238E27FC236}">
                      <a16:creationId xmlns:a16="http://schemas.microsoft.com/office/drawing/2014/main" id="{1768178D-61F9-CDA9-F667-3BB09E9A9F4A}"/>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Oval 191">
                  <a:extLst>
                    <a:ext uri="{FF2B5EF4-FFF2-40B4-BE49-F238E27FC236}">
                      <a16:creationId xmlns:a16="http://schemas.microsoft.com/office/drawing/2014/main" id="{111FA415-BFFA-C70C-EABD-DB2D95F9D009}"/>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0" name="Oval 192">
                  <a:extLst>
                    <a:ext uri="{FF2B5EF4-FFF2-40B4-BE49-F238E27FC236}">
                      <a16:creationId xmlns:a16="http://schemas.microsoft.com/office/drawing/2014/main" id="{1BA79B1E-2157-11CD-AEBE-D6BFD9FA509F}"/>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193">
                  <a:extLst>
                    <a:ext uri="{FF2B5EF4-FFF2-40B4-BE49-F238E27FC236}">
                      <a16:creationId xmlns:a16="http://schemas.microsoft.com/office/drawing/2014/main" id="{B120290B-BAA4-797D-00C3-1E6B72E70B2A}"/>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1" name="Straight Connector 10">
                <a:extLst>
                  <a:ext uri="{FF2B5EF4-FFF2-40B4-BE49-F238E27FC236}">
                    <a16:creationId xmlns:a16="http://schemas.microsoft.com/office/drawing/2014/main" id="{1E72F7CE-1B0B-5E83-BD3C-1A775204EA40}"/>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5B89E9-3429-02A9-A721-8DD4F85305BE}"/>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470246-F347-7450-5615-E182AA3E2473}"/>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9FE97843-1E14-F2B2-DFFD-8AF3C5416AAB}"/>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70A32980-762A-C5BF-A90E-6F8E28FE2D44}"/>
                  </a:ext>
                </a:extLst>
              </p:cNvPr>
              <p:cNvGrpSpPr/>
              <p:nvPr/>
            </p:nvGrpSpPr>
            <p:grpSpPr>
              <a:xfrm>
                <a:off x="6573835" y="5301907"/>
                <a:ext cx="5250830" cy="481581"/>
                <a:chOff x="6737055" y="3471301"/>
                <a:chExt cx="5250830" cy="481581"/>
              </a:xfrm>
            </p:grpSpPr>
            <p:grpSp>
              <p:nvGrpSpPr>
                <p:cNvPr id="29" name="Group 28">
                  <a:extLst>
                    <a:ext uri="{FF2B5EF4-FFF2-40B4-BE49-F238E27FC236}">
                      <a16:creationId xmlns:a16="http://schemas.microsoft.com/office/drawing/2014/main" id="{50FA4C1E-8578-3A7A-8B2B-56AB1A3E3D77}"/>
                    </a:ext>
                  </a:extLst>
                </p:cNvPr>
                <p:cNvGrpSpPr/>
                <p:nvPr/>
              </p:nvGrpSpPr>
              <p:grpSpPr>
                <a:xfrm>
                  <a:off x="8324240" y="3583550"/>
                  <a:ext cx="2044628" cy="369332"/>
                  <a:chOff x="7504363" y="3155701"/>
                  <a:chExt cx="2044628" cy="369332"/>
                </a:xfrm>
              </p:grpSpPr>
              <p:grpSp>
                <p:nvGrpSpPr>
                  <p:cNvPr id="32" name="Group 31">
                    <a:extLst>
                      <a:ext uri="{FF2B5EF4-FFF2-40B4-BE49-F238E27FC236}">
                        <a16:creationId xmlns:a16="http://schemas.microsoft.com/office/drawing/2014/main" id="{1CB787D1-54DB-BD08-D212-1BDE475EA7AC}"/>
                      </a:ext>
                    </a:extLst>
                  </p:cNvPr>
                  <p:cNvGrpSpPr/>
                  <p:nvPr/>
                </p:nvGrpSpPr>
                <p:grpSpPr>
                  <a:xfrm>
                    <a:off x="7504363" y="3183676"/>
                    <a:ext cx="2003932" cy="306163"/>
                    <a:chOff x="1616358" y="2551230"/>
                    <a:chExt cx="2141698" cy="218510"/>
                  </a:xfrm>
                </p:grpSpPr>
                <p:sp>
                  <p:nvSpPr>
                    <p:cNvPr id="34" name="Rectangle 33">
                      <a:extLst>
                        <a:ext uri="{FF2B5EF4-FFF2-40B4-BE49-F238E27FC236}">
                          <a16:creationId xmlns:a16="http://schemas.microsoft.com/office/drawing/2014/main" id="{18C8D86D-45C8-7D21-3131-3244A04120EC}"/>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1895B8B9-9D99-DCB3-D7AC-ED84799D08E0}"/>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8A796D8-97FE-055E-B05B-2843EEDFBE5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8F24C2E-ECD2-D320-AF8A-401C1BB1D260}"/>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CE2175F4-0254-BCE4-C311-54EEF1C4F4F5}"/>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30" name="Straight Connector 29">
                  <a:extLst>
                    <a:ext uri="{FF2B5EF4-FFF2-40B4-BE49-F238E27FC236}">
                      <a16:creationId xmlns:a16="http://schemas.microsoft.com/office/drawing/2014/main" id="{B9CEB5A3-6CD9-63B3-CAA1-9A9D2DF2B1D0}"/>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FF1F1DC-0551-88CD-9179-250863ADDDBC}"/>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B5982AF0-7019-0AB4-2EA2-EA246A7DBE3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327DF81C-4C01-9945-B5D2-78AB89CF920F}"/>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858A3A1-661B-A9E0-058D-58491FD0D6C8}"/>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4DA294B-03D9-2F0A-52A4-23539E094AF7}"/>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816A33-0435-CD09-D4B8-E4DE63D5B050}"/>
                  </a:ext>
                </a:extLst>
              </p:cNvPr>
              <p:cNvSpPr txBox="1"/>
              <p:nvPr/>
            </p:nvSpPr>
            <p:spPr>
              <a:xfrm>
                <a:off x="6560576" y="3885883"/>
                <a:ext cx="1896984"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buffer</a:t>
                </a:r>
              </a:p>
            </p:txBody>
          </p:sp>
          <p:grpSp>
            <p:nvGrpSpPr>
              <p:cNvPr id="23" name="Group 22">
                <a:extLst>
                  <a:ext uri="{FF2B5EF4-FFF2-40B4-BE49-F238E27FC236}">
                    <a16:creationId xmlns:a16="http://schemas.microsoft.com/office/drawing/2014/main" id="{C4E8AB8C-319D-B013-473C-61E0066F26CC}"/>
                  </a:ext>
                </a:extLst>
              </p:cNvPr>
              <p:cNvGrpSpPr/>
              <p:nvPr/>
            </p:nvGrpSpPr>
            <p:grpSpPr>
              <a:xfrm>
                <a:off x="7535360" y="5023850"/>
                <a:ext cx="632009" cy="632009"/>
                <a:chOff x="7408198" y="4955748"/>
                <a:chExt cx="632009" cy="632009"/>
              </a:xfrm>
            </p:grpSpPr>
            <p:cxnSp>
              <p:nvCxnSpPr>
                <p:cNvPr id="27" name="Straight Connector 26">
                  <a:extLst>
                    <a:ext uri="{FF2B5EF4-FFF2-40B4-BE49-F238E27FC236}">
                      <a16:creationId xmlns:a16="http://schemas.microsoft.com/office/drawing/2014/main" id="{DBB091F5-88D0-E078-DFDF-BFAA963FFD16}"/>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F3DD03B-D414-ED43-A0B2-E2A824B616B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1E597E9-F50B-CAEE-E95A-60C47ED08BE5}"/>
                  </a:ext>
                </a:extLst>
              </p:cNvPr>
              <p:cNvGrpSpPr/>
              <p:nvPr/>
            </p:nvGrpSpPr>
            <p:grpSpPr>
              <a:xfrm rot="16200000">
                <a:off x="10248530" y="5019009"/>
                <a:ext cx="632009" cy="632009"/>
                <a:chOff x="7408198" y="4948974"/>
                <a:chExt cx="632009" cy="632009"/>
              </a:xfrm>
            </p:grpSpPr>
            <p:cxnSp>
              <p:nvCxnSpPr>
                <p:cNvPr id="25" name="Straight Connector 24">
                  <a:extLst>
                    <a:ext uri="{FF2B5EF4-FFF2-40B4-BE49-F238E27FC236}">
                      <a16:creationId xmlns:a16="http://schemas.microsoft.com/office/drawing/2014/main" id="{DFFF6652-1EC1-5D11-7307-A35C03AB00A7}"/>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D7AA32-E9A4-5B28-3EF5-469A28EF7132}"/>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80" name="TextBox 79">
              <a:extLst>
                <a:ext uri="{FF2B5EF4-FFF2-40B4-BE49-F238E27FC236}">
                  <a16:creationId xmlns:a16="http://schemas.microsoft.com/office/drawing/2014/main" id="{FF8920BD-8734-99B9-48EA-286689A2BF46}"/>
                </a:ext>
              </a:extLst>
            </p:cNvPr>
            <p:cNvSpPr txBox="1"/>
            <p:nvPr/>
          </p:nvSpPr>
          <p:spPr>
            <a:xfrm>
              <a:off x="3997771" y="3255120"/>
              <a:ext cx="2046546"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receive buffer</a:t>
              </a:r>
            </a:p>
          </p:txBody>
        </p:sp>
      </p:grpSp>
      <p:sp>
        <p:nvSpPr>
          <p:cNvPr id="15" name="TextBox 14">
            <a:extLst>
              <a:ext uri="{FF2B5EF4-FFF2-40B4-BE49-F238E27FC236}">
                <a16:creationId xmlns:a16="http://schemas.microsoft.com/office/drawing/2014/main" id="{A3C190E4-C887-83C3-0694-363C295ED256}"/>
              </a:ext>
            </a:extLst>
          </p:cNvPr>
          <p:cNvSpPr txBox="1"/>
          <p:nvPr/>
        </p:nvSpPr>
        <p:spPr>
          <a:xfrm>
            <a:off x="6936395" y="1795723"/>
            <a:ext cx="4591986" cy="267765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The send buffer holds the data the</a:t>
            </a:r>
            <a:r>
              <a:rPr kumimoji="0" lang="en-US" sz="2400" b="0" i="0" u="none" strike="noStrike" kern="1200" cap="none" spc="0" normalizeH="0" noProof="0">
                <a:ln>
                  <a:noFill/>
                </a:ln>
                <a:solidFill>
                  <a:prstClr val="black"/>
                </a:solidFill>
                <a:effectLst/>
                <a:uLnTx/>
                <a:uFillTx/>
                <a:latin typeface="Calibri" panose="020F0502020204030204"/>
                <a:ea typeface="+mn-ea"/>
                <a:cs typeface="+mn-cs"/>
              </a:rPr>
              <a:t> application sends to TCP until it is delivered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a:solidFill>
                  <a:prstClr val="black"/>
                </a:solidFill>
                <a:latin typeface="Calibri" panose="020F0502020204030204"/>
              </a:rPr>
              <a:t>The</a:t>
            </a:r>
            <a:r>
              <a:rPr lang="en-US" sz="2400">
                <a:solidFill>
                  <a:prstClr val="black"/>
                </a:solidFill>
                <a:latin typeface="Calibri" panose="020F0502020204030204"/>
              </a:rPr>
              <a:t> receive buffer holds the data TCP receives from the network until it is delivered to the application</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ustDataLst>
      <p:tags r:id="rId1"/>
    </p:custDataLst>
    <p:extLst>
      <p:ext uri="{BB962C8B-B14F-4D97-AF65-F5344CB8AC3E}">
        <p14:creationId xmlns:p14="http://schemas.microsoft.com/office/powerpoint/2010/main" val="245637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F1539-8A1F-807B-2880-E54DCEFA3B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CF61E35-78DB-9987-07E4-6F5F975F2A1F}"/>
              </a:ext>
            </a:extLst>
          </p:cNvPr>
          <p:cNvSpPr>
            <a:spLocks noGrp="1"/>
          </p:cNvSpPr>
          <p:nvPr>
            <p:ph type="title"/>
          </p:nvPr>
        </p:nvSpPr>
        <p:spPr/>
        <p:txBody>
          <a:bodyPr/>
          <a:lstStyle/>
          <a:p>
            <a:r>
              <a:rPr lang="en-US" sz="4400"/>
              <a:t>TCP flow control</a:t>
            </a:r>
            <a:endParaRPr lang="en-HK"/>
          </a:p>
        </p:txBody>
      </p:sp>
      <p:grpSp>
        <p:nvGrpSpPr>
          <p:cNvPr id="4" name="Group 3">
            <a:extLst>
              <a:ext uri="{FF2B5EF4-FFF2-40B4-BE49-F238E27FC236}">
                <a16:creationId xmlns:a16="http://schemas.microsoft.com/office/drawing/2014/main" id="{53A7659A-0C51-9A5D-84BD-A23B1C9D48BC}"/>
              </a:ext>
            </a:extLst>
          </p:cNvPr>
          <p:cNvGrpSpPr/>
          <p:nvPr/>
        </p:nvGrpSpPr>
        <p:grpSpPr>
          <a:xfrm>
            <a:off x="421031" y="1807356"/>
            <a:ext cx="5598584" cy="3419122"/>
            <a:chOff x="6226081" y="2364366"/>
            <a:chExt cx="5598584" cy="3419122"/>
          </a:xfrm>
        </p:grpSpPr>
        <p:grpSp>
          <p:nvGrpSpPr>
            <p:cNvPr id="5" name="Group 4">
              <a:extLst>
                <a:ext uri="{FF2B5EF4-FFF2-40B4-BE49-F238E27FC236}">
                  <a16:creationId xmlns:a16="http://schemas.microsoft.com/office/drawing/2014/main" id="{7C0F53C0-6D41-0C5D-4CCE-5538576A3A3A}"/>
                </a:ext>
              </a:extLst>
            </p:cNvPr>
            <p:cNvGrpSpPr/>
            <p:nvPr/>
          </p:nvGrpSpPr>
          <p:grpSpPr>
            <a:xfrm>
              <a:off x="6944646" y="2545250"/>
              <a:ext cx="1245036" cy="593992"/>
              <a:chOff x="9852456" y="608434"/>
              <a:chExt cx="1245036" cy="593992"/>
            </a:xfrm>
          </p:grpSpPr>
          <p:sp>
            <p:nvSpPr>
              <p:cNvPr id="78" name="Oval 19">
                <a:extLst>
                  <a:ext uri="{FF2B5EF4-FFF2-40B4-BE49-F238E27FC236}">
                    <a16:creationId xmlns:a16="http://schemas.microsoft.com/office/drawing/2014/main" id="{C24882D1-A0E8-DA74-93AB-9AED82AED7D0}"/>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9" name="TextBox 78">
                <a:extLst>
                  <a:ext uri="{FF2B5EF4-FFF2-40B4-BE49-F238E27FC236}">
                    <a16:creationId xmlns:a16="http://schemas.microsoft.com/office/drawing/2014/main" id="{4CA20C0C-6F43-DA8D-0ADE-B10E8DE647EB}"/>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6" name="Group 5">
              <a:extLst>
                <a:ext uri="{FF2B5EF4-FFF2-40B4-BE49-F238E27FC236}">
                  <a16:creationId xmlns:a16="http://schemas.microsoft.com/office/drawing/2014/main" id="{85958080-E00A-34FB-CC29-E3DE2790F445}"/>
                </a:ext>
              </a:extLst>
            </p:cNvPr>
            <p:cNvGrpSpPr/>
            <p:nvPr/>
          </p:nvGrpSpPr>
          <p:grpSpPr>
            <a:xfrm>
              <a:off x="7541116" y="2997281"/>
              <a:ext cx="577241" cy="338554"/>
              <a:chOff x="9950444" y="999755"/>
              <a:chExt cx="577241" cy="338554"/>
            </a:xfrm>
          </p:grpSpPr>
          <p:sp>
            <p:nvSpPr>
              <p:cNvPr id="76" name="Rectangle 75">
                <a:extLst>
                  <a:ext uri="{FF2B5EF4-FFF2-40B4-BE49-F238E27FC236}">
                    <a16:creationId xmlns:a16="http://schemas.microsoft.com/office/drawing/2014/main" id="{F8C49A23-6FD7-184C-30F4-FEBD44C5C6CE}"/>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553FAC95-E992-3B54-C878-A0C945B3F9FD}"/>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 name="Group 194">
              <a:extLst>
                <a:ext uri="{FF2B5EF4-FFF2-40B4-BE49-F238E27FC236}">
                  <a16:creationId xmlns:a16="http://schemas.microsoft.com/office/drawing/2014/main" id="{1DA711CC-E3F9-E53B-FF12-6FD39A891494}"/>
                </a:ext>
              </a:extLst>
            </p:cNvPr>
            <p:cNvGrpSpPr>
              <a:grpSpLocks/>
            </p:cNvGrpSpPr>
            <p:nvPr/>
          </p:nvGrpSpPr>
          <p:grpSpPr bwMode="auto">
            <a:xfrm>
              <a:off x="6677899" y="2425781"/>
              <a:ext cx="545509" cy="512284"/>
              <a:chOff x="-44" y="1473"/>
              <a:chExt cx="981" cy="1105"/>
            </a:xfrm>
          </p:grpSpPr>
          <p:pic>
            <p:nvPicPr>
              <p:cNvPr id="74" name="Picture 195" descr="desktop_computer_stylized_medium">
                <a:extLst>
                  <a:ext uri="{FF2B5EF4-FFF2-40B4-BE49-F238E27FC236}">
                    <a16:creationId xmlns:a16="http://schemas.microsoft.com/office/drawing/2014/main" id="{BC0CABA7-120A-C6A1-DDFC-5DED04D31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Freeform 196">
                <a:extLst>
                  <a:ext uri="{FF2B5EF4-FFF2-40B4-BE49-F238E27FC236}">
                    <a16:creationId xmlns:a16="http://schemas.microsoft.com/office/drawing/2014/main" id="{71979790-8A7B-6BE6-3A78-0B9A8430133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0F4E5924-D374-433E-3562-EC3B505ED5C6}"/>
                </a:ext>
              </a:extLst>
            </p:cNvPr>
            <p:cNvGrpSpPr/>
            <p:nvPr/>
          </p:nvGrpSpPr>
          <p:grpSpPr>
            <a:xfrm>
              <a:off x="10189724" y="2496350"/>
              <a:ext cx="1245036" cy="593992"/>
              <a:chOff x="9852456" y="608434"/>
              <a:chExt cx="1245036" cy="593992"/>
            </a:xfrm>
          </p:grpSpPr>
          <p:sp>
            <p:nvSpPr>
              <p:cNvPr id="72" name="Oval 19">
                <a:extLst>
                  <a:ext uri="{FF2B5EF4-FFF2-40B4-BE49-F238E27FC236}">
                    <a16:creationId xmlns:a16="http://schemas.microsoft.com/office/drawing/2014/main" id="{B76081ED-7B1E-47C9-441D-3FC5BCD62E59}"/>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73" name="TextBox 72">
                <a:extLst>
                  <a:ext uri="{FF2B5EF4-FFF2-40B4-BE49-F238E27FC236}">
                    <a16:creationId xmlns:a16="http://schemas.microsoft.com/office/drawing/2014/main" id="{2C3C8135-3450-32EC-71D7-BCBC47F14F87}"/>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9" name="Group 8">
              <a:extLst>
                <a:ext uri="{FF2B5EF4-FFF2-40B4-BE49-F238E27FC236}">
                  <a16:creationId xmlns:a16="http://schemas.microsoft.com/office/drawing/2014/main" id="{7E45DDC5-9205-AC54-369C-B15878E223EE}"/>
                </a:ext>
              </a:extLst>
            </p:cNvPr>
            <p:cNvGrpSpPr/>
            <p:nvPr/>
          </p:nvGrpSpPr>
          <p:grpSpPr>
            <a:xfrm>
              <a:off x="10248853" y="2969571"/>
              <a:ext cx="577241" cy="338554"/>
              <a:chOff x="9678159" y="981583"/>
              <a:chExt cx="577241" cy="338554"/>
            </a:xfrm>
          </p:grpSpPr>
          <p:sp>
            <p:nvSpPr>
              <p:cNvPr id="70" name="Rectangle 69">
                <a:extLst>
                  <a:ext uri="{FF2B5EF4-FFF2-40B4-BE49-F238E27FC236}">
                    <a16:creationId xmlns:a16="http://schemas.microsoft.com/office/drawing/2014/main" id="{F7466139-FDC8-3149-0311-E22A7274F8F4}"/>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477FFF26-0FD7-3738-FC6E-E55D67117837}"/>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 name="Group 161">
              <a:extLst>
                <a:ext uri="{FF2B5EF4-FFF2-40B4-BE49-F238E27FC236}">
                  <a16:creationId xmlns:a16="http://schemas.microsoft.com/office/drawing/2014/main" id="{D89EA81E-150D-3F78-B905-7671061621AE}"/>
                </a:ext>
              </a:extLst>
            </p:cNvPr>
            <p:cNvGrpSpPr>
              <a:grpSpLocks/>
            </p:cNvGrpSpPr>
            <p:nvPr/>
          </p:nvGrpSpPr>
          <p:grpSpPr bwMode="auto">
            <a:xfrm>
              <a:off x="11287371" y="2364366"/>
              <a:ext cx="230514" cy="466725"/>
              <a:chOff x="4140" y="429"/>
              <a:chExt cx="1425" cy="2396"/>
            </a:xfrm>
          </p:grpSpPr>
          <p:sp>
            <p:nvSpPr>
              <p:cNvPr id="38" name="Freeform 162">
                <a:extLst>
                  <a:ext uri="{FF2B5EF4-FFF2-40B4-BE49-F238E27FC236}">
                    <a16:creationId xmlns:a16="http://schemas.microsoft.com/office/drawing/2014/main" id="{51A5A7AE-9C34-D3A0-0A37-06467F41A79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 name="Rectangle 163">
                <a:extLst>
                  <a:ext uri="{FF2B5EF4-FFF2-40B4-BE49-F238E27FC236}">
                    <a16:creationId xmlns:a16="http://schemas.microsoft.com/office/drawing/2014/main" id="{25FD2C3B-ABE5-0A29-9438-FC26A882257F}"/>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Freeform 164">
                <a:extLst>
                  <a:ext uri="{FF2B5EF4-FFF2-40B4-BE49-F238E27FC236}">
                    <a16:creationId xmlns:a16="http://schemas.microsoft.com/office/drawing/2014/main" id="{C4D3439C-32DB-1A84-E127-5DCD1783B12A}"/>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 name="Freeform 165">
                <a:extLst>
                  <a:ext uri="{FF2B5EF4-FFF2-40B4-BE49-F238E27FC236}">
                    <a16:creationId xmlns:a16="http://schemas.microsoft.com/office/drawing/2014/main" id="{18A79366-7506-436C-1B61-CF8C4DE2E0B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2" name="Rectangle 166">
                <a:extLst>
                  <a:ext uri="{FF2B5EF4-FFF2-40B4-BE49-F238E27FC236}">
                    <a16:creationId xmlns:a16="http://schemas.microsoft.com/office/drawing/2014/main" id="{06107F59-C95F-F36A-9036-DD3CBF27541D}"/>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3" name="Group 167">
                <a:extLst>
                  <a:ext uri="{FF2B5EF4-FFF2-40B4-BE49-F238E27FC236}">
                    <a16:creationId xmlns:a16="http://schemas.microsoft.com/office/drawing/2014/main" id="{5253B9DB-A4FA-17A3-666B-39CC5672C83A}"/>
                  </a:ext>
                </a:extLst>
              </p:cNvPr>
              <p:cNvGrpSpPr>
                <a:grpSpLocks/>
              </p:cNvGrpSpPr>
              <p:nvPr/>
            </p:nvGrpSpPr>
            <p:grpSpPr bwMode="auto">
              <a:xfrm>
                <a:off x="4749" y="668"/>
                <a:ext cx="581" cy="145"/>
                <a:chOff x="614" y="2568"/>
                <a:chExt cx="725" cy="139"/>
              </a:xfrm>
            </p:grpSpPr>
            <p:sp>
              <p:nvSpPr>
                <p:cNvPr id="68" name="AutoShape 168">
                  <a:extLst>
                    <a:ext uri="{FF2B5EF4-FFF2-40B4-BE49-F238E27FC236}">
                      <a16:creationId xmlns:a16="http://schemas.microsoft.com/office/drawing/2014/main" id="{35206F9C-45A3-4B46-8E26-A8E18D5957DF}"/>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AutoShape 169">
                  <a:extLst>
                    <a:ext uri="{FF2B5EF4-FFF2-40B4-BE49-F238E27FC236}">
                      <a16:creationId xmlns:a16="http://schemas.microsoft.com/office/drawing/2014/main" id="{2EF88EE6-044B-C8F5-9746-C9BBFCDD80E5}"/>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Rectangle 170">
                <a:extLst>
                  <a:ext uri="{FF2B5EF4-FFF2-40B4-BE49-F238E27FC236}">
                    <a16:creationId xmlns:a16="http://schemas.microsoft.com/office/drawing/2014/main" id="{B7895AED-D2C7-6AB5-02F3-91F6F04D96E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 name="Group 171">
                <a:extLst>
                  <a:ext uri="{FF2B5EF4-FFF2-40B4-BE49-F238E27FC236}">
                    <a16:creationId xmlns:a16="http://schemas.microsoft.com/office/drawing/2014/main" id="{F9173070-4EF4-48C0-CC88-1FD21C7DCF80}"/>
                  </a:ext>
                </a:extLst>
              </p:cNvPr>
              <p:cNvGrpSpPr>
                <a:grpSpLocks/>
              </p:cNvGrpSpPr>
              <p:nvPr/>
            </p:nvGrpSpPr>
            <p:grpSpPr bwMode="auto">
              <a:xfrm>
                <a:off x="4747" y="994"/>
                <a:ext cx="581" cy="134"/>
                <a:chOff x="614" y="2568"/>
                <a:chExt cx="725" cy="139"/>
              </a:xfrm>
            </p:grpSpPr>
            <p:sp>
              <p:nvSpPr>
                <p:cNvPr id="66" name="AutoShape 172">
                  <a:extLst>
                    <a:ext uri="{FF2B5EF4-FFF2-40B4-BE49-F238E27FC236}">
                      <a16:creationId xmlns:a16="http://schemas.microsoft.com/office/drawing/2014/main" id="{A371E98B-A4FE-6FD3-5039-4120F7F8EF2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AutoShape 173">
                  <a:extLst>
                    <a:ext uri="{FF2B5EF4-FFF2-40B4-BE49-F238E27FC236}">
                      <a16:creationId xmlns:a16="http://schemas.microsoft.com/office/drawing/2014/main" id="{F112B0FC-258B-9C8E-8A90-675FB882EB61}"/>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 name="Rectangle 174">
                <a:extLst>
                  <a:ext uri="{FF2B5EF4-FFF2-40B4-BE49-F238E27FC236}">
                    <a16:creationId xmlns:a16="http://schemas.microsoft.com/office/drawing/2014/main" id="{97481123-5216-C49C-AA16-5357905A5094}"/>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 name="Rectangle 175">
                <a:extLst>
                  <a:ext uri="{FF2B5EF4-FFF2-40B4-BE49-F238E27FC236}">
                    <a16:creationId xmlns:a16="http://schemas.microsoft.com/office/drawing/2014/main" id="{8E1FC387-3CE8-4A1E-9C67-C62A486BD2BF}"/>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8" name="Group 176">
                <a:extLst>
                  <a:ext uri="{FF2B5EF4-FFF2-40B4-BE49-F238E27FC236}">
                    <a16:creationId xmlns:a16="http://schemas.microsoft.com/office/drawing/2014/main" id="{4DD2653E-6168-2AD7-8C73-2E949F609515}"/>
                  </a:ext>
                </a:extLst>
              </p:cNvPr>
              <p:cNvGrpSpPr>
                <a:grpSpLocks/>
              </p:cNvGrpSpPr>
              <p:nvPr/>
            </p:nvGrpSpPr>
            <p:grpSpPr bwMode="auto">
              <a:xfrm>
                <a:off x="4735" y="1627"/>
                <a:ext cx="582" cy="151"/>
                <a:chOff x="614" y="2568"/>
                <a:chExt cx="725" cy="139"/>
              </a:xfrm>
            </p:grpSpPr>
            <p:sp>
              <p:nvSpPr>
                <p:cNvPr id="64" name="AutoShape 177">
                  <a:extLst>
                    <a:ext uri="{FF2B5EF4-FFF2-40B4-BE49-F238E27FC236}">
                      <a16:creationId xmlns:a16="http://schemas.microsoft.com/office/drawing/2014/main" id="{415CC635-A9C7-240E-50FB-3FA08FE0B0FF}"/>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AutoShape 178">
                  <a:extLst>
                    <a:ext uri="{FF2B5EF4-FFF2-40B4-BE49-F238E27FC236}">
                      <a16:creationId xmlns:a16="http://schemas.microsoft.com/office/drawing/2014/main" id="{68E59BAB-D059-660A-5B9F-6717994351A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9" name="Freeform 179">
                <a:extLst>
                  <a:ext uri="{FF2B5EF4-FFF2-40B4-BE49-F238E27FC236}">
                    <a16:creationId xmlns:a16="http://schemas.microsoft.com/office/drawing/2014/main" id="{BA1F2E2E-5346-09D8-D7CA-B1C9197D71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0" name="Group 180">
                <a:extLst>
                  <a:ext uri="{FF2B5EF4-FFF2-40B4-BE49-F238E27FC236}">
                    <a16:creationId xmlns:a16="http://schemas.microsoft.com/office/drawing/2014/main" id="{6179C5D5-0A65-3492-0708-BB11E1D2EECC}"/>
                  </a:ext>
                </a:extLst>
              </p:cNvPr>
              <p:cNvGrpSpPr>
                <a:grpSpLocks/>
              </p:cNvGrpSpPr>
              <p:nvPr/>
            </p:nvGrpSpPr>
            <p:grpSpPr bwMode="auto">
              <a:xfrm>
                <a:off x="4739" y="1327"/>
                <a:ext cx="582" cy="139"/>
                <a:chOff x="614" y="2568"/>
                <a:chExt cx="725" cy="139"/>
              </a:xfrm>
            </p:grpSpPr>
            <p:sp>
              <p:nvSpPr>
                <p:cNvPr id="62" name="AutoShape 181">
                  <a:extLst>
                    <a:ext uri="{FF2B5EF4-FFF2-40B4-BE49-F238E27FC236}">
                      <a16:creationId xmlns:a16="http://schemas.microsoft.com/office/drawing/2014/main" id="{6FDB9141-07B5-1784-822E-F874F9C893A4}"/>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AutoShape 182">
                  <a:extLst>
                    <a:ext uri="{FF2B5EF4-FFF2-40B4-BE49-F238E27FC236}">
                      <a16:creationId xmlns:a16="http://schemas.microsoft.com/office/drawing/2014/main" id="{86F15111-8CD3-9115-E2A8-AF71D55ABA3B}"/>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1" name="Rectangle 183">
                <a:extLst>
                  <a:ext uri="{FF2B5EF4-FFF2-40B4-BE49-F238E27FC236}">
                    <a16:creationId xmlns:a16="http://schemas.microsoft.com/office/drawing/2014/main" id="{5AF9A40D-6414-03BB-E80A-B093F7D0CDC4}"/>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2" name="Freeform 184">
                <a:extLst>
                  <a:ext uri="{FF2B5EF4-FFF2-40B4-BE49-F238E27FC236}">
                    <a16:creationId xmlns:a16="http://schemas.microsoft.com/office/drawing/2014/main" id="{D9C581AE-4710-FEEC-328E-99BC0439A12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Freeform 185">
                <a:extLst>
                  <a:ext uri="{FF2B5EF4-FFF2-40B4-BE49-F238E27FC236}">
                    <a16:creationId xmlns:a16="http://schemas.microsoft.com/office/drawing/2014/main" id="{CA073844-DC12-9561-D543-5A1508AF767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Oval 186">
                <a:extLst>
                  <a:ext uri="{FF2B5EF4-FFF2-40B4-BE49-F238E27FC236}">
                    <a16:creationId xmlns:a16="http://schemas.microsoft.com/office/drawing/2014/main" id="{A8C4ED32-4244-C04A-FC3B-AB986316E89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5" name="Freeform 187">
                <a:extLst>
                  <a:ext uri="{FF2B5EF4-FFF2-40B4-BE49-F238E27FC236}">
                    <a16:creationId xmlns:a16="http://schemas.microsoft.com/office/drawing/2014/main" id="{BE127397-58D9-39D7-9B6E-6FC58B99A11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AutoShape 188">
                <a:extLst>
                  <a:ext uri="{FF2B5EF4-FFF2-40B4-BE49-F238E27FC236}">
                    <a16:creationId xmlns:a16="http://schemas.microsoft.com/office/drawing/2014/main" id="{FB02BBD8-2AC8-29F6-5B30-AB324770FE0C}"/>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AutoShape 189">
                <a:extLst>
                  <a:ext uri="{FF2B5EF4-FFF2-40B4-BE49-F238E27FC236}">
                    <a16:creationId xmlns:a16="http://schemas.microsoft.com/office/drawing/2014/main" id="{9A05C757-2329-7ACA-BDE3-6E0409CD66CB}"/>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Oval 190">
                <a:extLst>
                  <a:ext uri="{FF2B5EF4-FFF2-40B4-BE49-F238E27FC236}">
                    <a16:creationId xmlns:a16="http://schemas.microsoft.com/office/drawing/2014/main" id="{8BB8469B-7D46-67AD-3DCC-2967BF965181}"/>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Oval 191">
                <a:extLst>
                  <a:ext uri="{FF2B5EF4-FFF2-40B4-BE49-F238E27FC236}">
                    <a16:creationId xmlns:a16="http://schemas.microsoft.com/office/drawing/2014/main" id="{A118B3A4-018E-0B56-4252-9CB7A1A3F2B4}"/>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60" name="Oval 192">
                <a:extLst>
                  <a:ext uri="{FF2B5EF4-FFF2-40B4-BE49-F238E27FC236}">
                    <a16:creationId xmlns:a16="http://schemas.microsoft.com/office/drawing/2014/main" id="{E2C4A1E8-D2DB-05D6-1075-EDFA3A5E0A31}"/>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193">
                <a:extLst>
                  <a:ext uri="{FF2B5EF4-FFF2-40B4-BE49-F238E27FC236}">
                    <a16:creationId xmlns:a16="http://schemas.microsoft.com/office/drawing/2014/main" id="{8C4F5B7B-BEF9-2E95-62C9-C9D779E39CBE}"/>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1" name="Straight Connector 10">
              <a:extLst>
                <a:ext uri="{FF2B5EF4-FFF2-40B4-BE49-F238E27FC236}">
                  <a16:creationId xmlns:a16="http://schemas.microsoft.com/office/drawing/2014/main" id="{97ED879A-8BF7-B1DC-5F0D-BCEC42B4D855}"/>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C1D7121-D694-E8B0-D2A1-94586650ACDE}"/>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05BA89-9F55-0800-B78A-FE20BF7DE6D1}"/>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3D49E08-265F-D06A-8DF4-E5EDC7257E1F}"/>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3568F8C3-AB32-05DF-A1D4-75BAB956FB96}"/>
                </a:ext>
              </a:extLst>
            </p:cNvPr>
            <p:cNvGrpSpPr/>
            <p:nvPr/>
          </p:nvGrpSpPr>
          <p:grpSpPr>
            <a:xfrm>
              <a:off x="6573835" y="5301907"/>
              <a:ext cx="5250830" cy="481581"/>
              <a:chOff x="6737055" y="3471301"/>
              <a:chExt cx="5250830" cy="481581"/>
            </a:xfrm>
          </p:grpSpPr>
          <p:grpSp>
            <p:nvGrpSpPr>
              <p:cNvPr id="29" name="Group 28">
                <a:extLst>
                  <a:ext uri="{FF2B5EF4-FFF2-40B4-BE49-F238E27FC236}">
                    <a16:creationId xmlns:a16="http://schemas.microsoft.com/office/drawing/2014/main" id="{3952BC65-CAB8-53B1-FE39-AE0748F2FBF4}"/>
                  </a:ext>
                </a:extLst>
              </p:cNvPr>
              <p:cNvGrpSpPr/>
              <p:nvPr/>
            </p:nvGrpSpPr>
            <p:grpSpPr>
              <a:xfrm>
                <a:off x="8324240" y="3583550"/>
                <a:ext cx="2044628" cy="369332"/>
                <a:chOff x="7504363" y="3155701"/>
                <a:chExt cx="2044628" cy="369332"/>
              </a:xfrm>
            </p:grpSpPr>
            <p:grpSp>
              <p:nvGrpSpPr>
                <p:cNvPr id="32" name="Group 31">
                  <a:extLst>
                    <a:ext uri="{FF2B5EF4-FFF2-40B4-BE49-F238E27FC236}">
                      <a16:creationId xmlns:a16="http://schemas.microsoft.com/office/drawing/2014/main" id="{91B322C3-6BFF-72A1-2F27-82856BAE28D2}"/>
                    </a:ext>
                  </a:extLst>
                </p:cNvPr>
                <p:cNvGrpSpPr/>
                <p:nvPr/>
              </p:nvGrpSpPr>
              <p:grpSpPr>
                <a:xfrm>
                  <a:off x="7504363" y="3183676"/>
                  <a:ext cx="2003932" cy="306163"/>
                  <a:chOff x="1616358" y="2551230"/>
                  <a:chExt cx="2141698" cy="218510"/>
                </a:xfrm>
              </p:grpSpPr>
              <p:sp>
                <p:nvSpPr>
                  <p:cNvPr id="34" name="Rectangle 33">
                    <a:extLst>
                      <a:ext uri="{FF2B5EF4-FFF2-40B4-BE49-F238E27FC236}">
                        <a16:creationId xmlns:a16="http://schemas.microsoft.com/office/drawing/2014/main" id="{E62AA755-0687-F502-25E1-19280F57AC27}"/>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483658FF-4278-DE25-41C3-B293AB2681C8}"/>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D20B2FA3-FD07-EE6D-F6FD-D153ACE69E96}"/>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B2F2C448-8B24-2E78-0205-4A46832A5DB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6D18ABB2-7E93-5427-F77B-D9577078C3A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30" name="Straight Connector 29">
                <a:extLst>
                  <a:ext uri="{FF2B5EF4-FFF2-40B4-BE49-F238E27FC236}">
                    <a16:creationId xmlns:a16="http://schemas.microsoft.com/office/drawing/2014/main" id="{7E3D5B2B-5A3B-433A-BF1C-9CC8DC23A5B2}"/>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EB4FBC-3B78-08A2-C887-8C7C81CFED5E}"/>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DA4AEBD6-C97A-336E-5DC7-3D9886F659C3}"/>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C35D34E4-EAA7-0A42-4B23-0E5BCC821443}"/>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F2F9B2BE-7C67-9D78-3B84-8899CC4EDD84}"/>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3C0BEE-2CCF-F63B-7B1E-9AB987691D1F}"/>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9584EE2-A14A-2C09-BC74-613178CEBD50}"/>
                </a:ext>
              </a:extLst>
            </p:cNvPr>
            <p:cNvSpPr txBox="1"/>
            <p:nvPr/>
          </p:nvSpPr>
          <p:spPr>
            <a:xfrm>
              <a:off x="6560576" y="3885883"/>
              <a:ext cx="1896984"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buffer</a:t>
              </a:r>
            </a:p>
          </p:txBody>
        </p:sp>
        <p:grpSp>
          <p:nvGrpSpPr>
            <p:cNvPr id="23" name="Group 22">
              <a:extLst>
                <a:ext uri="{FF2B5EF4-FFF2-40B4-BE49-F238E27FC236}">
                  <a16:creationId xmlns:a16="http://schemas.microsoft.com/office/drawing/2014/main" id="{052C6106-4E42-A50A-AC67-8363C1D68200}"/>
                </a:ext>
              </a:extLst>
            </p:cNvPr>
            <p:cNvGrpSpPr/>
            <p:nvPr/>
          </p:nvGrpSpPr>
          <p:grpSpPr>
            <a:xfrm>
              <a:off x="7535360" y="5023850"/>
              <a:ext cx="632009" cy="632009"/>
              <a:chOff x="7408198" y="4955748"/>
              <a:chExt cx="632009" cy="632009"/>
            </a:xfrm>
          </p:grpSpPr>
          <p:cxnSp>
            <p:nvCxnSpPr>
              <p:cNvPr id="27" name="Straight Connector 26">
                <a:extLst>
                  <a:ext uri="{FF2B5EF4-FFF2-40B4-BE49-F238E27FC236}">
                    <a16:creationId xmlns:a16="http://schemas.microsoft.com/office/drawing/2014/main" id="{B06D4367-117B-1F29-2B9C-288D29E6B96E}"/>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657BADC-5691-0678-4DDD-F69ECDA295B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BB57459D-BFF1-E3DD-7EEA-F23A0D841F8A}"/>
                </a:ext>
              </a:extLst>
            </p:cNvPr>
            <p:cNvGrpSpPr/>
            <p:nvPr/>
          </p:nvGrpSpPr>
          <p:grpSpPr>
            <a:xfrm rot="16200000">
              <a:off x="10248530" y="5019009"/>
              <a:ext cx="632009" cy="632009"/>
              <a:chOff x="7408198" y="4948974"/>
              <a:chExt cx="632009" cy="632009"/>
            </a:xfrm>
          </p:grpSpPr>
          <p:cxnSp>
            <p:nvCxnSpPr>
              <p:cNvPr id="25" name="Straight Connector 24">
                <a:extLst>
                  <a:ext uri="{FF2B5EF4-FFF2-40B4-BE49-F238E27FC236}">
                    <a16:creationId xmlns:a16="http://schemas.microsoft.com/office/drawing/2014/main" id="{8259F536-3085-90E5-6A37-7D8D4C195D30}"/>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4BBD8B4-8AEB-C5E5-7F3E-A0C7C30B0E2D}"/>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80" name="TextBox 79">
            <a:extLst>
              <a:ext uri="{FF2B5EF4-FFF2-40B4-BE49-F238E27FC236}">
                <a16:creationId xmlns:a16="http://schemas.microsoft.com/office/drawing/2014/main" id="{5C9DEBB9-B6FA-1CBB-157B-897C16A60441}"/>
              </a:ext>
            </a:extLst>
          </p:cNvPr>
          <p:cNvSpPr txBox="1"/>
          <p:nvPr/>
        </p:nvSpPr>
        <p:spPr>
          <a:xfrm>
            <a:off x="3997771" y="3255120"/>
            <a:ext cx="2046546" cy="757130"/>
          </a:xfrm>
          <a:prstGeom prst="rect">
            <a:avLst/>
          </a:prstGeom>
          <a:noFill/>
          <a:ln w="25400">
            <a:solidFill>
              <a:schemeClr val="tx1"/>
            </a:solidFill>
          </a:ln>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TCP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receive buffer</a:t>
            </a:r>
          </a:p>
        </p:txBody>
      </p:sp>
      <p:sp>
        <p:nvSpPr>
          <p:cNvPr id="82" name="Rectangle 72">
            <a:extLst>
              <a:ext uri="{FF2B5EF4-FFF2-40B4-BE49-F238E27FC236}">
                <a16:creationId xmlns:a16="http://schemas.microsoft.com/office/drawing/2014/main" id="{3251A79F-1DE0-3500-516E-7B99EA36C806}"/>
              </a:ext>
            </a:extLst>
          </p:cNvPr>
          <p:cNvSpPr>
            <a:spLocks noChangeArrowheads="1"/>
          </p:cNvSpPr>
          <p:nvPr/>
        </p:nvSpPr>
        <p:spPr bwMode="auto">
          <a:xfrm>
            <a:off x="8941619" y="1314878"/>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Freeform 32">
            <a:extLst>
              <a:ext uri="{FF2B5EF4-FFF2-40B4-BE49-F238E27FC236}">
                <a16:creationId xmlns:a16="http://schemas.microsoft.com/office/drawing/2014/main" id="{5C14DC3D-4913-F61C-B921-53A1027A78B7}"/>
              </a:ext>
            </a:extLst>
          </p:cNvPr>
          <p:cNvSpPr>
            <a:spLocks/>
          </p:cNvSpPr>
          <p:nvPr/>
        </p:nvSpPr>
        <p:spPr bwMode="auto">
          <a:xfrm>
            <a:off x="11383194" y="1308528"/>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Rectangle 40">
            <a:extLst>
              <a:ext uri="{FF2B5EF4-FFF2-40B4-BE49-F238E27FC236}">
                <a16:creationId xmlns:a16="http://schemas.microsoft.com/office/drawing/2014/main" id="{270DADCD-B388-003A-D35D-5D3D679F0AD4}"/>
              </a:ext>
            </a:extLst>
          </p:cNvPr>
          <p:cNvSpPr>
            <a:spLocks noChangeArrowheads="1"/>
          </p:cNvSpPr>
          <p:nvPr/>
        </p:nvSpPr>
        <p:spPr bwMode="auto">
          <a:xfrm>
            <a:off x="8855894" y="1416478"/>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Oval 31">
            <a:extLst>
              <a:ext uri="{FF2B5EF4-FFF2-40B4-BE49-F238E27FC236}">
                <a16:creationId xmlns:a16="http://schemas.microsoft.com/office/drawing/2014/main" id="{4BCB8301-5538-9FA7-17FF-3A5CEB4950CE}"/>
              </a:ext>
            </a:extLst>
          </p:cNvPr>
          <p:cNvSpPr>
            <a:spLocks noChangeArrowheads="1"/>
          </p:cNvSpPr>
          <p:nvPr/>
        </p:nvSpPr>
        <p:spPr bwMode="auto">
          <a:xfrm>
            <a:off x="9395644" y="1473628"/>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86" name="Group 47">
            <a:extLst>
              <a:ext uri="{FF2B5EF4-FFF2-40B4-BE49-F238E27FC236}">
                <a16:creationId xmlns:a16="http://schemas.microsoft.com/office/drawing/2014/main" id="{64853830-A5A3-EF18-23BF-EFD516565602}"/>
              </a:ext>
            </a:extLst>
          </p:cNvPr>
          <p:cNvGrpSpPr>
            <a:grpSpLocks/>
          </p:cNvGrpSpPr>
          <p:nvPr/>
        </p:nvGrpSpPr>
        <p:grpSpPr bwMode="auto">
          <a:xfrm>
            <a:off x="9163869" y="2542015"/>
            <a:ext cx="1795463" cy="688975"/>
            <a:chOff x="1173" y="2345"/>
            <a:chExt cx="1131" cy="434"/>
          </a:xfrm>
        </p:grpSpPr>
        <p:sp>
          <p:nvSpPr>
            <p:cNvPr id="87" name="Rectangle 44">
              <a:extLst>
                <a:ext uri="{FF2B5EF4-FFF2-40B4-BE49-F238E27FC236}">
                  <a16:creationId xmlns:a16="http://schemas.microsoft.com/office/drawing/2014/main" id="{B2D939AA-2A26-6D20-1CE3-106895289776}"/>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46">
              <a:extLst>
                <a:ext uri="{FF2B5EF4-FFF2-40B4-BE49-F238E27FC236}">
                  <a16:creationId xmlns:a16="http://schemas.microsoft.com/office/drawing/2014/main" id="{3E1E9E5E-ADF6-FBDB-394F-2EA561EB63E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89" name="Oval 48">
            <a:extLst>
              <a:ext uri="{FF2B5EF4-FFF2-40B4-BE49-F238E27FC236}">
                <a16:creationId xmlns:a16="http://schemas.microsoft.com/office/drawing/2014/main" id="{7918962D-BDB4-8AE0-B2A7-8CA23B38500C}"/>
              </a:ext>
            </a:extLst>
          </p:cNvPr>
          <p:cNvSpPr>
            <a:spLocks noChangeArrowheads="1"/>
          </p:cNvSpPr>
          <p:nvPr/>
        </p:nvSpPr>
        <p:spPr bwMode="auto">
          <a:xfrm>
            <a:off x="9332144" y="356595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90" name="Text Box 64">
            <a:extLst>
              <a:ext uri="{FF2B5EF4-FFF2-40B4-BE49-F238E27FC236}">
                <a16:creationId xmlns:a16="http://schemas.microsoft.com/office/drawing/2014/main" id="{3AF61181-4E31-19D7-7CB5-B499DA19125C}"/>
              </a:ext>
            </a:extLst>
          </p:cNvPr>
          <p:cNvSpPr txBox="1">
            <a:spLocks noChangeArrowheads="1"/>
          </p:cNvSpPr>
          <p:nvPr/>
        </p:nvSpPr>
        <p:spPr bwMode="auto">
          <a:xfrm>
            <a:off x="9838557" y="3594796"/>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91" name="Oval 65">
            <a:extLst>
              <a:ext uri="{FF2B5EF4-FFF2-40B4-BE49-F238E27FC236}">
                <a16:creationId xmlns:a16="http://schemas.microsoft.com/office/drawing/2014/main" id="{740551AD-90FA-7B33-8530-E09F42A2507D}"/>
              </a:ext>
            </a:extLst>
          </p:cNvPr>
          <p:cNvSpPr>
            <a:spLocks noChangeArrowheads="1"/>
          </p:cNvSpPr>
          <p:nvPr/>
        </p:nvSpPr>
        <p:spPr bwMode="auto">
          <a:xfrm>
            <a:off x="9340082" y="4551790"/>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92" name="Text Box 66">
            <a:extLst>
              <a:ext uri="{FF2B5EF4-FFF2-40B4-BE49-F238E27FC236}">
                <a16:creationId xmlns:a16="http://schemas.microsoft.com/office/drawing/2014/main" id="{DA9E3634-A678-DF21-F9D1-7FD1D914702D}"/>
              </a:ext>
            </a:extLst>
          </p:cNvPr>
          <p:cNvSpPr txBox="1">
            <a:spLocks noChangeArrowheads="1"/>
          </p:cNvSpPr>
          <p:nvPr/>
        </p:nvSpPr>
        <p:spPr bwMode="auto">
          <a:xfrm>
            <a:off x="9824896" y="4584936"/>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93" name="Line 68">
            <a:extLst>
              <a:ext uri="{FF2B5EF4-FFF2-40B4-BE49-F238E27FC236}">
                <a16:creationId xmlns:a16="http://schemas.microsoft.com/office/drawing/2014/main" id="{1F8AF227-77B2-DA8C-A23B-5DCD1B9591A5}"/>
              </a:ext>
            </a:extLst>
          </p:cNvPr>
          <p:cNvSpPr>
            <a:spLocks noChangeShapeType="1"/>
          </p:cNvSpPr>
          <p:nvPr/>
        </p:nvSpPr>
        <p:spPr bwMode="auto">
          <a:xfrm>
            <a:off x="8849544" y="4300965"/>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Line 69">
            <a:extLst>
              <a:ext uri="{FF2B5EF4-FFF2-40B4-BE49-F238E27FC236}">
                <a16:creationId xmlns:a16="http://schemas.microsoft.com/office/drawing/2014/main" id="{BA9D4461-1EA9-E601-C667-D678FEA0C71D}"/>
              </a:ext>
            </a:extLst>
          </p:cNvPr>
          <p:cNvSpPr>
            <a:spLocks noChangeShapeType="1"/>
          </p:cNvSpPr>
          <p:nvPr/>
        </p:nvSpPr>
        <p:spPr bwMode="auto">
          <a:xfrm>
            <a:off x="8862244" y="2449940"/>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95" name="Group 56">
            <a:extLst>
              <a:ext uri="{FF2B5EF4-FFF2-40B4-BE49-F238E27FC236}">
                <a16:creationId xmlns:a16="http://schemas.microsoft.com/office/drawing/2014/main" id="{29E18B71-8535-F009-D9DF-CC857C602A29}"/>
              </a:ext>
            </a:extLst>
          </p:cNvPr>
          <p:cNvGrpSpPr>
            <a:grpSpLocks/>
          </p:cNvGrpSpPr>
          <p:nvPr/>
        </p:nvGrpSpPr>
        <p:grpSpPr bwMode="auto">
          <a:xfrm>
            <a:off x="9838557" y="2334053"/>
            <a:ext cx="533400" cy="206375"/>
            <a:chOff x="2003" y="1816"/>
            <a:chExt cx="336" cy="130"/>
          </a:xfrm>
        </p:grpSpPr>
        <p:sp>
          <p:nvSpPr>
            <p:cNvPr id="96" name="Rectangle 16">
              <a:extLst>
                <a:ext uri="{FF2B5EF4-FFF2-40B4-BE49-F238E27FC236}">
                  <a16:creationId xmlns:a16="http://schemas.microsoft.com/office/drawing/2014/main" id="{C55080A2-ED29-3A80-F5C4-41B924CD2B18}"/>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Rectangle 17">
              <a:extLst>
                <a:ext uri="{FF2B5EF4-FFF2-40B4-BE49-F238E27FC236}">
                  <a16:creationId xmlns:a16="http://schemas.microsoft.com/office/drawing/2014/main" id="{3F3C848D-5E13-9026-BD1D-4B981188E124}"/>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Rectangle 18">
              <a:extLst>
                <a:ext uri="{FF2B5EF4-FFF2-40B4-BE49-F238E27FC236}">
                  <a16:creationId xmlns:a16="http://schemas.microsoft.com/office/drawing/2014/main" id="{1347E835-AB75-7427-4B50-34A846AFE59E}"/>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19">
              <a:extLst>
                <a:ext uri="{FF2B5EF4-FFF2-40B4-BE49-F238E27FC236}">
                  <a16:creationId xmlns:a16="http://schemas.microsoft.com/office/drawing/2014/main" id="{498F7F1B-0791-199B-B78A-7ACF127184C8}"/>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00" name="Text Box 103">
            <a:extLst>
              <a:ext uri="{FF2B5EF4-FFF2-40B4-BE49-F238E27FC236}">
                <a16:creationId xmlns:a16="http://schemas.microsoft.com/office/drawing/2014/main" id="{3A689A6A-A5C8-002F-E278-192D038D6B92}"/>
              </a:ext>
            </a:extLst>
          </p:cNvPr>
          <p:cNvSpPr txBox="1">
            <a:spLocks noChangeArrowheads="1"/>
          </p:cNvSpPr>
          <p:nvPr/>
        </p:nvSpPr>
        <p:spPr bwMode="auto">
          <a:xfrm>
            <a:off x="8643169" y="6053477"/>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01" name="Line 115">
            <a:extLst>
              <a:ext uri="{FF2B5EF4-FFF2-40B4-BE49-F238E27FC236}">
                <a16:creationId xmlns:a16="http://schemas.microsoft.com/office/drawing/2014/main" id="{F27763C4-3009-C760-D688-E4BBC3CCB333}"/>
              </a:ext>
            </a:extLst>
          </p:cNvPr>
          <p:cNvSpPr>
            <a:spLocks noChangeShapeType="1"/>
          </p:cNvSpPr>
          <p:nvPr/>
        </p:nvSpPr>
        <p:spPr bwMode="auto">
          <a:xfrm>
            <a:off x="9883974" y="5649792"/>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118">
            <a:extLst>
              <a:ext uri="{FF2B5EF4-FFF2-40B4-BE49-F238E27FC236}">
                <a16:creationId xmlns:a16="http://schemas.microsoft.com/office/drawing/2014/main" id="{46C66D89-486F-D67E-9A25-5711358E54B0}"/>
              </a:ext>
            </a:extLst>
          </p:cNvPr>
          <p:cNvSpPr>
            <a:spLocks noChangeShapeType="1"/>
          </p:cNvSpPr>
          <p:nvPr/>
        </p:nvSpPr>
        <p:spPr bwMode="auto">
          <a:xfrm>
            <a:off x="11378432" y="5226478"/>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03" name="Group 124">
            <a:extLst>
              <a:ext uri="{FF2B5EF4-FFF2-40B4-BE49-F238E27FC236}">
                <a16:creationId xmlns:a16="http://schemas.microsoft.com/office/drawing/2014/main" id="{16409FAC-DDD6-7A5F-96FC-8F8222DA4737}"/>
              </a:ext>
            </a:extLst>
          </p:cNvPr>
          <p:cNvGrpSpPr>
            <a:grpSpLocks/>
          </p:cNvGrpSpPr>
          <p:nvPr/>
        </p:nvGrpSpPr>
        <p:grpSpPr bwMode="auto">
          <a:xfrm flipH="1">
            <a:off x="11616557" y="4820078"/>
            <a:ext cx="869950" cy="906462"/>
            <a:chOff x="-44" y="1473"/>
            <a:chExt cx="981" cy="1105"/>
          </a:xfrm>
        </p:grpSpPr>
        <p:pic>
          <p:nvPicPr>
            <p:cNvPr id="104" name="Picture 125" descr="desktop_computer_stylized_medium">
              <a:extLst>
                <a:ext uri="{FF2B5EF4-FFF2-40B4-BE49-F238E27FC236}">
                  <a16:creationId xmlns:a16="http://schemas.microsoft.com/office/drawing/2014/main" id="{D30FA984-2E22-D91D-62EE-8C684979B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Freeform 126">
              <a:extLst>
                <a:ext uri="{FF2B5EF4-FFF2-40B4-BE49-F238E27FC236}">
                  <a16:creationId xmlns:a16="http://schemas.microsoft.com/office/drawing/2014/main" id="{277B5B11-5963-B7A8-6068-FB1936764DB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6" name="Line 117">
            <a:extLst>
              <a:ext uri="{FF2B5EF4-FFF2-40B4-BE49-F238E27FC236}">
                <a16:creationId xmlns:a16="http://schemas.microsoft.com/office/drawing/2014/main" id="{8B83EE93-02AE-C0F8-5C19-4A23FA7BF88A}"/>
              </a:ext>
            </a:extLst>
          </p:cNvPr>
          <p:cNvSpPr>
            <a:spLocks noChangeShapeType="1"/>
          </p:cNvSpPr>
          <p:nvPr/>
        </p:nvSpPr>
        <p:spPr bwMode="auto">
          <a:xfrm>
            <a:off x="8857672" y="5236653"/>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7" name="Group 106">
            <a:extLst>
              <a:ext uri="{FF2B5EF4-FFF2-40B4-BE49-F238E27FC236}">
                <a16:creationId xmlns:a16="http://schemas.microsoft.com/office/drawing/2014/main" id="{9362EA2E-22E1-7BB6-B21C-6E0F9A214625}"/>
              </a:ext>
            </a:extLst>
          </p:cNvPr>
          <p:cNvGrpSpPr/>
          <p:nvPr/>
        </p:nvGrpSpPr>
        <p:grpSpPr>
          <a:xfrm>
            <a:off x="6282885" y="3036309"/>
            <a:ext cx="4533734" cy="2971623"/>
            <a:chOff x="5189688" y="2806352"/>
            <a:chExt cx="4533734" cy="2971623"/>
          </a:xfrm>
        </p:grpSpPr>
        <p:grpSp>
          <p:nvGrpSpPr>
            <p:cNvPr id="108" name="Group 107">
              <a:extLst>
                <a:ext uri="{FF2B5EF4-FFF2-40B4-BE49-F238E27FC236}">
                  <a16:creationId xmlns:a16="http://schemas.microsoft.com/office/drawing/2014/main" id="{DFBB8AB3-B54F-A338-17C1-CBB99E8C819B}"/>
                </a:ext>
              </a:extLst>
            </p:cNvPr>
            <p:cNvGrpSpPr/>
            <p:nvPr/>
          </p:nvGrpSpPr>
          <p:grpSpPr>
            <a:xfrm>
              <a:off x="5189688" y="3080408"/>
              <a:ext cx="3750934" cy="2697567"/>
              <a:chOff x="4633274" y="3577949"/>
              <a:chExt cx="3750934" cy="2697567"/>
            </a:xfrm>
          </p:grpSpPr>
          <p:sp>
            <p:nvSpPr>
              <p:cNvPr id="110" name="Rectangle 91">
                <a:extLst>
                  <a:ext uri="{FF2B5EF4-FFF2-40B4-BE49-F238E27FC236}">
                    <a16:creationId xmlns:a16="http://schemas.microsoft.com/office/drawing/2014/main" id="{E72EE521-AE93-72F6-F121-2B0010ABECB1}"/>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111" name="Group 110">
                <a:extLst>
                  <a:ext uri="{FF2B5EF4-FFF2-40B4-BE49-F238E27FC236}">
                    <a16:creationId xmlns:a16="http://schemas.microsoft.com/office/drawing/2014/main" id="{F147686B-BA86-9D1B-BE36-24AF5D8E3706}"/>
                  </a:ext>
                </a:extLst>
              </p:cNvPr>
              <p:cNvGrpSpPr/>
              <p:nvPr/>
            </p:nvGrpSpPr>
            <p:grpSpPr>
              <a:xfrm>
                <a:off x="7344839" y="5551212"/>
                <a:ext cx="1039369" cy="214398"/>
                <a:chOff x="7344839" y="5551212"/>
                <a:chExt cx="1039369" cy="214398"/>
              </a:xfrm>
            </p:grpSpPr>
            <p:sp>
              <p:nvSpPr>
                <p:cNvPr id="116" name="Rectangle 74">
                  <a:extLst>
                    <a:ext uri="{FF2B5EF4-FFF2-40B4-BE49-F238E27FC236}">
                      <a16:creationId xmlns:a16="http://schemas.microsoft.com/office/drawing/2014/main" id="{DBFA6B39-1873-C15D-7FEC-130452E33291}"/>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92">
                  <a:extLst>
                    <a:ext uri="{FF2B5EF4-FFF2-40B4-BE49-F238E27FC236}">
                      <a16:creationId xmlns:a16="http://schemas.microsoft.com/office/drawing/2014/main" id="{EAC2E662-1216-F32C-7C70-BA0DB20753EF}"/>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75">
                  <a:extLst>
                    <a:ext uri="{FF2B5EF4-FFF2-40B4-BE49-F238E27FC236}">
                      <a16:creationId xmlns:a16="http://schemas.microsoft.com/office/drawing/2014/main" id="{4B8D61F9-918B-ED1F-BDB0-BEAF9E44FE63}"/>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76">
                  <a:extLst>
                    <a:ext uri="{FF2B5EF4-FFF2-40B4-BE49-F238E27FC236}">
                      <a16:creationId xmlns:a16="http://schemas.microsoft.com/office/drawing/2014/main" id="{5781C95F-E797-0A57-0728-7B4EB8989654}"/>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12" name="Rectangle 86">
                <a:extLst>
                  <a:ext uri="{FF2B5EF4-FFF2-40B4-BE49-F238E27FC236}">
                    <a16:creationId xmlns:a16="http://schemas.microsoft.com/office/drawing/2014/main" id="{CF42D111-E561-1263-3764-CE69A362CE63}"/>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3" name="Text Box 106">
                <a:extLst>
                  <a:ext uri="{FF2B5EF4-FFF2-40B4-BE49-F238E27FC236}">
                    <a16:creationId xmlns:a16="http://schemas.microsoft.com/office/drawing/2014/main" id="{7700B6AB-05A7-E0CE-DC84-144FD879CD1E}"/>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14" name="Line 108">
                <a:extLst>
                  <a:ext uri="{FF2B5EF4-FFF2-40B4-BE49-F238E27FC236}">
                    <a16:creationId xmlns:a16="http://schemas.microsoft.com/office/drawing/2014/main" id="{B6DA77B6-AF36-5156-709E-C438741E27F5}"/>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5" name="Text Box 116">
                <a:extLst>
                  <a:ext uri="{FF2B5EF4-FFF2-40B4-BE49-F238E27FC236}">
                    <a16:creationId xmlns:a16="http://schemas.microsoft.com/office/drawing/2014/main" id="{D0DE5480-A8A8-B0F6-9967-90E13F8DEDE0}"/>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109" name="Curved Down Arrow 5">
              <a:extLst>
                <a:ext uri="{FF2B5EF4-FFF2-40B4-BE49-F238E27FC236}">
                  <a16:creationId xmlns:a16="http://schemas.microsoft.com/office/drawing/2014/main" id="{1A61E0E2-8A61-D503-F609-0C9B3374E696}"/>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20" name="Group 119">
            <a:extLst>
              <a:ext uri="{FF2B5EF4-FFF2-40B4-BE49-F238E27FC236}">
                <a16:creationId xmlns:a16="http://schemas.microsoft.com/office/drawing/2014/main" id="{454330E0-F40A-D8EC-8F3F-61DF031E7EA1}"/>
              </a:ext>
            </a:extLst>
          </p:cNvPr>
          <p:cNvGrpSpPr/>
          <p:nvPr/>
        </p:nvGrpSpPr>
        <p:grpSpPr>
          <a:xfrm>
            <a:off x="6082349" y="1837082"/>
            <a:ext cx="4984933" cy="885919"/>
            <a:chOff x="4989152" y="1607125"/>
            <a:chExt cx="4984933" cy="885919"/>
          </a:xfrm>
        </p:grpSpPr>
        <p:grpSp>
          <p:nvGrpSpPr>
            <p:cNvPr id="121" name="Group 120">
              <a:extLst>
                <a:ext uri="{FF2B5EF4-FFF2-40B4-BE49-F238E27FC236}">
                  <a16:creationId xmlns:a16="http://schemas.microsoft.com/office/drawing/2014/main" id="{39061878-57F8-1F3D-08DC-4B8B0E14FD2A}"/>
                </a:ext>
              </a:extLst>
            </p:cNvPr>
            <p:cNvGrpSpPr/>
            <p:nvPr/>
          </p:nvGrpSpPr>
          <p:grpSpPr>
            <a:xfrm>
              <a:off x="4989152" y="1652814"/>
              <a:ext cx="4984933" cy="840230"/>
              <a:chOff x="4432738" y="2150355"/>
              <a:chExt cx="4984933" cy="840230"/>
            </a:xfrm>
          </p:grpSpPr>
          <p:sp>
            <p:nvSpPr>
              <p:cNvPr id="123" name="Line 105">
                <a:extLst>
                  <a:ext uri="{FF2B5EF4-FFF2-40B4-BE49-F238E27FC236}">
                    <a16:creationId xmlns:a16="http://schemas.microsoft.com/office/drawing/2014/main" id="{8F61D2A6-E758-6EA5-3E0D-5D7D173FA8B6}"/>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4" name="Text Box 104">
                <a:extLst>
                  <a:ext uri="{FF2B5EF4-FFF2-40B4-BE49-F238E27FC236}">
                    <a16:creationId xmlns:a16="http://schemas.microsoft.com/office/drawing/2014/main" id="{D5CCDE70-247F-A901-7033-B76A117755E7}"/>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25" name="Rectangle 86">
                <a:extLst>
                  <a:ext uri="{FF2B5EF4-FFF2-40B4-BE49-F238E27FC236}">
                    <a16:creationId xmlns:a16="http://schemas.microsoft.com/office/drawing/2014/main" id="{BBF965D9-066A-463F-893E-19809B31F067}"/>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22" name="Curved Down Arrow 55">
              <a:extLst>
                <a:ext uri="{FF2B5EF4-FFF2-40B4-BE49-F238E27FC236}">
                  <a16:creationId xmlns:a16="http://schemas.microsoft.com/office/drawing/2014/main" id="{BC4BCE28-64A3-C827-3A01-4150CDE6D046}"/>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26" name="TextBox 125">
            <a:extLst>
              <a:ext uri="{FF2B5EF4-FFF2-40B4-BE49-F238E27FC236}">
                <a16:creationId xmlns:a16="http://schemas.microsoft.com/office/drawing/2014/main" id="{9B97F15E-A12E-CAEE-1929-50A27E4C2A80}"/>
              </a:ext>
            </a:extLst>
          </p:cNvPr>
          <p:cNvSpPr txBox="1"/>
          <p:nvPr/>
        </p:nvSpPr>
        <p:spPr>
          <a:xfrm>
            <a:off x="1028421" y="5534864"/>
            <a:ext cx="576546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Tree>
    <p:custDataLst>
      <p:tags r:id="rId1"/>
    </p:custDataLst>
    <p:extLst>
      <p:ext uri="{BB962C8B-B14F-4D97-AF65-F5344CB8AC3E}">
        <p14:creationId xmlns:p14="http://schemas.microsoft.com/office/powerpoint/2010/main" val="247650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down)">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wipe(up)">
                                      <p:cBhvr>
                                        <p:cTn id="12" dur="500"/>
                                        <p:tgtEl>
                                          <p:spTgt spid="1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dissolve">
                                      <p:cBhvr>
                                        <p:cTn id="1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837047"/>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68" y="3426107"/>
            <a:ext cx="5034981"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859008616"/>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30"/>
            <a:ext cx="4164772" cy="1950570"/>
            <a:chOff x="363537" y="4127501"/>
            <a:chExt cx="4164772" cy="1950570"/>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501"/>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329041873"/>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altLang="en-US" b="1" dirty="0" err="1">
                <a:solidFill>
                  <a:prstClr val="black"/>
                </a:solidFill>
                <a:latin typeface="Courier New" panose="02070309020205020404" pitchFamily="49" charset="0"/>
                <a:ea typeface="ＭＳ Ｐゴシック" panose="020B0600070205080204" pitchFamily="34" charset="-128"/>
              </a:rPr>
              <a:t>RcvBuffer</a:t>
            </a:r>
            <a:r>
              <a:rPr lang="en-US" altLang="en-US" b="1" dirty="0">
                <a:solidFill>
                  <a:prstClr val="black"/>
                </a:solidFill>
                <a:latin typeface="Courier New" panose="02070309020205020404" pitchFamily="49" charset="0"/>
                <a:ea typeface="ＭＳ Ｐゴシック" panose="020B0600070205080204" pitchFamily="34" charset="-128"/>
              </a:rPr>
              <a:t> </a:t>
            </a:r>
            <a:r>
              <a:rPr lang="en-US" altLang="en-US" dirty="0">
                <a:solidFill>
                  <a:prstClr val="black"/>
                </a:solidFill>
                <a:ea typeface="ＭＳ Ｐゴシック" panose="020B0600070205080204" pitchFamily="34" charset="-128"/>
              </a:rPr>
              <a:t>size set via socket options</a:t>
            </a:r>
          </a:p>
          <a:p>
            <a:pPr lvl="1">
              <a:lnSpc>
                <a:spcPct val="100000"/>
              </a:lnSpc>
              <a:defRPr/>
            </a:pPr>
            <a:r>
              <a:rPr lang="en-US" altLang="en-US" dirty="0">
                <a:solidFill>
                  <a:prstClr val="black"/>
                </a:solidFill>
                <a:ea typeface="ＭＳ Ｐゴシック" panose="020B0600070205080204" pitchFamily="34" charset="-128"/>
              </a:rPr>
              <a:t>many operating systems auto-adjust </a:t>
            </a:r>
            <a:r>
              <a:rPr lang="en-US" altLang="en-US" b="1" dirty="0" err="1">
                <a:solidFill>
                  <a:prstClr val="black"/>
                </a:solidFill>
                <a:latin typeface="Courier New" panose="02070309020205020404" pitchFamily="49" charset="0"/>
                <a:ea typeface="ＭＳ Ｐゴシック" panose="020B0600070205080204" pitchFamily="34" charset="-128"/>
              </a:rPr>
              <a:t>RcvBuffer</a:t>
            </a:r>
            <a:endParaRPr lang="en-US" altLang="en-US" dirty="0">
              <a:solidFill>
                <a:prstClr val="black"/>
              </a:solidFill>
              <a:ea typeface="ＭＳ Ｐゴシック" panose="020B0600070205080204" pitchFamily="34" charset="-128"/>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6" y="2351087"/>
            <a:ext cx="2578098"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RcvBuffer</a:t>
            </a:r>
            <a:endPar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TCP receiver-side buffering</a:t>
            </a:r>
          </a:p>
        </p:txBody>
      </p:sp>
    </p:spTree>
    <p:custDataLst>
      <p:tags r:id="rId1"/>
    </p:custDataLst>
    <p:extLst>
      <p:ext uri="{BB962C8B-B14F-4D97-AF65-F5344CB8AC3E}">
        <p14:creationId xmlns:p14="http://schemas.microsoft.com/office/powerpoint/2010/main" val="209766463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uiExpand="1" build="p"/>
      <p:bldP spid="95" grpId="0"/>
      <p:bldP spid="96" grpId="0" animBg="1"/>
      <p:bldP spid="97" grpId="0" animBg="1"/>
      <p:bldP spid="98" grpId="0" animBg="1"/>
      <p:bldP spid="99" grpId="0" animBg="1"/>
      <p:bldP spid="100" grpId="0" animBg="1"/>
      <p:bldP spid="101" grpId="0" animBg="1"/>
      <p:bldP spid="102" grpId="0" animBg="1"/>
      <p:bldP spid="10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flow control</a:t>
            </a:r>
            <a:endParaRPr lang="en-US" sz="4400" b="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rPr>
                <a:t>TCP segment format</a:t>
              </a:r>
            </a:p>
          </p:txBody>
        </p:sp>
      </p:grpSp>
    </p:spTree>
    <p:extLst>
      <p:ext uri="{BB962C8B-B14F-4D97-AF65-F5344CB8AC3E}">
        <p14:creationId xmlns:p14="http://schemas.microsoft.com/office/powerpoint/2010/main" val="377441329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6571-9D39-5D91-CAC9-B666C1C049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8FF6B-5DD7-E816-029D-22ABBB4C0126}"/>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C299C5AA-E6B9-B615-BE8A-914660977F4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BFD58802-29DF-F6CC-6246-357009D2372C}"/>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C896FC66-1B0E-DEA9-FD14-F9DDF092A30C}"/>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7F19465D-1DB6-9858-A024-CC626146064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445BEFEB-6EB8-9578-DD69-87C5C6C0A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C88DED16-B55A-7199-B0E0-FECD794D73B0}"/>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E79E8950-4923-469D-CA5A-173D67FC99C0}"/>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1BFE7BB0-6D0B-D690-AB26-9D2B849D4EA2}"/>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04B6761-1657-023A-D948-C0D518AF646A}"/>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2FFAB45F-4BE2-6C14-B0FB-ADC845C2C20F}"/>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912DBBB5-92F9-56BC-B497-716DD8190E24}"/>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7CFBA8D7-D0D4-4B2F-1BBB-29DDEABDDD0C}"/>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051E23A0-D085-BF86-7F4A-6E05FA4E5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471A60B8-CBD9-C08B-D823-E64FB11F997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0EEF9576-3F78-43B1-9859-A2CA21DA81D1}"/>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45B31C47-B96F-88F9-44E4-4210FE45CD1E}"/>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73B0FFBF-A353-7478-35BE-BBB76183803F}"/>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6BC3C67A-C176-DE58-7AA3-1F5BA22375BF}"/>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208E5E8E-6294-4AC5-1535-F66B2877A8BC}"/>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BD439109-30A6-ACFB-F580-3E2A9AA1EAC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BF755CCE-FFBF-6474-CA8A-68DE296E27F3}"/>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E805DC90-DB82-039B-C0AE-C799EA88577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3DD06C56-4AF0-8C6A-44D0-84B855E8D5A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B5DD7E1E-A975-382B-B7E9-A75D91A6919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FAEB9F2C-1668-5D39-0DF2-88B5E56CFC3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E3FEB1ED-FD1E-E15C-C2DA-C14709B7102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768D3B54-F7FA-52D1-81D9-DE07B7082074}"/>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84E82F8A-4935-7DB9-E261-34E23B91583D}"/>
                </a:ext>
              </a:extLst>
            </p:cNvPr>
            <p:cNvSpPr>
              <a:spLocks noChangeArrowheads="1"/>
            </p:cNvSpPr>
            <p:nvPr/>
          </p:nvSpPr>
          <p:spPr bwMode="auto">
            <a:xfrm>
              <a:off x="2365675" y="2571263"/>
              <a:ext cx="244955"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E0B1CA8D-FAE2-95AB-CA71-17F28277DE46}"/>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713B283-1001-7653-08F1-99201E05CF76}"/>
              </a:ext>
            </a:extLst>
          </p:cNvPr>
          <p:cNvSpPr txBox="1"/>
          <p:nvPr/>
        </p:nvSpPr>
        <p:spPr>
          <a:xfrm>
            <a:off x="3266105" y="4374086"/>
            <a:ext cx="1769712" cy="646331"/>
          </a:xfrm>
          <a:prstGeom prst="rect">
            <a:avLst/>
          </a:prstGeom>
          <a:noFill/>
        </p:spPr>
        <p:txBody>
          <a:bodyPr wrap="square" rtlCol="0">
            <a:spAutoFit/>
          </a:bodyPr>
          <a:lstStyle/>
          <a:p>
            <a:r>
              <a:rPr lang="en-US"/>
              <a:t>Send these 2 bytes for me</a:t>
            </a:r>
          </a:p>
        </p:txBody>
      </p:sp>
      <p:grpSp>
        <p:nvGrpSpPr>
          <p:cNvPr id="5" name="Group 28">
            <a:extLst>
              <a:ext uri="{FF2B5EF4-FFF2-40B4-BE49-F238E27FC236}">
                <a16:creationId xmlns:a16="http://schemas.microsoft.com/office/drawing/2014/main" id="{3B7EC034-48D3-8F8C-9BF0-DB6CFFD5877E}"/>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89A5C684-E72F-E44F-D456-7B74489B6210}"/>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AF2DCF43-68D2-76C3-22D5-844291BF9DF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C09DB92E-CF5B-9399-EC9A-F56D70CAC02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89FA4162-6551-7198-F9B8-68E76DF5EE4D}"/>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0AE8B42-FA89-BCC9-AEC4-21BB2A31BCFE}"/>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73DDB32F-87E5-06D9-829C-D9724F1CDD4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25AC1CD8-927A-5B75-0C22-7CC2EB9ED9F3}"/>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43C969C0-327F-EBBE-0BCE-6D57541D1CF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69D9D377-ED1D-A423-F9EF-3E9732C0D349}"/>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5" name="TextBox 14">
            <a:extLst>
              <a:ext uri="{FF2B5EF4-FFF2-40B4-BE49-F238E27FC236}">
                <a16:creationId xmlns:a16="http://schemas.microsoft.com/office/drawing/2014/main" id="{2A87F0CA-1F4C-DE54-E48E-F04A68B33A99}"/>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937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54E4E-4C91-0FF3-55BF-91058D278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606DB-5AC1-95F6-38C7-6427701D7CAA}"/>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432571F2-B89E-D176-6459-65D2B11730F8}"/>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a:t>Connection-oriented transport: TCP</a:t>
            </a:r>
          </a:p>
          <a:p>
            <a:pPr marL="746125" lvl="1" indent="-288925">
              <a:buFont typeface="Arial"/>
              <a:buChar char="•"/>
              <a:defRPr/>
            </a:pPr>
            <a:r>
              <a:rPr lang="en-US" u="sng"/>
              <a:t>segment structure</a:t>
            </a:r>
          </a:p>
          <a:p>
            <a:pPr marL="746125" lvl="1" indent="-288925">
              <a:buFont typeface="Arial"/>
              <a:buChar char="•"/>
              <a:defRPr/>
            </a:pPr>
            <a:r>
              <a:rPr lang="en-US" u="sng"/>
              <a:t>reliable data transfer</a:t>
            </a:r>
          </a:p>
          <a:p>
            <a:pPr marL="746125" lvl="1" indent="-288925">
              <a:buFont typeface="Arial"/>
              <a:buChar char="•"/>
              <a:defRPr/>
            </a:pPr>
            <a:r>
              <a:rPr lang="en-US" u="sng"/>
              <a:t>flow control</a:t>
            </a:r>
          </a:p>
          <a:p>
            <a:pPr marL="746125" lvl="1" indent="-288925">
              <a:buFont typeface="Arial"/>
              <a:buChar char="•"/>
              <a:defRPr/>
            </a:pPr>
            <a:r>
              <a:rPr lang="en-US" u="sng"/>
              <a:t>connection management</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ADBB7C2A-2D0D-2D9D-A77B-EF0ADA3F4B87}"/>
              </a:ext>
            </a:extLst>
          </p:cNvPr>
          <p:cNvPicPr>
            <a:picLocks noChangeAspect="1"/>
          </p:cNvPicPr>
          <p:nvPr/>
        </p:nvPicPr>
        <p:blipFill>
          <a:blip r:embed="rId4"/>
          <a:stretch>
            <a:fillRect/>
          </a:stretch>
        </p:blipFill>
        <p:spPr>
          <a:xfrm>
            <a:off x="7774329" y="1293471"/>
            <a:ext cx="3657600" cy="2743200"/>
          </a:xfrm>
          <a:prstGeom prst="rect">
            <a:avLst/>
          </a:prstGeom>
        </p:spPr>
      </p:pic>
    </p:spTree>
    <p:custDataLst>
      <p:tags r:id="rId1"/>
    </p:custDataLst>
    <p:extLst>
      <p:ext uri="{BB962C8B-B14F-4D97-AF65-F5344CB8AC3E}">
        <p14:creationId xmlns:p14="http://schemas.microsoft.com/office/powerpoint/2010/main" val="4232123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connection management</a:t>
            </a:r>
            <a:endParaRPr lang="en-US" sz="4400" b="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clientSocket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newSocket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hostname","port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number");</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lang="en-US" sz="1800" b="1" dirty="0" err="1">
                <a:solidFill>
                  <a:srgbClr val="000000"/>
                </a:solidFill>
                <a:latin typeface="Courier New" charset="0"/>
              </a:rPr>
              <a:t>clientSocket.connect</a:t>
            </a:r>
            <a:r>
              <a:rPr lang="en-US" sz="1800" b="1" dirty="0">
                <a:solidFill>
                  <a:srgbClr val="000000"/>
                </a:solidFill>
                <a:latin typeface="Courier New" charset="0"/>
              </a:rPr>
              <a:t>()</a:t>
            </a:r>
            <a:endPar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4" y="4922840"/>
            <a:ext cx="415924" cy="627065"/>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5"/>
              <a:ext cx="582" cy="146"/>
              <a:chOff x="614" y="2566"/>
              <a:chExt cx="726" cy="140"/>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9" y="992"/>
              <a:ext cx="576" cy="133"/>
              <a:chOff x="617" y="2567"/>
              <a:chExt cx="719" cy="138"/>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3" y="1644"/>
              <a:ext cx="582" cy="134"/>
              <a:chOff x="611" y="2576"/>
              <a:chExt cx="725" cy="123"/>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8" y="1327"/>
              <a:ext cx="582" cy="140"/>
              <a:chOff x="613" y="2568"/>
              <a:chExt cx="725" cy="140"/>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Tree>
    <p:custDataLst>
      <p:tags r:id="rId1"/>
    </p:custDataLst>
    <p:extLst>
      <p:ext uri="{BB962C8B-B14F-4D97-AF65-F5344CB8AC3E}">
        <p14:creationId xmlns:p14="http://schemas.microsoft.com/office/powerpoint/2010/main" val="322683892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45"/>
                                        </p:tgtEl>
                                        <p:attrNameLst>
                                          <p:attrName>style.visibility</p:attrName>
                                        </p:attrNameLst>
                                      </p:cBhvr>
                                      <p:to>
                                        <p:strVal val="visible"/>
                                      </p:to>
                                    </p:set>
                                    <p:animEffect transition="in" filter="dissolve">
                                      <p:cBhvr>
                                        <p:cTn id="31" dur="500"/>
                                        <p:tgtEl>
                                          <p:spTgt spid="14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46"/>
                                        </p:tgtEl>
                                        <p:attrNameLst>
                                          <p:attrName>style.visibility</p:attrName>
                                        </p:attrNameLst>
                                      </p:cBhvr>
                                      <p:to>
                                        <p:strVal val="visible"/>
                                      </p:to>
                                    </p:set>
                                    <p:animEffect transition="in" filter="dissolve">
                                      <p:cBhvr>
                                        <p:cTn id="34" dur="500"/>
                                        <p:tgtEl>
                                          <p:spTgt spid="14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dissolve">
                                      <p:cBhvr>
                                        <p:cTn id="37" dur="500"/>
                                        <p:tgtEl>
                                          <p:spTgt spid="14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dissolve">
                                      <p:cBhvr>
                                        <p:cTn id="40" dur="500"/>
                                        <p:tgtEl>
                                          <p:spTgt spid="148"/>
                                        </p:tgtEl>
                                      </p:cBhvr>
                                    </p:animEffect>
                                  </p:childTnLst>
                                </p:cTn>
                              </p:par>
                              <p:par>
                                <p:cTn id="41" presetID="9" presetClass="entr" presetSubtype="0" fill="hold" nodeType="with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dissolve">
                                      <p:cBhvr>
                                        <p:cTn id="43" dur="500"/>
                                        <p:tgtEl>
                                          <p:spTgt spid="1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dissolve">
                                      <p:cBhvr>
                                        <p:cTn id="46" dur="500"/>
                                        <p:tgtEl>
                                          <p:spTgt spid="15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55"/>
                                        </p:tgtEl>
                                        <p:attrNameLst>
                                          <p:attrName>style.visibility</p:attrName>
                                        </p:attrNameLst>
                                      </p:cBhvr>
                                      <p:to>
                                        <p:strVal val="visible"/>
                                      </p:to>
                                    </p:set>
                                    <p:animEffect transition="in" filter="dissolve">
                                      <p:cBhvr>
                                        <p:cTn id="49" dur="500"/>
                                        <p:tgtEl>
                                          <p:spTgt spid="15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6"/>
                                        </p:tgtEl>
                                        <p:attrNameLst>
                                          <p:attrName>style.visibility</p:attrName>
                                        </p:attrNameLst>
                                      </p:cBhvr>
                                      <p:to>
                                        <p:strVal val="visible"/>
                                      </p:to>
                                    </p:set>
                                    <p:animEffect transition="in" filter="dissolve">
                                      <p:cBhvr>
                                        <p:cTn id="52" dur="500"/>
                                        <p:tgtEl>
                                          <p:spTgt spid="15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7"/>
                                        </p:tgtEl>
                                        <p:attrNameLst>
                                          <p:attrName>style.visibility</p:attrName>
                                        </p:attrNameLst>
                                      </p:cBhvr>
                                      <p:to>
                                        <p:strVal val="visible"/>
                                      </p:to>
                                    </p:set>
                                    <p:animEffect transition="in" filter="dissolve">
                                      <p:cBhvr>
                                        <p:cTn id="55" dur="500"/>
                                        <p:tgtEl>
                                          <p:spTgt spid="15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58"/>
                                        </p:tgtEl>
                                        <p:attrNameLst>
                                          <p:attrName>style.visibility</p:attrName>
                                        </p:attrNameLst>
                                      </p:cBhvr>
                                      <p:to>
                                        <p:strVal val="visible"/>
                                      </p:to>
                                    </p:set>
                                    <p:animEffect transition="in" filter="dissolve">
                                      <p:cBhvr>
                                        <p:cTn id="58" dur="500"/>
                                        <p:tgtEl>
                                          <p:spTgt spid="158"/>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9"/>
                                        </p:tgtEl>
                                        <p:attrNameLst>
                                          <p:attrName>style.visibility</p:attrName>
                                        </p:attrNameLst>
                                      </p:cBhvr>
                                      <p:to>
                                        <p:strVal val="visible"/>
                                      </p:to>
                                    </p:set>
                                    <p:animEffect transition="in" filter="dissolve">
                                      <p:cBhvr>
                                        <p:cTn id="61" dur="500"/>
                                        <p:tgtEl>
                                          <p:spTgt spid="15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60"/>
                                        </p:tgtEl>
                                        <p:attrNameLst>
                                          <p:attrName>style.visibility</p:attrName>
                                        </p:attrNameLst>
                                      </p:cBhvr>
                                      <p:to>
                                        <p:strVal val="visible"/>
                                      </p:to>
                                    </p:set>
                                    <p:animEffect transition="in" filter="dissolve">
                                      <p:cBhvr>
                                        <p:cTn id="64" dur="500"/>
                                        <p:tgtEl>
                                          <p:spTgt spid="16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129" grpId="0" animBg="1"/>
      <p:bldP spid="130" grpId="0" animBg="1"/>
      <p:bldP spid="131" grpId="0" animBg="1"/>
      <p:bldP spid="132" grpId="0"/>
      <p:bldP spid="138" grpId="0"/>
      <p:bldP spid="139" grpId="0" animBg="1"/>
      <p:bldP spid="140" grpId="0"/>
      <p:bldP spid="141" grpId="0" animBg="1"/>
      <p:bldP spid="142" grpId="0" animBg="1"/>
      <p:bldP spid="143" grpId="0" animBg="1"/>
      <p:bldP spid="144" grpId="0" animBg="1"/>
      <p:bldP spid="145" grpId="0" animBg="1"/>
      <p:bldP spid="146" grpId="0" animBg="1"/>
      <p:bldP spid="147" grpId="0" animBg="1"/>
      <p:bldP spid="148" grpId="0"/>
      <p:bldP spid="154" grpId="0"/>
      <p:bldP spid="155" grpId="0" animBg="1"/>
      <p:bldP spid="156" grpId="0"/>
      <p:bldP spid="157" grpId="0" animBg="1"/>
      <p:bldP spid="158" grpId="0" animBg="1"/>
      <p:bldP spid="159" grpId="0" animBg="1"/>
      <p:bldP spid="160" grpId="0" animBg="1"/>
      <p:bldP spid="161" grpId="0"/>
      <p:bldP spid="16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9528-10C6-8242-BDB3-6654E8D8D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7AF9C-5DD8-1689-4EDA-DDC7BB11F4E6}"/>
              </a:ext>
            </a:extLst>
          </p:cNvPr>
          <p:cNvSpPr>
            <a:spLocks noGrp="1"/>
          </p:cNvSpPr>
          <p:nvPr>
            <p:ph type="title"/>
          </p:nvPr>
        </p:nvSpPr>
        <p:spPr>
          <a:xfrm>
            <a:off x="798690" y="289325"/>
            <a:ext cx="11393310" cy="894622"/>
          </a:xfrm>
          <a:noFill/>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728FAF6E-2ECA-81F6-54F4-2A253A7C729D}"/>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CAD7634-2AE2-9731-D6BF-B66EC6FEE28A}"/>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1F5EA196-C718-35E4-E7A6-D13AC72B6C7B}"/>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5467D5FB-6FAD-A41C-9457-9716DCA200EC}"/>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900C9C00-00A0-9151-A3C2-C12B37823508}"/>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FD7C4939-4373-74BF-2AC4-44E4E87F21D4}"/>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6673EBDA-D151-5C5C-81B1-329C4158A16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E6469B9C-33C7-FDAC-27C5-0150E7C02EA4}"/>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8C928ECB-FD11-EDDD-E685-EC2B4861EBB3}"/>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99E3FEFB-F5D4-A1AD-A04B-D97103E53A0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561A5423-2877-EDFC-6701-E4169542A4DC}"/>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785CB246-ADA3-0477-5520-1A1AC545303A}"/>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F5523C57-97B0-EF4F-4E7D-64389A426367}"/>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EC106117-823F-5B4A-F81F-F90CF7927B6E}"/>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C8BECA0B-1DF0-72E6-C13D-659FEF85A622}"/>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551ADB05-D86E-2598-66A1-C191E0732C71}"/>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24AE5DA5-ECED-12EA-1AC8-254613F9D982}"/>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65166C7A-1E20-0F80-87FC-3C439ECF8CB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BD4A2C39-C266-92F5-9F3C-1D1842CF45A0}"/>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399410DC-1E5F-BA43-B6FE-5E7B8F7302F9}"/>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914EAFD4-AA8D-E516-53C9-6580FEDB5D35}"/>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0" name="Text Box 22">
            <a:extLst>
              <a:ext uri="{FF2B5EF4-FFF2-40B4-BE49-F238E27FC236}">
                <a16:creationId xmlns:a16="http://schemas.microsoft.com/office/drawing/2014/main" id="{B5419D58-4D01-AB52-9AA7-681A85741634}"/>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receive window</a:t>
            </a:r>
          </a:p>
        </p:txBody>
      </p:sp>
      <p:sp>
        <p:nvSpPr>
          <p:cNvPr id="73" name="Text Box 15">
            <a:extLst>
              <a:ext uri="{FF2B5EF4-FFF2-40B4-BE49-F238E27FC236}">
                <a16:creationId xmlns:a16="http://schemas.microsoft.com/office/drawing/2014/main" id="{0FAE4648-5DC0-D489-516D-12014503840E}"/>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72" name="Text Box 14">
            <a:extLst>
              <a:ext uri="{FF2B5EF4-FFF2-40B4-BE49-F238E27FC236}">
                <a16:creationId xmlns:a16="http://schemas.microsoft.com/office/drawing/2014/main" id="{E468041A-FECD-C878-92C6-6F5CBAA0586C}"/>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6" name="Line 10">
            <a:extLst>
              <a:ext uri="{FF2B5EF4-FFF2-40B4-BE49-F238E27FC236}">
                <a16:creationId xmlns:a16="http://schemas.microsoft.com/office/drawing/2014/main" id="{89B46B23-36C0-59A3-B5F6-B1BD92331470}"/>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C370B923-049C-4A13-04BB-ED6755E91BFF}"/>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79AAAF66-BA38-AD6C-37A6-8F71089536A0}"/>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BADAE63A-08E2-4DEC-E3E2-E420770F7EE2}"/>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3AA8EA42-C16C-D004-3F50-C45FB6251A95}"/>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09BF0142-A1EF-310D-2221-E54075DB5C3F}"/>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E1519EC0-BE16-3825-A262-219A6CBEAE95}"/>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0292766D-88E5-BCE6-389B-14C4E6C9C1FF}"/>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F646F3A4-BB5A-B9A0-85C8-AB3F35509A30}"/>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80C84CC2-0BB0-E97D-C70B-A942A3B32C65}"/>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0F599CFA-7E88-661D-8C14-E700A9D4603E}"/>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F0C876C1-6835-2E65-440C-6A768E8C0B47}"/>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C088FA53-6653-7926-5930-387F1730C103}"/>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509B5A32-2E3D-0AD6-8CDE-07BE21A2F714}"/>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3E44BFDB-3B5B-B511-968F-30E4A57049EF}"/>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866F3858-A4CC-D10B-28C3-C16A5211D4DE}"/>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C3318205-F9B5-FD06-88F6-9C3A914DE0AB}"/>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AC18D124-AC4E-6DF0-C163-97A37629BC09}"/>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Tree>
    <p:extLst>
      <p:ext uri="{BB962C8B-B14F-4D97-AF65-F5344CB8AC3E}">
        <p14:creationId xmlns:p14="http://schemas.microsoft.com/office/powerpoint/2010/main" val="1229861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TCP 3-way handshake</a:t>
            </a:r>
            <a:endParaRPr lang="en-US" sz="4400" b="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a:ln>
                <a:noFill/>
              </a:ln>
              <a:solidFill>
                <a:srgbClr val="000099"/>
              </a:solidFill>
              <a:effectLst/>
              <a:uLnTx/>
              <a:uFillTx/>
              <a:latin typeface="Tahoma" charset="0"/>
              <a:ea typeface="ＭＳ Ｐゴシック" charset="0"/>
              <a:cs typeface="+mn-cs"/>
            </a:endParaRP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grpSp>
        <p:nvGrpSpPr>
          <p:cNvPr id="3" name="Group 2">
            <a:extLst>
              <a:ext uri="{FF2B5EF4-FFF2-40B4-BE49-F238E27FC236}">
                <a16:creationId xmlns:a16="http://schemas.microsoft.com/office/drawing/2014/main" id="{B158AE33-939A-4C96-23EF-A12C4A7E10F1}"/>
              </a:ext>
            </a:extLst>
          </p:cNvPr>
          <p:cNvGrpSpPr/>
          <p:nvPr/>
        </p:nvGrpSpPr>
        <p:grpSpPr>
          <a:xfrm>
            <a:off x="4148853" y="1197430"/>
            <a:ext cx="3590382" cy="1528742"/>
            <a:chOff x="2346498" y="1231748"/>
            <a:chExt cx="3590382" cy="1528742"/>
          </a:xfrm>
        </p:grpSpPr>
        <p:sp>
          <p:nvSpPr>
            <p:cNvPr id="4" name="TextBox 3">
              <a:extLst>
                <a:ext uri="{FF2B5EF4-FFF2-40B4-BE49-F238E27FC236}">
                  <a16:creationId xmlns:a16="http://schemas.microsoft.com/office/drawing/2014/main" id="{ED862EFE-CA72-BF0E-F3E0-B4CBD76C5532}"/>
                </a:ext>
              </a:extLst>
            </p:cNvPr>
            <p:cNvSpPr txBox="1"/>
            <p:nvPr/>
          </p:nvSpPr>
          <p:spPr>
            <a:xfrm>
              <a:off x="2346498" y="1231748"/>
              <a:ext cx="3590382" cy="646331"/>
            </a:xfrm>
            <a:prstGeom prst="rect">
              <a:avLst/>
            </a:prstGeom>
            <a:solidFill>
              <a:schemeClr val="bg1"/>
            </a:solidFill>
            <a:ln w="19050">
              <a:solidFill>
                <a:srgbClr val="C00000"/>
              </a:solidFill>
            </a:ln>
          </p:spPr>
          <p:txBody>
            <a:bodyPr wrap="square" rtlCol="0">
              <a:spAutoFit/>
            </a:bodyPr>
            <a:lstStyle/>
            <a:p>
              <a:r>
                <a:rPr lang="en-US"/>
                <a:t>Pay close attention to sequence and ack numbers during handshake</a:t>
              </a:r>
            </a:p>
          </p:txBody>
        </p:sp>
        <p:cxnSp>
          <p:nvCxnSpPr>
            <p:cNvPr id="5" name="Straight Arrow Connector 4">
              <a:extLst>
                <a:ext uri="{FF2B5EF4-FFF2-40B4-BE49-F238E27FC236}">
                  <a16:creationId xmlns:a16="http://schemas.microsoft.com/office/drawing/2014/main" id="{B1259B23-FC09-0FAC-FBB5-509A00C04F0A}"/>
                </a:ext>
              </a:extLst>
            </p:cNvPr>
            <p:cNvCxnSpPr>
              <a:cxnSpLocks/>
              <a:stCxn id="4" idx="2"/>
            </p:cNvCxnSpPr>
            <p:nvPr/>
          </p:nvCxnSpPr>
          <p:spPr>
            <a:xfrm>
              <a:off x="4141689" y="1878079"/>
              <a:ext cx="0" cy="8824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3184671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A human 3-way handshake protocol</a:t>
            </a:r>
            <a:endParaRPr lang="en-US" sz="4400" b="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4"/>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3. Climbing.</a:t>
              </a:r>
            </a:p>
          </p:txBody>
        </p:sp>
      </p:grpSp>
    </p:spTree>
    <p:custDataLst>
      <p:tags r:id="rId1"/>
    </p:custDataLst>
    <p:extLst>
      <p:ext uri="{BB962C8B-B14F-4D97-AF65-F5344CB8AC3E}">
        <p14:creationId xmlns:p14="http://schemas.microsoft.com/office/powerpoint/2010/main" val="23003811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Closing a TCP connection</a:t>
            </a:r>
            <a:endParaRPr lang="en-US" sz="4400" b="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simultaneous FIN exchanges can be handled</a:t>
            </a:r>
          </a:p>
        </p:txBody>
      </p:sp>
    </p:spTree>
    <p:extLst>
      <p:ext uri="{BB962C8B-B14F-4D97-AF65-F5344CB8AC3E}">
        <p14:creationId xmlns:p14="http://schemas.microsoft.com/office/powerpoint/2010/main" val="2374869534"/>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7DE8F-8046-AD32-03C5-F84287F59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38A69-EFC4-6422-A501-AA92F0319CBB}"/>
              </a:ext>
            </a:extLst>
          </p:cNvPr>
          <p:cNvSpPr>
            <a:spLocks noGrp="1"/>
          </p:cNvSpPr>
          <p:nvPr>
            <p:ph type="title"/>
          </p:nvPr>
        </p:nvSpPr>
        <p:spPr/>
        <p:txBody>
          <a:bodyPr/>
          <a:lstStyle/>
          <a:p>
            <a:r>
              <a:rPr lang="en-US"/>
              <a:t>Knowledge Check</a:t>
            </a:r>
          </a:p>
        </p:txBody>
      </p:sp>
      <p:sp>
        <p:nvSpPr>
          <p:cNvPr id="3" name="Content Placeholder 2">
            <a:extLst>
              <a:ext uri="{FF2B5EF4-FFF2-40B4-BE49-F238E27FC236}">
                <a16:creationId xmlns:a16="http://schemas.microsoft.com/office/drawing/2014/main" id="{62F35A96-2A8D-F81C-0126-8CE314A5BCA7}"/>
              </a:ext>
            </a:extLst>
          </p:cNvPr>
          <p:cNvSpPr>
            <a:spLocks noGrp="1"/>
          </p:cNvSpPr>
          <p:nvPr>
            <p:ph sz="half" idx="1"/>
          </p:nvPr>
        </p:nvSpPr>
        <p:spPr>
          <a:xfrm>
            <a:off x="838200" y="1825625"/>
            <a:ext cx="10204048" cy="4351338"/>
          </a:xfrm>
        </p:spPr>
        <p:txBody>
          <a:bodyPr/>
          <a:lstStyle/>
          <a:p>
            <a:r>
              <a:rPr lang="en-US"/>
              <a:t>Make sure you understand and can complete a TCP connection timeline</a:t>
            </a:r>
          </a:p>
          <a:p>
            <a:pPr lvl="1"/>
            <a:r>
              <a:rPr lang="en-US"/>
              <a:t>From connection establishment, through reliable data transfer (with optimizations and flow control), to connection tear-down</a:t>
            </a:r>
          </a:p>
          <a:p>
            <a:r>
              <a:rPr lang="en-US"/>
              <a:t>This includes, but is not limited to</a:t>
            </a:r>
          </a:p>
          <a:p>
            <a:pPr lvl="1"/>
            <a:r>
              <a:rPr lang="en-US"/>
              <a:t>sequence and acknowledgement numbers on packets going back and forth</a:t>
            </a:r>
          </a:p>
          <a:p>
            <a:pPr lvl="1"/>
            <a:r>
              <a:rPr lang="en-US"/>
              <a:t>how the sender and receiver view of the sequence number space changes as a result of packets being sent and received (e.g., status of the bytes, position of the sliding window, etc.)</a:t>
            </a:r>
          </a:p>
        </p:txBody>
      </p:sp>
    </p:spTree>
    <p:custDataLst>
      <p:tags r:id="rId1"/>
    </p:custDataLst>
    <p:extLst>
      <p:ext uri="{BB962C8B-B14F-4D97-AF65-F5344CB8AC3E}">
        <p14:creationId xmlns:p14="http://schemas.microsoft.com/office/powerpoint/2010/main" val="19924943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E4BE-C15F-D96B-9D16-7A45B752CF41}"/>
              </a:ext>
            </a:extLst>
          </p:cNvPr>
          <p:cNvSpPr>
            <a:spLocks noGrp="1"/>
          </p:cNvSpPr>
          <p:nvPr>
            <p:ph type="title"/>
          </p:nvPr>
        </p:nvSpPr>
        <p:spPr>
          <a:xfrm>
            <a:off x="3858710" y="2859356"/>
            <a:ext cx="4474580" cy="894622"/>
          </a:xfrm>
        </p:spPr>
        <p:txBody>
          <a:bodyPr/>
          <a:lstStyle/>
          <a:p>
            <a:r>
              <a:rPr lang="en-US"/>
              <a:t>Additional Slides</a:t>
            </a:r>
          </a:p>
        </p:txBody>
      </p:sp>
    </p:spTree>
    <p:extLst>
      <p:ext uri="{BB962C8B-B14F-4D97-AF65-F5344CB8AC3E}">
        <p14:creationId xmlns:p14="http://schemas.microsoft.com/office/powerpoint/2010/main" val="1064630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Agreeing to establish a connection</a:t>
            </a:r>
            <a:endParaRPr lang="en-US" sz="4400" b="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spTree>
    <p:custDataLst>
      <p:tags r:id="rId1"/>
    </p:custDataLst>
    <p:extLst>
      <p:ext uri="{BB962C8B-B14F-4D97-AF65-F5344CB8AC3E}">
        <p14:creationId xmlns:p14="http://schemas.microsoft.com/office/powerpoint/2010/main" val="6701584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423" name="Group 422">
            <a:extLst>
              <a:ext uri="{FF2B5EF4-FFF2-40B4-BE49-F238E27FC236}">
                <a16:creationId xmlns:a16="http://schemas.microsoft.com/office/drawing/2014/main" id="{D692DA0E-1EF2-F448-A9D8-1C3ACE390DD1}"/>
              </a:ext>
            </a:extLst>
          </p:cNvPr>
          <p:cNvGrpSpPr/>
          <p:nvPr/>
        </p:nvGrpSpPr>
        <p:grpSpPr>
          <a:xfrm>
            <a:off x="435655" y="-308300"/>
            <a:ext cx="3855401" cy="4896614"/>
            <a:chOff x="435655" y="246886"/>
            <a:chExt cx="3855401" cy="4896614"/>
          </a:xfrm>
        </p:grpSpPr>
        <p:sp>
          <p:nvSpPr>
            <p:cNvPr id="424" name="Line 25">
              <a:extLst>
                <a:ext uri="{FF2B5EF4-FFF2-40B4-BE49-F238E27FC236}">
                  <a16:creationId xmlns:a16="http://schemas.microsoft.com/office/drawing/2014/main" id="{91E4D71D-79FA-CA4A-B78E-8C1871D4733B}"/>
                </a:ext>
              </a:extLst>
            </p:cNvPr>
            <p:cNvSpPr>
              <a:spLocks noChangeShapeType="1"/>
            </p:cNvSpPr>
            <p:nvPr/>
          </p:nvSpPr>
          <p:spPr bwMode="auto">
            <a:xfrm flipH="1">
              <a:off x="1461180" y="2545950"/>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25" name="Line 39">
              <a:extLst>
                <a:ext uri="{FF2B5EF4-FFF2-40B4-BE49-F238E27FC236}">
                  <a16:creationId xmlns:a16="http://schemas.microsoft.com/office/drawing/2014/main" id="{3CE8A2F3-443B-CB42-96FD-D8DF221502CB}"/>
                </a:ext>
              </a:extLst>
            </p:cNvPr>
            <p:cNvSpPr>
              <a:spLocks noChangeShapeType="1"/>
            </p:cNvSpPr>
            <p:nvPr/>
          </p:nvSpPr>
          <p:spPr bwMode="auto">
            <a:xfrm flipH="1">
              <a:off x="2991529" y="2618975"/>
              <a:ext cx="0" cy="252452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26" name="Group 93">
              <a:extLst>
                <a:ext uri="{FF2B5EF4-FFF2-40B4-BE49-F238E27FC236}">
                  <a16:creationId xmlns:a16="http://schemas.microsoft.com/office/drawing/2014/main" id="{773C4FC2-EAD6-0D4F-85E4-043FD6EDCD22}"/>
                </a:ext>
              </a:extLst>
            </p:cNvPr>
            <p:cNvGrpSpPr>
              <a:grpSpLocks/>
            </p:cNvGrpSpPr>
            <p:nvPr/>
          </p:nvGrpSpPr>
          <p:grpSpPr bwMode="auto">
            <a:xfrm>
              <a:off x="1386567" y="246886"/>
              <a:ext cx="2405063" cy="300"/>
              <a:chOff x="1097" y="2807"/>
              <a:chExt cx="1515" cy="300"/>
            </a:xfrm>
          </p:grpSpPr>
          <p:sp>
            <p:nvSpPr>
              <p:cNvPr id="488" name="Line 40">
                <a:extLst>
                  <a:ext uri="{FF2B5EF4-FFF2-40B4-BE49-F238E27FC236}">
                    <a16:creationId xmlns:a16="http://schemas.microsoft.com/office/drawing/2014/main" id="{111704BC-1B6B-2944-9D57-698BFD5CC308}"/>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9" name="Text Box 85">
                <a:extLst>
                  <a:ext uri="{FF2B5EF4-FFF2-40B4-BE49-F238E27FC236}">
                    <a16:creationId xmlns:a16="http://schemas.microsoft.com/office/drawing/2014/main" id="{190D3E08-8ADE-534C-9FC3-5199F6792D9B}"/>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427" name="Group 102">
              <a:extLst>
                <a:ext uri="{FF2B5EF4-FFF2-40B4-BE49-F238E27FC236}">
                  <a16:creationId xmlns:a16="http://schemas.microsoft.com/office/drawing/2014/main" id="{0D5744FA-4339-D545-9B57-B45E093F571A}"/>
                </a:ext>
              </a:extLst>
            </p:cNvPr>
            <p:cNvGrpSpPr>
              <a:grpSpLocks/>
            </p:cNvGrpSpPr>
            <p:nvPr/>
          </p:nvGrpSpPr>
          <p:grpSpPr bwMode="auto">
            <a:xfrm>
              <a:off x="435655" y="1993503"/>
              <a:ext cx="3389314" cy="2133601"/>
              <a:chOff x="484" y="1102"/>
              <a:chExt cx="2135" cy="1344"/>
            </a:xfrm>
          </p:grpSpPr>
          <p:sp>
            <p:nvSpPr>
              <p:cNvPr id="439" name="Text Box 103">
                <a:extLst>
                  <a:ext uri="{FF2B5EF4-FFF2-40B4-BE49-F238E27FC236}">
                    <a16:creationId xmlns:a16="http://schemas.microsoft.com/office/drawing/2014/main" id="{384A1174-EF45-3D47-B451-2B62A2717579}"/>
                  </a:ext>
                </a:extLst>
              </p:cNvPr>
              <p:cNvSpPr txBox="1">
                <a:spLocks noChangeArrowheads="1"/>
              </p:cNvSpPr>
              <p:nvPr/>
            </p:nvSpPr>
            <p:spPr bwMode="auto">
              <a:xfrm>
                <a:off x="484" y="1393"/>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0" name="Line 104">
                <a:extLst>
                  <a:ext uri="{FF2B5EF4-FFF2-40B4-BE49-F238E27FC236}">
                    <a16:creationId xmlns:a16="http://schemas.microsoft.com/office/drawing/2014/main" id="{01799853-A3A5-894C-8B0B-3CBEE6379CDD}"/>
                  </a:ext>
                </a:extLst>
              </p:cNvPr>
              <p:cNvSpPr>
                <a:spLocks noChangeShapeType="1"/>
              </p:cNvSpPr>
              <p:nvPr/>
            </p:nvSpPr>
            <p:spPr bwMode="auto">
              <a:xfrm>
                <a:off x="1159" y="1516"/>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1" name="Line 105">
                <a:extLst>
                  <a:ext uri="{FF2B5EF4-FFF2-40B4-BE49-F238E27FC236}">
                    <a16:creationId xmlns:a16="http://schemas.microsoft.com/office/drawing/2014/main" id="{E4D37334-2302-C946-AD71-897255F798F8}"/>
                  </a:ext>
                </a:extLst>
              </p:cNvPr>
              <p:cNvSpPr>
                <a:spLocks noChangeShapeType="1"/>
              </p:cNvSpPr>
              <p:nvPr/>
            </p:nvSpPr>
            <p:spPr bwMode="auto">
              <a:xfrm flipH="1">
                <a:off x="1121" y="1739"/>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2" name="Rectangle 106">
                <a:extLst>
                  <a:ext uri="{FF2B5EF4-FFF2-40B4-BE49-F238E27FC236}">
                    <a16:creationId xmlns:a16="http://schemas.microsoft.com/office/drawing/2014/main" id="{A9F291AF-7263-964C-9C39-E6D9DD79FF9B}"/>
                  </a:ext>
                </a:extLst>
              </p:cNvPr>
              <p:cNvSpPr>
                <a:spLocks noChangeArrowheads="1"/>
              </p:cNvSpPr>
              <p:nvPr/>
            </p:nvSpPr>
            <p:spPr bwMode="auto">
              <a:xfrm>
                <a:off x="1359" y="1507"/>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3" name="Text Box 107">
                <a:extLst>
                  <a:ext uri="{FF2B5EF4-FFF2-40B4-BE49-F238E27FC236}">
                    <a16:creationId xmlns:a16="http://schemas.microsoft.com/office/drawing/2014/main" id="{8256400A-AA91-2B45-8FD6-9FEEAEE48C35}"/>
                  </a:ext>
                </a:extLst>
              </p:cNvPr>
              <p:cNvSpPr txBox="1">
                <a:spLocks noChangeArrowheads="1"/>
              </p:cNvSpPr>
              <p:nvPr/>
            </p:nvSpPr>
            <p:spPr bwMode="auto">
              <a:xfrm>
                <a:off x="1214" y="1486"/>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444" name="Rectangle 108">
                <a:extLst>
                  <a:ext uri="{FF2B5EF4-FFF2-40B4-BE49-F238E27FC236}">
                    <a16:creationId xmlns:a16="http://schemas.microsoft.com/office/drawing/2014/main" id="{8F206717-52E2-FB4D-B242-30E9BF426AE1}"/>
                  </a:ext>
                </a:extLst>
              </p:cNvPr>
              <p:cNvSpPr>
                <a:spLocks noChangeArrowheads="1"/>
              </p:cNvSpPr>
              <p:nvPr/>
            </p:nvSpPr>
            <p:spPr bwMode="auto">
              <a:xfrm>
                <a:off x="1471" y="1774"/>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45" name="Text Box 109">
                <a:extLst>
                  <a:ext uri="{FF2B5EF4-FFF2-40B4-BE49-F238E27FC236}">
                    <a16:creationId xmlns:a16="http://schemas.microsoft.com/office/drawing/2014/main" id="{9F6C9D6F-A1F8-8544-BE47-BCDA73F1EC12}"/>
                  </a:ext>
                </a:extLst>
              </p:cNvPr>
              <p:cNvSpPr txBox="1">
                <a:spLocks noChangeArrowheads="1"/>
              </p:cNvSpPr>
              <p:nvPr/>
            </p:nvSpPr>
            <p:spPr bwMode="auto">
              <a:xfrm>
                <a:off x="2133" y="1649"/>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6" name="Text Box 110">
                <a:extLst>
                  <a:ext uri="{FF2B5EF4-FFF2-40B4-BE49-F238E27FC236}">
                    <a16:creationId xmlns:a16="http://schemas.microsoft.com/office/drawing/2014/main" id="{5194F166-9430-4242-89A4-5D091B008960}"/>
                  </a:ext>
                </a:extLst>
              </p:cNvPr>
              <p:cNvSpPr txBox="1">
                <a:spLocks noChangeArrowheads="1"/>
              </p:cNvSpPr>
              <p:nvPr/>
            </p:nvSpPr>
            <p:spPr bwMode="auto">
              <a:xfrm>
                <a:off x="583" y="2234"/>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447" name="Oval 111">
                <a:extLst>
                  <a:ext uri="{FF2B5EF4-FFF2-40B4-BE49-F238E27FC236}">
                    <a16:creationId xmlns:a16="http://schemas.microsoft.com/office/drawing/2014/main" id="{64F10CAD-3D48-3B4D-AE41-2AEA0DB2E4A3}"/>
                  </a:ext>
                </a:extLst>
              </p:cNvPr>
              <p:cNvSpPr>
                <a:spLocks noChangeArrowheads="1"/>
              </p:cNvSpPr>
              <p:nvPr/>
            </p:nvSpPr>
            <p:spPr bwMode="auto">
              <a:xfrm>
                <a:off x="1095" y="2298"/>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48" name="Oval 112">
                <a:extLst>
                  <a:ext uri="{FF2B5EF4-FFF2-40B4-BE49-F238E27FC236}">
                    <a16:creationId xmlns:a16="http://schemas.microsoft.com/office/drawing/2014/main" id="{98F68D03-FCEB-0F41-A286-A0FEC1FAEA51}"/>
                  </a:ext>
                </a:extLst>
              </p:cNvPr>
              <p:cNvSpPr>
                <a:spLocks noChangeArrowheads="1"/>
              </p:cNvSpPr>
              <p:nvPr/>
            </p:nvSpPr>
            <p:spPr bwMode="auto">
              <a:xfrm>
                <a:off x="2065" y="1723"/>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449" name="Group 113">
                <a:extLst>
                  <a:ext uri="{FF2B5EF4-FFF2-40B4-BE49-F238E27FC236}">
                    <a16:creationId xmlns:a16="http://schemas.microsoft.com/office/drawing/2014/main" id="{E535B351-6B01-AE49-8479-F8762FC2AA2E}"/>
                  </a:ext>
                </a:extLst>
              </p:cNvPr>
              <p:cNvGrpSpPr>
                <a:grpSpLocks/>
              </p:cNvGrpSpPr>
              <p:nvPr/>
            </p:nvGrpSpPr>
            <p:grpSpPr bwMode="auto">
              <a:xfrm>
                <a:off x="1277" y="1861"/>
                <a:ext cx="803" cy="212"/>
                <a:chOff x="1065" y="2085"/>
                <a:chExt cx="803" cy="212"/>
              </a:xfrm>
            </p:grpSpPr>
            <p:sp>
              <p:nvSpPr>
                <p:cNvPr id="486" name="Rectangle 114">
                  <a:extLst>
                    <a:ext uri="{FF2B5EF4-FFF2-40B4-BE49-F238E27FC236}">
                      <a16:creationId xmlns:a16="http://schemas.microsoft.com/office/drawing/2014/main" id="{3ABD9392-9290-6043-AF0A-164F1B0F7B39}"/>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7" name="Text Box 115">
                  <a:extLst>
                    <a:ext uri="{FF2B5EF4-FFF2-40B4-BE49-F238E27FC236}">
                      <a16:creationId xmlns:a16="http://schemas.microsoft.com/office/drawing/2014/main" id="{E01A5D11-E159-0C40-9DBC-E064BEC5774C}"/>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nvGrpSpPr>
              <p:cNvPr id="450" name="Group 116">
                <a:extLst>
                  <a:ext uri="{FF2B5EF4-FFF2-40B4-BE49-F238E27FC236}">
                    <a16:creationId xmlns:a16="http://schemas.microsoft.com/office/drawing/2014/main" id="{3E3A49BF-0E39-8D4D-A2D0-63CBFDDD6FAF}"/>
                  </a:ext>
                </a:extLst>
              </p:cNvPr>
              <p:cNvGrpSpPr>
                <a:grpSpLocks/>
              </p:cNvGrpSpPr>
              <p:nvPr/>
            </p:nvGrpSpPr>
            <p:grpSpPr bwMode="auto">
              <a:xfrm>
                <a:off x="834" y="1112"/>
                <a:ext cx="391" cy="307"/>
                <a:chOff x="-44" y="1473"/>
                <a:chExt cx="981" cy="1105"/>
              </a:xfrm>
            </p:grpSpPr>
            <p:pic>
              <p:nvPicPr>
                <p:cNvPr id="484" name="Picture 117" descr="desktop_computer_stylized_medium">
                  <a:extLst>
                    <a:ext uri="{FF2B5EF4-FFF2-40B4-BE49-F238E27FC236}">
                      <a16:creationId xmlns:a16="http://schemas.microsoft.com/office/drawing/2014/main" id="{68652FF9-3BA5-AD41-98E0-A222D63A4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 name="Freeform 118">
                  <a:extLst>
                    <a:ext uri="{FF2B5EF4-FFF2-40B4-BE49-F238E27FC236}">
                      <a16:creationId xmlns:a16="http://schemas.microsoft.com/office/drawing/2014/main" id="{73D50490-21D8-7746-B97E-C2FE25CBD7B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51" name="Group 119">
                <a:extLst>
                  <a:ext uri="{FF2B5EF4-FFF2-40B4-BE49-F238E27FC236}">
                    <a16:creationId xmlns:a16="http://schemas.microsoft.com/office/drawing/2014/main" id="{6E788993-C5DA-164F-9258-0CB775450A30}"/>
                  </a:ext>
                </a:extLst>
              </p:cNvPr>
              <p:cNvGrpSpPr>
                <a:grpSpLocks/>
              </p:cNvGrpSpPr>
              <p:nvPr/>
            </p:nvGrpSpPr>
            <p:grpSpPr bwMode="auto">
              <a:xfrm>
                <a:off x="1968" y="1102"/>
                <a:ext cx="211" cy="323"/>
                <a:chOff x="4140" y="429"/>
                <a:chExt cx="1425" cy="2396"/>
              </a:xfrm>
            </p:grpSpPr>
            <p:sp>
              <p:nvSpPr>
                <p:cNvPr id="452" name="Freeform 120">
                  <a:extLst>
                    <a:ext uri="{FF2B5EF4-FFF2-40B4-BE49-F238E27FC236}">
                      <a16:creationId xmlns:a16="http://schemas.microsoft.com/office/drawing/2014/main" id="{12CC2128-75E5-114A-937D-4B672A89AA2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3" name="Rectangle 121">
                  <a:extLst>
                    <a:ext uri="{FF2B5EF4-FFF2-40B4-BE49-F238E27FC236}">
                      <a16:creationId xmlns:a16="http://schemas.microsoft.com/office/drawing/2014/main" id="{F5C3491A-CD29-114C-A378-A2E414822C3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54" name="Freeform 122">
                  <a:extLst>
                    <a:ext uri="{FF2B5EF4-FFF2-40B4-BE49-F238E27FC236}">
                      <a16:creationId xmlns:a16="http://schemas.microsoft.com/office/drawing/2014/main" id="{1FAF7C96-26AF-BC4C-8EE5-52686FB51F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5" name="Freeform 123">
                  <a:extLst>
                    <a:ext uri="{FF2B5EF4-FFF2-40B4-BE49-F238E27FC236}">
                      <a16:creationId xmlns:a16="http://schemas.microsoft.com/office/drawing/2014/main" id="{F24EFDC4-D2B3-7440-A83B-52220A26C97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56" name="Rectangle 124">
                  <a:extLst>
                    <a:ext uri="{FF2B5EF4-FFF2-40B4-BE49-F238E27FC236}">
                      <a16:creationId xmlns:a16="http://schemas.microsoft.com/office/drawing/2014/main" id="{C738D1B1-14C3-F143-9286-716F3B0BC8CB}"/>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7" name="Group 125">
                  <a:extLst>
                    <a:ext uri="{FF2B5EF4-FFF2-40B4-BE49-F238E27FC236}">
                      <a16:creationId xmlns:a16="http://schemas.microsoft.com/office/drawing/2014/main" id="{1C9F2DD0-76F5-9945-A4A2-BFF420651D30}"/>
                    </a:ext>
                  </a:extLst>
                </p:cNvPr>
                <p:cNvGrpSpPr>
                  <a:grpSpLocks/>
                </p:cNvGrpSpPr>
                <p:nvPr/>
              </p:nvGrpSpPr>
              <p:grpSpPr bwMode="auto">
                <a:xfrm>
                  <a:off x="4752" y="664"/>
                  <a:ext cx="578" cy="148"/>
                  <a:chOff x="617" y="2566"/>
                  <a:chExt cx="721" cy="142"/>
                </a:xfrm>
              </p:grpSpPr>
              <p:sp>
                <p:nvSpPr>
                  <p:cNvPr id="482" name="AutoShape 126">
                    <a:extLst>
                      <a:ext uri="{FF2B5EF4-FFF2-40B4-BE49-F238E27FC236}">
                        <a16:creationId xmlns:a16="http://schemas.microsoft.com/office/drawing/2014/main" id="{C09A9BC4-E4D4-9740-8415-C18557F484B7}"/>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3" name="AutoShape 127">
                    <a:extLst>
                      <a:ext uri="{FF2B5EF4-FFF2-40B4-BE49-F238E27FC236}">
                        <a16:creationId xmlns:a16="http://schemas.microsoft.com/office/drawing/2014/main" id="{F3D70C92-E5D6-2E4F-8DCA-B1904F759DA4}"/>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8" name="Rectangle 128">
                  <a:extLst>
                    <a:ext uri="{FF2B5EF4-FFF2-40B4-BE49-F238E27FC236}">
                      <a16:creationId xmlns:a16="http://schemas.microsoft.com/office/drawing/2014/main" id="{722160C6-98E8-2849-92F6-C0477CF41C15}"/>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59" name="Group 129">
                  <a:extLst>
                    <a:ext uri="{FF2B5EF4-FFF2-40B4-BE49-F238E27FC236}">
                      <a16:creationId xmlns:a16="http://schemas.microsoft.com/office/drawing/2014/main" id="{5CF614C1-2FA4-194F-99CB-B59EBAA69627}"/>
                    </a:ext>
                  </a:extLst>
                </p:cNvPr>
                <p:cNvGrpSpPr>
                  <a:grpSpLocks/>
                </p:cNvGrpSpPr>
                <p:nvPr/>
              </p:nvGrpSpPr>
              <p:grpSpPr bwMode="auto">
                <a:xfrm>
                  <a:off x="4745" y="993"/>
                  <a:ext cx="585" cy="134"/>
                  <a:chOff x="611" y="2567"/>
                  <a:chExt cx="730" cy="139"/>
                </a:xfrm>
              </p:grpSpPr>
              <p:sp>
                <p:nvSpPr>
                  <p:cNvPr id="480" name="AutoShape 130">
                    <a:extLst>
                      <a:ext uri="{FF2B5EF4-FFF2-40B4-BE49-F238E27FC236}">
                        <a16:creationId xmlns:a16="http://schemas.microsoft.com/office/drawing/2014/main" id="{2DFF64EB-D097-2043-B088-40E31FBCA144}"/>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1" name="AutoShape 131">
                    <a:extLst>
                      <a:ext uri="{FF2B5EF4-FFF2-40B4-BE49-F238E27FC236}">
                        <a16:creationId xmlns:a16="http://schemas.microsoft.com/office/drawing/2014/main" id="{DF72C84E-59FE-844F-8A5B-E79C5EEA947F}"/>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0" name="Rectangle 132">
                  <a:extLst>
                    <a:ext uri="{FF2B5EF4-FFF2-40B4-BE49-F238E27FC236}">
                      <a16:creationId xmlns:a16="http://schemas.microsoft.com/office/drawing/2014/main" id="{0D34B495-F619-5744-92CE-02150CAEF02F}"/>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1" name="Rectangle 133">
                  <a:extLst>
                    <a:ext uri="{FF2B5EF4-FFF2-40B4-BE49-F238E27FC236}">
                      <a16:creationId xmlns:a16="http://schemas.microsoft.com/office/drawing/2014/main" id="{B289AC45-5AE1-8144-A213-D8D732FD9762}"/>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62" name="Group 134">
                  <a:extLst>
                    <a:ext uri="{FF2B5EF4-FFF2-40B4-BE49-F238E27FC236}">
                      <a16:creationId xmlns:a16="http://schemas.microsoft.com/office/drawing/2014/main" id="{1749D736-5D93-C94F-BEFF-83BA3C60704D}"/>
                    </a:ext>
                  </a:extLst>
                </p:cNvPr>
                <p:cNvGrpSpPr>
                  <a:grpSpLocks/>
                </p:cNvGrpSpPr>
                <p:nvPr/>
              </p:nvGrpSpPr>
              <p:grpSpPr bwMode="auto">
                <a:xfrm>
                  <a:off x="4738" y="1633"/>
                  <a:ext cx="578" cy="149"/>
                  <a:chOff x="618" y="2571"/>
                  <a:chExt cx="720" cy="137"/>
                </a:xfrm>
              </p:grpSpPr>
              <p:sp>
                <p:nvSpPr>
                  <p:cNvPr id="478" name="AutoShape 135">
                    <a:extLst>
                      <a:ext uri="{FF2B5EF4-FFF2-40B4-BE49-F238E27FC236}">
                        <a16:creationId xmlns:a16="http://schemas.microsoft.com/office/drawing/2014/main" id="{A0C2743E-C87A-D14C-85B5-A8F79F7531D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9" name="AutoShape 136">
                    <a:extLst>
                      <a:ext uri="{FF2B5EF4-FFF2-40B4-BE49-F238E27FC236}">
                        <a16:creationId xmlns:a16="http://schemas.microsoft.com/office/drawing/2014/main" id="{9BD6DBA0-FC1C-254E-9398-6CCD7340CADE}"/>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3" name="Freeform 137">
                  <a:extLst>
                    <a:ext uri="{FF2B5EF4-FFF2-40B4-BE49-F238E27FC236}">
                      <a16:creationId xmlns:a16="http://schemas.microsoft.com/office/drawing/2014/main" id="{5440E4EF-7DC8-C948-8355-65BC2A778B02}"/>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64" name="Group 138">
                  <a:extLst>
                    <a:ext uri="{FF2B5EF4-FFF2-40B4-BE49-F238E27FC236}">
                      <a16:creationId xmlns:a16="http://schemas.microsoft.com/office/drawing/2014/main" id="{5E633347-2A45-9548-B218-3565A9B3D215}"/>
                    </a:ext>
                  </a:extLst>
                </p:cNvPr>
                <p:cNvGrpSpPr>
                  <a:grpSpLocks/>
                </p:cNvGrpSpPr>
                <p:nvPr/>
              </p:nvGrpSpPr>
              <p:grpSpPr bwMode="auto">
                <a:xfrm>
                  <a:off x="4738" y="1327"/>
                  <a:ext cx="584" cy="141"/>
                  <a:chOff x="613" y="2568"/>
                  <a:chExt cx="728" cy="141"/>
                </a:xfrm>
              </p:grpSpPr>
              <p:sp>
                <p:nvSpPr>
                  <p:cNvPr id="476" name="AutoShape 139">
                    <a:extLst>
                      <a:ext uri="{FF2B5EF4-FFF2-40B4-BE49-F238E27FC236}">
                        <a16:creationId xmlns:a16="http://schemas.microsoft.com/office/drawing/2014/main" id="{0F545573-C3F3-7D4F-8E2E-057960582DC3}"/>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7" name="AutoShape 140">
                    <a:extLst>
                      <a:ext uri="{FF2B5EF4-FFF2-40B4-BE49-F238E27FC236}">
                        <a16:creationId xmlns:a16="http://schemas.microsoft.com/office/drawing/2014/main" id="{2B38E4F6-9B20-FE41-8688-9F827513A800}"/>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65" name="Rectangle 141">
                  <a:extLst>
                    <a:ext uri="{FF2B5EF4-FFF2-40B4-BE49-F238E27FC236}">
                      <a16:creationId xmlns:a16="http://schemas.microsoft.com/office/drawing/2014/main" id="{0ADB7777-054A-3B42-99E1-AA3880CEBF4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6" name="Freeform 142">
                  <a:extLst>
                    <a:ext uri="{FF2B5EF4-FFF2-40B4-BE49-F238E27FC236}">
                      <a16:creationId xmlns:a16="http://schemas.microsoft.com/office/drawing/2014/main" id="{851EFEA0-9F99-9D45-BDD9-05781330AA68}"/>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7" name="Freeform 143">
                  <a:extLst>
                    <a:ext uri="{FF2B5EF4-FFF2-40B4-BE49-F238E27FC236}">
                      <a16:creationId xmlns:a16="http://schemas.microsoft.com/office/drawing/2014/main" id="{D46DD2F0-137E-7246-8429-922D11398E36}"/>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8" name="Oval 144">
                  <a:extLst>
                    <a:ext uri="{FF2B5EF4-FFF2-40B4-BE49-F238E27FC236}">
                      <a16:creationId xmlns:a16="http://schemas.microsoft.com/office/drawing/2014/main" id="{6D2FDB16-DD50-754D-B173-29B81535A1D0}"/>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9" name="Freeform 145">
                  <a:extLst>
                    <a:ext uri="{FF2B5EF4-FFF2-40B4-BE49-F238E27FC236}">
                      <a16:creationId xmlns:a16="http://schemas.microsoft.com/office/drawing/2014/main" id="{7D62A206-5CA0-E947-82FC-8F081AA926B0}"/>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0" name="AutoShape 146">
                  <a:extLst>
                    <a:ext uri="{FF2B5EF4-FFF2-40B4-BE49-F238E27FC236}">
                      <a16:creationId xmlns:a16="http://schemas.microsoft.com/office/drawing/2014/main" id="{FD0F85B5-11E0-7445-9862-BC483A492BC8}"/>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1" name="AutoShape 147">
                  <a:extLst>
                    <a:ext uri="{FF2B5EF4-FFF2-40B4-BE49-F238E27FC236}">
                      <a16:creationId xmlns:a16="http://schemas.microsoft.com/office/drawing/2014/main" id="{67E0531B-2E65-AF43-9DB9-355885A8BFB3}"/>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2" name="Oval 148">
                  <a:extLst>
                    <a:ext uri="{FF2B5EF4-FFF2-40B4-BE49-F238E27FC236}">
                      <a16:creationId xmlns:a16="http://schemas.microsoft.com/office/drawing/2014/main" id="{64B5B35B-452E-FD4C-ACFF-7D475CD7D3D3}"/>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3" name="Oval 149">
                  <a:extLst>
                    <a:ext uri="{FF2B5EF4-FFF2-40B4-BE49-F238E27FC236}">
                      <a16:creationId xmlns:a16="http://schemas.microsoft.com/office/drawing/2014/main" id="{A4534FEA-4A8B-8A42-8930-71A153E19C7E}"/>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74" name="Oval 150">
                  <a:extLst>
                    <a:ext uri="{FF2B5EF4-FFF2-40B4-BE49-F238E27FC236}">
                      <a16:creationId xmlns:a16="http://schemas.microsoft.com/office/drawing/2014/main" id="{D6E50F70-5ED2-3344-A7D3-F9408B324055}"/>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75" name="Rectangle 151">
                  <a:extLst>
                    <a:ext uri="{FF2B5EF4-FFF2-40B4-BE49-F238E27FC236}">
                      <a16:creationId xmlns:a16="http://schemas.microsoft.com/office/drawing/2014/main" id="{7B699B0E-7FA7-A24C-814D-12D1D823F816}"/>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428" name="Oval 159">
              <a:extLst>
                <a:ext uri="{FF2B5EF4-FFF2-40B4-BE49-F238E27FC236}">
                  <a16:creationId xmlns:a16="http://schemas.microsoft.com/office/drawing/2014/main" id="{8AE68307-4F03-0042-965E-5D84FCC3C3EB}"/>
                </a:ext>
              </a:extLst>
            </p:cNvPr>
            <p:cNvSpPr>
              <a:spLocks noChangeArrowheads="1"/>
            </p:cNvSpPr>
            <p:nvPr/>
          </p:nvSpPr>
          <p:spPr bwMode="auto">
            <a:xfrm>
              <a:off x="1416094" y="3893738"/>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29" name="Line 169">
              <a:extLst>
                <a:ext uri="{FF2B5EF4-FFF2-40B4-BE49-F238E27FC236}">
                  <a16:creationId xmlns:a16="http://schemas.microsoft.com/office/drawing/2014/main" id="{28EC4C67-0BE3-D54D-926D-9B81AED1C0D5}"/>
                </a:ext>
              </a:extLst>
            </p:cNvPr>
            <p:cNvSpPr>
              <a:spLocks noChangeShapeType="1"/>
            </p:cNvSpPr>
            <p:nvPr/>
          </p:nvSpPr>
          <p:spPr bwMode="auto">
            <a:xfrm>
              <a:off x="1511344" y="3966763"/>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0" name="Rectangle 170">
              <a:extLst>
                <a:ext uri="{FF2B5EF4-FFF2-40B4-BE49-F238E27FC236}">
                  <a16:creationId xmlns:a16="http://schemas.microsoft.com/office/drawing/2014/main" id="{B8AFD2C9-C151-F748-8B96-E389535E32BE}"/>
                </a:ext>
              </a:extLst>
            </p:cNvPr>
            <p:cNvSpPr>
              <a:spLocks noChangeArrowheads="1"/>
            </p:cNvSpPr>
            <p:nvPr/>
          </p:nvSpPr>
          <p:spPr bwMode="auto">
            <a:xfrm>
              <a:off x="1828844" y="3952476"/>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1" name="Text Box 171">
              <a:extLst>
                <a:ext uri="{FF2B5EF4-FFF2-40B4-BE49-F238E27FC236}">
                  <a16:creationId xmlns:a16="http://schemas.microsoft.com/office/drawing/2014/main" id="{E48C6C06-1970-9949-B718-68B9AD5B435E}"/>
                </a:ext>
              </a:extLst>
            </p:cNvPr>
            <p:cNvSpPr txBox="1">
              <a:spLocks noChangeArrowheads="1"/>
            </p:cNvSpPr>
            <p:nvPr/>
          </p:nvSpPr>
          <p:spPr bwMode="auto">
            <a:xfrm>
              <a:off x="1689144" y="3919138"/>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432" name="Oval 172">
              <a:extLst>
                <a:ext uri="{FF2B5EF4-FFF2-40B4-BE49-F238E27FC236}">
                  <a16:creationId xmlns:a16="http://schemas.microsoft.com/office/drawing/2014/main" id="{C551802D-96E3-F942-A271-44B93EF7D61C}"/>
                </a:ext>
              </a:extLst>
            </p:cNvPr>
            <p:cNvSpPr>
              <a:spLocks noChangeArrowheads="1"/>
            </p:cNvSpPr>
            <p:nvPr/>
          </p:nvSpPr>
          <p:spPr bwMode="auto">
            <a:xfrm>
              <a:off x="2960731" y="4250926"/>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433" name="Text Box 173">
              <a:extLst>
                <a:ext uri="{FF2B5EF4-FFF2-40B4-BE49-F238E27FC236}">
                  <a16:creationId xmlns:a16="http://schemas.microsoft.com/office/drawing/2014/main" id="{D76C6664-0DFF-6847-8C91-9630B8CABF4C}"/>
                </a:ext>
              </a:extLst>
            </p:cNvPr>
            <p:cNvSpPr txBox="1">
              <a:spLocks noChangeArrowheads="1"/>
            </p:cNvSpPr>
            <p:nvPr/>
          </p:nvSpPr>
          <p:spPr bwMode="auto">
            <a:xfrm>
              <a:off x="3119481" y="4011213"/>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434" name="Group 433">
              <a:extLst>
                <a:ext uri="{FF2B5EF4-FFF2-40B4-BE49-F238E27FC236}">
                  <a16:creationId xmlns:a16="http://schemas.microsoft.com/office/drawing/2014/main" id="{7800DC3B-8637-C445-B46C-B1F234EAAAF7}"/>
                </a:ext>
              </a:extLst>
            </p:cNvPr>
            <p:cNvGrpSpPr/>
            <p:nvPr/>
          </p:nvGrpSpPr>
          <p:grpSpPr>
            <a:xfrm flipH="1">
              <a:off x="1449388" y="4279047"/>
              <a:ext cx="1539875" cy="390924"/>
              <a:chOff x="796245" y="5993547"/>
              <a:chExt cx="1539875" cy="390924"/>
            </a:xfrm>
          </p:grpSpPr>
          <p:sp>
            <p:nvSpPr>
              <p:cNvPr id="436" name="Line 169">
                <a:extLst>
                  <a:ext uri="{FF2B5EF4-FFF2-40B4-BE49-F238E27FC236}">
                    <a16:creationId xmlns:a16="http://schemas.microsoft.com/office/drawing/2014/main" id="{DF8AED72-CC03-D141-BF1D-CDBAD8CFF041}"/>
                  </a:ext>
                </a:extLst>
              </p:cNvPr>
              <p:cNvSpPr>
                <a:spLocks noChangeShapeType="1"/>
              </p:cNvSpPr>
              <p:nvPr/>
            </p:nvSpPr>
            <p:spPr bwMode="auto">
              <a:xfrm>
                <a:off x="796245" y="6007834"/>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7" name="Rectangle 170">
                <a:extLst>
                  <a:ext uri="{FF2B5EF4-FFF2-40B4-BE49-F238E27FC236}">
                    <a16:creationId xmlns:a16="http://schemas.microsoft.com/office/drawing/2014/main" id="{629240BC-A74F-6E49-91FA-059AA1C94494}"/>
                  </a:ext>
                </a:extLst>
              </p:cNvPr>
              <p:cNvSpPr>
                <a:spLocks noChangeArrowheads="1"/>
              </p:cNvSpPr>
              <p:nvPr/>
            </p:nvSpPr>
            <p:spPr bwMode="auto">
              <a:xfrm>
                <a:off x="1113745" y="5993547"/>
                <a:ext cx="859292" cy="39092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38" name="Oval 172">
                <a:extLst>
                  <a:ext uri="{FF2B5EF4-FFF2-40B4-BE49-F238E27FC236}">
                    <a16:creationId xmlns:a16="http://schemas.microsoft.com/office/drawing/2014/main" id="{A155E5ED-674B-0544-A028-085A5AD95F12}"/>
                  </a:ext>
                </a:extLst>
              </p:cNvPr>
              <p:cNvSpPr>
                <a:spLocks noChangeArrowheads="1"/>
              </p:cNvSpPr>
              <p:nvPr/>
            </p:nvSpPr>
            <p:spPr bwMode="auto">
              <a:xfrm>
                <a:off x="2245632" y="6291997"/>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435" name="Text Box 171">
              <a:extLst>
                <a:ext uri="{FF2B5EF4-FFF2-40B4-BE49-F238E27FC236}">
                  <a16:creationId xmlns:a16="http://schemas.microsoft.com/office/drawing/2014/main" id="{F73380DB-6861-6B4E-B8D4-43FE3C783476}"/>
                </a:ext>
              </a:extLst>
            </p:cNvPr>
            <p:cNvSpPr txBox="1">
              <a:spLocks noChangeArrowheads="1"/>
            </p:cNvSpPr>
            <p:nvPr/>
          </p:nvSpPr>
          <p:spPr bwMode="auto">
            <a:xfrm>
              <a:off x="1735694" y="4283529"/>
              <a:ext cx="1071127"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ACK(x+1)</a:t>
              </a:r>
            </a:p>
          </p:txBody>
        </p:sp>
      </p:grpSp>
      <p:grpSp>
        <p:nvGrpSpPr>
          <p:cNvPr id="9" name="Group 8">
            <a:extLst>
              <a:ext uri="{FF2B5EF4-FFF2-40B4-BE49-F238E27FC236}">
                <a16:creationId xmlns:a16="http://schemas.microsoft.com/office/drawing/2014/main" id="{A4CB8012-D87E-F547-97B0-03323A38506E}"/>
              </a:ext>
            </a:extLst>
          </p:cNvPr>
          <p:cNvGrpSpPr/>
          <p:nvPr/>
        </p:nvGrpSpPr>
        <p:grpSpPr>
          <a:xfrm>
            <a:off x="1273629" y="5146706"/>
            <a:ext cx="1773114" cy="1003723"/>
            <a:chOff x="1273629" y="5146706"/>
            <a:chExt cx="1773114" cy="1003723"/>
          </a:xfrm>
        </p:grpSpPr>
        <p:sp>
          <p:nvSpPr>
            <p:cNvPr id="4" name="TextBox 3">
              <a:extLst>
                <a:ext uri="{FF2B5EF4-FFF2-40B4-BE49-F238E27FC236}">
                  <a16:creationId xmlns:a16="http://schemas.microsoft.com/office/drawing/2014/main" id="{BDFF0F55-D08F-1344-9B87-5BCA4686A75C}"/>
                </a:ext>
              </a:extLst>
            </p:cNvPr>
            <p:cNvSpPr txBox="1"/>
            <p:nvPr/>
          </p:nvSpPr>
          <p:spPr>
            <a:xfrm>
              <a:off x="1273629" y="5146706"/>
              <a:ext cx="17731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No problem!</a:t>
              </a:r>
            </a:p>
          </p:txBody>
        </p:sp>
        <p:pic>
          <p:nvPicPr>
            <p:cNvPr id="6" name="Picture 5" descr="A picture containing drawing&#10;&#10;Description automatically generated">
              <a:extLst>
                <a:ext uri="{FF2B5EF4-FFF2-40B4-BE49-F238E27FC236}">
                  <a16:creationId xmlns:a16="http://schemas.microsoft.com/office/drawing/2014/main" id="{4F95E370-82E9-0D41-AB1B-B42B590C4566}"/>
                </a:ext>
              </a:extLst>
            </p:cNvPr>
            <p:cNvPicPr>
              <a:picLocks noChangeAspect="1"/>
            </p:cNvPicPr>
            <p:nvPr/>
          </p:nvPicPr>
          <p:blipFill>
            <a:blip r:embed="rId5"/>
            <a:stretch>
              <a:fillRect/>
            </a:stretch>
          </p:blipFill>
          <p:spPr>
            <a:xfrm>
              <a:off x="1812470" y="5524500"/>
              <a:ext cx="625929" cy="625929"/>
            </a:xfrm>
            <a:prstGeom prst="rect">
              <a:avLst/>
            </a:prstGeom>
          </p:spPr>
        </p:pic>
      </p:grpSp>
    </p:spTree>
    <p:custDataLst>
      <p:tags r:id="rId1"/>
    </p:custDataLst>
    <p:extLst>
      <p:ext uri="{BB962C8B-B14F-4D97-AF65-F5344CB8AC3E}">
        <p14:creationId xmlns:p14="http://schemas.microsoft.com/office/powerpoint/2010/main" val="35876000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B0472-1848-34CC-8C69-97DB92D59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70548-5858-0F67-24C3-2427474AC982}"/>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2D02B0F9-CAFD-41BC-F83A-362267789E74}"/>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B5174BE7-3843-D8CC-4606-B7267DC14A90}"/>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310D3947-272E-7A92-3FAF-028C6EAE53DD}"/>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0A43849C-FB21-697A-EA4D-72989F428DE3}"/>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0F04F462-6569-71A2-3F87-E8B861C35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BFFD35C5-FC5F-105A-CFA1-5A92372416F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93EB582E-2D6D-8DA8-68F5-B61E81DF479C}"/>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6C2C0019-FCDA-7BD7-35B6-168CF2D123DB}"/>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A27856B2-74FA-69AB-CEFE-22AEE519AD6B}"/>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C52E41BE-2121-5585-C6B3-EA706DE20714}"/>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C5B8121B-B511-300C-6A87-4D458A1114CC}"/>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B3D29697-8AC0-7C85-51CF-DDDADF7EB71C}"/>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86F88480-CECB-2A48-A6C6-AF1695AF3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06C6A64A-0B8A-CB4D-DD33-51654F41A06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3F1F4F51-8312-896E-8763-F05F1E01744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8815396-26FE-E24C-83B9-8755017E6651}"/>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D08D4B4-390F-5216-C7D8-A1D7A5DE5FA6}"/>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0" name="Group 28">
            <a:extLst>
              <a:ext uri="{FF2B5EF4-FFF2-40B4-BE49-F238E27FC236}">
                <a16:creationId xmlns:a16="http://schemas.microsoft.com/office/drawing/2014/main" id="{A986B8AC-9D44-CEB8-FFD6-1A9016CCFB0B}"/>
              </a:ext>
            </a:extLst>
          </p:cNvPr>
          <p:cNvGrpSpPr>
            <a:grpSpLocks/>
          </p:cNvGrpSpPr>
          <p:nvPr/>
        </p:nvGrpSpPr>
        <p:grpSpPr bwMode="auto">
          <a:xfrm>
            <a:off x="2082074" y="5175665"/>
            <a:ext cx="1259976" cy="527952"/>
            <a:chOff x="1670312" y="2562997"/>
            <a:chExt cx="929822" cy="565219"/>
          </a:xfrm>
        </p:grpSpPr>
        <p:sp>
          <p:nvSpPr>
            <p:cNvPr id="172" name="Rectangle 30">
              <a:extLst>
                <a:ext uri="{FF2B5EF4-FFF2-40B4-BE49-F238E27FC236}">
                  <a16:creationId xmlns:a16="http://schemas.microsoft.com/office/drawing/2014/main" id="{89754006-3BA1-33E0-B165-546DD88DBFA6}"/>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DFF5E9C6-BD65-6785-6CA5-6F476042DBD9}"/>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888285F6-80E8-0337-025F-CCBA0D82CE5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C4F2E141-C694-FA96-F097-9A5BF465960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6838D53E-E4C0-DF81-5CA9-157E1E06EFC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1B62041C-B6E5-7C9B-8015-5C18DB4FC7CF}"/>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A9AAA122-2185-62D1-D0A0-39689E673A01}"/>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0EA7D454-780F-F708-58AD-137238210563}"/>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6" name="Straight Arrow Connector 195">
            <a:extLst>
              <a:ext uri="{FF2B5EF4-FFF2-40B4-BE49-F238E27FC236}">
                <a16:creationId xmlns:a16="http://schemas.microsoft.com/office/drawing/2014/main" id="{1B37B34D-F4E4-D65D-2C29-8D9F9735130A}"/>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AE8127AB-692E-465B-4D09-26A18ADEEFD9}"/>
              </a:ext>
            </a:extLst>
          </p:cNvPr>
          <p:cNvSpPr txBox="1"/>
          <p:nvPr/>
        </p:nvSpPr>
        <p:spPr>
          <a:xfrm>
            <a:off x="3266105" y="4374086"/>
            <a:ext cx="1769712" cy="646331"/>
          </a:xfrm>
          <a:prstGeom prst="rect">
            <a:avLst/>
          </a:prstGeom>
          <a:noFill/>
        </p:spPr>
        <p:txBody>
          <a:bodyPr wrap="square" rtlCol="0">
            <a:spAutoFit/>
          </a:bodyPr>
          <a:lstStyle/>
          <a:p>
            <a:r>
              <a:rPr lang="en-US"/>
              <a:t>Send these 4 bytes for me</a:t>
            </a:r>
          </a:p>
        </p:txBody>
      </p:sp>
      <p:sp>
        <p:nvSpPr>
          <p:cNvPr id="3" name="Rectangle 29">
            <a:extLst>
              <a:ext uri="{FF2B5EF4-FFF2-40B4-BE49-F238E27FC236}">
                <a16:creationId xmlns:a16="http://schemas.microsoft.com/office/drawing/2014/main" id="{F3BDED20-0DB8-3F73-F5A5-3898BB645945}"/>
              </a:ext>
            </a:extLst>
          </p:cNvPr>
          <p:cNvSpPr>
            <a:spLocks noChangeArrowheads="1"/>
          </p:cNvSpPr>
          <p:nvPr/>
        </p:nvSpPr>
        <p:spPr bwMode="auto">
          <a:xfrm>
            <a:off x="3024341" y="5183386"/>
            <a:ext cx="331932"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 name="Group 28">
            <a:extLst>
              <a:ext uri="{FF2B5EF4-FFF2-40B4-BE49-F238E27FC236}">
                <a16:creationId xmlns:a16="http://schemas.microsoft.com/office/drawing/2014/main" id="{132F8B07-E7CE-1A94-0F77-AF30B1A0B2E7}"/>
              </a:ext>
            </a:extLst>
          </p:cNvPr>
          <p:cNvGrpSpPr>
            <a:grpSpLocks/>
          </p:cNvGrpSpPr>
          <p:nvPr/>
        </p:nvGrpSpPr>
        <p:grpSpPr bwMode="auto">
          <a:xfrm>
            <a:off x="8435374" y="5182508"/>
            <a:ext cx="1259976" cy="527952"/>
            <a:chOff x="1670312" y="2562997"/>
            <a:chExt cx="929822" cy="565219"/>
          </a:xfrm>
        </p:grpSpPr>
        <p:sp>
          <p:nvSpPr>
            <p:cNvPr id="5" name="Rectangle 30">
              <a:extLst>
                <a:ext uri="{FF2B5EF4-FFF2-40B4-BE49-F238E27FC236}">
                  <a16:creationId xmlns:a16="http://schemas.microsoft.com/office/drawing/2014/main" id="{6918EA83-36D8-2ADF-59D9-4844324CDE8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 name="Straight Connector 31">
              <a:extLst>
                <a:ext uri="{FF2B5EF4-FFF2-40B4-BE49-F238E27FC236}">
                  <a16:creationId xmlns:a16="http://schemas.microsoft.com/office/drawing/2014/main" id="{626DB54F-722E-EE9E-87F0-08BA6F293B0C}"/>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32">
              <a:extLst>
                <a:ext uri="{FF2B5EF4-FFF2-40B4-BE49-F238E27FC236}">
                  <a16:creationId xmlns:a16="http://schemas.microsoft.com/office/drawing/2014/main" id="{E601149F-75B6-36CE-838A-99E9E40173FB}"/>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3">
              <a:extLst>
                <a:ext uri="{FF2B5EF4-FFF2-40B4-BE49-F238E27FC236}">
                  <a16:creationId xmlns:a16="http://schemas.microsoft.com/office/drawing/2014/main" id="{3D1B85C2-9235-B853-E391-19C512E67795}"/>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4">
              <a:extLst>
                <a:ext uri="{FF2B5EF4-FFF2-40B4-BE49-F238E27FC236}">
                  <a16:creationId xmlns:a16="http://schemas.microsoft.com/office/drawing/2014/main" id="{30B03863-EF03-4668-C475-F6D0D89F7D79}"/>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5">
              <a:extLst>
                <a:ext uri="{FF2B5EF4-FFF2-40B4-BE49-F238E27FC236}">
                  <a16:creationId xmlns:a16="http://schemas.microsoft.com/office/drawing/2014/main" id="{F5749E01-9746-5584-EF19-B953C3448B0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6">
              <a:extLst>
                <a:ext uri="{FF2B5EF4-FFF2-40B4-BE49-F238E27FC236}">
                  <a16:creationId xmlns:a16="http://schemas.microsoft.com/office/drawing/2014/main" id="{6E21A81E-1F55-295D-7512-A122BEEC3B2D}"/>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7">
              <a:extLst>
                <a:ext uri="{FF2B5EF4-FFF2-40B4-BE49-F238E27FC236}">
                  <a16:creationId xmlns:a16="http://schemas.microsoft.com/office/drawing/2014/main" id="{0B50104D-FC5C-346B-0AFB-0B9A8E1C97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 name="TextBox 12">
            <a:extLst>
              <a:ext uri="{FF2B5EF4-FFF2-40B4-BE49-F238E27FC236}">
                <a16:creationId xmlns:a16="http://schemas.microsoft.com/office/drawing/2014/main" id="{B0F1A1F6-A814-3771-724C-C8B3540002F3}"/>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4" name="TextBox 13">
            <a:extLst>
              <a:ext uri="{FF2B5EF4-FFF2-40B4-BE49-F238E27FC236}">
                <a16:creationId xmlns:a16="http://schemas.microsoft.com/office/drawing/2014/main" id="{25ADB60F-01A1-AE1B-9B22-51245BEF95B0}"/>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49888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3" name="Group 2">
            <a:extLst>
              <a:ext uri="{FF2B5EF4-FFF2-40B4-BE49-F238E27FC236}">
                <a16:creationId xmlns:a16="http://schemas.microsoft.com/office/drawing/2014/main" id="{9CAAA66F-65EC-E34C-8D40-259E21717735}"/>
              </a:ext>
            </a:extLst>
          </p:cNvPr>
          <p:cNvGrpSpPr/>
          <p:nvPr/>
        </p:nvGrpSpPr>
        <p:grpSpPr>
          <a:xfrm>
            <a:off x="5262108" y="1983508"/>
            <a:ext cx="1530350" cy="4033838"/>
            <a:chOff x="5276623" y="2475192"/>
            <a:chExt cx="1530350" cy="4033838"/>
          </a:xfrm>
        </p:grpSpPr>
        <p:sp>
          <p:nvSpPr>
            <p:cNvPr id="279" name="Line 25">
              <a:extLst>
                <a:ext uri="{FF2B5EF4-FFF2-40B4-BE49-F238E27FC236}">
                  <a16:creationId xmlns:a16="http://schemas.microsoft.com/office/drawing/2014/main" id="{BC6653C1-9562-C643-B0CA-B2050012CB3F}"/>
                </a:ext>
              </a:extLst>
            </p:cNvPr>
            <p:cNvSpPr>
              <a:spLocks noChangeShapeType="1"/>
            </p:cNvSpPr>
            <p:nvPr/>
          </p:nvSpPr>
          <p:spPr bwMode="auto">
            <a:xfrm flipH="1">
              <a:off x="5276623" y="2475192"/>
              <a:ext cx="1588" cy="2470150"/>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0" name="Line 39">
              <a:extLst>
                <a:ext uri="{FF2B5EF4-FFF2-40B4-BE49-F238E27FC236}">
                  <a16:creationId xmlns:a16="http://schemas.microsoft.com/office/drawing/2014/main" id="{315091FE-FBA3-1544-BB24-018D1D00254A}"/>
                </a:ext>
              </a:extLst>
            </p:cNvPr>
            <p:cNvSpPr>
              <a:spLocks noChangeShapeType="1"/>
            </p:cNvSpPr>
            <p:nvPr/>
          </p:nvSpPr>
          <p:spPr bwMode="auto">
            <a:xfrm flipH="1">
              <a:off x="6805386" y="2548217"/>
              <a:ext cx="1587" cy="3960813"/>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D58C52DC-C8FA-4944-8CC4-85815AC982E1}"/>
              </a:ext>
            </a:extLst>
          </p:cNvPr>
          <p:cNvGrpSpPr/>
          <p:nvPr/>
        </p:nvGrpSpPr>
        <p:grpSpPr>
          <a:xfrm>
            <a:off x="6768421" y="5356225"/>
            <a:ext cx="847724" cy="336550"/>
            <a:chOff x="11151735" y="5148718"/>
            <a:chExt cx="847724" cy="336550"/>
          </a:xfrm>
        </p:grpSpPr>
        <p:sp>
          <p:nvSpPr>
            <p:cNvPr id="284" name="Text Box 44">
              <a:extLst>
                <a:ext uri="{FF2B5EF4-FFF2-40B4-BE49-F238E27FC236}">
                  <a16:creationId xmlns:a16="http://schemas.microsoft.com/office/drawing/2014/main" id="{44C9896B-08D9-DD4F-A1D1-E6EE31E997B0}"/>
                </a:ext>
              </a:extLst>
            </p:cNvPr>
            <p:cNvSpPr txBox="1">
              <a:spLocks noChangeArrowheads="1"/>
            </p:cNvSpPr>
            <p:nvPr/>
          </p:nvSpPr>
          <p:spPr bwMode="auto">
            <a:xfrm>
              <a:off x="11227935" y="5148718"/>
              <a:ext cx="771524"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85" name="Oval 45">
              <a:extLst>
                <a:ext uri="{FF2B5EF4-FFF2-40B4-BE49-F238E27FC236}">
                  <a16:creationId xmlns:a16="http://schemas.microsoft.com/office/drawing/2014/main" id="{523A6BAB-2B5B-8B48-B14C-CD5B3206CAA2}"/>
                </a:ext>
              </a:extLst>
            </p:cNvPr>
            <p:cNvSpPr>
              <a:spLocks noChangeArrowheads="1"/>
            </p:cNvSpPr>
            <p:nvPr/>
          </p:nvSpPr>
          <p:spPr bwMode="auto">
            <a:xfrm>
              <a:off x="11151735" y="5275718"/>
              <a:ext cx="90487"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grpSp>
        <p:nvGrpSpPr>
          <p:cNvPr id="5" name="Group 4">
            <a:extLst>
              <a:ext uri="{FF2B5EF4-FFF2-40B4-BE49-F238E27FC236}">
                <a16:creationId xmlns:a16="http://schemas.microsoft.com/office/drawing/2014/main" id="{BF5066A4-7FFD-3447-A085-E135DC48118A}"/>
              </a:ext>
            </a:extLst>
          </p:cNvPr>
          <p:cNvGrpSpPr/>
          <p:nvPr/>
        </p:nvGrpSpPr>
        <p:grpSpPr>
          <a:xfrm>
            <a:off x="3998688" y="2674935"/>
            <a:ext cx="2841623" cy="2849565"/>
            <a:chOff x="8352974" y="2492829"/>
            <a:chExt cx="2841623" cy="2849565"/>
          </a:xfrm>
        </p:grpSpPr>
        <p:sp>
          <p:nvSpPr>
            <p:cNvPr id="282" name="Text Box 42">
              <a:extLst>
                <a:ext uri="{FF2B5EF4-FFF2-40B4-BE49-F238E27FC236}">
                  <a16:creationId xmlns:a16="http://schemas.microsoft.com/office/drawing/2014/main" id="{8B0E3738-2A2C-C540-B07D-16F35D1B7460}"/>
                </a:ext>
              </a:extLst>
            </p:cNvPr>
            <p:cNvSpPr txBox="1">
              <a:spLocks noChangeArrowheads="1"/>
            </p:cNvSpPr>
            <p:nvPr/>
          </p:nvSpPr>
          <p:spPr bwMode="auto">
            <a:xfrm>
              <a:off x="8352974" y="2492829"/>
              <a:ext cx="1273174"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Freeform 43">
              <a:extLst>
                <a:ext uri="{FF2B5EF4-FFF2-40B4-BE49-F238E27FC236}">
                  <a16:creationId xmlns:a16="http://schemas.microsoft.com/office/drawing/2014/main" id="{528F5849-C9BA-364B-BBF1-086991584A75}"/>
                </a:ext>
              </a:extLst>
            </p:cNvPr>
            <p:cNvSpPr>
              <a:spLocks/>
            </p:cNvSpPr>
            <p:nvPr/>
          </p:nvSpPr>
          <p:spPr bwMode="auto">
            <a:xfrm>
              <a:off x="9667423" y="2783342"/>
              <a:ext cx="1527174" cy="2559052"/>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86" name="Group 46">
              <a:extLst>
                <a:ext uri="{FF2B5EF4-FFF2-40B4-BE49-F238E27FC236}">
                  <a16:creationId xmlns:a16="http://schemas.microsoft.com/office/drawing/2014/main" id="{3F65A0FD-93D7-FE4A-976F-9F9685E790A3}"/>
                </a:ext>
              </a:extLst>
            </p:cNvPr>
            <p:cNvGrpSpPr>
              <a:grpSpLocks/>
            </p:cNvGrpSpPr>
            <p:nvPr/>
          </p:nvGrpSpPr>
          <p:grpSpPr bwMode="auto">
            <a:xfrm>
              <a:off x="9764261" y="3386592"/>
              <a:ext cx="1273174" cy="336550"/>
              <a:chOff x="1065" y="2085"/>
              <a:chExt cx="802" cy="212"/>
            </a:xfrm>
          </p:grpSpPr>
          <p:sp>
            <p:nvSpPr>
              <p:cNvPr id="288" name="Rectangle 47">
                <a:extLst>
                  <a:ext uri="{FF2B5EF4-FFF2-40B4-BE49-F238E27FC236}">
                    <a16:creationId xmlns:a16="http://schemas.microsoft.com/office/drawing/2014/main" id="{528CC805-3663-4846-BF33-966C0CEBEFDC}"/>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9" name="Text Box 48">
                <a:extLst>
                  <a:ext uri="{FF2B5EF4-FFF2-40B4-BE49-F238E27FC236}">
                    <a16:creationId xmlns:a16="http://schemas.microsoft.com/office/drawing/2014/main" id="{37D76C29-568C-6D4B-A1D0-D37EBE61CD72}"/>
                  </a:ext>
                </a:extLst>
              </p:cNvPr>
              <p:cNvSpPr txBox="1">
                <a:spLocks noChangeArrowheads="1"/>
              </p:cNvSpPr>
              <p:nvPr/>
            </p:nvSpPr>
            <p:spPr bwMode="auto">
              <a:xfrm>
                <a:off x="1065" y="2085"/>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grpSp>
      <p:grpSp>
        <p:nvGrpSpPr>
          <p:cNvPr id="290" name="Group 93">
            <a:extLst>
              <a:ext uri="{FF2B5EF4-FFF2-40B4-BE49-F238E27FC236}">
                <a16:creationId xmlns:a16="http://schemas.microsoft.com/office/drawing/2014/main" id="{86B69F27-A994-CA47-985C-04430FA1972B}"/>
              </a:ext>
            </a:extLst>
          </p:cNvPr>
          <p:cNvGrpSpPr>
            <a:grpSpLocks/>
          </p:cNvGrpSpPr>
          <p:nvPr/>
        </p:nvGrpSpPr>
        <p:grpSpPr bwMode="auto">
          <a:xfrm>
            <a:off x="4105048" y="4123231"/>
            <a:ext cx="3830638" cy="715962"/>
            <a:chOff x="406" y="2807"/>
            <a:chExt cx="2413" cy="451"/>
          </a:xfrm>
        </p:grpSpPr>
        <p:sp>
          <p:nvSpPr>
            <p:cNvPr id="291" name="Line 40">
              <a:extLst>
                <a:ext uri="{FF2B5EF4-FFF2-40B4-BE49-F238E27FC236}">
                  <a16:creationId xmlns:a16="http://schemas.microsoft.com/office/drawing/2014/main" id="{C5AE8131-69E2-444B-8BC2-5C71A372218D}"/>
                </a:ext>
              </a:extLst>
            </p:cNvPr>
            <p:cNvSpPr>
              <a:spLocks noChangeShapeType="1"/>
            </p:cNvSpPr>
            <p:nvPr/>
          </p:nvSpPr>
          <p:spPr bwMode="auto">
            <a:xfrm>
              <a:off x="1097" y="2964"/>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2" name="Text Box 83">
              <a:extLst>
                <a:ext uri="{FF2B5EF4-FFF2-40B4-BE49-F238E27FC236}">
                  <a16:creationId xmlns:a16="http://schemas.microsoft.com/office/drawing/2014/main" id="{8DBECFE4-76F0-AB4E-B789-A21C0EFCB611}"/>
                </a:ext>
              </a:extLst>
            </p:cNvPr>
            <p:cNvSpPr txBox="1">
              <a:spLocks noChangeArrowheads="1"/>
            </p:cNvSpPr>
            <p:nvPr/>
          </p:nvSpPr>
          <p:spPr bwMode="auto">
            <a:xfrm>
              <a:off x="406" y="2937"/>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293" name="Text Box 84">
              <a:extLst>
                <a:ext uri="{FF2B5EF4-FFF2-40B4-BE49-F238E27FC236}">
                  <a16:creationId xmlns:a16="http://schemas.microsoft.com/office/drawing/2014/main" id="{01770E8E-591E-3449-B45B-86CFA7116170}"/>
                </a:ext>
              </a:extLst>
            </p:cNvPr>
            <p:cNvSpPr txBox="1">
              <a:spLocks noChangeArrowheads="1"/>
            </p:cNvSpPr>
            <p:nvPr/>
          </p:nvSpPr>
          <p:spPr bwMode="auto">
            <a:xfrm>
              <a:off x="2081" y="2938"/>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sp>
          <p:nvSpPr>
            <p:cNvPr id="294" name="Text Box 85">
              <a:extLst>
                <a:ext uri="{FF2B5EF4-FFF2-40B4-BE49-F238E27FC236}">
                  <a16:creationId xmlns:a16="http://schemas.microsoft.com/office/drawing/2014/main" id="{6398E97B-6925-E144-A17A-19BDFF67AF27}"/>
                </a:ext>
              </a:extLst>
            </p:cNvPr>
            <p:cNvSpPr txBox="1">
              <a:spLocks noChangeArrowheads="1"/>
            </p:cNvSpPr>
            <p:nvPr/>
          </p:nvSpPr>
          <p:spPr bwMode="auto">
            <a:xfrm>
              <a:off x="1269" y="2807"/>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grpSp>
        <p:nvGrpSpPr>
          <p:cNvPr id="12" name="Group 11">
            <a:extLst>
              <a:ext uri="{FF2B5EF4-FFF2-40B4-BE49-F238E27FC236}">
                <a16:creationId xmlns:a16="http://schemas.microsoft.com/office/drawing/2014/main" id="{09A60973-A80A-204A-B7D6-FB475901ED33}"/>
              </a:ext>
            </a:extLst>
          </p:cNvPr>
          <p:cNvGrpSpPr/>
          <p:nvPr/>
        </p:nvGrpSpPr>
        <p:grpSpPr>
          <a:xfrm>
            <a:off x="4222070" y="1980106"/>
            <a:ext cx="3389313" cy="1671637"/>
            <a:chOff x="7865155" y="1602735"/>
            <a:chExt cx="3389313" cy="1671637"/>
          </a:xfrm>
        </p:grpSpPr>
        <p:sp>
          <p:nvSpPr>
            <p:cNvPr id="308" name="Text Box 103">
              <a:extLst>
                <a:ext uri="{FF2B5EF4-FFF2-40B4-BE49-F238E27FC236}">
                  <a16:creationId xmlns:a16="http://schemas.microsoft.com/office/drawing/2014/main" id="{27DD0EE7-74A0-A142-919B-D9D3C93523C2}"/>
                </a:ext>
              </a:extLst>
            </p:cNvPr>
            <p:cNvSpPr txBox="1">
              <a:spLocks noChangeArrowheads="1"/>
            </p:cNvSpPr>
            <p:nvPr/>
          </p:nvSpPr>
          <p:spPr bwMode="auto">
            <a:xfrm>
              <a:off x="7865155" y="1602735"/>
              <a:ext cx="973138"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9" name="Line 104">
              <a:extLst>
                <a:ext uri="{FF2B5EF4-FFF2-40B4-BE49-F238E27FC236}">
                  <a16:creationId xmlns:a16="http://schemas.microsoft.com/office/drawing/2014/main" id="{1CA9B668-6F05-1A48-9C2A-8D882F798CE6}"/>
                </a:ext>
              </a:extLst>
            </p:cNvPr>
            <p:cNvSpPr>
              <a:spLocks noChangeShapeType="1"/>
            </p:cNvSpPr>
            <p:nvPr/>
          </p:nvSpPr>
          <p:spPr bwMode="auto">
            <a:xfrm>
              <a:off x="8936718" y="1797997"/>
              <a:ext cx="1479550" cy="3159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0" name="Line 105">
              <a:extLst>
                <a:ext uri="{FF2B5EF4-FFF2-40B4-BE49-F238E27FC236}">
                  <a16:creationId xmlns:a16="http://schemas.microsoft.com/office/drawing/2014/main" id="{419290E8-9A2F-1349-8BDC-8DFEA6A57E20}"/>
                </a:ext>
              </a:extLst>
            </p:cNvPr>
            <p:cNvSpPr>
              <a:spLocks noChangeShapeType="1"/>
            </p:cNvSpPr>
            <p:nvPr/>
          </p:nvSpPr>
          <p:spPr bwMode="auto">
            <a:xfrm flipH="1">
              <a:off x="8876393" y="2152010"/>
              <a:ext cx="1571625" cy="95567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Rectangle 106">
              <a:extLst>
                <a:ext uri="{FF2B5EF4-FFF2-40B4-BE49-F238E27FC236}">
                  <a16:creationId xmlns:a16="http://schemas.microsoft.com/office/drawing/2014/main" id="{6E5822A0-BC34-8444-893D-1967BA1DAE48}"/>
                </a:ext>
              </a:extLst>
            </p:cNvPr>
            <p:cNvSpPr>
              <a:spLocks noChangeArrowheads="1"/>
            </p:cNvSpPr>
            <p:nvPr/>
          </p:nvSpPr>
          <p:spPr bwMode="auto">
            <a:xfrm>
              <a:off x="9254218" y="1783710"/>
              <a:ext cx="777875"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2" name="Text Box 107">
              <a:extLst>
                <a:ext uri="{FF2B5EF4-FFF2-40B4-BE49-F238E27FC236}">
                  <a16:creationId xmlns:a16="http://schemas.microsoft.com/office/drawing/2014/main" id="{743E92F5-482D-6641-AF59-6202AD0ABFAD}"/>
                </a:ext>
              </a:extLst>
            </p:cNvPr>
            <p:cNvSpPr txBox="1">
              <a:spLocks noChangeArrowheads="1"/>
            </p:cNvSpPr>
            <p:nvPr/>
          </p:nvSpPr>
          <p:spPr bwMode="auto">
            <a:xfrm>
              <a:off x="9024030" y="1750372"/>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13" name="Rectangle 108">
              <a:extLst>
                <a:ext uri="{FF2B5EF4-FFF2-40B4-BE49-F238E27FC236}">
                  <a16:creationId xmlns:a16="http://schemas.microsoft.com/office/drawing/2014/main" id="{0F092120-BA14-CA43-B320-651262EF6262}"/>
                </a:ext>
              </a:extLst>
            </p:cNvPr>
            <p:cNvSpPr>
              <a:spLocks noChangeArrowheads="1"/>
            </p:cNvSpPr>
            <p:nvPr/>
          </p:nvSpPr>
          <p:spPr bwMode="auto">
            <a:xfrm>
              <a:off x="9432018" y="2207572"/>
              <a:ext cx="439738" cy="3270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4" name="Text Box 109">
              <a:extLst>
                <a:ext uri="{FF2B5EF4-FFF2-40B4-BE49-F238E27FC236}">
                  <a16:creationId xmlns:a16="http://schemas.microsoft.com/office/drawing/2014/main" id="{FE4B1615-8188-B146-9BEC-B285BF25D9D6}"/>
                </a:ext>
              </a:extLst>
            </p:cNvPr>
            <p:cNvSpPr txBox="1">
              <a:spLocks noChangeArrowheads="1"/>
            </p:cNvSpPr>
            <p:nvPr/>
          </p:nvSpPr>
          <p:spPr bwMode="auto">
            <a:xfrm>
              <a:off x="10482943" y="200913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5" name="Text Box 110">
              <a:extLst>
                <a:ext uri="{FF2B5EF4-FFF2-40B4-BE49-F238E27FC236}">
                  <a16:creationId xmlns:a16="http://schemas.microsoft.com/office/drawing/2014/main" id="{8653D286-5C97-A747-BA85-93954395E4EE}"/>
                </a:ext>
              </a:extLst>
            </p:cNvPr>
            <p:cNvSpPr txBox="1">
              <a:spLocks noChangeArrowheads="1"/>
            </p:cNvSpPr>
            <p:nvPr/>
          </p:nvSpPr>
          <p:spPr bwMode="auto">
            <a:xfrm>
              <a:off x="8022318" y="2937822"/>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16" name="Oval 111">
              <a:extLst>
                <a:ext uri="{FF2B5EF4-FFF2-40B4-BE49-F238E27FC236}">
                  <a16:creationId xmlns:a16="http://schemas.microsoft.com/office/drawing/2014/main" id="{300C99E0-DB04-CE43-BF80-AA9266EE3E52}"/>
                </a:ext>
              </a:extLst>
            </p:cNvPr>
            <p:cNvSpPr>
              <a:spLocks noChangeArrowheads="1"/>
            </p:cNvSpPr>
            <p:nvPr/>
          </p:nvSpPr>
          <p:spPr bwMode="auto">
            <a:xfrm>
              <a:off x="8835118" y="3039422"/>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17" name="Oval 112">
              <a:extLst>
                <a:ext uri="{FF2B5EF4-FFF2-40B4-BE49-F238E27FC236}">
                  <a16:creationId xmlns:a16="http://schemas.microsoft.com/office/drawing/2014/main" id="{55BCC378-2E90-C548-84E6-682C16C047D2}"/>
                </a:ext>
              </a:extLst>
            </p:cNvPr>
            <p:cNvSpPr>
              <a:spLocks noChangeArrowheads="1"/>
            </p:cNvSpPr>
            <p:nvPr/>
          </p:nvSpPr>
          <p:spPr bwMode="auto">
            <a:xfrm>
              <a:off x="10374993" y="2126610"/>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18" name="Group 113">
              <a:extLst>
                <a:ext uri="{FF2B5EF4-FFF2-40B4-BE49-F238E27FC236}">
                  <a16:creationId xmlns:a16="http://schemas.microsoft.com/office/drawing/2014/main" id="{204BAA52-89B1-794F-88E6-9C5622E551C2}"/>
                </a:ext>
              </a:extLst>
            </p:cNvPr>
            <p:cNvGrpSpPr>
              <a:grpSpLocks/>
            </p:cNvGrpSpPr>
            <p:nvPr/>
          </p:nvGrpSpPr>
          <p:grpSpPr bwMode="auto">
            <a:xfrm>
              <a:off x="9124043" y="2345685"/>
              <a:ext cx="1274763" cy="336550"/>
              <a:chOff x="1065" y="2085"/>
              <a:chExt cx="803" cy="212"/>
            </a:xfrm>
          </p:grpSpPr>
          <p:sp>
            <p:nvSpPr>
              <p:cNvPr id="355" name="Rectangle 114">
                <a:extLst>
                  <a:ext uri="{FF2B5EF4-FFF2-40B4-BE49-F238E27FC236}">
                    <a16:creationId xmlns:a16="http://schemas.microsoft.com/office/drawing/2014/main" id="{C6D2B144-2FD8-974E-9CC8-AFFFEB74685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6" name="Text Box 115">
                <a:extLst>
                  <a:ext uri="{FF2B5EF4-FFF2-40B4-BE49-F238E27FC236}">
                    <a16:creationId xmlns:a16="http://schemas.microsoft.com/office/drawing/2014/main" id="{96800BB5-6D1C-0B46-BD61-1B42671EE79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319" name="Group 116">
            <a:extLst>
              <a:ext uri="{FF2B5EF4-FFF2-40B4-BE49-F238E27FC236}">
                <a16:creationId xmlns:a16="http://schemas.microsoft.com/office/drawing/2014/main" id="{80C83854-C77F-BA47-9721-52914A496B51}"/>
              </a:ext>
            </a:extLst>
          </p:cNvPr>
          <p:cNvGrpSpPr>
            <a:grpSpLocks/>
          </p:cNvGrpSpPr>
          <p:nvPr/>
        </p:nvGrpSpPr>
        <p:grpSpPr bwMode="auto">
          <a:xfrm>
            <a:off x="4879295" y="1432418"/>
            <a:ext cx="620713" cy="487363"/>
            <a:chOff x="-44" y="1473"/>
            <a:chExt cx="981" cy="1105"/>
          </a:xfrm>
        </p:grpSpPr>
        <p:pic>
          <p:nvPicPr>
            <p:cNvPr id="353" name="Picture 117" descr="desktop_computer_stylized_medium">
              <a:extLst>
                <a:ext uri="{FF2B5EF4-FFF2-40B4-BE49-F238E27FC236}">
                  <a16:creationId xmlns:a16="http://schemas.microsoft.com/office/drawing/2014/main" id="{FE9AA7D5-5E43-A948-A974-AB4C6A011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 name="Freeform 118">
              <a:extLst>
                <a:ext uri="{FF2B5EF4-FFF2-40B4-BE49-F238E27FC236}">
                  <a16:creationId xmlns:a16="http://schemas.microsoft.com/office/drawing/2014/main" id="{E2235674-3CC8-FA49-8410-24EA9726B2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20" name="Group 119">
            <a:extLst>
              <a:ext uri="{FF2B5EF4-FFF2-40B4-BE49-F238E27FC236}">
                <a16:creationId xmlns:a16="http://schemas.microsoft.com/office/drawing/2014/main" id="{20AAAB4F-DE43-4840-934B-1D6561325F75}"/>
              </a:ext>
            </a:extLst>
          </p:cNvPr>
          <p:cNvGrpSpPr>
            <a:grpSpLocks/>
          </p:cNvGrpSpPr>
          <p:nvPr/>
        </p:nvGrpSpPr>
        <p:grpSpPr bwMode="auto">
          <a:xfrm>
            <a:off x="6687458" y="1413368"/>
            <a:ext cx="336550" cy="512763"/>
            <a:chOff x="4140" y="429"/>
            <a:chExt cx="1425" cy="2396"/>
          </a:xfrm>
        </p:grpSpPr>
        <p:sp>
          <p:nvSpPr>
            <p:cNvPr id="321" name="Freeform 120">
              <a:extLst>
                <a:ext uri="{FF2B5EF4-FFF2-40B4-BE49-F238E27FC236}">
                  <a16:creationId xmlns:a16="http://schemas.microsoft.com/office/drawing/2014/main" id="{5DB74304-D404-914A-B276-40CA04FC1311}"/>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Rectangle 121">
              <a:extLst>
                <a:ext uri="{FF2B5EF4-FFF2-40B4-BE49-F238E27FC236}">
                  <a16:creationId xmlns:a16="http://schemas.microsoft.com/office/drawing/2014/main" id="{4478CCC0-71C5-0742-833B-39071606459A}"/>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3" name="Freeform 122">
              <a:extLst>
                <a:ext uri="{FF2B5EF4-FFF2-40B4-BE49-F238E27FC236}">
                  <a16:creationId xmlns:a16="http://schemas.microsoft.com/office/drawing/2014/main" id="{773F3087-0AEC-3244-AE9B-B906345E8CA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4" name="Freeform 123">
              <a:extLst>
                <a:ext uri="{FF2B5EF4-FFF2-40B4-BE49-F238E27FC236}">
                  <a16:creationId xmlns:a16="http://schemas.microsoft.com/office/drawing/2014/main" id="{6D261F9A-FEF5-2C48-A572-F9AEEE61C84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5" name="Rectangle 124">
              <a:extLst>
                <a:ext uri="{FF2B5EF4-FFF2-40B4-BE49-F238E27FC236}">
                  <a16:creationId xmlns:a16="http://schemas.microsoft.com/office/drawing/2014/main" id="{D7A88CB8-3019-0847-8D63-FB56841E8488}"/>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6" name="Group 125">
              <a:extLst>
                <a:ext uri="{FF2B5EF4-FFF2-40B4-BE49-F238E27FC236}">
                  <a16:creationId xmlns:a16="http://schemas.microsoft.com/office/drawing/2014/main" id="{92427F18-D9EB-5F4E-A265-DCBE0DDFDD70}"/>
                </a:ext>
              </a:extLst>
            </p:cNvPr>
            <p:cNvGrpSpPr>
              <a:grpSpLocks/>
            </p:cNvGrpSpPr>
            <p:nvPr/>
          </p:nvGrpSpPr>
          <p:grpSpPr bwMode="auto">
            <a:xfrm>
              <a:off x="4749" y="668"/>
              <a:ext cx="581" cy="145"/>
              <a:chOff x="614" y="2568"/>
              <a:chExt cx="725" cy="139"/>
            </a:xfrm>
          </p:grpSpPr>
          <p:sp>
            <p:nvSpPr>
              <p:cNvPr id="351" name="AutoShape 126">
                <a:extLst>
                  <a:ext uri="{FF2B5EF4-FFF2-40B4-BE49-F238E27FC236}">
                    <a16:creationId xmlns:a16="http://schemas.microsoft.com/office/drawing/2014/main" id="{49297CCC-774B-1443-8147-999AEBDA5FE6}"/>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2" name="AutoShape 127">
                <a:extLst>
                  <a:ext uri="{FF2B5EF4-FFF2-40B4-BE49-F238E27FC236}">
                    <a16:creationId xmlns:a16="http://schemas.microsoft.com/office/drawing/2014/main" id="{99AA7B97-011A-844B-9C5E-49EF3FECA59C}"/>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7" name="Rectangle 128">
              <a:extLst>
                <a:ext uri="{FF2B5EF4-FFF2-40B4-BE49-F238E27FC236}">
                  <a16:creationId xmlns:a16="http://schemas.microsoft.com/office/drawing/2014/main" id="{0DE915D7-115F-0148-8246-F07CA43F2DF0}"/>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28" name="Group 129">
              <a:extLst>
                <a:ext uri="{FF2B5EF4-FFF2-40B4-BE49-F238E27FC236}">
                  <a16:creationId xmlns:a16="http://schemas.microsoft.com/office/drawing/2014/main" id="{1168EC4F-26EA-454C-A186-35A18483C0EB}"/>
                </a:ext>
              </a:extLst>
            </p:cNvPr>
            <p:cNvGrpSpPr>
              <a:grpSpLocks/>
            </p:cNvGrpSpPr>
            <p:nvPr/>
          </p:nvGrpSpPr>
          <p:grpSpPr bwMode="auto">
            <a:xfrm>
              <a:off x="4747" y="994"/>
              <a:ext cx="581" cy="134"/>
              <a:chOff x="614" y="2568"/>
              <a:chExt cx="725" cy="139"/>
            </a:xfrm>
          </p:grpSpPr>
          <p:sp>
            <p:nvSpPr>
              <p:cNvPr id="349" name="AutoShape 130">
                <a:extLst>
                  <a:ext uri="{FF2B5EF4-FFF2-40B4-BE49-F238E27FC236}">
                    <a16:creationId xmlns:a16="http://schemas.microsoft.com/office/drawing/2014/main" id="{30DEF7E1-5206-E14C-8F6E-C221B89557E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0" name="AutoShape 131">
                <a:extLst>
                  <a:ext uri="{FF2B5EF4-FFF2-40B4-BE49-F238E27FC236}">
                    <a16:creationId xmlns:a16="http://schemas.microsoft.com/office/drawing/2014/main" id="{6DBD6BDF-F229-9945-8578-CEC44256CF6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9" name="Rectangle 132">
              <a:extLst>
                <a:ext uri="{FF2B5EF4-FFF2-40B4-BE49-F238E27FC236}">
                  <a16:creationId xmlns:a16="http://schemas.microsoft.com/office/drawing/2014/main" id="{0A0EEFD7-8203-2740-ABF0-C767B83C1EBD}"/>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0" name="Rectangle 133">
              <a:extLst>
                <a:ext uri="{FF2B5EF4-FFF2-40B4-BE49-F238E27FC236}">
                  <a16:creationId xmlns:a16="http://schemas.microsoft.com/office/drawing/2014/main" id="{9B3363E9-032E-DE45-B7D5-07B9FA6590E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31" name="Group 134">
              <a:extLst>
                <a:ext uri="{FF2B5EF4-FFF2-40B4-BE49-F238E27FC236}">
                  <a16:creationId xmlns:a16="http://schemas.microsoft.com/office/drawing/2014/main" id="{64432C7D-9E6A-6E4E-965D-954C702C6B6E}"/>
                </a:ext>
              </a:extLst>
            </p:cNvPr>
            <p:cNvGrpSpPr>
              <a:grpSpLocks/>
            </p:cNvGrpSpPr>
            <p:nvPr/>
          </p:nvGrpSpPr>
          <p:grpSpPr bwMode="auto">
            <a:xfrm>
              <a:off x="4735" y="1627"/>
              <a:ext cx="582" cy="151"/>
              <a:chOff x="614" y="2568"/>
              <a:chExt cx="725" cy="139"/>
            </a:xfrm>
          </p:grpSpPr>
          <p:sp>
            <p:nvSpPr>
              <p:cNvPr id="347" name="AutoShape 135">
                <a:extLst>
                  <a:ext uri="{FF2B5EF4-FFF2-40B4-BE49-F238E27FC236}">
                    <a16:creationId xmlns:a16="http://schemas.microsoft.com/office/drawing/2014/main" id="{B32D344B-D91B-954B-BD35-1984E9213AA1}"/>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8" name="AutoShape 136">
                <a:extLst>
                  <a:ext uri="{FF2B5EF4-FFF2-40B4-BE49-F238E27FC236}">
                    <a16:creationId xmlns:a16="http://schemas.microsoft.com/office/drawing/2014/main" id="{47067A3E-2B26-F04B-A35D-FE7A4A41031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2" name="Freeform 137">
              <a:extLst>
                <a:ext uri="{FF2B5EF4-FFF2-40B4-BE49-F238E27FC236}">
                  <a16:creationId xmlns:a16="http://schemas.microsoft.com/office/drawing/2014/main" id="{D7735CF1-1F30-4F47-AC44-432430394B3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33" name="Group 138">
              <a:extLst>
                <a:ext uri="{FF2B5EF4-FFF2-40B4-BE49-F238E27FC236}">
                  <a16:creationId xmlns:a16="http://schemas.microsoft.com/office/drawing/2014/main" id="{FB78B141-B15E-674E-8F3F-8329CF49818C}"/>
                </a:ext>
              </a:extLst>
            </p:cNvPr>
            <p:cNvGrpSpPr>
              <a:grpSpLocks/>
            </p:cNvGrpSpPr>
            <p:nvPr/>
          </p:nvGrpSpPr>
          <p:grpSpPr bwMode="auto">
            <a:xfrm>
              <a:off x="4739" y="1327"/>
              <a:ext cx="582" cy="139"/>
              <a:chOff x="614" y="2568"/>
              <a:chExt cx="725" cy="139"/>
            </a:xfrm>
          </p:grpSpPr>
          <p:sp>
            <p:nvSpPr>
              <p:cNvPr id="345" name="AutoShape 139">
                <a:extLst>
                  <a:ext uri="{FF2B5EF4-FFF2-40B4-BE49-F238E27FC236}">
                    <a16:creationId xmlns:a16="http://schemas.microsoft.com/office/drawing/2014/main" id="{2FE8954C-766A-0743-AFEA-BE850F02F6A5}"/>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6" name="AutoShape 140">
                <a:extLst>
                  <a:ext uri="{FF2B5EF4-FFF2-40B4-BE49-F238E27FC236}">
                    <a16:creationId xmlns:a16="http://schemas.microsoft.com/office/drawing/2014/main" id="{B0838D8D-F17D-6642-84C3-0A7A06DB11E7}"/>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34" name="Rectangle 141">
              <a:extLst>
                <a:ext uri="{FF2B5EF4-FFF2-40B4-BE49-F238E27FC236}">
                  <a16:creationId xmlns:a16="http://schemas.microsoft.com/office/drawing/2014/main" id="{201450E4-426D-034A-898C-EA0F1878F2BD}"/>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5" name="Freeform 142">
              <a:extLst>
                <a:ext uri="{FF2B5EF4-FFF2-40B4-BE49-F238E27FC236}">
                  <a16:creationId xmlns:a16="http://schemas.microsoft.com/office/drawing/2014/main" id="{BEF832CC-F889-B740-96DA-EC8898E429EA}"/>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6" name="Freeform 143">
              <a:extLst>
                <a:ext uri="{FF2B5EF4-FFF2-40B4-BE49-F238E27FC236}">
                  <a16:creationId xmlns:a16="http://schemas.microsoft.com/office/drawing/2014/main" id="{62398C75-46A0-3745-982E-EFC495B47581}"/>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7" name="Oval 144">
              <a:extLst>
                <a:ext uri="{FF2B5EF4-FFF2-40B4-BE49-F238E27FC236}">
                  <a16:creationId xmlns:a16="http://schemas.microsoft.com/office/drawing/2014/main" id="{352FBF24-62B2-6F49-AC68-A67E46BEF58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8" name="Freeform 145">
              <a:extLst>
                <a:ext uri="{FF2B5EF4-FFF2-40B4-BE49-F238E27FC236}">
                  <a16:creationId xmlns:a16="http://schemas.microsoft.com/office/drawing/2014/main" id="{689E20C5-4EA8-8A4D-86CB-905743CC96AF}"/>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39" name="AutoShape 146">
              <a:extLst>
                <a:ext uri="{FF2B5EF4-FFF2-40B4-BE49-F238E27FC236}">
                  <a16:creationId xmlns:a16="http://schemas.microsoft.com/office/drawing/2014/main" id="{EEA954D3-56B0-3541-93CF-131CC960367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0" name="AutoShape 147">
              <a:extLst>
                <a:ext uri="{FF2B5EF4-FFF2-40B4-BE49-F238E27FC236}">
                  <a16:creationId xmlns:a16="http://schemas.microsoft.com/office/drawing/2014/main" id="{D041028B-4F78-C84C-BFED-1142E17FC05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1" name="Oval 148">
              <a:extLst>
                <a:ext uri="{FF2B5EF4-FFF2-40B4-BE49-F238E27FC236}">
                  <a16:creationId xmlns:a16="http://schemas.microsoft.com/office/drawing/2014/main" id="{1DB124EA-65C6-2944-95EA-9CF5A05FD4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2" name="Oval 149">
              <a:extLst>
                <a:ext uri="{FF2B5EF4-FFF2-40B4-BE49-F238E27FC236}">
                  <a16:creationId xmlns:a16="http://schemas.microsoft.com/office/drawing/2014/main" id="{F9B231BC-3EE3-C645-A89F-95E350FAA4A6}"/>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343" name="Oval 150">
              <a:extLst>
                <a:ext uri="{FF2B5EF4-FFF2-40B4-BE49-F238E27FC236}">
                  <a16:creationId xmlns:a16="http://schemas.microsoft.com/office/drawing/2014/main" id="{01CC1925-74AE-594F-AD3D-173726AFBB10}"/>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4" name="Rectangle 151">
              <a:extLst>
                <a:ext uri="{FF2B5EF4-FFF2-40B4-BE49-F238E27FC236}">
                  <a16:creationId xmlns:a16="http://schemas.microsoft.com/office/drawing/2014/main" id="{92B6BE0B-71DF-9742-BE8C-BEF3D8A9EF2F}"/>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3" name="Group 12">
            <a:extLst>
              <a:ext uri="{FF2B5EF4-FFF2-40B4-BE49-F238E27FC236}">
                <a16:creationId xmlns:a16="http://schemas.microsoft.com/office/drawing/2014/main" id="{DE38AD7C-A8B1-2B4B-BE71-513FFA7EFB6C}"/>
              </a:ext>
            </a:extLst>
          </p:cNvPr>
          <p:cNvGrpSpPr/>
          <p:nvPr/>
        </p:nvGrpSpPr>
        <p:grpSpPr>
          <a:xfrm>
            <a:off x="4917394" y="5539014"/>
            <a:ext cx="1889805" cy="662028"/>
            <a:chOff x="9620023" y="2667000"/>
            <a:chExt cx="1889805" cy="662028"/>
          </a:xfrm>
        </p:grpSpPr>
        <p:sp>
          <p:nvSpPr>
            <p:cNvPr id="225" name="Line 105">
              <a:extLst>
                <a:ext uri="{FF2B5EF4-FFF2-40B4-BE49-F238E27FC236}">
                  <a16:creationId xmlns:a16="http://schemas.microsoft.com/office/drawing/2014/main" id="{6EE235BA-E9E9-3149-AB4E-BB5E5B9184E9}"/>
                </a:ext>
              </a:extLst>
            </p:cNvPr>
            <p:cNvSpPr>
              <a:spLocks noChangeShapeType="1"/>
            </p:cNvSpPr>
            <p:nvPr/>
          </p:nvSpPr>
          <p:spPr bwMode="auto">
            <a:xfrm flipH="1">
              <a:off x="9620023" y="2667000"/>
              <a:ext cx="1889805" cy="66202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8" name="Rectangle 108">
              <a:extLst>
                <a:ext uri="{FF2B5EF4-FFF2-40B4-BE49-F238E27FC236}">
                  <a16:creationId xmlns:a16="http://schemas.microsoft.com/office/drawing/2014/main" id="{34867620-5404-3840-9CB7-CC051B16076F}"/>
                </a:ext>
              </a:extLst>
            </p:cNvPr>
            <p:cNvSpPr>
              <a:spLocks noChangeArrowheads="1"/>
            </p:cNvSpPr>
            <p:nvPr/>
          </p:nvSpPr>
          <p:spPr bwMode="auto">
            <a:xfrm>
              <a:off x="10132106" y="2824428"/>
              <a:ext cx="855208" cy="39774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113">
              <a:extLst>
                <a:ext uri="{FF2B5EF4-FFF2-40B4-BE49-F238E27FC236}">
                  <a16:creationId xmlns:a16="http://schemas.microsoft.com/office/drawing/2014/main" id="{FF53EAD9-E51E-C047-8717-0A017ED29429}"/>
                </a:ext>
              </a:extLst>
            </p:cNvPr>
            <p:cNvGrpSpPr>
              <a:grpSpLocks/>
            </p:cNvGrpSpPr>
            <p:nvPr/>
          </p:nvGrpSpPr>
          <p:grpSpPr bwMode="auto">
            <a:xfrm>
              <a:off x="9998301" y="2802885"/>
              <a:ext cx="1274763" cy="336550"/>
              <a:chOff x="1065" y="2085"/>
              <a:chExt cx="803" cy="212"/>
            </a:xfrm>
          </p:grpSpPr>
          <p:sp>
            <p:nvSpPr>
              <p:cNvPr id="234" name="Rectangle 114">
                <a:extLst>
                  <a:ext uri="{FF2B5EF4-FFF2-40B4-BE49-F238E27FC236}">
                    <a16:creationId xmlns:a16="http://schemas.microsoft.com/office/drawing/2014/main" id="{49C5CA13-D3E8-AD41-9B46-F0CAA1288DCE}"/>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5" name="Text Box 115">
                <a:extLst>
                  <a:ext uri="{FF2B5EF4-FFF2-40B4-BE49-F238E27FC236}">
                    <a16:creationId xmlns:a16="http://schemas.microsoft.com/office/drawing/2014/main" id="{D4E6AFA2-674D-4C4B-889C-819675572F06}"/>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grpSp>
      <p:grpSp>
        <p:nvGrpSpPr>
          <p:cNvPr id="15" name="Group 14">
            <a:extLst>
              <a:ext uri="{FF2B5EF4-FFF2-40B4-BE49-F238E27FC236}">
                <a16:creationId xmlns:a16="http://schemas.microsoft.com/office/drawing/2014/main" id="{D5CE827D-884B-C243-811A-BA57B03C1272}"/>
              </a:ext>
            </a:extLst>
          </p:cNvPr>
          <p:cNvGrpSpPr/>
          <p:nvPr/>
        </p:nvGrpSpPr>
        <p:grpSpPr>
          <a:xfrm>
            <a:off x="4080329" y="5732236"/>
            <a:ext cx="4134756" cy="1082222"/>
            <a:chOff x="3673928" y="5775778"/>
            <a:chExt cx="4134756" cy="1082222"/>
          </a:xfrm>
        </p:grpSpPr>
        <p:sp>
          <p:nvSpPr>
            <p:cNvPr id="14" name="Rectangle 13">
              <a:extLst>
                <a:ext uri="{FF2B5EF4-FFF2-40B4-BE49-F238E27FC236}">
                  <a16:creationId xmlns:a16="http://schemas.microsoft.com/office/drawing/2014/main" id="{014466EA-38BF-AC46-AFFE-C98EDEE60F29}"/>
                </a:ext>
              </a:extLst>
            </p:cNvPr>
            <p:cNvSpPr/>
            <p:nvPr/>
          </p:nvSpPr>
          <p:spPr>
            <a:xfrm>
              <a:off x="4020455" y="5775778"/>
              <a:ext cx="3788229" cy="1082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1" name="Group 10">
              <a:extLst>
                <a:ext uri="{FF2B5EF4-FFF2-40B4-BE49-F238E27FC236}">
                  <a16:creationId xmlns:a16="http://schemas.microsoft.com/office/drawing/2014/main" id="{0FEA675F-95EB-944F-978C-22DF4F8A54DC}"/>
                </a:ext>
              </a:extLst>
            </p:cNvPr>
            <p:cNvGrpSpPr/>
            <p:nvPr/>
          </p:nvGrpSpPr>
          <p:grpSpPr>
            <a:xfrm>
              <a:off x="3673928" y="5804239"/>
              <a:ext cx="3829958" cy="830263"/>
              <a:chOff x="4588327" y="5819777"/>
              <a:chExt cx="3829958" cy="830263"/>
            </a:xfrm>
            <a:noFill/>
          </p:grpSpPr>
          <p:sp>
            <p:nvSpPr>
              <p:cNvPr id="287" name="Text Box 49">
                <a:extLst>
                  <a:ext uri="{FF2B5EF4-FFF2-40B4-BE49-F238E27FC236}">
                    <a16:creationId xmlns:a16="http://schemas.microsoft.com/office/drawing/2014/main" id="{132D608A-D3A5-E54F-AEEE-E1F1B0718AC0}"/>
                  </a:ext>
                </a:extLst>
              </p:cNvPr>
              <p:cNvSpPr txBox="1">
                <a:spLocks noChangeArrowheads="1"/>
              </p:cNvSpPr>
              <p:nvPr/>
            </p:nvSpPr>
            <p:spPr bwMode="auto">
              <a:xfrm>
                <a:off x="5202012" y="5819777"/>
                <a:ext cx="3216273" cy="830263"/>
              </a:xfrm>
              <a:prstGeom prst="rect">
                <a:avLst/>
              </a:prstGeom>
              <a:grp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a:ln>
                      <a:noFill/>
                    </a:ln>
                    <a:solidFill>
                      <a:srgbClr val="000000"/>
                    </a:solidFill>
                    <a:effectLst/>
                    <a:uLnTx/>
                    <a:uFillTx/>
                    <a:latin typeface="Calibri"/>
                    <a:ea typeface="ＭＳ Ｐゴシック" charset="0"/>
                    <a:cs typeface="+mn-cs"/>
                  </a:rPr>
                  <a:t>Problem: half open connection! (no client)</a:t>
                </a:r>
              </a:p>
            </p:txBody>
          </p:sp>
          <p:pic>
            <p:nvPicPr>
              <p:cNvPr id="8" name="Picture 7" descr="A picture containing drawing&#10;&#10;Description automatically generated">
                <a:extLst>
                  <a:ext uri="{FF2B5EF4-FFF2-40B4-BE49-F238E27FC236}">
                    <a16:creationId xmlns:a16="http://schemas.microsoft.com/office/drawing/2014/main" id="{5EAF06CF-36BA-E34A-83CF-1DFB966A8512}"/>
                  </a:ext>
                </a:extLst>
              </p:cNvPr>
              <p:cNvPicPr>
                <a:picLocks noChangeAspect="1"/>
              </p:cNvPicPr>
              <p:nvPr/>
            </p:nvPicPr>
            <p:blipFill>
              <a:blip r:embed="rId5"/>
              <a:stretch>
                <a:fillRect/>
              </a:stretch>
            </p:blipFill>
            <p:spPr>
              <a:xfrm>
                <a:off x="4588327" y="5916386"/>
                <a:ext cx="636815" cy="636815"/>
              </a:xfrm>
              <a:prstGeom prst="rect">
                <a:avLst/>
              </a:prstGeom>
              <a:grpFill/>
            </p:spPr>
          </p:pic>
        </p:grpSp>
      </p:grpSp>
    </p:spTree>
    <p:custDataLst>
      <p:tags r:id="rId1"/>
    </p:custDataLst>
    <p:extLst>
      <p:ext uri="{BB962C8B-B14F-4D97-AF65-F5344CB8AC3E}">
        <p14:creationId xmlns:p14="http://schemas.microsoft.com/office/powerpoint/2010/main" val="96719027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dissolve">
                                      <p:cBhvr>
                                        <p:cTn id="12" dur="5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a:t>2-way handshake scenarios</a:t>
            </a:r>
          </a:p>
        </p:txBody>
      </p:sp>
      <p:grpSp>
        <p:nvGrpSpPr>
          <p:cNvPr id="357" name="Group 152">
            <a:extLst>
              <a:ext uri="{FF2B5EF4-FFF2-40B4-BE49-F238E27FC236}">
                <a16:creationId xmlns:a16="http://schemas.microsoft.com/office/drawing/2014/main" id="{9C2006BA-AA2D-8544-A70F-118097C53265}"/>
              </a:ext>
            </a:extLst>
          </p:cNvPr>
          <p:cNvGrpSpPr>
            <a:grpSpLocks/>
          </p:cNvGrpSpPr>
          <p:nvPr/>
        </p:nvGrpSpPr>
        <p:grpSpPr bwMode="auto">
          <a:xfrm>
            <a:off x="8173174" y="1342839"/>
            <a:ext cx="3933825" cy="4568825"/>
            <a:chOff x="3150" y="1107"/>
            <a:chExt cx="2478" cy="2878"/>
          </a:xfrm>
        </p:grpSpPr>
        <p:sp>
          <p:nvSpPr>
            <p:cNvPr id="358" name="Line 153">
              <a:extLst>
                <a:ext uri="{FF2B5EF4-FFF2-40B4-BE49-F238E27FC236}">
                  <a16:creationId xmlns:a16="http://schemas.microsoft.com/office/drawing/2014/main" id="{C056962F-C2E4-4D43-8591-63C2094689E9}"/>
                </a:ext>
              </a:extLst>
            </p:cNvPr>
            <p:cNvSpPr>
              <a:spLocks noChangeShapeType="1"/>
            </p:cNvSpPr>
            <p:nvPr/>
          </p:nvSpPr>
          <p:spPr bwMode="auto">
            <a:xfrm flipH="1">
              <a:off x="4822" y="1490"/>
              <a:ext cx="1" cy="2495"/>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9" name="Text Box 154">
              <a:extLst>
                <a:ext uri="{FF2B5EF4-FFF2-40B4-BE49-F238E27FC236}">
                  <a16:creationId xmlns:a16="http://schemas.microsoft.com/office/drawing/2014/main" id="{CDA652F2-819F-6848-A5C9-8D9B66F9680B}"/>
                </a:ext>
              </a:extLst>
            </p:cNvPr>
            <p:cNvSpPr txBox="1">
              <a:spLocks noChangeArrowheads="1"/>
            </p:cNvSpPr>
            <p:nvPr/>
          </p:nvSpPr>
          <p:spPr bwMode="auto">
            <a:xfrm>
              <a:off x="3150" y="298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client terminates</a:t>
              </a:r>
            </a:p>
          </p:txBody>
        </p:sp>
        <p:sp>
          <p:nvSpPr>
            <p:cNvPr id="360" name="Line 155">
              <a:extLst>
                <a:ext uri="{FF2B5EF4-FFF2-40B4-BE49-F238E27FC236}">
                  <a16:creationId xmlns:a16="http://schemas.microsoft.com/office/drawing/2014/main" id="{666153C5-2212-0042-ABC5-919CF540FFF1}"/>
                </a:ext>
              </a:extLst>
            </p:cNvPr>
            <p:cNvSpPr>
              <a:spLocks noChangeShapeType="1"/>
            </p:cNvSpPr>
            <p:nvPr/>
          </p:nvSpPr>
          <p:spPr bwMode="auto">
            <a:xfrm flipH="1">
              <a:off x="3845" y="1451"/>
              <a:ext cx="15" cy="1549"/>
            </a:xfrm>
            <a:prstGeom prst="line">
              <a:avLst/>
            </a:prstGeom>
            <a:noFill/>
            <a:ln w="9525">
              <a:solidFill>
                <a:srgbClr val="777777"/>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1" name="Line 156">
              <a:extLst>
                <a:ext uri="{FF2B5EF4-FFF2-40B4-BE49-F238E27FC236}">
                  <a16:creationId xmlns:a16="http://schemas.microsoft.com/office/drawing/2014/main" id="{16ACB45E-8A1D-F74A-9C70-18C251DD28E3}"/>
                </a:ext>
              </a:extLst>
            </p:cNvPr>
            <p:cNvSpPr>
              <a:spLocks noChangeShapeType="1"/>
            </p:cNvSpPr>
            <p:nvPr/>
          </p:nvSpPr>
          <p:spPr bwMode="auto">
            <a:xfrm flipH="1">
              <a:off x="3850" y="1726"/>
              <a:ext cx="990" cy="60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2" name="Rectangle 157">
              <a:extLst>
                <a:ext uri="{FF2B5EF4-FFF2-40B4-BE49-F238E27FC236}">
                  <a16:creationId xmlns:a16="http://schemas.microsoft.com/office/drawing/2014/main" id="{7479C1A9-07F7-CD4C-A137-D663CAEFD43C}"/>
                </a:ext>
              </a:extLst>
            </p:cNvPr>
            <p:cNvSpPr>
              <a:spLocks noChangeArrowheads="1"/>
            </p:cNvSpPr>
            <p:nvPr/>
          </p:nvSpPr>
          <p:spPr bwMode="auto">
            <a:xfrm>
              <a:off x="4200" y="1761"/>
              <a:ext cx="277"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3" name="Text Box 158">
              <a:extLst>
                <a:ext uri="{FF2B5EF4-FFF2-40B4-BE49-F238E27FC236}">
                  <a16:creationId xmlns:a16="http://schemas.microsoft.com/office/drawing/2014/main" id="{07E98DEC-15BD-8E44-8C66-72860ACC5678}"/>
                </a:ext>
              </a:extLst>
            </p:cNvPr>
            <p:cNvSpPr txBox="1">
              <a:spLocks noChangeArrowheads="1"/>
            </p:cNvSpPr>
            <p:nvPr/>
          </p:nvSpPr>
          <p:spPr bwMode="auto">
            <a:xfrm>
              <a:off x="3312" y="2221"/>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64" name="Oval 159">
              <a:extLst>
                <a:ext uri="{FF2B5EF4-FFF2-40B4-BE49-F238E27FC236}">
                  <a16:creationId xmlns:a16="http://schemas.microsoft.com/office/drawing/2014/main" id="{C387CC00-D294-7442-8EAF-0E4792392432}"/>
                </a:ext>
              </a:extLst>
            </p:cNvPr>
            <p:cNvSpPr>
              <a:spLocks noChangeArrowheads="1"/>
            </p:cNvSpPr>
            <p:nvPr/>
          </p:nvSpPr>
          <p:spPr bwMode="auto">
            <a:xfrm>
              <a:off x="3817" y="2299"/>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65" name="Text Box 160">
              <a:extLst>
                <a:ext uri="{FF2B5EF4-FFF2-40B4-BE49-F238E27FC236}">
                  <a16:creationId xmlns:a16="http://schemas.microsoft.com/office/drawing/2014/main" id="{A3029202-6E45-6F46-B68F-696E31F63852}"/>
                </a:ext>
              </a:extLst>
            </p:cNvPr>
            <p:cNvSpPr txBox="1">
              <a:spLocks noChangeArrowheads="1"/>
            </p:cNvSpPr>
            <p:nvPr/>
          </p:nvSpPr>
          <p:spPr bwMode="auto">
            <a:xfrm>
              <a:off x="3213" y="1380"/>
              <a:ext cx="613"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6" name="Line 161">
              <a:extLst>
                <a:ext uri="{FF2B5EF4-FFF2-40B4-BE49-F238E27FC236}">
                  <a16:creationId xmlns:a16="http://schemas.microsoft.com/office/drawing/2014/main" id="{0FC46209-BD0B-0445-AF05-C8310A8E862F}"/>
                </a:ext>
              </a:extLst>
            </p:cNvPr>
            <p:cNvSpPr>
              <a:spLocks noChangeShapeType="1"/>
            </p:cNvSpPr>
            <p:nvPr/>
          </p:nvSpPr>
          <p:spPr bwMode="auto">
            <a:xfrm>
              <a:off x="3888" y="1503"/>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7" name="Rectangle 162">
              <a:extLst>
                <a:ext uri="{FF2B5EF4-FFF2-40B4-BE49-F238E27FC236}">
                  <a16:creationId xmlns:a16="http://schemas.microsoft.com/office/drawing/2014/main" id="{636932A4-EF38-E141-9BEF-C806F12D9ABB}"/>
                </a:ext>
              </a:extLst>
            </p:cNvPr>
            <p:cNvSpPr>
              <a:spLocks noChangeArrowheads="1"/>
            </p:cNvSpPr>
            <p:nvPr/>
          </p:nvSpPr>
          <p:spPr bwMode="auto">
            <a:xfrm>
              <a:off x="4088" y="1494"/>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8" name="Text Box 163">
              <a:extLst>
                <a:ext uri="{FF2B5EF4-FFF2-40B4-BE49-F238E27FC236}">
                  <a16:creationId xmlns:a16="http://schemas.microsoft.com/office/drawing/2014/main" id="{09C7E230-4405-9E40-BEB3-C33FFEF6366D}"/>
                </a:ext>
              </a:extLst>
            </p:cNvPr>
            <p:cNvSpPr txBox="1">
              <a:spLocks noChangeArrowheads="1"/>
            </p:cNvSpPr>
            <p:nvPr/>
          </p:nvSpPr>
          <p:spPr bwMode="auto">
            <a:xfrm>
              <a:off x="3943" y="1473"/>
              <a:ext cx="802"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sp>
          <p:nvSpPr>
            <p:cNvPr id="369" name="Text Box 164">
              <a:extLst>
                <a:ext uri="{FF2B5EF4-FFF2-40B4-BE49-F238E27FC236}">
                  <a16:creationId xmlns:a16="http://schemas.microsoft.com/office/drawing/2014/main" id="{8AEE0E4A-F8B4-9A4D-85F5-6FF0942C65C4}"/>
                </a:ext>
              </a:extLst>
            </p:cNvPr>
            <p:cNvSpPr txBox="1">
              <a:spLocks noChangeArrowheads="1"/>
            </p:cNvSpPr>
            <p:nvPr/>
          </p:nvSpPr>
          <p:spPr bwMode="auto">
            <a:xfrm>
              <a:off x="4862" y="1636"/>
              <a:ext cx="4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370" name="Oval 165">
              <a:extLst>
                <a:ext uri="{FF2B5EF4-FFF2-40B4-BE49-F238E27FC236}">
                  <a16:creationId xmlns:a16="http://schemas.microsoft.com/office/drawing/2014/main" id="{837C2516-1B6F-784E-B717-4861DCB88C9F}"/>
                </a:ext>
              </a:extLst>
            </p:cNvPr>
            <p:cNvSpPr>
              <a:spLocks noChangeArrowheads="1"/>
            </p:cNvSpPr>
            <p:nvPr/>
          </p:nvSpPr>
          <p:spPr bwMode="auto">
            <a:xfrm>
              <a:off x="4794" y="1710"/>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nvGrpSpPr>
            <p:cNvPr id="371" name="Group 166">
              <a:extLst>
                <a:ext uri="{FF2B5EF4-FFF2-40B4-BE49-F238E27FC236}">
                  <a16:creationId xmlns:a16="http://schemas.microsoft.com/office/drawing/2014/main" id="{A1A4C995-57EF-2B44-9A2B-4B574A973474}"/>
                </a:ext>
              </a:extLst>
            </p:cNvPr>
            <p:cNvGrpSpPr>
              <a:grpSpLocks/>
            </p:cNvGrpSpPr>
            <p:nvPr/>
          </p:nvGrpSpPr>
          <p:grpSpPr bwMode="auto">
            <a:xfrm>
              <a:off x="4006" y="1848"/>
              <a:ext cx="803" cy="212"/>
              <a:chOff x="1065" y="2085"/>
              <a:chExt cx="803" cy="212"/>
            </a:xfrm>
          </p:grpSpPr>
          <p:sp>
            <p:nvSpPr>
              <p:cNvPr id="417" name="Rectangle 167">
                <a:extLst>
                  <a:ext uri="{FF2B5EF4-FFF2-40B4-BE49-F238E27FC236}">
                    <a16:creationId xmlns:a16="http://schemas.microsoft.com/office/drawing/2014/main" id="{5B3B9AC0-C168-2542-9619-9FFE0FFD6E75}"/>
                  </a:ext>
                </a:extLst>
              </p:cNvPr>
              <p:cNvSpPr>
                <a:spLocks noChangeArrowheads="1"/>
              </p:cNvSpPr>
              <p:nvPr/>
            </p:nvSpPr>
            <p:spPr bwMode="auto">
              <a:xfrm>
                <a:off x="1137" y="2123"/>
                <a:ext cx="675" cy="164"/>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8" name="Text Box 168">
                <a:extLst>
                  <a:ext uri="{FF2B5EF4-FFF2-40B4-BE49-F238E27FC236}">
                    <a16:creationId xmlns:a16="http://schemas.microsoft.com/office/drawing/2014/main" id="{FAF5722C-69B4-6B44-95D4-000562ACFDF9}"/>
                  </a:ext>
                </a:extLst>
              </p:cNvPr>
              <p:cNvSpPr txBox="1">
                <a:spLocks noChangeArrowheads="1"/>
              </p:cNvSpPr>
              <p:nvPr/>
            </p:nvSpPr>
            <p:spPr bwMode="auto">
              <a:xfrm>
                <a:off x="1065" y="2085"/>
                <a:ext cx="803"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acc_conn(x)</a:t>
                </a:r>
              </a:p>
            </p:txBody>
          </p:sp>
        </p:grpSp>
        <p:sp>
          <p:nvSpPr>
            <p:cNvPr id="372" name="Line 169">
              <a:extLst>
                <a:ext uri="{FF2B5EF4-FFF2-40B4-BE49-F238E27FC236}">
                  <a16:creationId xmlns:a16="http://schemas.microsoft.com/office/drawing/2014/main" id="{73E51126-71B9-DA4D-B01B-7072D4E22BDC}"/>
                </a:ext>
              </a:extLst>
            </p:cNvPr>
            <p:cNvSpPr>
              <a:spLocks noChangeShapeType="1"/>
            </p:cNvSpPr>
            <p:nvPr/>
          </p:nvSpPr>
          <p:spPr bwMode="auto">
            <a:xfrm>
              <a:off x="3877" y="2345"/>
              <a:ext cx="932" cy="1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3" name="Rectangle 170">
              <a:extLst>
                <a:ext uri="{FF2B5EF4-FFF2-40B4-BE49-F238E27FC236}">
                  <a16:creationId xmlns:a16="http://schemas.microsoft.com/office/drawing/2014/main" id="{8B70B875-EE96-E044-B8D9-41CF1BBB693D}"/>
                </a:ext>
              </a:extLst>
            </p:cNvPr>
            <p:cNvSpPr>
              <a:spLocks noChangeArrowheads="1"/>
            </p:cNvSpPr>
            <p:nvPr/>
          </p:nvSpPr>
          <p:spPr bwMode="auto">
            <a:xfrm>
              <a:off x="4077" y="2336"/>
              <a:ext cx="490" cy="206"/>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4" name="Text Box 171">
              <a:extLst>
                <a:ext uri="{FF2B5EF4-FFF2-40B4-BE49-F238E27FC236}">
                  <a16:creationId xmlns:a16="http://schemas.microsoft.com/office/drawing/2014/main" id="{069C4711-758D-CF4A-A407-6F22C98DCF70}"/>
                </a:ext>
              </a:extLst>
            </p:cNvPr>
            <p:cNvSpPr txBox="1">
              <a:spLocks noChangeArrowheads="1"/>
            </p:cNvSpPr>
            <p:nvPr/>
          </p:nvSpPr>
          <p:spPr bwMode="auto">
            <a:xfrm>
              <a:off x="3989" y="2315"/>
              <a:ext cx="688" cy="2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75" name="Oval 172">
              <a:extLst>
                <a:ext uri="{FF2B5EF4-FFF2-40B4-BE49-F238E27FC236}">
                  <a16:creationId xmlns:a16="http://schemas.microsoft.com/office/drawing/2014/main" id="{B63CF324-44AD-D941-BFE9-6823A7212A48}"/>
                </a:ext>
              </a:extLst>
            </p:cNvPr>
            <p:cNvSpPr>
              <a:spLocks noChangeArrowheads="1"/>
            </p:cNvSpPr>
            <p:nvPr/>
          </p:nvSpPr>
          <p:spPr bwMode="auto">
            <a:xfrm>
              <a:off x="4790" y="2524"/>
              <a:ext cx="57" cy="56"/>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sp>
          <p:nvSpPr>
            <p:cNvPr id="376" name="Text Box 173">
              <a:extLst>
                <a:ext uri="{FF2B5EF4-FFF2-40B4-BE49-F238E27FC236}">
                  <a16:creationId xmlns:a16="http://schemas.microsoft.com/office/drawing/2014/main" id="{21C7DDF1-6000-FA4F-8259-FD106EBA0F67}"/>
                </a:ext>
              </a:extLst>
            </p:cNvPr>
            <p:cNvSpPr txBox="1">
              <a:spLocks noChangeArrowheads="1"/>
            </p:cNvSpPr>
            <p:nvPr/>
          </p:nvSpPr>
          <p:spPr bwMode="auto">
            <a:xfrm>
              <a:off x="4890" y="2373"/>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nvGrpSpPr>
            <p:cNvPr id="377" name="Group 174">
              <a:extLst>
                <a:ext uri="{FF2B5EF4-FFF2-40B4-BE49-F238E27FC236}">
                  <a16:creationId xmlns:a16="http://schemas.microsoft.com/office/drawing/2014/main" id="{67E235CF-E2F0-4A4C-B6BE-CB6AC0D0B6B1}"/>
                </a:ext>
              </a:extLst>
            </p:cNvPr>
            <p:cNvGrpSpPr>
              <a:grpSpLocks/>
            </p:cNvGrpSpPr>
            <p:nvPr/>
          </p:nvGrpSpPr>
          <p:grpSpPr bwMode="auto">
            <a:xfrm>
              <a:off x="3826" y="2803"/>
              <a:ext cx="1515" cy="300"/>
              <a:chOff x="3818" y="2796"/>
              <a:chExt cx="1515" cy="300"/>
            </a:xfrm>
          </p:grpSpPr>
          <p:sp>
            <p:nvSpPr>
              <p:cNvPr id="415" name="Line 175">
                <a:extLst>
                  <a:ext uri="{FF2B5EF4-FFF2-40B4-BE49-F238E27FC236}">
                    <a16:creationId xmlns:a16="http://schemas.microsoft.com/office/drawing/2014/main" id="{BC5ADDF2-7CBC-484B-8D57-A55A75E1FA1C}"/>
                  </a:ext>
                </a:extLst>
              </p:cNvPr>
              <p:cNvSpPr>
                <a:spLocks noChangeShapeType="1"/>
              </p:cNvSpPr>
              <p:nvPr/>
            </p:nvSpPr>
            <p:spPr bwMode="auto">
              <a:xfrm>
                <a:off x="3818" y="2951"/>
                <a:ext cx="151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6" name="Text Box 176">
                <a:extLst>
                  <a:ext uri="{FF2B5EF4-FFF2-40B4-BE49-F238E27FC236}">
                    <a16:creationId xmlns:a16="http://schemas.microsoft.com/office/drawing/2014/main" id="{4DB46F2E-E4BE-194B-8D43-E5E134B15493}"/>
                  </a:ext>
                </a:extLst>
              </p:cNvPr>
              <p:cNvSpPr txBox="1">
                <a:spLocks noChangeArrowheads="1"/>
              </p:cNvSpPr>
              <p:nvPr/>
            </p:nvSpPr>
            <p:spPr bwMode="auto">
              <a:xfrm>
                <a:off x="3989" y="2796"/>
                <a:ext cx="706" cy="3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connection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x completes</a:t>
                </a:r>
              </a:p>
            </p:txBody>
          </p:sp>
        </p:grpSp>
        <p:sp>
          <p:nvSpPr>
            <p:cNvPr id="378" name="Text Box 177">
              <a:extLst>
                <a:ext uri="{FF2B5EF4-FFF2-40B4-BE49-F238E27FC236}">
                  <a16:creationId xmlns:a16="http://schemas.microsoft.com/office/drawing/2014/main" id="{1C719B44-FA92-594B-8E17-4A5C23A8F44E}"/>
                </a:ext>
              </a:extLst>
            </p:cNvPr>
            <p:cNvSpPr txBox="1">
              <a:spLocks noChangeArrowheads="1"/>
            </p:cNvSpPr>
            <p:nvPr/>
          </p:nvSpPr>
          <p:spPr bwMode="auto">
            <a:xfrm>
              <a:off x="4830" y="2962"/>
              <a:ext cx="738" cy="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server</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forgets x</a:t>
              </a:r>
            </a:p>
          </p:txBody>
        </p:sp>
        <p:grpSp>
          <p:nvGrpSpPr>
            <p:cNvPr id="379" name="Group 178">
              <a:extLst>
                <a:ext uri="{FF2B5EF4-FFF2-40B4-BE49-F238E27FC236}">
                  <a16:creationId xmlns:a16="http://schemas.microsoft.com/office/drawing/2014/main" id="{EC86099C-C8AD-6846-8AE7-34CA041B869C}"/>
                </a:ext>
              </a:extLst>
            </p:cNvPr>
            <p:cNvGrpSpPr>
              <a:grpSpLocks/>
            </p:cNvGrpSpPr>
            <p:nvPr/>
          </p:nvGrpSpPr>
          <p:grpSpPr bwMode="auto">
            <a:xfrm>
              <a:off x="3570" y="1119"/>
              <a:ext cx="391" cy="307"/>
              <a:chOff x="-44" y="1473"/>
              <a:chExt cx="981" cy="1105"/>
            </a:xfrm>
          </p:grpSpPr>
          <p:pic>
            <p:nvPicPr>
              <p:cNvPr id="413" name="Picture 179" descr="desktop_computer_stylized_medium">
                <a:extLst>
                  <a:ext uri="{FF2B5EF4-FFF2-40B4-BE49-F238E27FC236}">
                    <a16:creationId xmlns:a16="http://schemas.microsoft.com/office/drawing/2014/main" id="{F1C9C236-427D-834B-8DAC-99F53A437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Freeform 180">
                <a:extLst>
                  <a:ext uri="{FF2B5EF4-FFF2-40B4-BE49-F238E27FC236}">
                    <a16:creationId xmlns:a16="http://schemas.microsoft.com/office/drawing/2014/main" id="{77EA5CD5-1868-AB46-B031-A7892A487F0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80" name="Group 181">
              <a:extLst>
                <a:ext uri="{FF2B5EF4-FFF2-40B4-BE49-F238E27FC236}">
                  <a16:creationId xmlns:a16="http://schemas.microsoft.com/office/drawing/2014/main" id="{D3F68FA6-F7DF-A146-A605-ABBDC8F8EFF8}"/>
                </a:ext>
              </a:extLst>
            </p:cNvPr>
            <p:cNvGrpSpPr>
              <a:grpSpLocks/>
            </p:cNvGrpSpPr>
            <p:nvPr/>
          </p:nvGrpSpPr>
          <p:grpSpPr bwMode="auto">
            <a:xfrm>
              <a:off x="4709" y="1107"/>
              <a:ext cx="212" cy="323"/>
              <a:chOff x="4140" y="429"/>
              <a:chExt cx="1425" cy="2396"/>
            </a:xfrm>
          </p:grpSpPr>
          <p:sp>
            <p:nvSpPr>
              <p:cNvPr id="381" name="Freeform 182">
                <a:extLst>
                  <a:ext uri="{FF2B5EF4-FFF2-40B4-BE49-F238E27FC236}">
                    <a16:creationId xmlns:a16="http://schemas.microsoft.com/office/drawing/2014/main" id="{1D2E36D3-F983-B54A-87F8-4B0FB1D0A97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2" name="Rectangle 183">
                <a:extLst>
                  <a:ext uri="{FF2B5EF4-FFF2-40B4-BE49-F238E27FC236}">
                    <a16:creationId xmlns:a16="http://schemas.microsoft.com/office/drawing/2014/main" id="{86762413-0C19-5E4F-AA7E-12F7BBEF4FE0}"/>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3" name="Freeform 184">
                <a:extLst>
                  <a:ext uri="{FF2B5EF4-FFF2-40B4-BE49-F238E27FC236}">
                    <a16:creationId xmlns:a16="http://schemas.microsoft.com/office/drawing/2014/main" id="{9ABD2B3D-5A73-0E4B-91D1-78596AD0A854}"/>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4" name="Freeform 185">
                <a:extLst>
                  <a:ext uri="{FF2B5EF4-FFF2-40B4-BE49-F238E27FC236}">
                    <a16:creationId xmlns:a16="http://schemas.microsoft.com/office/drawing/2014/main" id="{CAECD6F3-58BC-F24D-9434-643EDC4E7A8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5" name="Rectangle 186">
                <a:extLst>
                  <a:ext uri="{FF2B5EF4-FFF2-40B4-BE49-F238E27FC236}">
                    <a16:creationId xmlns:a16="http://schemas.microsoft.com/office/drawing/2014/main" id="{D640048A-92E5-F240-B20B-73B8FE8B2413}"/>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6" name="Group 187">
                <a:extLst>
                  <a:ext uri="{FF2B5EF4-FFF2-40B4-BE49-F238E27FC236}">
                    <a16:creationId xmlns:a16="http://schemas.microsoft.com/office/drawing/2014/main" id="{55FC97C6-B1FB-854D-94BE-E7BED8E1DC83}"/>
                  </a:ext>
                </a:extLst>
              </p:cNvPr>
              <p:cNvGrpSpPr>
                <a:grpSpLocks/>
              </p:cNvGrpSpPr>
              <p:nvPr/>
            </p:nvGrpSpPr>
            <p:grpSpPr bwMode="auto">
              <a:xfrm>
                <a:off x="4749" y="668"/>
                <a:ext cx="581" cy="145"/>
                <a:chOff x="614" y="2568"/>
                <a:chExt cx="725" cy="139"/>
              </a:xfrm>
            </p:grpSpPr>
            <p:sp>
              <p:nvSpPr>
                <p:cNvPr id="411" name="AutoShape 188">
                  <a:extLst>
                    <a:ext uri="{FF2B5EF4-FFF2-40B4-BE49-F238E27FC236}">
                      <a16:creationId xmlns:a16="http://schemas.microsoft.com/office/drawing/2014/main" id="{E2DCD474-0D76-1D47-938B-0347B4119D35}"/>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2" name="AutoShape 189">
                  <a:extLst>
                    <a:ext uri="{FF2B5EF4-FFF2-40B4-BE49-F238E27FC236}">
                      <a16:creationId xmlns:a16="http://schemas.microsoft.com/office/drawing/2014/main" id="{ADC0CDA4-3ACC-784D-AFDA-1C6EA9C5411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7" name="Rectangle 190">
                <a:extLst>
                  <a:ext uri="{FF2B5EF4-FFF2-40B4-BE49-F238E27FC236}">
                    <a16:creationId xmlns:a16="http://schemas.microsoft.com/office/drawing/2014/main" id="{AEEFE7D3-0B38-EE42-AA94-340CFCA0C0A3}"/>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88" name="Group 191">
                <a:extLst>
                  <a:ext uri="{FF2B5EF4-FFF2-40B4-BE49-F238E27FC236}">
                    <a16:creationId xmlns:a16="http://schemas.microsoft.com/office/drawing/2014/main" id="{3BFA70F3-4887-4A45-A0B0-300E77757667}"/>
                  </a:ext>
                </a:extLst>
              </p:cNvPr>
              <p:cNvGrpSpPr>
                <a:grpSpLocks/>
              </p:cNvGrpSpPr>
              <p:nvPr/>
            </p:nvGrpSpPr>
            <p:grpSpPr bwMode="auto">
              <a:xfrm>
                <a:off x="4747" y="994"/>
                <a:ext cx="581" cy="134"/>
                <a:chOff x="614" y="2568"/>
                <a:chExt cx="725" cy="139"/>
              </a:xfrm>
            </p:grpSpPr>
            <p:sp>
              <p:nvSpPr>
                <p:cNvPr id="409" name="AutoShape 192">
                  <a:extLst>
                    <a:ext uri="{FF2B5EF4-FFF2-40B4-BE49-F238E27FC236}">
                      <a16:creationId xmlns:a16="http://schemas.microsoft.com/office/drawing/2014/main" id="{14B933DF-A76C-E94B-9362-3D28B4CBFFB6}"/>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0" name="AutoShape 193">
                  <a:extLst>
                    <a:ext uri="{FF2B5EF4-FFF2-40B4-BE49-F238E27FC236}">
                      <a16:creationId xmlns:a16="http://schemas.microsoft.com/office/drawing/2014/main" id="{D1EC9173-2D5E-F641-9324-62AF5244C467}"/>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89" name="Rectangle 194">
                <a:extLst>
                  <a:ext uri="{FF2B5EF4-FFF2-40B4-BE49-F238E27FC236}">
                    <a16:creationId xmlns:a16="http://schemas.microsoft.com/office/drawing/2014/main" id="{B180E0D5-32AA-5A4A-92D4-28F216DC536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0" name="Rectangle 195">
                <a:extLst>
                  <a:ext uri="{FF2B5EF4-FFF2-40B4-BE49-F238E27FC236}">
                    <a16:creationId xmlns:a16="http://schemas.microsoft.com/office/drawing/2014/main" id="{A3E70690-FEFF-2446-B890-3315B37B0B0D}"/>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1" name="Group 196">
                <a:extLst>
                  <a:ext uri="{FF2B5EF4-FFF2-40B4-BE49-F238E27FC236}">
                    <a16:creationId xmlns:a16="http://schemas.microsoft.com/office/drawing/2014/main" id="{4184D53B-C370-5248-82BB-5D96E5BF521A}"/>
                  </a:ext>
                </a:extLst>
              </p:cNvPr>
              <p:cNvGrpSpPr>
                <a:grpSpLocks/>
              </p:cNvGrpSpPr>
              <p:nvPr/>
            </p:nvGrpSpPr>
            <p:grpSpPr bwMode="auto">
              <a:xfrm>
                <a:off x="4735" y="1627"/>
                <a:ext cx="582" cy="151"/>
                <a:chOff x="614" y="2568"/>
                <a:chExt cx="725" cy="139"/>
              </a:xfrm>
            </p:grpSpPr>
            <p:sp>
              <p:nvSpPr>
                <p:cNvPr id="407" name="AutoShape 197">
                  <a:extLst>
                    <a:ext uri="{FF2B5EF4-FFF2-40B4-BE49-F238E27FC236}">
                      <a16:creationId xmlns:a16="http://schemas.microsoft.com/office/drawing/2014/main" id="{66CD18C8-97C8-AD49-8806-45F2C3FA3A20}"/>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8" name="AutoShape 198">
                  <a:extLst>
                    <a:ext uri="{FF2B5EF4-FFF2-40B4-BE49-F238E27FC236}">
                      <a16:creationId xmlns:a16="http://schemas.microsoft.com/office/drawing/2014/main" id="{E4596270-7ACC-5941-82EB-426AAF88315D}"/>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2" name="Freeform 199">
                <a:extLst>
                  <a:ext uri="{FF2B5EF4-FFF2-40B4-BE49-F238E27FC236}">
                    <a16:creationId xmlns:a16="http://schemas.microsoft.com/office/drawing/2014/main" id="{8D520046-573E-1549-A1AD-345D7B8191C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93" name="Group 200">
                <a:extLst>
                  <a:ext uri="{FF2B5EF4-FFF2-40B4-BE49-F238E27FC236}">
                    <a16:creationId xmlns:a16="http://schemas.microsoft.com/office/drawing/2014/main" id="{CBDA9A7E-0A7F-D64B-867D-2FC72D58322A}"/>
                  </a:ext>
                </a:extLst>
              </p:cNvPr>
              <p:cNvGrpSpPr>
                <a:grpSpLocks/>
              </p:cNvGrpSpPr>
              <p:nvPr/>
            </p:nvGrpSpPr>
            <p:grpSpPr bwMode="auto">
              <a:xfrm>
                <a:off x="4739" y="1327"/>
                <a:ext cx="582" cy="139"/>
                <a:chOff x="614" y="2568"/>
                <a:chExt cx="725" cy="139"/>
              </a:xfrm>
            </p:grpSpPr>
            <p:sp>
              <p:nvSpPr>
                <p:cNvPr id="405" name="AutoShape 201">
                  <a:extLst>
                    <a:ext uri="{FF2B5EF4-FFF2-40B4-BE49-F238E27FC236}">
                      <a16:creationId xmlns:a16="http://schemas.microsoft.com/office/drawing/2014/main" id="{F7CB7A1E-7741-E24C-AFB5-5F057AFD0C52}"/>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6" name="AutoShape 202">
                  <a:extLst>
                    <a:ext uri="{FF2B5EF4-FFF2-40B4-BE49-F238E27FC236}">
                      <a16:creationId xmlns:a16="http://schemas.microsoft.com/office/drawing/2014/main" id="{93BC514D-19E5-DF47-87E9-7BF859D24356}"/>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94" name="Rectangle 203">
                <a:extLst>
                  <a:ext uri="{FF2B5EF4-FFF2-40B4-BE49-F238E27FC236}">
                    <a16:creationId xmlns:a16="http://schemas.microsoft.com/office/drawing/2014/main" id="{992A2C09-2187-A749-9718-F045A2349EA9}"/>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5" name="Freeform 204">
                <a:extLst>
                  <a:ext uri="{FF2B5EF4-FFF2-40B4-BE49-F238E27FC236}">
                    <a16:creationId xmlns:a16="http://schemas.microsoft.com/office/drawing/2014/main" id="{D473F289-DF79-1D4B-BA3A-57AFA552A24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6" name="Freeform 205">
                <a:extLst>
                  <a:ext uri="{FF2B5EF4-FFF2-40B4-BE49-F238E27FC236}">
                    <a16:creationId xmlns:a16="http://schemas.microsoft.com/office/drawing/2014/main" id="{55F98009-7662-6D40-889B-2D6F20DE3EAB}"/>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7" name="Oval 206">
                <a:extLst>
                  <a:ext uri="{FF2B5EF4-FFF2-40B4-BE49-F238E27FC236}">
                    <a16:creationId xmlns:a16="http://schemas.microsoft.com/office/drawing/2014/main" id="{8C0E348C-3A61-F54D-B6E7-8EEC0C479961}"/>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8" name="Freeform 207">
                <a:extLst>
                  <a:ext uri="{FF2B5EF4-FFF2-40B4-BE49-F238E27FC236}">
                    <a16:creationId xmlns:a16="http://schemas.microsoft.com/office/drawing/2014/main" id="{06CDC36B-C766-0244-ABF7-3336A9C2E7B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99" name="AutoShape 208">
                <a:extLst>
                  <a:ext uri="{FF2B5EF4-FFF2-40B4-BE49-F238E27FC236}">
                    <a16:creationId xmlns:a16="http://schemas.microsoft.com/office/drawing/2014/main" id="{E47AE9BE-71F7-0C40-BB36-B6201EAE727F}"/>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0" name="AutoShape 209">
                <a:extLst>
                  <a:ext uri="{FF2B5EF4-FFF2-40B4-BE49-F238E27FC236}">
                    <a16:creationId xmlns:a16="http://schemas.microsoft.com/office/drawing/2014/main" id="{6DDF70D2-966F-0443-BFEC-34DC981AB2D8}"/>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1" name="Oval 210">
                <a:extLst>
                  <a:ext uri="{FF2B5EF4-FFF2-40B4-BE49-F238E27FC236}">
                    <a16:creationId xmlns:a16="http://schemas.microsoft.com/office/drawing/2014/main" id="{DFF00D08-0F51-F044-8429-6F3D5CC28DB2}"/>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2" name="Oval 211">
                <a:extLst>
                  <a:ext uri="{FF2B5EF4-FFF2-40B4-BE49-F238E27FC236}">
                    <a16:creationId xmlns:a16="http://schemas.microsoft.com/office/drawing/2014/main" id="{BBFCC1D5-E5D6-FB46-9D8C-E8CE8BFE2270}"/>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403" name="Oval 212">
                <a:extLst>
                  <a:ext uri="{FF2B5EF4-FFF2-40B4-BE49-F238E27FC236}">
                    <a16:creationId xmlns:a16="http://schemas.microsoft.com/office/drawing/2014/main" id="{F4244C1D-3E80-C847-BD71-A4309DAB13C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4" name="Rectangle 213">
                <a:extLst>
                  <a:ext uri="{FF2B5EF4-FFF2-40B4-BE49-F238E27FC236}">
                    <a16:creationId xmlns:a16="http://schemas.microsoft.com/office/drawing/2014/main" id="{F13C27D5-275D-5C47-9B76-D6F9DDED6AD3}"/>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0" name="Group 9">
            <a:extLst>
              <a:ext uri="{FF2B5EF4-FFF2-40B4-BE49-F238E27FC236}">
                <a16:creationId xmlns:a16="http://schemas.microsoft.com/office/drawing/2014/main" id="{3BB0CBF7-361A-5548-A01C-90FF3005AB01}"/>
              </a:ext>
            </a:extLst>
          </p:cNvPr>
          <p:cNvGrpSpPr/>
          <p:nvPr/>
        </p:nvGrpSpPr>
        <p:grpSpPr>
          <a:xfrm>
            <a:off x="9120415" y="5983461"/>
            <a:ext cx="3548742" cy="830997"/>
            <a:chOff x="8757558" y="5903267"/>
            <a:chExt cx="3548742" cy="830997"/>
          </a:xfrm>
        </p:grpSpPr>
        <p:sp>
          <p:nvSpPr>
            <p:cNvPr id="491" name="TextBox 490">
              <a:extLst>
                <a:ext uri="{FF2B5EF4-FFF2-40B4-BE49-F238E27FC236}">
                  <a16:creationId xmlns:a16="http://schemas.microsoft.com/office/drawing/2014/main" id="{9C02D14E-840C-344B-9763-DE44A289373C}"/>
                </a:ext>
              </a:extLst>
            </p:cNvPr>
            <p:cNvSpPr txBox="1"/>
            <p:nvPr/>
          </p:nvSpPr>
          <p:spPr>
            <a:xfrm>
              <a:off x="9372601" y="5903267"/>
              <a:ext cx="293369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Problem: dup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mn-cs"/>
                </a:rPr>
                <a:t>accepted!</a:t>
              </a:r>
            </a:p>
          </p:txBody>
        </p:sp>
        <p:pic>
          <p:nvPicPr>
            <p:cNvPr id="492" name="Picture 491" descr="A picture containing drawing&#10;&#10;Description automatically generated">
              <a:extLst>
                <a:ext uri="{FF2B5EF4-FFF2-40B4-BE49-F238E27FC236}">
                  <a16:creationId xmlns:a16="http://schemas.microsoft.com/office/drawing/2014/main" id="{44630E30-AB86-2744-AC77-B540735E14B7}"/>
                </a:ext>
              </a:extLst>
            </p:cNvPr>
            <p:cNvPicPr>
              <a:picLocks noChangeAspect="1"/>
            </p:cNvPicPr>
            <p:nvPr/>
          </p:nvPicPr>
          <p:blipFill>
            <a:blip r:embed="rId5"/>
            <a:stretch>
              <a:fillRect/>
            </a:stretch>
          </p:blipFill>
          <p:spPr>
            <a:xfrm>
              <a:off x="8757558" y="6003472"/>
              <a:ext cx="636815" cy="636815"/>
            </a:xfrm>
            <a:prstGeom prst="rect">
              <a:avLst/>
            </a:prstGeom>
          </p:spPr>
        </p:pic>
      </p:grpSp>
      <p:grpSp>
        <p:nvGrpSpPr>
          <p:cNvPr id="13" name="Group 12">
            <a:extLst>
              <a:ext uri="{FF2B5EF4-FFF2-40B4-BE49-F238E27FC236}">
                <a16:creationId xmlns:a16="http://schemas.microsoft.com/office/drawing/2014/main" id="{FF4B12AC-451D-994B-8F10-E450C0737005}"/>
              </a:ext>
            </a:extLst>
          </p:cNvPr>
          <p:cNvGrpSpPr/>
          <p:nvPr/>
        </p:nvGrpSpPr>
        <p:grpSpPr>
          <a:xfrm>
            <a:off x="8091532" y="3683267"/>
            <a:ext cx="3997325" cy="2365375"/>
            <a:chOff x="3185703" y="3422010"/>
            <a:chExt cx="3997325" cy="2365375"/>
          </a:xfrm>
        </p:grpSpPr>
        <p:sp>
          <p:nvSpPr>
            <p:cNvPr id="302" name="Freeform 86">
              <a:extLst>
                <a:ext uri="{FF2B5EF4-FFF2-40B4-BE49-F238E27FC236}">
                  <a16:creationId xmlns:a16="http://schemas.microsoft.com/office/drawing/2014/main" id="{38A816A8-A2A7-7540-BCC4-F843FEC5A429}"/>
                </a:ext>
              </a:extLst>
            </p:cNvPr>
            <p:cNvSpPr>
              <a:spLocks/>
            </p:cNvSpPr>
            <p:nvPr/>
          </p:nvSpPr>
          <p:spPr bwMode="auto">
            <a:xfrm>
              <a:off x="4431891" y="3661722"/>
              <a:ext cx="1501775" cy="1897063"/>
            </a:xfrm>
            <a:custGeom>
              <a:avLst/>
              <a:gdLst>
                <a:gd name="T0" fmla="*/ 0 w 946"/>
                <a:gd name="T1" fmla="*/ 15 h 1195"/>
                <a:gd name="T2" fmla="*/ 199 w 946"/>
                <a:gd name="T3" fmla="*/ 164 h 1195"/>
                <a:gd name="T4" fmla="*/ 320 w 946"/>
                <a:gd name="T5" fmla="*/ 960 h 1195"/>
                <a:gd name="T6" fmla="*/ 946 w 946"/>
                <a:gd name="T7" fmla="*/ 1138 h 11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6" h="1195">
                  <a:moveTo>
                    <a:pt x="0" y="15"/>
                  </a:moveTo>
                  <a:cubicBezTo>
                    <a:pt x="32" y="40"/>
                    <a:pt x="114" y="0"/>
                    <a:pt x="199" y="164"/>
                  </a:cubicBezTo>
                  <a:cubicBezTo>
                    <a:pt x="284" y="328"/>
                    <a:pt x="195" y="798"/>
                    <a:pt x="320" y="960"/>
                  </a:cubicBezTo>
                  <a:cubicBezTo>
                    <a:pt x="477" y="1195"/>
                    <a:pt x="816" y="1101"/>
                    <a:pt x="946" y="1138"/>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3" name="Rectangle 88">
              <a:extLst>
                <a:ext uri="{FF2B5EF4-FFF2-40B4-BE49-F238E27FC236}">
                  <a16:creationId xmlns:a16="http://schemas.microsoft.com/office/drawing/2014/main" id="{2B3E4B53-E066-C34C-A204-C42E865280B3}"/>
                </a:ext>
              </a:extLst>
            </p:cNvPr>
            <p:cNvSpPr>
              <a:spLocks noChangeArrowheads="1"/>
            </p:cNvSpPr>
            <p:nvPr/>
          </p:nvSpPr>
          <p:spPr bwMode="auto">
            <a:xfrm>
              <a:off x="4782728" y="5196835"/>
              <a:ext cx="711200" cy="2825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4" name="Text Box 87">
              <a:extLst>
                <a:ext uri="{FF2B5EF4-FFF2-40B4-BE49-F238E27FC236}">
                  <a16:creationId xmlns:a16="http://schemas.microsoft.com/office/drawing/2014/main" id="{3D13DFEA-C794-CD4D-B546-BEBC15495B31}"/>
                </a:ext>
              </a:extLst>
            </p:cNvPr>
            <p:cNvSpPr txBox="1">
              <a:spLocks noChangeArrowheads="1"/>
            </p:cNvSpPr>
            <p:nvPr/>
          </p:nvSpPr>
          <p:spPr bwMode="auto">
            <a:xfrm>
              <a:off x="4468403" y="5152385"/>
              <a:ext cx="1092200"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sp>
          <p:nvSpPr>
            <p:cNvPr id="305" name="Text Box 89">
              <a:extLst>
                <a:ext uri="{FF2B5EF4-FFF2-40B4-BE49-F238E27FC236}">
                  <a16:creationId xmlns:a16="http://schemas.microsoft.com/office/drawing/2014/main" id="{5708E844-9ADD-5141-AEAF-930791B6807E}"/>
                </a:ext>
              </a:extLst>
            </p:cNvPr>
            <p:cNvSpPr txBox="1">
              <a:spLocks noChangeArrowheads="1"/>
            </p:cNvSpPr>
            <p:nvPr/>
          </p:nvSpPr>
          <p:spPr bwMode="auto">
            <a:xfrm>
              <a:off x="3185703" y="3422010"/>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6" name="Text Box 90">
              <a:extLst>
                <a:ext uri="{FF2B5EF4-FFF2-40B4-BE49-F238E27FC236}">
                  <a16:creationId xmlns:a16="http://schemas.microsoft.com/office/drawing/2014/main" id="{32C37D16-8B61-D246-B162-8D0E36A5BA9F}"/>
                </a:ext>
              </a:extLst>
            </p:cNvPr>
            <p:cNvSpPr txBox="1">
              <a:spLocks noChangeArrowheads="1"/>
            </p:cNvSpPr>
            <p:nvPr/>
          </p:nvSpPr>
          <p:spPr bwMode="auto">
            <a:xfrm>
              <a:off x="6011453" y="5279385"/>
              <a:ext cx="1171575" cy="50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accept</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data(x+1)</a:t>
              </a:r>
            </a:p>
          </p:txBody>
        </p:sp>
      </p:grpSp>
      <p:grpSp>
        <p:nvGrpSpPr>
          <p:cNvPr id="12" name="Group 11">
            <a:extLst>
              <a:ext uri="{FF2B5EF4-FFF2-40B4-BE49-F238E27FC236}">
                <a16:creationId xmlns:a16="http://schemas.microsoft.com/office/drawing/2014/main" id="{2FBF50D0-D345-1348-8991-01B659F7A8D4}"/>
              </a:ext>
            </a:extLst>
          </p:cNvPr>
          <p:cNvGrpSpPr/>
          <p:nvPr/>
        </p:nvGrpSpPr>
        <p:grpSpPr>
          <a:xfrm>
            <a:off x="7997186" y="2493962"/>
            <a:ext cx="3646488" cy="2992438"/>
            <a:chOff x="3134903" y="2369497"/>
            <a:chExt cx="3646488" cy="2992438"/>
          </a:xfrm>
        </p:grpSpPr>
        <p:grpSp>
          <p:nvGrpSpPr>
            <p:cNvPr id="7" name="Group 6">
              <a:extLst>
                <a:ext uri="{FF2B5EF4-FFF2-40B4-BE49-F238E27FC236}">
                  <a16:creationId xmlns:a16="http://schemas.microsoft.com/office/drawing/2014/main" id="{6190F2C1-0C5D-3A42-A359-9CD3AF8C99E1}"/>
                </a:ext>
              </a:extLst>
            </p:cNvPr>
            <p:cNvGrpSpPr/>
            <p:nvPr/>
          </p:nvGrpSpPr>
          <p:grpSpPr>
            <a:xfrm>
              <a:off x="3134903" y="2369497"/>
              <a:ext cx="3646488" cy="2992438"/>
              <a:chOff x="3134903" y="2369497"/>
              <a:chExt cx="3646488" cy="2992438"/>
            </a:xfrm>
          </p:grpSpPr>
          <p:grpSp>
            <p:nvGrpSpPr>
              <p:cNvPr id="5" name="Group 4">
                <a:extLst>
                  <a:ext uri="{FF2B5EF4-FFF2-40B4-BE49-F238E27FC236}">
                    <a16:creationId xmlns:a16="http://schemas.microsoft.com/office/drawing/2014/main" id="{56EB4120-1B3C-1046-99F5-B25161010680}"/>
                  </a:ext>
                </a:extLst>
              </p:cNvPr>
              <p:cNvGrpSpPr/>
              <p:nvPr/>
            </p:nvGrpSpPr>
            <p:grpSpPr>
              <a:xfrm>
                <a:off x="3134903" y="2369497"/>
                <a:ext cx="3646488" cy="2992438"/>
                <a:chOff x="3134903" y="2369497"/>
                <a:chExt cx="3646488" cy="2992438"/>
              </a:xfrm>
            </p:grpSpPr>
            <p:sp>
              <p:nvSpPr>
                <p:cNvPr id="296" name="Text Box 69">
                  <a:extLst>
                    <a:ext uri="{FF2B5EF4-FFF2-40B4-BE49-F238E27FC236}">
                      <a16:creationId xmlns:a16="http://schemas.microsoft.com/office/drawing/2014/main" id="{EE39D5A5-75E8-1642-A928-9D7249ADC116}"/>
                    </a:ext>
                  </a:extLst>
                </p:cNvPr>
                <p:cNvSpPr txBox="1">
                  <a:spLocks noChangeArrowheads="1"/>
                </p:cNvSpPr>
                <p:nvPr/>
              </p:nvSpPr>
              <p:spPr bwMode="auto">
                <a:xfrm>
                  <a:off x="3134903" y="2369497"/>
                  <a:ext cx="1273175" cy="752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retransmit</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97" name="Freeform 70">
                  <a:extLst>
                    <a:ext uri="{FF2B5EF4-FFF2-40B4-BE49-F238E27FC236}">
                      <a16:creationId xmlns:a16="http://schemas.microsoft.com/office/drawing/2014/main" id="{87666E37-BAB8-714B-BDF4-51ADC162FD6B}"/>
                    </a:ext>
                  </a:extLst>
                </p:cNvPr>
                <p:cNvSpPr>
                  <a:spLocks/>
                </p:cNvSpPr>
                <p:nvPr/>
              </p:nvSpPr>
              <p:spPr bwMode="auto">
                <a:xfrm>
                  <a:off x="4449353" y="2671122"/>
                  <a:ext cx="1527175" cy="2559050"/>
                </a:xfrm>
                <a:custGeom>
                  <a:avLst/>
                  <a:gdLst>
                    <a:gd name="T0" fmla="*/ 0 w 962"/>
                    <a:gd name="T1" fmla="*/ 0 h 1612"/>
                    <a:gd name="T2" fmla="*/ 306 w 962"/>
                    <a:gd name="T3" fmla="*/ 234 h 1612"/>
                    <a:gd name="T4" fmla="*/ 467 w 962"/>
                    <a:gd name="T5" fmla="*/ 1342 h 1612"/>
                    <a:gd name="T6" fmla="*/ 962 w 962"/>
                    <a:gd name="T7" fmla="*/ 1612 h 16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2" h="1612">
                      <a:moveTo>
                        <a:pt x="0" y="0"/>
                      </a:moveTo>
                      <a:cubicBezTo>
                        <a:pt x="50" y="40"/>
                        <a:pt x="228" y="10"/>
                        <a:pt x="306" y="234"/>
                      </a:cubicBezTo>
                      <a:cubicBezTo>
                        <a:pt x="384" y="458"/>
                        <a:pt x="358" y="1112"/>
                        <a:pt x="467" y="1342"/>
                      </a:cubicBezTo>
                      <a:cubicBezTo>
                        <a:pt x="576" y="1572"/>
                        <a:pt x="779" y="1601"/>
                        <a:pt x="962" y="1612"/>
                      </a:cubicBezTo>
                    </a:path>
                  </a:pathLst>
                </a:custGeom>
                <a:noFill/>
                <a:ln w="28575" cap="flat" cmpd="sng">
                  <a:solidFill>
                    <a:srgbClr val="000099"/>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8" name="Text Box 71">
                  <a:extLst>
                    <a:ext uri="{FF2B5EF4-FFF2-40B4-BE49-F238E27FC236}">
                      <a16:creationId xmlns:a16="http://schemas.microsoft.com/office/drawing/2014/main" id="{B25E41D2-C0CA-EB48-880B-B13A1DD07596}"/>
                    </a:ext>
                  </a:extLst>
                </p:cNvPr>
                <p:cNvSpPr txBox="1">
                  <a:spLocks noChangeArrowheads="1"/>
                </p:cNvSpPr>
                <p:nvPr/>
              </p:nvSpPr>
              <p:spPr bwMode="auto">
                <a:xfrm>
                  <a:off x="6009866" y="5025385"/>
                  <a:ext cx="7715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sp>
            <p:nvSpPr>
              <p:cNvPr id="299" name="Oval 72">
                <a:extLst>
                  <a:ext uri="{FF2B5EF4-FFF2-40B4-BE49-F238E27FC236}">
                    <a16:creationId xmlns:a16="http://schemas.microsoft.com/office/drawing/2014/main" id="{64BE47B6-AB1B-DB4F-891D-6475A8808F8F}"/>
                  </a:ext>
                </a:extLst>
              </p:cNvPr>
              <p:cNvSpPr>
                <a:spLocks noChangeArrowheads="1"/>
              </p:cNvSpPr>
              <p:nvPr/>
            </p:nvSpPr>
            <p:spPr bwMode="auto">
              <a:xfrm>
                <a:off x="5933666" y="5152385"/>
                <a:ext cx="90488" cy="88900"/>
              </a:xfrm>
              <a:prstGeom prst="ellipse">
                <a:avLst/>
              </a:prstGeom>
              <a:solidFill>
                <a:srgbClr val="CC0000"/>
              </a:solidFill>
              <a:ln w="9525">
                <a:solidFill>
                  <a:srgbClr val="CC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endParaRPr>
              </a:p>
            </p:txBody>
          </p:sp>
        </p:grpSp>
        <p:sp>
          <p:nvSpPr>
            <p:cNvPr id="300" name="Rectangle 74">
              <a:extLst>
                <a:ext uri="{FF2B5EF4-FFF2-40B4-BE49-F238E27FC236}">
                  <a16:creationId xmlns:a16="http://schemas.microsoft.com/office/drawing/2014/main" id="{27FAA0CE-40E3-9343-AB09-AE069D66FDA9}"/>
                </a:ext>
              </a:extLst>
            </p:cNvPr>
            <p:cNvSpPr>
              <a:spLocks noChangeArrowheads="1"/>
            </p:cNvSpPr>
            <p:nvPr/>
          </p:nvSpPr>
          <p:spPr bwMode="auto">
            <a:xfrm>
              <a:off x="4660491" y="4725570"/>
              <a:ext cx="1071563" cy="2603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1" name="Text Box 75">
              <a:extLst>
                <a:ext uri="{FF2B5EF4-FFF2-40B4-BE49-F238E27FC236}">
                  <a16:creationId xmlns:a16="http://schemas.microsoft.com/office/drawing/2014/main" id="{DDB36B2F-A920-A540-B13F-3450D027F31C}"/>
                </a:ext>
              </a:extLst>
            </p:cNvPr>
            <p:cNvSpPr txBox="1">
              <a:spLocks noChangeArrowheads="1"/>
            </p:cNvSpPr>
            <p:nvPr/>
          </p:nvSpPr>
          <p:spPr bwMode="auto">
            <a:xfrm>
              <a:off x="4768441" y="4650731"/>
              <a:ext cx="1273175" cy="336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req_conn(x)</a:t>
              </a:r>
            </a:p>
          </p:txBody>
        </p:sp>
      </p:grpSp>
      <p:sp>
        <p:nvSpPr>
          <p:cNvPr id="14" name="Freeform 13">
            <a:extLst>
              <a:ext uri="{FF2B5EF4-FFF2-40B4-BE49-F238E27FC236}">
                <a16:creationId xmlns:a16="http://schemas.microsoft.com/office/drawing/2014/main" id="{1777275B-B883-3D44-8A7B-6DD2718917C4}"/>
              </a:ext>
            </a:extLst>
          </p:cNvPr>
          <p:cNvSpPr/>
          <p:nvPr/>
        </p:nvSpPr>
        <p:spPr>
          <a:xfrm>
            <a:off x="7997371" y="1857830"/>
            <a:ext cx="4194629" cy="3062514"/>
          </a:xfrm>
          <a:custGeom>
            <a:avLst/>
            <a:gdLst>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481943 w 3889829"/>
              <a:gd name="connsiteY8" fmla="*/ 2540000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1190172 w 3889829"/>
              <a:gd name="connsiteY9" fmla="*/ 2931886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49715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106057"/>
              <a:gd name="connsiteX1" fmla="*/ 1016000 w 3889829"/>
              <a:gd name="connsiteY1" fmla="*/ 29029 h 3106057"/>
              <a:gd name="connsiteX2" fmla="*/ 1611086 w 3889829"/>
              <a:gd name="connsiteY2" fmla="*/ 58057 h 3106057"/>
              <a:gd name="connsiteX3" fmla="*/ 2989943 w 3889829"/>
              <a:gd name="connsiteY3" fmla="*/ 101600 h 3106057"/>
              <a:gd name="connsiteX4" fmla="*/ 3889829 w 3889829"/>
              <a:gd name="connsiteY4" fmla="*/ 87086 h 3106057"/>
              <a:gd name="connsiteX5" fmla="*/ 3860800 w 3889829"/>
              <a:gd name="connsiteY5" fmla="*/ 3091543 h 3106057"/>
              <a:gd name="connsiteX6" fmla="*/ 3468915 w 3889829"/>
              <a:gd name="connsiteY6" fmla="*/ 2540000 h 3106057"/>
              <a:gd name="connsiteX7" fmla="*/ 3265715 w 3889829"/>
              <a:gd name="connsiteY7" fmla="*/ 2510971 h 3106057"/>
              <a:gd name="connsiteX8" fmla="*/ 2598057 w 3889829"/>
              <a:gd name="connsiteY8" fmla="*/ 2525486 h 3106057"/>
              <a:gd name="connsiteX9" fmla="*/ 2235201 w 3889829"/>
              <a:gd name="connsiteY9" fmla="*/ 2801257 h 3106057"/>
              <a:gd name="connsiteX10" fmla="*/ 435429 w 3889829"/>
              <a:gd name="connsiteY10" fmla="*/ 3106057 h 3106057"/>
              <a:gd name="connsiteX11" fmla="*/ 29029 w 3889829"/>
              <a:gd name="connsiteY11" fmla="*/ 3062514 h 3106057"/>
              <a:gd name="connsiteX12" fmla="*/ 0 w 3889829"/>
              <a:gd name="connsiteY12" fmla="*/ 0 h 3106057"/>
              <a:gd name="connsiteX0" fmla="*/ 0 w 3889829"/>
              <a:gd name="connsiteY0" fmla="*/ 0 h 3091543"/>
              <a:gd name="connsiteX1" fmla="*/ 1016000 w 3889829"/>
              <a:gd name="connsiteY1" fmla="*/ 29029 h 3091543"/>
              <a:gd name="connsiteX2" fmla="*/ 1611086 w 3889829"/>
              <a:gd name="connsiteY2" fmla="*/ 58057 h 3091543"/>
              <a:gd name="connsiteX3" fmla="*/ 2989943 w 3889829"/>
              <a:gd name="connsiteY3" fmla="*/ 101600 h 3091543"/>
              <a:gd name="connsiteX4" fmla="*/ 3889829 w 3889829"/>
              <a:gd name="connsiteY4" fmla="*/ 87086 h 3091543"/>
              <a:gd name="connsiteX5" fmla="*/ 3860800 w 3889829"/>
              <a:gd name="connsiteY5" fmla="*/ 3091543 h 3091543"/>
              <a:gd name="connsiteX6" fmla="*/ 3468915 w 3889829"/>
              <a:gd name="connsiteY6" fmla="*/ 2540000 h 3091543"/>
              <a:gd name="connsiteX7" fmla="*/ 3265715 w 3889829"/>
              <a:gd name="connsiteY7" fmla="*/ 2510971 h 3091543"/>
              <a:gd name="connsiteX8" fmla="*/ 2598057 w 3889829"/>
              <a:gd name="connsiteY8" fmla="*/ 2525486 h 3091543"/>
              <a:gd name="connsiteX9" fmla="*/ 2235201 w 3889829"/>
              <a:gd name="connsiteY9" fmla="*/ 2801257 h 3091543"/>
              <a:gd name="connsiteX10" fmla="*/ 1088572 w 3889829"/>
              <a:gd name="connsiteY10" fmla="*/ 3033485 h 3091543"/>
              <a:gd name="connsiteX11" fmla="*/ 29029 w 3889829"/>
              <a:gd name="connsiteY11" fmla="*/ 3062514 h 3091543"/>
              <a:gd name="connsiteX12" fmla="*/ 0 w 3889829"/>
              <a:gd name="connsiteY12" fmla="*/ 0 h 3091543"/>
              <a:gd name="connsiteX0" fmla="*/ 0 w 4209143"/>
              <a:gd name="connsiteY0" fmla="*/ 14514 h 3062514"/>
              <a:gd name="connsiteX1" fmla="*/ 1335314 w 4209143"/>
              <a:gd name="connsiteY1" fmla="*/ 0 h 3062514"/>
              <a:gd name="connsiteX2" fmla="*/ 1930400 w 4209143"/>
              <a:gd name="connsiteY2" fmla="*/ 29028 h 3062514"/>
              <a:gd name="connsiteX3" fmla="*/ 3309257 w 4209143"/>
              <a:gd name="connsiteY3" fmla="*/ 72571 h 3062514"/>
              <a:gd name="connsiteX4" fmla="*/ 4209143 w 4209143"/>
              <a:gd name="connsiteY4" fmla="*/ 58057 h 3062514"/>
              <a:gd name="connsiteX5" fmla="*/ 4180114 w 4209143"/>
              <a:gd name="connsiteY5" fmla="*/ 3062514 h 3062514"/>
              <a:gd name="connsiteX6" fmla="*/ 3788229 w 4209143"/>
              <a:gd name="connsiteY6" fmla="*/ 2510971 h 3062514"/>
              <a:gd name="connsiteX7" fmla="*/ 3585029 w 4209143"/>
              <a:gd name="connsiteY7" fmla="*/ 2481942 h 3062514"/>
              <a:gd name="connsiteX8" fmla="*/ 2917371 w 4209143"/>
              <a:gd name="connsiteY8" fmla="*/ 2496457 h 3062514"/>
              <a:gd name="connsiteX9" fmla="*/ 2554515 w 4209143"/>
              <a:gd name="connsiteY9" fmla="*/ 2772228 h 3062514"/>
              <a:gd name="connsiteX10" fmla="*/ 1407886 w 4209143"/>
              <a:gd name="connsiteY10" fmla="*/ 3004456 h 3062514"/>
              <a:gd name="connsiteX11" fmla="*/ 348343 w 4209143"/>
              <a:gd name="connsiteY11" fmla="*/ 3033485 h 3062514"/>
              <a:gd name="connsiteX12" fmla="*/ 0 w 4209143"/>
              <a:gd name="connsiteY12" fmla="*/ 14514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333829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101600 w 4194629"/>
              <a:gd name="connsiteY11" fmla="*/ 3033485 h 3062514"/>
              <a:gd name="connsiteX12" fmla="*/ 0 w 4194629"/>
              <a:gd name="connsiteY12" fmla="*/ 29028 h 3062514"/>
              <a:gd name="connsiteX0" fmla="*/ 0 w 4194629"/>
              <a:gd name="connsiteY0" fmla="*/ 29028 h 3062514"/>
              <a:gd name="connsiteX1" fmla="*/ 1320800 w 4194629"/>
              <a:gd name="connsiteY1" fmla="*/ 0 h 3062514"/>
              <a:gd name="connsiteX2" fmla="*/ 1915886 w 4194629"/>
              <a:gd name="connsiteY2" fmla="*/ 29028 h 3062514"/>
              <a:gd name="connsiteX3" fmla="*/ 3294743 w 4194629"/>
              <a:gd name="connsiteY3" fmla="*/ 72571 h 3062514"/>
              <a:gd name="connsiteX4" fmla="*/ 4194629 w 4194629"/>
              <a:gd name="connsiteY4" fmla="*/ 58057 h 3062514"/>
              <a:gd name="connsiteX5" fmla="*/ 4165600 w 4194629"/>
              <a:gd name="connsiteY5" fmla="*/ 3062514 h 3062514"/>
              <a:gd name="connsiteX6" fmla="*/ 3773715 w 4194629"/>
              <a:gd name="connsiteY6" fmla="*/ 2510971 h 3062514"/>
              <a:gd name="connsiteX7" fmla="*/ 3570515 w 4194629"/>
              <a:gd name="connsiteY7" fmla="*/ 2481942 h 3062514"/>
              <a:gd name="connsiteX8" fmla="*/ 2902857 w 4194629"/>
              <a:gd name="connsiteY8" fmla="*/ 2496457 h 3062514"/>
              <a:gd name="connsiteX9" fmla="*/ 2540001 w 4194629"/>
              <a:gd name="connsiteY9" fmla="*/ 2772228 h 3062514"/>
              <a:gd name="connsiteX10" fmla="*/ 1393372 w 4194629"/>
              <a:gd name="connsiteY10" fmla="*/ 3004456 h 3062514"/>
              <a:gd name="connsiteX11" fmla="*/ 29028 w 4194629"/>
              <a:gd name="connsiteY11" fmla="*/ 3033485 h 3062514"/>
              <a:gd name="connsiteX12" fmla="*/ 0 w 4194629"/>
              <a:gd name="connsiteY12" fmla="*/ 29028 h 306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4629" h="3062514">
                <a:moveTo>
                  <a:pt x="0" y="29028"/>
                </a:moveTo>
                <a:lnTo>
                  <a:pt x="1320800" y="0"/>
                </a:lnTo>
                <a:lnTo>
                  <a:pt x="1915886" y="29028"/>
                </a:lnTo>
                <a:lnTo>
                  <a:pt x="3294743" y="72571"/>
                </a:lnTo>
                <a:lnTo>
                  <a:pt x="4194629" y="58057"/>
                </a:lnTo>
                <a:lnTo>
                  <a:pt x="4165600" y="3062514"/>
                </a:lnTo>
                <a:lnTo>
                  <a:pt x="3773715" y="2510971"/>
                </a:lnTo>
                <a:lnTo>
                  <a:pt x="3570515" y="2481942"/>
                </a:lnTo>
                <a:lnTo>
                  <a:pt x="2902857" y="2496457"/>
                </a:lnTo>
                <a:lnTo>
                  <a:pt x="2540001" y="2772228"/>
                </a:lnTo>
                <a:lnTo>
                  <a:pt x="1393372" y="3004456"/>
                </a:lnTo>
                <a:lnTo>
                  <a:pt x="29028" y="3033485"/>
                </a:lnTo>
                <a:lnTo>
                  <a:pt x="0" y="29028"/>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20781058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4A7CA-2394-DC10-FD55-C4D4740135A0}"/>
              </a:ext>
            </a:extLst>
          </p:cNvPr>
          <p:cNvSpPr>
            <a:spLocks noGrp="1"/>
          </p:cNvSpPr>
          <p:nvPr>
            <p:ph idx="1"/>
          </p:nvPr>
        </p:nvSpPr>
        <p:spPr/>
        <p:txBody>
          <a:bodyPr/>
          <a:lstStyle/>
          <a:p>
            <a:r>
              <a:rPr lang="en-US" dirty="0"/>
              <a:t>A common DoS attack</a:t>
            </a:r>
          </a:p>
        </p:txBody>
      </p:sp>
      <p:sp>
        <p:nvSpPr>
          <p:cNvPr id="3" name="Title 2">
            <a:extLst>
              <a:ext uri="{FF2B5EF4-FFF2-40B4-BE49-F238E27FC236}">
                <a16:creationId xmlns:a16="http://schemas.microsoft.com/office/drawing/2014/main" id="{14D15F06-AFBF-8F97-6D50-2FB72466BC88}"/>
              </a:ext>
            </a:extLst>
          </p:cNvPr>
          <p:cNvSpPr>
            <a:spLocks noGrp="1"/>
          </p:cNvSpPr>
          <p:nvPr>
            <p:ph type="title"/>
          </p:nvPr>
        </p:nvSpPr>
        <p:spPr/>
        <p:txBody>
          <a:bodyPr/>
          <a:lstStyle/>
          <a:p>
            <a:r>
              <a:rPr lang="en-US" dirty="0"/>
              <a:t>SYN flood attack</a:t>
            </a:r>
          </a:p>
        </p:txBody>
      </p:sp>
    </p:spTree>
    <p:extLst>
      <p:ext uri="{BB962C8B-B14F-4D97-AF65-F5344CB8AC3E}">
        <p14:creationId xmlns:p14="http://schemas.microsoft.com/office/powerpoint/2010/main" val="2949324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E751B-263F-9CCB-790B-FE28D21821E1}"/>
              </a:ext>
            </a:extLst>
          </p:cNvPr>
          <p:cNvSpPr>
            <a:spLocks noGrp="1"/>
          </p:cNvSpPr>
          <p:nvPr>
            <p:ph idx="1"/>
          </p:nvPr>
        </p:nvSpPr>
        <p:spPr/>
        <p:txBody>
          <a:bodyPr>
            <a:normAutofit/>
          </a:bodyPr>
          <a:lstStyle/>
          <a:p>
            <a:r>
              <a:rPr lang="en-US" dirty="0"/>
              <a:t>say port 6789, on a target host, </a:t>
            </a:r>
            <a:r>
              <a:rPr lang="en-US" dirty="0" err="1"/>
              <a:t>nmap</a:t>
            </a:r>
            <a:r>
              <a:rPr lang="en-US" dirty="0"/>
              <a:t> will send a TCP SYN segment</a:t>
            </a:r>
          </a:p>
          <a:p>
            <a:r>
              <a:rPr lang="en-US" dirty="0"/>
              <a:t>Three possible outcomes:</a:t>
            </a:r>
          </a:p>
          <a:p>
            <a:pPr marL="644525" indent="-514350">
              <a:buFont typeface="+mj-lt"/>
              <a:buAutoNum type="arabicPeriod"/>
            </a:pPr>
            <a:r>
              <a:rPr lang="en-US" dirty="0"/>
              <a:t>Receives a TCP </a:t>
            </a:r>
            <a:r>
              <a:rPr lang="en-US" dirty="0" err="1"/>
              <a:t>synack</a:t>
            </a:r>
            <a:r>
              <a:rPr lang="en-US" dirty="0"/>
              <a:t> segment </a:t>
            </a:r>
          </a:p>
          <a:p>
            <a:pPr marL="644525" indent="-514350">
              <a:buFont typeface="+mj-lt"/>
              <a:buAutoNum type="arabicPeriod"/>
            </a:pPr>
            <a:r>
              <a:rPr lang="en-US" dirty="0"/>
              <a:t>Receives a TCP RST segment </a:t>
            </a:r>
          </a:p>
          <a:p>
            <a:pPr marL="987425" lvl="1" indent="-514350"/>
            <a:r>
              <a:rPr lang="en-US" dirty="0"/>
              <a:t>Syn segment reached the target host, but the target host is not running an application with </a:t>
            </a:r>
            <a:r>
              <a:rPr lang="en-US" dirty="0" err="1"/>
              <a:t>tcp</a:t>
            </a:r>
            <a:r>
              <a:rPr lang="en-US" dirty="0"/>
              <a:t> port 6789. </a:t>
            </a:r>
          </a:p>
          <a:p>
            <a:pPr marL="987425" lvl="1" indent="-514350"/>
            <a:r>
              <a:rPr lang="en-US" dirty="0"/>
              <a:t>But the sender at least knows that the segments destined to the host at port 6789 are not blocked</a:t>
            </a:r>
          </a:p>
          <a:p>
            <a:pPr marL="644525" indent="-514350">
              <a:buFont typeface="+mj-lt"/>
              <a:buAutoNum type="arabicPeriod"/>
            </a:pPr>
            <a:r>
              <a:rPr lang="en-US" dirty="0"/>
              <a:t>Receives nothing</a:t>
            </a:r>
          </a:p>
        </p:txBody>
      </p:sp>
      <p:sp>
        <p:nvSpPr>
          <p:cNvPr id="3" name="Title 2">
            <a:extLst>
              <a:ext uri="{FF2B5EF4-FFF2-40B4-BE49-F238E27FC236}">
                <a16:creationId xmlns:a16="http://schemas.microsoft.com/office/drawing/2014/main" id="{939EA7DF-65A7-1147-7D29-A00F464A8F53}"/>
              </a:ext>
            </a:extLst>
          </p:cNvPr>
          <p:cNvSpPr>
            <a:spLocks noGrp="1"/>
          </p:cNvSpPr>
          <p:nvPr>
            <p:ph type="title"/>
          </p:nvPr>
        </p:nvSpPr>
        <p:spPr/>
        <p:txBody>
          <a:bodyPr/>
          <a:lstStyle/>
          <a:p>
            <a:r>
              <a:rPr lang="en-US" dirty="0"/>
              <a:t>Nmap-port scanning tool </a:t>
            </a:r>
          </a:p>
        </p:txBody>
      </p:sp>
    </p:spTree>
    <p:extLst>
      <p:ext uri="{BB962C8B-B14F-4D97-AF65-F5344CB8AC3E}">
        <p14:creationId xmlns:p14="http://schemas.microsoft.com/office/powerpoint/2010/main" val="23701412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8106-A46B-59B8-6318-6E55ADC91E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CE9CA1-F424-A579-91E6-85723CC0BBC4}"/>
              </a:ext>
            </a:extLst>
          </p:cNvPr>
          <p:cNvSpPr>
            <a:spLocks noGrp="1"/>
          </p:cNvSpPr>
          <p:nvPr>
            <p:ph type="title"/>
          </p:nvPr>
        </p:nvSpPr>
        <p:spPr/>
        <p:txBody>
          <a:bodyPr/>
          <a:lstStyle/>
          <a:p>
            <a:r>
              <a:rPr lang="en-US" dirty="0"/>
              <a:t>Internet Censorship</a:t>
            </a:r>
          </a:p>
        </p:txBody>
      </p:sp>
      <p:sp>
        <p:nvSpPr>
          <p:cNvPr id="6" name="TextBox 5">
            <a:extLst>
              <a:ext uri="{FF2B5EF4-FFF2-40B4-BE49-F238E27FC236}">
                <a16:creationId xmlns:a16="http://schemas.microsoft.com/office/drawing/2014/main" id="{0E35757C-B08A-874B-4354-21D8DAEBC374}"/>
              </a:ext>
            </a:extLst>
          </p:cNvPr>
          <p:cNvSpPr txBox="1"/>
          <p:nvPr/>
        </p:nvSpPr>
        <p:spPr>
          <a:xfrm>
            <a:off x="2182091" y="6293922"/>
            <a:ext cx="6097978" cy="369332"/>
          </a:xfrm>
          <a:prstGeom prst="rect">
            <a:avLst/>
          </a:prstGeom>
          <a:noFill/>
        </p:spPr>
        <p:txBody>
          <a:bodyPr wrap="square">
            <a:spAutoFit/>
          </a:bodyPr>
          <a:lstStyle/>
          <a:p>
            <a:r>
              <a:rPr lang="en-US" dirty="0"/>
              <a:t>Source: https://</a:t>
            </a:r>
            <a:r>
              <a:rPr lang="en-US" dirty="0" err="1"/>
              <a:t>www.youtube.com</a:t>
            </a:r>
            <a:r>
              <a:rPr lang="en-US" dirty="0"/>
              <a:t>/</a:t>
            </a:r>
            <a:r>
              <a:rPr lang="en-US" dirty="0" err="1"/>
              <a:t>watch?v</a:t>
            </a:r>
            <a:r>
              <a:rPr lang="en-US" dirty="0"/>
              <a:t>=6iJ7KczFArw</a:t>
            </a:r>
          </a:p>
        </p:txBody>
      </p:sp>
      <p:pic>
        <p:nvPicPr>
          <p:cNvPr id="2" name="Picture 1">
            <a:extLst>
              <a:ext uri="{FF2B5EF4-FFF2-40B4-BE49-F238E27FC236}">
                <a16:creationId xmlns:a16="http://schemas.microsoft.com/office/drawing/2014/main" id="{510B6481-5F0B-56D5-FCE7-84322D7B69B8}"/>
              </a:ext>
            </a:extLst>
          </p:cNvPr>
          <p:cNvPicPr>
            <a:picLocks noChangeAspect="1"/>
          </p:cNvPicPr>
          <p:nvPr/>
        </p:nvPicPr>
        <p:blipFill>
          <a:blip r:embed="rId2"/>
          <a:stretch>
            <a:fillRect/>
          </a:stretch>
        </p:blipFill>
        <p:spPr>
          <a:xfrm>
            <a:off x="593934" y="1081471"/>
            <a:ext cx="10165110" cy="5117447"/>
          </a:xfrm>
          <a:prstGeom prst="rect">
            <a:avLst/>
          </a:prstGeom>
        </p:spPr>
      </p:pic>
      <p:pic>
        <p:nvPicPr>
          <p:cNvPr id="5" name="Picture 4">
            <a:extLst>
              <a:ext uri="{FF2B5EF4-FFF2-40B4-BE49-F238E27FC236}">
                <a16:creationId xmlns:a16="http://schemas.microsoft.com/office/drawing/2014/main" id="{0CDC1A4F-0DDB-2404-2DDE-8841B07D1502}"/>
              </a:ext>
            </a:extLst>
          </p:cNvPr>
          <p:cNvPicPr>
            <a:picLocks noChangeAspect="1"/>
          </p:cNvPicPr>
          <p:nvPr/>
        </p:nvPicPr>
        <p:blipFill>
          <a:blip r:embed="rId3"/>
          <a:stretch>
            <a:fillRect/>
          </a:stretch>
        </p:blipFill>
        <p:spPr>
          <a:xfrm>
            <a:off x="4734413" y="1346443"/>
            <a:ext cx="1884151" cy="1581756"/>
          </a:xfrm>
          <a:prstGeom prst="rect">
            <a:avLst/>
          </a:prstGeom>
        </p:spPr>
      </p:pic>
      <p:pic>
        <p:nvPicPr>
          <p:cNvPr id="11" name="Picture 10">
            <a:extLst>
              <a:ext uri="{FF2B5EF4-FFF2-40B4-BE49-F238E27FC236}">
                <a16:creationId xmlns:a16="http://schemas.microsoft.com/office/drawing/2014/main" id="{C75E13C6-59E3-9B44-4612-9F0FB2A1DC70}"/>
              </a:ext>
            </a:extLst>
          </p:cNvPr>
          <p:cNvPicPr>
            <a:picLocks noChangeAspect="1"/>
          </p:cNvPicPr>
          <p:nvPr/>
        </p:nvPicPr>
        <p:blipFill>
          <a:blip r:embed="rId4"/>
          <a:stretch>
            <a:fillRect/>
          </a:stretch>
        </p:blipFill>
        <p:spPr>
          <a:xfrm>
            <a:off x="3076781" y="3340099"/>
            <a:ext cx="1724598" cy="305625"/>
          </a:xfrm>
          <a:prstGeom prst="rect">
            <a:avLst/>
          </a:prstGeom>
        </p:spPr>
      </p:pic>
      <p:pic>
        <p:nvPicPr>
          <p:cNvPr id="12" name="Picture 11">
            <a:extLst>
              <a:ext uri="{FF2B5EF4-FFF2-40B4-BE49-F238E27FC236}">
                <a16:creationId xmlns:a16="http://schemas.microsoft.com/office/drawing/2014/main" id="{56A8EBCA-0F81-CD6B-AC64-68E824B670C1}"/>
              </a:ext>
            </a:extLst>
          </p:cNvPr>
          <p:cNvPicPr>
            <a:picLocks noChangeAspect="1"/>
          </p:cNvPicPr>
          <p:nvPr/>
        </p:nvPicPr>
        <p:blipFill rotWithShape="1">
          <a:blip r:embed="rId5"/>
          <a:srcRect t="-1" b="-1"/>
          <a:stretch/>
        </p:blipFill>
        <p:spPr>
          <a:xfrm>
            <a:off x="3437429" y="4230953"/>
            <a:ext cx="1724589" cy="305625"/>
          </a:xfrm>
          <a:prstGeom prst="rect">
            <a:avLst/>
          </a:prstGeom>
        </p:spPr>
      </p:pic>
      <p:pic>
        <p:nvPicPr>
          <p:cNvPr id="13" name="Picture 12">
            <a:extLst>
              <a:ext uri="{FF2B5EF4-FFF2-40B4-BE49-F238E27FC236}">
                <a16:creationId xmlns:a16="http://schemas.microsoft.com/office/drawing/2014/main" id="{BE51D01A-5F64-D6D7-DAA1-62F4AD4E9C2B}"/>
              </a:ext>
            </a:extLst>
          </p:cNvPr>
          <p:cNvPicPr>
            <a:picLocks noChangeAspect="1"/>
          </p:cNvPicPr>
          <p:nvPr/>
        </p:nvPicPr>
        <p:blipFill>
          <a:blip r:embed="rId6"/>
          <a:stretch>
            <a:fillRect/>
          </a:stretch>
        </p:blipFill>
        <p:spPr>
          <a:xfrm>
            <a:off x="3438427" y="5186750"/>
            <a:ext cx="1708612" cy="394295"/>
          </a:xfrm>
          <a:prstGeom prst="rect">
            <a:avLst/>
          </a:prstGeom>
        </p:spPr>
      </p:pic>
      <p:sp>
        <p:nvSpPr>
          <p:cNvPr id="14" name="Rectangle 13">
            <a:extLst>
              <a:ext uri="{FF2B5EF4-FFF2-40B4-BE49-F238E27FC236}">
                <a16:creationId xmlns:a16="http://schemas.microsoft.com/office/drawing/2014/main" id="{C51DBDDD-E119-0BF5-B47A-1899C2E1E438}"/>
              </a:ext>
            </a:extLst>
          </p:cNvPr>
          <p:cNvSpPr/>
          <p:nvPr/>
        </p:nvSpPr>
        <p:spPr>
          <a:xfrm>
            <a:off x="5271821" y="3351105"/>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F84BBE-49A5-AEE3-B077-4637ED6C16BF}"/>
              </a:ext>
            </a:extLst>
          </p:cNvPr>
          <p:cNvSpPr/>
          <p:nvPr/>
        </p:nvSpPr>
        <p:spPr>
          <a:xfrm>
            <a:off x="5281719" y="4346653"/>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9AADEE-45FE-1AA0-5260-7BB705CDC744}"/>
              </a:ext>
            </a:extLst>
          </p:cNvPr>
          <p:cNvSpPr/>
          <p:nvPr/>
        </p:nvSpPr>
        <p:spPr>
          <a:xfrm>
            <a:off x="5279741" y="5330326"/>
            <a:ext cx="107702" cy="6143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53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F741-2C54-AA6B-10E5-96CDD8FC1AFD}"/>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10544CF7-E1D3-C02B-E609-A456CFB2DCFB}"/>
              </a:ext>
            </a:extLst>
          </p:cNvPr>
          <p:cNvPicPr>
            <a:picLocks noChangeAspect="1"/>
          </p:cNvPicPr>
          <p:nvPr/>
        </p:nvPicPr>
        <p:blipFill rotWithShape="1">
          <a:blip r:embed="rId2"/>
          <a:srcRect l="21062" t="7597"/>
          <a:stretch/>
        </p:blipFill>
        <p:spPr>
          <a:xfrm>
            <a:off x="1340070" y="994318"/>
            <a:ext cx="10152992" cy="5713666"/>
          </a:xfrm>
          <a:prstGeom prst="rect">
            <a:avLst/>
          </a:prstGeom>
        </p:spPr>
      </p:pic>
      <p:sp>
        <p:nvSpPr>
          <p:cNvPr id="4" name="Rectangle 3">
            <a:extLst>
              <a:ext uri="{FF2B5EF4-FFF2-40B4-BE49-F238E27FC236}">
                <a16:creationId xmlns:a16="http://schemas.microsoft.com/office/drawing/2014/main" id="{5F0F6013-E0FC-6834-D2D4-3B0CF2A53DDB}"/>
              </a:ext>
            </a:extLst>
          </p:cNvPr>
          <p:cNvSpPr/>
          <p:nvPr/>
        </p:nvSpPr>
        <p:spPr>
          <a:xfrm>
            <a:off x="7441324" y="3657600"/>
            <a:ext cx="1261242" cy="1592317"/>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7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2CDBB-6599-5BAE-63E5-EDCB8239C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924ED-C555-4FC9-CBEA-640B838CBA1E}"/>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493578DC-42A8-1F9F-E775-1E9B996EDB6A}"/>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9DD23BC1-9F28-F7E1-4503-3645E7132616}"/>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BBFF32CB-F2B6-28BD-4DEF-4472D3BA297B}"/>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3445711A-6358-6574-C555-3DE2B3781E94}"/>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B0608D28-239A-114E-ED20-694BEC79C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F555B1DA-89BA-1B03-5F60-C8C79292930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5A6095E0-DE9C-F89F-F64F-3C960BC502AF}"/>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D871D6D-3848-15C4-EC08-8BE565E6F6BF}"/>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5CDF2A04-821E-A893-08FF-1199852F39D3}"/>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A7DED809-13C4-8A31-E9A4-028BF6449B23}"/>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096B8C37-1A69-9088-927F-BE26C9E2E23B}"/>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352A2FD7-4EDB-9370-2CB4-6AFAEBB4154A}"/>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3BDFA638-7F5B-D06B-2D67-04DDAF8D8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A48B84C6-4725-D1B3-7D10-A88AFE13FE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C0FD7537-296C-88BA-CB86-722FF9229489}"/>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E137520-1331-E690-C257-F6FE2EE133D2}"/>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91FA36D3-9E85-1FEA-D447-174B4C1ED18C}"/>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BEC37323-5033-36EC-6D0C-345F14D4DED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F497644A-622D-3FFF-C910-39E0084EF62A}"/>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67EE9B86-37B6-56EA-BFF7-94B464A94F38}"/>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1447FFB-2550-9212-92EF-10CE80409D88}"/>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27099057-7A9D-69E9-4FE4-FF641B1EF4E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1D0D557C-781B-AA98-4429-7EBA329F40FF}"/>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CD32EB6E-F240-EF14-7AAD-5D40BDFEDD2F}"/>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6BA5D00E-9A9A-0301-7059-E887F2DFDE3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C0425ABF-1C05-B7EE-5C4F-344EA52E1110}"/>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3FB93ED0-1C60-F8DE-3BDA-7309BC9AFBF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0A7FD428-DACD-D626-57BF-907C2CE57CB7}"/>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3E0A6AB5-3867-6281-EFE0-3CB6FA159EA4}"/>
              </a:ext>
            </a:extLst>
          </p:cNvPr>
          <p:cNvCxnSpPr/>
          <p:nvPr/>
        </p:nvCxnSpPr>
        <p:spPr>
          <a:xfrm>
            <a:off x="3183386" y="4597346"/>
            <a:ext cx="0" cy="559341"/>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3E20351-2F8C-836B-F470-57C036E03EFD}"/>
              </a:ext>
            </a:extLst>
          </p:cNvPr>
          <p:cNvSpPr txBox="1"/>
          <p:nvPr/>
        </p:nvSpPr>
        <p:spPr>
          <a:xfrm>
            <a:off x="3266105" y="4374086"/>
            <a:ext cx="1769712" cy="646331"/>
          </a:xfrm>
          <a:prstGeom prst="rect">
            <a:avLst/>
          </a:prstGeom>
          <a:noFill/>
        </p:spPr>
        <p:txBody>
          <a:bodyPr wrap="square" rtlCol="0">
            <a:spAutoFit/>
          </a:bodyPr>
          <a:lstStyle/>
          <a:p>
            <a:r>
              <a:rPr lang="en-US"/>
              <a:t>Send these 4 bytes for me</a:t>
            </a:r>
          </a:p>
        </p:txBody>
      </p:sp>
      <p:grpSp>
        <p:nvGrpSpPr>
          <p:cNvPr id="5" name="Group 28">
            <a:extLst>
              <a:ext uri="{FF2B5EF4-FFF2-40B4-BE49-F238E27FC236}">
                <a16:creationId xmlns:a16="http://schemas.microsoft.com/office/drawing/2014/main" id="{810230A2-713C-69D4-1F04-0D44215400F2}"/>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6DCBD536-A36D-54AE-A4D9-1B81D0F13F8E}"/>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4BFD314F-A33C-970A-7D79-FB227A413CF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23AE55AD-FD61-EA77-B6C6-F3925B3F5CC0}"/>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CB451906-5A7D-8B17-6A1D-001B99AE9C0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A36423AE-FEAF-D7FD-FD26-7417EB6CCFD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259D3D4C-3DFA-29A1-B3D7-CCAFFC2519A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CE70093C-458A-1E51-51C5-8534AB6A71E8}"/>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F2D6D648-86D1-FFD2-7CD2-F18806F5664E}"/>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TextBox 13">
            <a:extLst>
              <a:ext uri="{FF2B5EF4-FFF2-40B4-BE49-F238E27FC236}">
                <a16:creationId xmlns:a16="http://schemas.microsoft.com/office/drawing/2014/main" id="{AEFA4D14-2C90-6EEC-3BDE-C1A87EA20B4B}"/>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15" name="TextBox 14">
            <a:extLst>
              <a:ext uri="{FF2B5EF4-FFF2-40B4-BE49-F238E27FC236}">
                <a16:creationId xmlns:a16="http://schemas.microsoft.com/office/drawing/2014/main" id="{26F5A319-AB38-D840-D59D-206F15C1B927}"/>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358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1707B-E48C-D215-5F09-40C013F05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BD80D-ED56-D946-C2D3-E69050003E04}"/>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D38AF7C3-CC23-581A-ADBF-1E236C71ACD5}"/>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C7B498AD-A932-34ED-BD8A-3C6A5733689D}"/>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3F2518C7-3A35-650D-816E-B2BA9DC6BA59}"/>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A14953CA-148A-AB73-0123-4D3BCC8401E1}"/>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A6EA08B7-687C-9B7E-6F0E-030D6D4B4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82B6A090-4F71-EC58-B466-7E5581149F6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7EF1F309-1444-4DCA-00EF-95E80C5FFD2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F0EC7C3E-4F0B-D87B-0A23-2BAAF82EBF3E}"/>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45EC4674-221A-B69F-4B53-65E76B3B4898}"/>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7F9D0258-C426-C072-4E88-EE1C7F7AA108}"/>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DD5A3DFA-72E6-B2FB-17DD-9380B2D8CEFA}"/>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B9A2AFFF-E2AD-09BB-E4DD-D1D01E281EB0}"/>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43EEBCEF-F2C0-B977-368E-97467D16B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0A62F9CE-D2A5-B033-40BC-DD86BA49B8CB}"/>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1872F9DE-B5AC-D07C-6165-90433CB74B82}"/>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0EF8591F-F6AA-61D1-BA38-AA07EABCDBB8}"/>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F4466AAF-EEF2-640D-C1AB-00EAD6E92282}"/>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A33275DA-2423-F493-FCA9-9B84D1F55D5F}"/>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EC77E0B8-1A7B-71A9-6B31-6890864E89D1}"/>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6D29D959-D5F2-D1DB-A159-34B34D619210}"/>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229AF9F0-B10B-47EE-E7F9-A949B2204210}"/>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D9CD86A-0466-AE2E-F850-2DFE30214E49}"/>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1D7BA9F6-5E37-6FBE-A5B7-7841A916C7F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5BA66885-F834-57AF-FFC4-C40454217E49}"/>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DCBF80C2-BABF-C5A8-B205-72E5D888CAA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759789E0-EF5F-0BF5-8C8D-E665F7CAE4BB}"/>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4C9005EC-4068-CC51-891E-1BE911A2828E}"/>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15D7E7FD-1469-3C05-1521-3A9487AE8E40}"/>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3868952D-A597-43E8-5AF4-66AF264FF982}"/>
              </a:ext>
            </a:extLst>
          </p:cNvPr>
          <p:cNvCxnSpPr>
            <a:cxnSpLocks/>
          </p:cNvCxnSpPr>
          <p:nvPr/>
        </p:nvCxnSpPr>
        <p:spPr>
          <a:xfrm>
            <a:off x="3605561" y="5484966"/>
            <a:ext cx="1614946"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CC7914-C0B5-821E-7AC9-BA29EAF21D85}"/>
              </a:ext>
            </a:extLst>
          </p:cNvPr>
          <p:cNvSpPr txBox="1"/>
          <p:nvPr/>
        </p:nvSpPr>
        <p:spPr>
          <a:xfrm>
            <a:off x="1855754" y="5847761"/>
            <a:ext cx="2972592" cy="646331"/>
          </a:xfrm>
          <a:prstGeom prst="rect">
            <a:avLst/>
          </a:prstGeom>
          <a:noFill/>
        </p:spPr>
        <p:txBody>
          <a:bodyPr wrap="square" rtlCol="0">
            <a:spAutoFit/>
          </a:bodyPr>
          <a:lstStyle/>
          <a:p>
            <a:r>
              <a:rPr lang="en-US"/>
              <a:t>I’ll fit them into 2 packets, each with 3 bytes of the data</a:t>
            </a:r>
          </a:p>
        </p:txBody>
      </p:sp>
      <p:grpSp>
        <p:nvGrpSpPr>
          <p:cNvPr id="5" name="Group 28">
            <a:extLst>
              <a:ext uri="{FF2B5EF4-FFF2-40B4-BE49-F238E27FC236}">
                <a16:creationId xmlns:a16="http://schemas.microsoft.com/office/drawing/2014/main" id="{E6F6E318-FF87-B683-2244-9EED4E2CB464}"/>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DF3FA8BA-636F-5D51-1869-EB5356C6CBB7}"/>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9517CB10-7DB3-D595-3227-00E1FEAC64C5}"/>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5B0ECB86-4585-4F17-4DC6-9A7003CDA6B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A7607CCB-7FF2-DEA0-835B-B114498017C1}"/>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07A0E8C1-3D81-C36F-4202-1CA36D14AA63}"/>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D46C9310-BA9E-FBA1-C149-F0FBD0AC90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5CEF6150-43A5-21A3-F4D6-43FE240DC6FA}"/>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F912E7AE-9D98-4BA0-73EE-B6C18709864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Rectangle 29">
            <a:extLst>
              <a:ext uri="{FF2B5EF4-FFF2-40B4-BE49-F238E27FC236}">
                <a16:creationId xmlns:a16="http://schemas.microsoft.com/office/drawing/2014/main" id="{7A208203-E642-9352-75BE-A0F8E814325C}"/>
              </a:ext>
            </a:extLst>
          </p:cNvPr>
          <p:cNvSpPr>
            <a:spLocks noChangeArrowheads="1"/>
          </p:cNvSpPr>
          <p:nvPr/>
        </p:nvSpPr>
        <p:spPr bwMode="auto">
          <a:xfrm>
            <a:off x="4844969" y="4898623"/>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 name="Rectangle 29">
            <a:extLst>
              <a:ext uri="{FF2B5EF4-FFF2-40B4-BE49-F238E27FC236}">
                <a16:creationId xmlns:a16="http://schemas.microsoft.com/office/drawing/2014/main" id="{D142E523-C941-3CD8-BB64-2C512652EBC6}"/>
              </a:ext>
            </a:extLst>
          </p:cNvPr>
          <p:cNvSpPr>
            <a:spLocks noChangeArrowheads="1"/>
          </p:cNvSpPr>
          <p:nvPr/>
        </p:nvSpPr>
        <p:spPr bwMode="auto">
          <a:xfrm>
            <a:off x="4300802" y="4898623"/>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TextBox 18">
            <a:extLst>
              <a:ext uri="{FF2B5EF4-FFF2-40B4-BE49-F238E27FC236}">
                <a16:creationId xmlns:a16="http://schemas.microsoft.com/office/drawing/2014/main" id="{2A046727-EA27-F85F-6150-E22DAF370944}"/>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0" name="TextBox 19">
            <a:extLst>
              <a:ext uri="{FF2B5EF4-FFF2-40B4-BE49-F238E27FC236}">
                <a16:creationId xmlns:a16="http://schemas.microsoft.com/office/drawing/2014/main" id="{71C33481-8D91-38E7-F011-1DBCC5E5C392}"/>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634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BA84B-224D-84E1-DBD5-B4E4E544E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9CBCF-F219-DAAC-C6AE-2DC4B79EA865}"/>
              </a:ext>
            </a:extLst>
          </p:cNvPr>
          <p:cNvSpPr>
            <a:spLocks noGrp="1"/>
          </p:cNvSpPr>
          <p:nvPr>
            <p:ph type="title"/>
          </p:nvPr>
        </p:nvSpPr>
        <p:spPr>
          <a:xfrm>
            <a:off x="798690" y="289325"/>
            <a:ext cx="11393310" cy="894622"/>
          </a:xfrm>
        </p:spPr>
        <p:txBody>
          <a:bodyPr>
            <a:normAutofit fontScale="90000"/>
          </a:bodyPr>
          <a:lstStyle/>
          <a:p>
            <a:r>
              <a:rPr lang="en-US" sz="4800"/>
              <a:t>TCP: a widely-used reliable transport protocol</a:t>
            </a:r>
            <a:endParaRPr lang="en-US" sz="4400" b="0"/>
          </a:p>
        </p:txBody>
      </p:sp>
      <p:sp>
        <p:nvSpPr>
          <p:cNvPr id="71" name="Rectangle 4">
            <a:extLst>
              <a:ext uri="{FF2B5EF4-FFF2-40B4-BE49-F238E27FC236}">
                <a16:creationId xmlns:a16="http://schemas.microsoft.com/office/drawing/2014/main" id="{5CC9A84C-381F-062D-00A3-04F09FF46E40}"/>
              </a:ext>
            </a:extLst>
          </p:cNvPr>
          <p:cNvSpPr txBox="1">
            <a:spLocks noChangeArrowheads="1"/>
          </p:cNvSpPr>
          <p:nvPr/>
        </p:nvSpPr>
        <p:spPr>
          <a:xfrm>
            <a:off x="687959" y="1322613"/>
            <a:ext cx="11118217" cy="11775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a:latin typeface="Calibri" panose="020F0502020204030204"/>
                <a:ea typeface="ＭＳ Ｐゴシック" panose="020B0600070205080204" pitchFamily="34" charset="-128"/>
              </a:rPr>
              <a:t>Guarantees </a:t>
            </a:r>
            <a:r>
              <a:rPr kumimoji="0" lang="en-US" altLang="en-US" sz="32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message boundaries”</a:t>
            </a:r>
          </a:p>
        </p:txBody>
      </p:sp>
      <p:grpSp>
        <p:nvGrpSpPr>
          <p:cNvPr id="131" name="Group 130">
            <a:extLst>
              <a:ext uri="{FF2B5EF4-FFF2-40B4-BE49-F238E27FC236}">
                <a16:creationId xmlns:a16="http://schemas.microsoft.com/office/drawing/2014/main" id="{31537A19-0FA8-4CAB-F717-5D0431D131A7}"/>
              </a:ext>
            </a:extLst>
          </p:cNvPr>
          <p:cNvGrpSpPr/>
          <p:nvPr/>
        </p:nvGrpSpPr>
        <p:grpSpPr>
          <a:xfrm>
            <a:off x="1049077" y="3808852"/>
            <a:ext cx="2665162" cy="1655612"/>
            <a:chOff x="2565360" y="3005852"/>
            <a:chExt cx="1869816" cy="1161539"/>
          </a:xfrm>
        </p:grpSpPr>
        <p:sp>
          <p:nvSpPr>
            <p:cNvPr id="129" name="Oval 19">
              <a:extLst>
                <a:ext uri="{FF2B5EF4-FFF2-40B4-BE49-F238E27FC236}">
                  <a16:creationId xmlns:a16="http://schemas.microsoft.com/office/drawing/2014/main" id="{6470835F-147C-0E27-160D-385162EF79F6}"/>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72" name="Group 194">
              <a:extLst>
                <a:ext uri="{FF2B5EF4-FFF2-40B4-BE49-F238E27FC236}">
                  <a16:creationId xmlns:a16="http://schemas.microsoft.com/office/drawing/2014/main" id="{E4615DA6-C2BD-B713-5861-F1FCE8652735}"/>
                </a:ext>
              </a:extLst>
            </p:cNvPr>
            <p:cNvGrpSpPr>
              <a:grpSpLocks/>
            </p:cNvGrpSpPr>
            <p:nvPr/>
          </p:nvGrpSpPr>
          <p:grpSpPr bwMode="auto">
            <a:xfrm>
              <a:off x="2968242" y="3005852"/>
              <a:ext cx="501813" cy="512284"/>
              <a:chOff x="-44" y="1473"/>
              <a:chExt cx="981" cy="1105"/>
            </a:xfrm>
          </p:grpSpPr>
          <p:pic>
            <p:nvPicPr>
              <p:cNvPr id="125" name="Picture 195" descr="desktop_computer_stylized_medium">
                <a:extLst>
                  <a:ext uri="{FF2B5EF4-FFF2-40B4-BE49-F238E27FC236}">
                    <a16:creationId xmlns:a16="http://schemas.microsoft.com/office/drawing/2014/main" id="{3078B5A9-9580-9E75-DE38-F178225A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196">
                <a:extLst>
                  <a:ext uri="{FF2B5EF4-FFF2-40B4-BE49-F238E27FC236}">
                    <a16:creationId xmlns:a16="http://schemas.microsoft.com/office/drawing/2014/main" id="{E9E643E5-30BE-4BAC-BB75-0E6E909D3C67}"/>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77" name="Straight Connector 76">
              <a:extLst>
                <a:ext uri="{FF2B5EF4-FFF2-40B4-BE49-F238E27FC236}">
                  <a16:creationId xmlns:a16="http://schemas.microsoft.com/office/drawing/2014/main" id="{987315A2-9FDA-8971-2335-11A3B0416FEB}"/>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F344E6A-CD92-0EC5-D2DC-A255E68F1B65}"/>
                </a:ext>
              </a:extLst>
            </p:cNvPr>
            <p:cNvSpPr txBox="1"/>
            <p:nvPr/>
          </p:nvSpPr>
          <p:spPr>
            <a:xfrm>
              <a:off x="2565360" y="3617814"/>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TextBox 80">
              <a:extLst>
                <a:ext uri="{FF2B5EF4-FFF2-40B4-BE49-F238E27FC236}">
                  <a16:creationId xmlns:a16="http://schemas.microsoft.com/office/drawing/2014/main" id="{98C9998A-79CE-C517-2549-BDFDDE610F13}"/>
                </a:ext>
              </a:extLst>
            </p:cNvPr>
            <p:cNvSpPr txBox="1"/>
            <p:nvPr/>
          </p:nvSpPr>
          <p:spPr>
            <a:xfrm>
              <a:off x="2630446" y="3951462"/>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D8AFAF9B-50AC-B66B-BD52-FBCF6C785431}"/>
              </a:ext>
            </a:extLst>
          </p:cNvPr>
          <p:cNvGrpSpPr/>
          <p:nvPr/>
        </p:nvGrpSpPr>
        <p:grpSpPr>
          <a:xfrm>
            <a:off x="7896752" y="3771576"/>
            <a:ext cx="3278578" cy="1630846"/>
            <a:chOff x="2882467" y="3005852"/>
            <a:chExt cx="2300175" cy="1144164"/>
          </a:xfrm>
        </p:grpSpPr>
        <p:sp>
          <p:nvSpPr>
            <p:cNvPr id="144" name="Oval 19">
              <a:extLst>
                <a:ext uri="{FF2B5EF4-FFF2-40B4-BE49-F238E27FC236}">
                  <a16:creationId xmlns:a16="http://schemas.microsoft.com/office/drawing/2014/main" id="{9C9F6171-569D-AF44-B5F4-AF6850121CF2}"/>
                </a:ext>
              </a:extLst>
            </p:cNvPr>
            <p:cNvSpPr>
              <a:spLocks noChangeArrowheads="1"/>
            </p:cNvSpPr>
            <p:nvPr/>
          </p:nvSpPr>
          <p:spPr bwMode="auto">
            <a:xfrm>
              <a:off x="3213622" y="3125321"/>
              <a:ext cx="1145308"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36" name="Group 194">
              <a:extLst>
                <a:ext uri="{FF2B5EF4-FFF2-40B4-BE49-F238E27FC236}">
                  <a16:creationId xmlns:a16="http://schemas.microsoft.com/office/drawing/2014/main" id="{D317DFFD-4CEC-2790-4665-6D48D4F677F3}"/>
                </a:ext>
              </a:extLst>
            </p:cNvPr>
            <p:cNvGrpSpPr>
              <a:grpSpLocks/>
            </p:cNvGrpSpPr>
            <p:nvPr/>
          </p:nvGrpSpPr>
          <p:grpSpPr bwMode="auto">
            <a:xfrm>
              <a:off x="2968242" y="3005852"/>
              <a:ext cx="501813" cy="512284"/>
              <a:chOff x="-44" y="1473"/>
              <a:chExt cx="981" cy="1105"/>
            </a:xfrm>
          </p:grpSpPr>
          <p:pic>
            <p:nvPicPr>
              <p:cNvPr id="140" name="Picture 195" descr="desktop_computer_stylized_medium">
                <a:extLst>
                  <a:ext uri="{FF2B5EF4-FFF2-40B4-BE49-F238E27FC236}">
                    <a16:creationId xmlns:a16="http://schemas.microsoft.com/office/drawing/2014/main" id="{7AE5157C-99DE-BCBF-CEDC-26585B6FA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Freeform 196">
                <a:extLst>
                  <a:ext uri="{FF2B5EF4-FFF2-40B4-BE49-F238E27FC236}">
                    <a16:creationId xmlns:a16="http://schemas.microsoft.com/office/drawing/2014/main" id="{80B37044-BFA0-ABE4-B1DE-DC739CEF77D0}"/>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cxnSp>
          <p:nvCxnSpPr>
            <p:cNvPr id="137" name="Straight Connector 136">
              <a:extLst>
                <a:ext uri="{FF2B5EF4-FFF2-40B4-BE49-F238E27FC236}">
                  <a16:creationId xmlns:a16="http://schemas.microsoft.com/office/drawing/2014/main" id="{B34775D9-34D9-5F48-5E1A-FA459C0738E0}"/>
                </a:ext>
              </a:extLst>
            </p:cNvPr>
            <p:cNvCxnSpPr>
              <a:cxnSpLocks/>
            </p:cNvCxnSpPr>
            <p:nvPr/>
          </p:nvCxnSpPr>
          <p:spPr>
            <a:xfrm>
              <a:off x="2882467" y="3898972"/>
              <a:ext cx="1552709"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7DB0E4E7-6659-D3E0-3557-11405474871C}"/>
                </a:ext>
              </a:extLst>
            </p:cNvPr>
            <p:cNvSpPr txBox="1"/>
            <p:nvPr/>
          </p:nvSpPr>
          <p:spPr>
            <a:xfrm>
              <a:off x="4268035" y="3585193"/>
              <a:ext cx="91460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TextBox 138">
              <a:extLst>
                <a:ext uri="{FF2B5EF4-FFF2-40B4-BE49-F238E27FC236}">
                  <a16:creationId xmlns:a16="http://schemas.microsoft.com/office/drawing/2014/main" id="{AC3E5A03-D83F-2D85-AFF4-FF04626432E7}"/>
                </a:ext>
              </a:extLst>
            </p:cNvPr>
            <p:cNvSpPr txBox="1"/>
            <p:nvPr/>
          </p:nvSpPr>
          <p:spPr>
            <a:xfrm>
              <a:off x="4261027" y="3934087"/>
              <a:ext cx="321554" cy="2159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TCP</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25">
            <a:extLst>
              <a:ext uri="{FF2B5EF4-FFF2-40B4-BE49-F238E27FC236}">
                <a16:creationId xmlns:a16="http://schemas.microsoft.com/office/drawing/2014/main" id="{07CC58BE-0B5E-B33B-27BC-7A4887120650}"/>
              </a:ext>
            </a:extLst>
          </p:cNvPr>
          <p:cNvGrpSpPr>
            <a:grpSpLocks/>
          </p:cNvGrpSpPr>
          <p:nvPr/>
        </p:nvGrpSpPr>
        <p:grpSpPr bwMode="auto">
          <a:xfrm>
            <a:off x="2082074" y="5175665"/>
            <a:ext cx="1274199" cy="527952"/>
            <a:chOff x="1670312" y="2562997"/>
            <a:chExt cx="940318" cy="565219"/>
          </a:xfrm>
        </p:grpSpPr>
        <p:grpSp>
          <p:nvGrpSpPr>
            <p:cNvPr id="170" name="Group 28">
              <a:extLst>
                <a:ext uri="{FF2B5EF4-FFF2-40B4-BE49-F238E27FC236}">
                  <a16:creationId xmlns:a16="http://schemas.microsoft.com/office/drawing/2014/main" id="{C8BB5B2D-79C4-8C58-1D02-7997877FF68F}"/>
                </a:ext>
              </a:extLst>
            </p:cNvPr>
            <p:cNvGrpSpPr>
              <a:grpSpLocks/>
            </p:cNvGrpSpPr>
            <p:nvPr/>
          </p:nvGrpSpPr>
          <p:grpSpPr bwMode="auto">
            <a:xfrm>
              <a:off x="1670312" y="2562997"/>
              <a:ext cx="929822" cy="565219"/>
              <a:chOff x="1670312" y="2562997"/>
              <a:chExt cx="929822" cy="565219"/>
            </a:xfrm>
          </p:grpSpPr>
          <p:sp>
            <p:nvSpPr>
              <p:cNvPr id="172" name="Rectangle 30">
                <a:extLst>
                  <a:ext uri="{FF2B5EF4-FFF2-40B4-BE49-F238E27FC236}">
                    <a16:creationId xmlns:a16="http://schemas.microsoft.com/office/drawing/2014/main" id="{1D276A9E-81A2-4148-37EC-25A47E658E8A}"/>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73" name="Straight Connector 31">
                <a:extLst>
                  <a:ext uri="{FF2B5EF4-FFF2-40B4-BE49-F238E27FC236}">
                    <a16:creationId xmlns:a16="http://schemas.microsoft.com/office/drawing/2014/main" id="{53064D4C-E26A-6C6E-7A0D-005504A5128D}"/>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 name="Straight Connector 32">
                <a:extLst>
                  <a:ext uri="{FF2B5EF4-FFF2-40B4-BE49-F238E27FC236}">
                    <a16:creationId xmlns:a16="http://schemas.microsoft.com/office/drawing/2014/main" id="{5A83E82B-956E-43A4-13FA-DDA47E90F47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 name="Straight Connector 33">
                <a:extLst>
                  <a:ext uri="{FF2B5EF4-FFF2-40B4-BE49-F238E27FC236}">
                    <a16:creationId xmlns:a16="http://schemas.microsoft.com/office/drawing/2014/main" id="{9825B9CB-9745-832A-1372-9CAA09F78493}"/>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 name="Straight Connector 34">
                <a:extLst>
                  <a:ext uri="{FF2B5EF4-FFF2-40B4-BE49-F238E27FC236}">
                    <a16:creationId xmlns:a16="http://schemas.microsoft.com/office/drawing/2014/main" id="{DB725397-4C46-D7F9-8DD6-014294C48C3A}"/>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7" name="Straight Connector 35">
                <a:extLst>
                  <a:ext uri="{FF2B5EF4-FFF2-40B4-BE49-F238E27FC236}">
                    <a16:creationId xmlns:a16="http://schemas.microsoft.com/office/drawing/2014/main" id="{CC537C40-9CF5-2F0A-F4C1-730C04DD966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8" name="Straight Connector 36">
                <a:extLst>
                  <a:ext uri="{FF2B5EF4-FFF2-40B4-BE49-F238E27FC236}">
                    <a16:creationId xmlns:a16="http://schemas.microsoft.com/office/drawing/2014/main" id="{FFD5C5D6-581F-87DA-95BA-E59B0FD586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 name="Straight Connector 37">
                <a:extLst>
                  <a:ext uri="{FF2B5EF4-FFF2-40B4-BE49-F238E27FC236}">
                    <a16:creationId xmlns:a16="http://schemas.microsoft.com/office/drawing/2014/main" id="{81D62301-8A37-1DE7-3500-921D80B88A9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1" name="Rectangle 29">
              <a:extLst>
                <a:ext uri="{FF2B5EF4-FFF2-40B4-BE49-F238E27FC236}">
                  <a16:creationId xmlns:a16="http://schemas.microsoft.com/office/drawing/2014/main" id="{1C6258CF-6503-E2CF-2931-708557619A0B}"/>
                </a:ext>
              </a:extLst>
            </p:cNvPr>
            <p:cNvSpPr>
              <a:spLocks noChangeArrowheads="1"/>
            </p:cNvSpPr>
            <p:nvPr/>
          </p:nvSpPr>
          <p:spPr bwMode="auto">
            <a:xfrm>
              <a:off x="1906941" y="2571263"/>
              <a:ext cx="703689"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cxnSp>
        <p:nvCxnSpPr>
          <p:cNvPr id="3" name="Straight Arrow Connector 2">
            <a:extLst>
              <a:ext uri="{FF2B5EF4-FFF2-40B4-BE49-F238E27FC236}">
                <a16:creationId xmlns:a16="http://schemas.microsoft.com/office/drawing/2014/main" id="{8BD7908B-5DA7-7233-C814-90A33EC17908}"/>
              </a:ext>
            </a:extLst>
          </p:cNvPr>
          <p:cNvCxnSpPr>
            <a:cxnSpLocks/>
          </p:cNvCxnSpPr>
          <p:nvPr/>
        </p:nvCxnSpPr>
        <p:spPr>
          <a:xfrm>
            <a:off x="6174556" y="5623130"/>
            <a:ext cx="1614946"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28">
            <a:extLst>
              <a:ext uri="{FF2B5EF4-FFF2-40B4-BE49-F238E27FC236}">
                <a16:creationId xmlns:a16="http://schemas.microsoft.com/office/drawing/2014/main" id="{88F8EF4F-8DAB-1AB8-979D-1ACD3C55B8D3}"/>
              </a:ext>
            </a:extLst>
          </p:cNvPr>
          <p:cNvGrpSpPr>
            <a:grpSpLocks/>
          </p:cNvGrpSpPr>
          <p:nvPr/>
        </p:nvGrpSpPr>
        <p:grpSpPr bwMode="auto">
          <a:xfrm>
            <a:off x="8435374" y="5182508"/>
            <a:ext cx="1259976" cy="527952"/>
            <a:chOff x="1670312" y="2562997"/>
            <a:chExt cx="929822" cy="565219"/>
          </a:xfrm>
        </p:grpSpPr>
        <p:sp>
          <p:nvSpPr>
            <p:cNvPr id="6" name="Rectangle 30">
              <a:extLst>
                <a:ext uri="{FF2B5EF4-FFF2-40B4-BE49-F238E27FC236}">
                  <a16:creationId xmlns:a16="http://schemas.microsoft.com/office/drawing/2014/main" id="{563E8044-76DD-676A-AAAF-6E4E4A2A4069}"/>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 name="Straight Connector 31">
              <a:extLst>
                <a:ext uri="{FF2B5EF4-FFF2-40B4-BE49-F238E27FC236}">
                  <a16:creationId xmlns:a16="http://schemas.microsoft.com/office/drawing/2014/main" id="{645D3F4C-380B-79EF-6254-A378F9E9F298}"/>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32">
              <a:extLst>
                <a:ext uri="{FF2B5EF4-FFF2-40B4-BE49-F238E27FC236}">
                  <a16:creationId xmlns:a16="http://schemas.microsoft.com/office/drawing/2014/main" id="{727038D9-7704-5851-751E-98241A3505A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33">
              <a:extLst>
                <a:ext uri="{FF2B5EF4-FFF2-40B4-BE49-F238E27FC236}">
                  <a16:creationId xmlns:a16="http://schemas.microsoft.com/office/drawing/2014/main" id="{7B15C61D-F121-A8DB-9CD8-FB135FCE5192}"/>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34">
              <a:extLst>
                <a:ext uri="{FF2B5EF4-FFF2-40B4-BE49-F238E27FC236}">
                  <a16:creationId xmlns:a16="http://schemas.microsoft.com/office/drawing/2014/main" id="{DBEA77E4-EE25-9EF9-CCE1-299D6F035FC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35">
              <a:extLst>
                <a:ext uri="{FF2B5EF4-FFF2-40B4-BE49-F238E27FC236}">
                  <a16:creationId xmlns:a16="http://schemas.microsoft.com/office/drawing/2014/main" id="{9790F7D9-9AE5-26DE-2F65-1DAAA83D9D23}"/>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36">
              <a:extLst>
                <a:ext uri="{FF2B5EF4-FFF2-40B4-BE49-F238E27FC236}">
                  <a16:creationId xmlns:a16="http://schemas.microsoft.com/office/drawing/2014/main" id="{68E0F87C-4B38-A846-7EE3-477A92C43D3F}"/>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37">
              <a:extLst>
                <a:ext uri="{FF2B5EF4-FFF2-40B4-BE49-F238E27FC236}">
                  <a16:creationId xmlns:a16="http://schemas.microsoft.com/office/drawing/2014/main" id="{6B02B895-E8CA-BF08-3C53-1F0BAC0F733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 name="Rectangle 29">
            <a:extLst>
              <a:ext uri="{FF2B5EF4-FFF2-40B4-BE49-F238E27FC236}">
                <a16:creationId xmlns:a16="http://schemas.microsoft.com/office/drawing/2014/main" id="{F10FA9D2-19BA-A9AE-2A4F-44A92D0C0C3E}"/>
              </a:ext>
            </a:extLst>
          </p:cNvPr>
          <p:cNvSpPr>
            <a:spLocks noChangeArrowheads="1"/>
          </p:cNvSpPr>
          <p:nvPr/>
        </p:nvSpPr>
        <p:spPr bwMode="auto">
          <a:xfrm>
            <a:off x="7413964" y="5036787"/>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 name="Rectangle 29">
            <a:extLst>
              <a:ext uri="{FF2B5EF4-FFF2-40B4-BE49-F238E27FC236}">
                <a16:creationId xmlns:a16="http://schemas.microsoft.com/office/drawing/2014/main" id="{955185C6-C77E-4413-2124-A5B8F82A16EC}"/>
              </a:ext>
            </a:extLst>
          </p:cNvPr>
          <p:cNvSpPr>
            <a:spLocks noChangeArrowheads="1"/>
          </p:cNvSpPr>
          <p:nvPr/>
        </p:nvSpPr>
        <p:spPr bwMode="auto">
          <a:xfrm>
            <a:off x="6869797" y="5036787"/>
            <a:ext cx="375538"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E807DF6F-FA17-ACC1-080D-3393D290CCE5}"/>
              </a:ext>
            </a:extLst>
          </p:cNvPr>
          <p:cNvSpPr txBox="1"/>
          <p:nvPr/>
        </p:nvSpPr>
        <p:spPr>
          <a:xfrm>
            <a:off x="8202738" y="5846447"/>
            <a:ext cx="2972592" cy="923330"/>
          </a:xfrm>
          <a:prstGeom prst="rect">
            <a:avLst/>
          </a:prstGeom>
          <a:noFill/>
        </p:spPr>
        <p:txBody>
          <a:bodyPr wrap="square" rtlCol="0">
            <a:spAutoFit/>
          </a:bodyPr>
          <a:lstStyle/>
          <a:p>
            <a:r>
              <a:rPr lang="en-US"/>
              <a:t>I’ll put these 6 bytes back together into a stream and send acks back </a:t>
            </a:r>
          </a:p>
        </p:txBody>
      </p:sp>
      <p:sp>
        <p:nvSpPr>
          <p:cNvPr id="15" name="Rectangle 29">
            <a:extLst>
              <a:ext uri="{FF2B5EF4-FFF2-40B4-BE49-F238E27FC236}">
                <a16:creationId xmlns:a16="http://schemas.microsoft.com/office/drawing/2014/main" id="{4A6F01A5-EC2C-6500-4559-E2BE97CA12DE}"/>
              </a:ext>
            </a:extLst>
          </p:cNvPr>
          <p:cNvSpPr>
            <a:spLocks noChangeArrowheads="1"/>
          </p:cNvSpPr>
          <p:nvPr/>
        </p:nvSpPr>
        <p:spPr bwMode="auto">
          <a:xfrm>
            <a:off x="8765119" y="5190638"/>
            <a:ext cx="937146" cy="516128"/>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8" name="Straight Arrow Connector 17">
            <a:extLst>
              <a:ext uri="{FF2B5EF4-FFF2-40B4-BE49-F238E27FC236}">
                <a16:creationId xmlns:a16="http://schemas.microsoft.com/office/drawing/2014/main" id="{964727C8-34B3-C3CA-BD77-A8E92DBA9AA1}"/>
              </a:ext>
            </a:extLst>
          </p:cNvPr>
          <p:cNvCxnSpPr>
            <a:cxnSpLocks/>
          </p:cNvCxnSpPr>
          <p:nvPr/>
        </p:nvCxnSpPr>
        <p:spPr>
          <a:xfrm flipH="1">
            <a:off x="6096000" y="5847901"/>
            <a:ext cx="1713859" cy="0"/>
          </a:xfrm>
          <a:prstGeom prst="straightConnector1">
            <a:avLst/>
          </a:prstGeom>
          <a:ln w="38100">
            <a:solidFill>
              <a:srgbClr val="E4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5E792DD-5BC3-E524-B500-A0701CC46897}"/>
              </a:ext>
            </a:extLst>
          </p:cNvPr>
          <p:cNvSpPr txBox="1"/>
          <p:nvPr/>
        </p:nvSpPr>
        <p:spPr>
          <a:xfrm>
            <a:off x="6869797" y="5846447"/>
            <a:ext cx="584904" cy="369332"/>
          </a:xfrm>
          <a:prstGeom prst="rect">
            <a:avLst/>
          </a:prstGeom>
          <a:noFill/>
        </p:spPr>
        <p:txBody>
          <a:bodyPr wrap="none" rtlCol="0">
            <a:spAutoFit/>
          </a:bodyPr>
          <a:lstStyle/>
          <a:p>
            <a:r>
              <a:rPr lang="en-US"/>
              <a:t>acks</a:t>
            </a:r>
          </a:p>
        </p:txBody>
      </p:sp>
      <p:sp>
        <p:nvSpPr>
          <p:cNvPr id="21" name="TextBox 20">
            <a:extLst>
              <a:ext uri="{FF2B5EF4-FFF2-40B4-BE49-F238E27FC236}">
                <a16:creationId xmlns:a16="http://schemas.microsoft.com/office/drawing/2014/main" id="{F13DC4CB-2E02-827F-8FBA-873FCD4AA059}"/>
              </a:ext>
            </a:extLst>
          </p:cNvPr>
          <p:cNvSpPr txBox="1"/>
          <p:nvPr/>
        </p:nvSpPr>
        <p:spPr>
          <a:xfrm>
            <a:off x="2082074" y="4211003"/>
            <a:ext cx="1450820"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Process 1</a:t>
            </a:r>
          </a:p>
        </p:txBody>
      </p:sp>
      <p:sp>
        <p:nvSpPr>
          <p:cNvPr id="22" name="TextBox 21">
            <a:extLst>
              <a:ext uri="{FF2B5EF4-FFF2-40B4-BE49-F238E27FC236}">
                <a16:creationId xmlns:a16="http://schemas.microsoft.com/office/drawing/2014/main" id="{B6D0D7CA-9471-B244-4BA0-28678D3CC514}"/>
              </a:ext>
            </a:extLst>
          </p:cNvPr>
          <p:cNvSpPr txBox="1"/>
          <p:nvPr/>
        </p:nvSpPr>
        <p:spPr>
          <a:xfrm>
            <a:off x="8475270" y="4194142"/>
            <a:ext cx="1450819" cy="294249"/>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lang="en-US" sz="1600">
                <a:solidFill>
                  <a:prstClr val="black"/>
                </a:solidFill>
                <a:latin typeface="Calibri" panose="020F0502020204030204"/>
              </a:rPr>
              <a:t>Process 2</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1086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3"/>
</p:tagLst>
</file>

<file path=ppt/tags/tag10.xml><?xml version="1.0" encoding="utf-8"?>
<p:tagLst xmlns:a="http://schemas.openxmlformats.org/drawingml/2006/main" xmlns:r="http://schemas.openxmlformats.org/officeDocument/2006/relationships" xmlns:p="http://schemas.openxmlformats.org/presentationml/2006/main">
  <p:tag name="TIMING" val="|13.6|13.1|11.9|4.5|5|3|42.4|9.8|11.7"/>
</p:tagLst>
</file>

<file path=ppt/tags/tag11.xml><?xml version="1.0" encoding="utf-8"?>
<p:tagLst xmlns:a="http://schemas.openxmlformats.org/drawingml/2006/main" xmlns:r="http://schemas.openxmlformats.org/officeDocument/2006/relationships" xmlns:p="http://schemas.openxmlformats.org/presentationml/2006/main">
  <p:tag name="TIMING" val="|11.3|11.4|18.4|13.1|39.7|0.4|1.7"/>
</p:tagLst>
</file>

<file path=ppt/tags/tag12.xml><?xml version="1.0" encoding="utf-8"?>
<p:tagLst xmlns:a="http://schemas.openxmlformats.org/drawingml/2006/main" xmlns:r="http://schemas.openxmlformats.org/officeDocument/2006/relationships" xmlns:p="http://schemas.openxmlformats.org/presentationml/2006/main">
  <p:tag name="TIMING" val="|21.4|18|8.8|11.2|3.5|30.6|1.6|1.5|31.9|1.4|11.5|4|8.3|11.3"/>
</p:tagLst>
</file>

<file path=ppt/tags/tag13.xml><?xml version="1.0" encoding="utf-8"?>
<p:tagLst xmlns:a="http://schemas.openxmlformats.org/drawingml/2006/main" xmlns:r="http://schemas.openxmlformats.org/officeDocument/2006/relationships" xmlns:p="http://schemas.openxmlformats.org/presentationml/2006/main">
  <p:tag name="TIMING" val="|14.1|25.4|8.2|47.6|46.6|64|39.8|0.9"/>
</p:tagLst>
</file>

<file path=ppt/tags/tag14.xml><?xml version="1.0" encoding="utf-8"?>
<p:tagLst xmlns:a="http://schemas.openxmlformats.org/drawingml/2006/main" xmlns:r="http://schemas.openxmlformats.org/officeDocument/2006/relationships" xmlns:p="http://schemas.openxmlformats.org/presentationml/2006/main">
  <p:tag name="TIMING" val="|1.1|12.9|7|18.5|7|20.9|9.2|10.3|2.5|3|18.1|11.4"/>
</p:tagLst>
</file>

<file path=ppt/tags/tag15.xml><?xml version="1.0" encoding="utf-8"?>
<p:tagLst xmlns:a="http://schemas.openxmlformats.org/drawingml/2006/main" xmlns:r="http://schemas.openxmlformats.org/officeDocument/2006/relationships" xmlns:p="http://schemas.openxmlformats.org/presentationml/2006/main">
  <p:tag name="TIMING" val="|6.6|38.9|1.8|46.1|39.8|33|94.3"/>
</p:tagLst>
</file>

<file path=ppt/tags/tag16.xml><?xml version="1.0" encoding="utf-8"?>
<p:tagLst xmlns:a="http://schemas.openxmlformats.org/drawingml/2006/main" xmlns:r="http://schemas.openxmlformats.org/officeDocument/2006/relationships" xmlns:p="http://schemas.openxmlformats.org/presentationml/2006/main">
  <p:tag name="TIMING" val="|3.5|31.1"/>
</p:tagLst>
</file>

<file path=ppt/tags/tag17.xml><?xml version="1.0" encoding="utf-8"?>
<p:tagLst xmlns:a="http://schemas.openxmlformats.org/drawingml/2006/main" xmlns:r="http://schemas.openxmlformats.org/officeDocument/2006/relationships" xmlns:p="http://schemas.openxmlformats.org/presentationml/2006/main">
  <p:tag name="TIMING" val="|1.4|23.1|1.3|11"/>
</p:tagLst>
</file>

<file path=ppt/tags/tag18.xml><?xml version="1.0" encoding="utf-8"?>
<p:tagLst xmlns:a="http://schemas.openxmlformats.org/drawingml/2006/main" xmlns:r="http://schemas.openxmlformats.org/officeDocument/2006/relationships" xmlns:p="http://schemas.openxmlformats.org/presentationml/2006/main">
  <p:tag name="TIMING" val="|26.4|7.9|16.4|112.3|12.5|1|24|21.4|25.9|24.2"/>
</p:tagLst>
</file>

<file path=ppt/tags/tag19.xml><?xml version="1.0" encoding="utf-8"?>
<p:tagLst xmlns:a="http://schemas.openxmlformats.org/drawingml/2006/main" xmlns:r="http://schemas.openxmlformats.org/officeDocument/2006/relationships" xmlns:p="http://schemas.openxmlformats.org/presentationml/2006/main">
  <p:tag name="TIMING" val="|13|35.9|10.4|17.7"/>
</p:tagLst>
</file>

<file path=ppt/tags/tag2.xml><?xml version="1.0" encoding="utf-8"?>
<p:tagLst xmlns:a="http://schemas.openxmlformats.org/drawingml/2006/main" xmlns:r="http://schemas.openxmlformats.org/officeDocument/2006/relationships" xmlns:p="http://schemas.openxmlformats.org/presentationml/2006/main">
  <p:tag name="TIMING" val="|155.6|1.6|0.4|0.9"/>
</p:tagLst>
</file>

<file path=ppt/tags/tag20.xml><?xml version="1.0" encoding="utf-8"?>
<p:tagLst xmlns:a="http://schemas.openxmlformats.org/drawingml/2006/main" xmlns:r="http://schemas.openxmlformats.org/officeDocument/2006/relationships" xmlns:p="http://schemas.openxmlformats.org/presentationml/2006/main">
  <p:tag name="TIMING" val="|3.1|25.2|9.9|15.9|18.5"/>
</p:tagLst>
</file>

<file path=ppt/tags/tag21.xml><?xml version="1.0" encoding="utf-8"?>
<p:tagLst xmlns:a="http://schemas.openxmlformats.org/drawingml/2006/main" xmlns:r="http://schemas.openxmlformats.org/officeDocument/2006/relationships" xmlns:p="http://schemas.openxmlformats.org/presentationml/2006/main">
  <p:tag name="TIMING" val="|22.9|1|0.5|0.3|0.2|0.5"/>
</p:tagLst>
</file>

<file path=ppt/tags/tag22.xml><?xml version="1.0" encoding="utf-8"?>
<p:tagLst xmlns:a="http://schemas.openxmlformats.org/drawingml/2006/main" xmlns:r="http://schemas.openxmlformats.org/officeDocument/2006/relationships" xmlns:p="http://schemas.openxmlformats.org/presentationml/2006/main">
  <p:tag name="TIMING" val="|6.2|21.6|43.5|43.6|35.1"/>
</p:tagLst>
</file>

<file path=ppt/tags/tag23.xml><?xml version="1.0" encoding="utf-8"?>
<p:tagLst xmlns:a="http://schemas.openxmlformats.org/drawingml/2006/main" xmlns:r="http://schemas.openxmlformats.org/officeDocument/2006/relationships" xmlns:p="http://schemas.openxmlformats.org/presentationml/2006/main">
  <p:tag name="TIMING" val="|5.7|53.8|8.8"/>
</p:tagLst>
</file>

<file path=ppt/tags/tag24.xml><?xml version="1.0" encoding="utf-8"?>
<p:tagLst xmlns:a="http://schemas.openxmlformats.org/drawingml/2006/main" xmlns:r="http://schemas.openxmlformats.org/officeDocument/2006/relationships" xmlns:p="http://schemas.openxmlformats.org/presentationml/2006/main">
  <p:tag name="TIMING" val="|6.8|38.5|26.2|35.3"/>
</p:tagLst>
</file>

<file path=ppt/tags/tag25.xml><?xml version="1.0" encoding="utf-8"?>
<p:tagLst xmlns:a="http://schemas.openxmlformats.org/drawingml/2006/main" xmlns:r="http://schemas.openxmlformats.org/officeDocument/2006/relationships" xmlns:p="http://schemas.openxmlformats.org/presentationml/2006/main">
  <p:tag name="TIMING" val="|3.2"/>
</p:tagLst>
</file>

<file path=ppt/tags/tag26.xml><?xml version="1.0" encoding="utf-8"?>
<p:tagLst xmlns:a="http://schemas.openxmlformats.org/drawingml/2006/main" xmlns:r="http://schemas.openxmlformats.org/officeDocument/2006/relationships" xmlns:p="http://schemas.openxmlformats.org/presentationml/2006/main">
  <p:tag name="TIMING" val="|1.7|0.4|1.3|9.9"/>
</p:tagLst>
</file>

<file path=ppt/tags/tag27.xml><?xml version="1.0" encoding="utf-8"?>
<p:tagLst xmlns:a="http://schemas.openxmlformats.org/drawingml/2006/main" xmlns:r="http://schemas.openxmlformats.org/officeDocument/2006/relationships" xmlns:p="http://schemas.openxmlformats.org/presentationml/2006/main">
  <p:tag name="TIMING" val="|1.8|20.2"/>
</p:tagLst>
</file>

<file path=ppt/tags/tag28.xml><?xml version="1.0" encoding="utf-8"?>
<p:tagLst xmlns:a="http://schemas.openxmlformats.org/drawingml/2006/main" xmlns:r="http://schemas.openxmlformats.org/officeDocument/2006/relationships" xmlns:p="http://schemas.openxmlformats.org/presentationml/2006/main">
  <p:tag name="TIMING" val="|1.4|31.6|19.5"/>
</p:tagLst>
</file>

<file path=ppt/tags/tag29.xml><?xml version="1.0" encoding="utf-8"?>
<p:tagLst xmlns:a="http://schemas.openxmlformats.org/drawingml/2006/main" xmlns:r="http://schemas.openxmlformats.org/officeDocument/2006/relationships" xmlns:p="http://schemas.openxmlformats.org/presentationml/2006/main">
  <p:tag name="TIMING" val="|2.2|55.6|12.6|11.4|18|30.4"/>
</p:tagLst>
</file>

<file path=ppt/tags/tag3.xml><?xml version="1.0" encoding="utf-8"?>
<p:tagLst xmlns:a="http://schemas.openxmlformats.org/drawingml/2006/main" xmlns:r="http://schemas.openxmlformats.org/officeDocument/2006/relationships" xmlns:p="http://schemas.openxmlformats.org/presentationml/2006/main">
  <p:tag name="TIMING" val="|12.8|8.4"/>
</p:tagLst>
</file>

<file path=ppt/tags/tag30.xml><?xml version="1.0" encoding="utf-8"?>
<p:tagLst xmlns:a="http://schemas.openxmlformats.org/drawingml/2006/main" xmlns:r="http://schemas.openxmlformats.org/officeDocument/2006/relationships" xmlns:p="http://schemas.openxmlformats.org/presentationml/2006/main">
  <p:tag name="TIMING" val="|2.8|0.3|0.4|2"/>
</p:tagLst>
</file>

<file path=ppt/tags/tag31.xml><?xml version="1.0" encoding="utf-8"?>
<p:tagLst xmlns:a="http://schemas.openxmlformats.org/drawingml/2006/main" xmlns:r="http://schemas.openxmlformats.org/officeDocument/2006/relationships" xmlns:p="http://schemas.openxmlformats.org/presentationml/2006/main">
  <p:tag name="TIMING" val="|3.6|14.5|3.8|7.4|0.8|0.3|0.4"/>
</p:tagLst>
</file>

<file path=ppt/tags/tag32.xml><?xml version="1.0" encoding="utf-8"?>
<p:tagLst xmlns:a="http://schemas.openxmlformats.org/drawingml/2006/main" xmlns:r="http://schemas.openxmlformats.org/officeDocument/2006/relationships" xmlns:p="http://schemas.openxmlformats.org/presentationml/2006/main">
  <p:tag name="TIMING" val="|31.3|62.7|142.5|210.3|31.7"/>
</p:tagLst>
</file>

<file path=ppt/tags/tag33.xml><?xml version="1.0" encoding="utf-8"?>
<p:tagLst xmlns:a="http://schemas.openxmlformats.org/drawingml/2006/main" xmlns:r="http://schemas.openxmlformats.org/officeDocument/2006/relationships" xmlns:p="http://schemas.openxmlformats.org/presentationml/2006/main">
  <p:tag name="TIMING" val="|24.9|9.9|3.7"/>
</p:tagLst>
</file>

<file path=ppt/tags/tag34.xml><?xml version="1.0" encoding="utf-8"?>
<p:tagLst xmlns:a="http://schemas.openxmlformats.org/drawingml/2006/main" xmlns:r="http://schemas.openxmlformats.org/officeDocument/2006/relationships" xmlns:p="http://schemas.openxmlformats.org/presentationml/2006/main">
  <p:tag name="TIMING" val="|5.2|8.6|32.4|1.2|6.1"/>
</p:tagLst>
</file>

<file path=ppt/tags/tag35.xml><?xml version="1.0" encoding="utf-8"?>
<p:tagLst xmlns:a="http://schemas.openxmlformats.org/drawingml/2006/main" xmlns:r="http://schemas.openxmlformats.org/officeDocument/2006/relationships" xmlns:p="http://schemas.openxmlformats.org/presentationml/2006/main">
  <p:tag name="TIMING" val="|99.2"/>
</p:tagLst>
</file>

<file path=ppt/tags/tag36.xml><?xml version="1.0" encoding="utf-8"?>
<p:tagLst xmlns:a="http://schemas.openxmlformats.org/drawingml/2006/main" xmlns:r="http://schemas.openxmlformats.org/officeDocument/2006/relationships" xmlns:p="http://schemas.openxmlformats.org/presentationml/2006/main">
  <p:tag name="TIMING" val="|32.7"/>
</p:tagLst>
</file>

<file path=ppt/tags/tag37.xml><?xml version="1.0" encoding="utf-8"?>
<p:tagLst xmlns:a="http://schemas.openxmlformats.org/drawingml/2006/main" xmlns:r="http://schemas.openxmlformats.org/officeDocument/2006/relationships" xmlns:p="http://schemas.openxmlformats.org/presentationml/2006/main">
  <p:tag name="TIMING" val="|7.9|1.8|27.1|32.4|10.7|20.2"/>
</p:tagLst>
</file>

<file path=ppt/tags/tag38.xml><?xml version="1.0" encoding="utf-8"?>
<p:tagLst xmlns:a="http://schemas.openxmlformats.org/drawingml/2006/main" xmlns:r="http://schemas.openxmlformats.org/officeDocument/2006/relationships" xmlns:p="http://schemas.openxmlformats.org/presentationml/2006/main">
  <p:tag name="TIMING" val="|28.9|6.5|69.3|1.6"/>
</p:tagLst>
</file>

<file path=ppt/tags/tag4.xml><?xml version="1.0" encoding="utf-8"?>
<p:tagLst xmlns:a="http://schemas.openxmlformats.org/drawingml/2006/main" xmlns:r="http://schemas.openxmlformats.org/officeDocument/2006/relationships" xmlns:p="http://schemas.openxmlformats.org/presentationml/2006/main">
  <p:tag name="TIMING" val="|1.2|32.6|78.5"/>
</p:tagLst>
</file>

<file path=ppt/tags/tag5.xml><?xml version="1.0" encoding="utf-8"?>
<p:tagLst xmlns:a="http://schemas.openxmlformats.org/drawingml/2006/main" xmlns:r="http://schemas.openxmlformats.org/officeDocument/2006/relationships" xmlns:p="http://schemas.openxmlformats.org/presentationml/2006/main">
  <p:tag name="TIMING" val="|1.2|14.1|28.8|19|8.1"/>
</p:tagLst>
</file>

<file path=ppt/tags/tag6.xml><?xml version="1.0" encoding="utf-8"?>
<p:tagLst xmlns:a="http://schemas.openxmlformats.org/drawingml/2006/main" xmlns:r="http://schemas.openxmlformats.org/officeDocument/2006/relationships" xmlns:p="http://schemas.openxmlformats.org/presentationml/2006/main">
  <p:tag name="TIMING" val="|9.6|5.3|1|0.4"/>
</p:tagLst>
</file>

<file path=ppt/tags/tag7.xml><?xml version="1.0" encoding="utf-8"?>
<p:tagLst xmlns:a="http://schemas.openxmlformats.org/drawingml/2006/main" xmlns:r="http://schemas.openxmlformats.org/officeDocument/2006/relationships" xmlns:p="http://schemas.openxmlformats.org/presentationml/2006/main">
  <p:tag name="TIMING" val="|69.8|16.5|85.4|58.6|13.5|4.4|27.2|15.6|11.4|19.7|9.8"/>
</p:tagLst>
</file>

<file path=ppt/tags/tag8.xml><?xml version="1.0" encoding="utf-8"?>
<p:tagLst xmlns:a="http://schemas.openxmlformats.org/drawingml/2006/main" xmlns:r="http://schemas.openxmlformats.org/officeDocument/2006/relationships" xmlns:p="http://schemas.openxmlformats.org/presentationml/2006/main">
  <p:tag name="TIMING" val="|1.7|0.8|21.9|0.9"/>
</p:tagLst>
</file>

<file path=ppt/tags/tag9.xml><?xml version="1.0" encoding="utf-8"?>
<p:tagLst xmlns:a="http://schemas.openxmlformats.org/drawingml/2006/main" xmlns:r="http://schemas.openxmlformats.org/officeDocument/2006/relationships" xmlns:p="http://schemas.openxmlformats.org/presentationml/2006/main">
  <p:tag name="TIMING" val="|7.6|1.5|1|6.6|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9ee03e0-b78c-4998-8bf4-79b266b85105}" enabled="1" method="Standard" siteId="{723a5a87-f39a-4a22-9247-3fc240c01396}" removed="0"/>
</clbl:labelList>
</file>

<file path=docProps/app.xml><?xml version="1.0" encoding="utf-8"?>
<Properties xmlns="http://schemas.openxmlformats.org/officeDocument/2006/extended-properties" xmlns:vt="http://schemas.openxmlformats.org/officeDocument/2006/docPropsVTypes">
  <TotalTime>2383</TotalTime>
  <Words>6693</Words>
  <Application>Microsoft Macintosh PowerPoint</Application>
  <PresentationFormat>Widescreen</PresentationFormat>
  <Paragraphs>1118</Paragraphs>
  <Slides>65</Slides>
  <Notes>51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ＭＳ Ｐゴシック</vt:lpstr>
      <vt:lpstr>Arial</vt:lpstr>
      <vt:lpstr>Arial Narrow</vt:lpstr>
      <vt:lpstr>Calibri</vt:lpstr>
      <vt:lpstr>Courier</vt:lpstr>
      <vt:lpstr>Courier New</vt:lpstr>
      <vt:lpstr>Courier Std</vt:lpstr>
      <vt:lpstr>Tahoma</vt:lpstr>
      <vt:lpstr>Times New Roman</vt:lpstr>
      <vt:lpstr>Wingdings</vt:lpstr>
      <vt:lpstr>Office Theme</vt:lpstr>
      <vt:lpstr>CS 456/656 Computer Networks</vt:lpstr>
      <vt:lpstr>A note on the slides</vt:lpstr>
      <vt:lpstr>Transport layer: roadmap</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TCP: a widely-used reliable transport protocol</vt:lpstr>
      <vt:lpstr>Transport layer: roadmap</vt:lpstr>
      <vt:lpstr>TCP segment structure</vt:lpstr>
      <vt:lpstr>Transport layer: roadmap</vt:lpstr>
      <vt:lpstr>TCP reliable data transfer</vt:lpstr>
      <vt:lpstr>TCP sequence numbers – one for every byte</vt:lpstr>
      <vt:lpstr>TCP sequence numbers</vt:lpstr>
      <vt:lpstr>TCP ACKs</vt:lpstr>
      <vt:lpstr>TCP sequence numbers, ACKs</vt:lpstr>
      <vt:lpstr>TCP sequence numbers, ACKs</vt:lpstr>
      <vt:lpstr>TCP sequence numbers, ACKs</vt:lpstr>
      <vt:lpstr>TCP Sender (simplified)</vt:lpstr>
      <vt:lpstr>TCP: retransmission scenarios</vt:lpstr>
      <vt:lpstr>TCP: retransmission scenarios</vt:lpstr>
      <vt:lpstr>TCP: retransmission scenarios</vt:lpstr>
      <vt:lpstr>TCP: retransmission scenarios</vt:lpstr>
      <vt:lpstr>Knowledge Check</vt:lpstr>
      <vt:lpstr>TCP round trip time, timeout</vt:lpstr>
      <vt:lpstr>TCP round trip time, timeout</vt:lpstr>
      <vt:lpstr>TCP round trip time, timeout</vt:lpstr>
      <vt:lpstr>Performance optimizations for TCP</vt:lpstr>
      <vt:lpstr>Optimization 1: Fast Retransmit</vt:lpstr>
      <vt:lpstr>Optimization 2: Delayed ACKs</vt:lpstr>
      <vt:lpstr>TCP Receiver: ACK generation [RFC 5681]</vt:lpstr>
      <vt:lpstr>TCP Receiver: ACK generation [RFC 5681]</vt:lpstr>
      <vt:lpstr>Optimizations 2: Delays ACKs (cont.)</vt:lpstr>
      <vt:lpstr>Optimizations 2: Delays ACKs (cont.)</vt:lpstr>
      <vt:lpstr>Transport layer: roadmap</vt:lpstr>
      <vt:lpstr>TCP flow control</vt:lpstr>
      <vt:lpstr>TCP flow control</vt:lpstr>
      <vt:lpstr>TCP flow control</vt:lpstr>
      <vt:lpstr>TCP flow control</vt:lpstr>
      <vt:lpstr>TCP flow control</vt:lpstr>
      <vt:lpstr>TCP flow control</vt:lpstr>
      <vt:lpstr>TCP flow control</vt:lpstr>
      <vt:lpstr>Transport layer: roadmap</vt:lpstr>
      <vt:lpstr>TCP connection management</vt:lpstr>
      <vt:lpstr>TCP segment structure</vt:lpstr>
      <vt:lpstr>TCP 3-way handshake</vt:lpstr>
      <vt:lpstr>A human 3-way handshake protocol</vt:lpstr>
      <vt:lpstr>Closing a TCP connection</vt:lpstr>
      <vt:lpstr>Knowledge Check</vt:lpstr>
      <vt:lpstr>Additional Slides</vt:lpstr>
      <vt:lpstr>Agreeing to establish a connection</vt:lpstr>
      <vt:lpstr>2-way handshake scenarios</vt:lpstr>
      <vt:lpstr>2-way handshake scenarios</vt:lpstr>
      <vt:lpstr>2-way handshake scenarios</vt:lpstr>
      <vt:lpstr>SYN flood attack</vt:lpstr>
      <vt:lpstr>Nmap-port scanning tool </vt:lpstr>
      <vt:lpstr>Internet Censorship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Mina Tahmasbi Arashloo</cp:lastModifiedBy>
  <cp:revision>9</cp:revision>
  <dcterms:created xsi:type="dcterms:W3CDTF">2020-01-18T07:24:59Z</dcterms:created>
  <dcterms:modified xsi:type="dcterms:W3CDTF">2025-10-06T13:31:22Z</dcterms:modified>
</cp:coreProperties>
</file>