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28" r:id="rId2"/>
    <p:sldMasterId id="2147483730" r:id="rId3"/>
    <p:sldMasterId id="2147483732" r:id="rId4"/>
    <p:sldMasterId id="2147483751" r:id="rId5"/>
  </p:sldMasterIdLst>
  <p:notesMasterIdLst>
    <p:notesMasterId r:id="rId32"/>
  </p:notesMasterIdLst>
  <p:handoutMasterIdLst>
    <p:handoutMasterId r:id="rId33"/>
  </p:handoutMasterIdLst>
  <p:sldIdLst>
    <p:sldId id="269" r:id="rId6"/>
    <p:sldId id="270" r:id="rId7"/>
    <p:sldId id="274" r:id="rId8"/>
    <p:sldId id="257" r:id="rId9"/>
    <p:sldId id="259" r:id="rId10"/>
    <p:sldId id="271" r:id="rId11"/>
    <p:sldId id="275" r:id="rId12"/>
    <p:sldId id="272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92" r:id="rId30"/>
    <p:sldId id="267" r:id="rId31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AEC5E0"/>
    <a:srgbClr val="98C5F6"/>
    <a:srgbClr val="CCCCFF"/>
    <a:srgbClr val="808080"/>
    <a:srgbClr val="313232"/>
    <a:srgbClr val="737574"/>
    <a:srgbClr val="EEEEEE"/>
    <a:srgbClr val="CD0059"/>
    <a:srgbClr val="003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 autoAdjust="0"/>
  </p:normalViewPr>
  <p:slideViewPr>
    <p:cSldViewPr snapToObjects="1">
      <p:cViewPr>
        <p:scale>
          <a:sx n="100" d="100"/>
          <a:sy n="100" d="100"/>
        </p:scale>
        <p:origin x="-318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213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3D6F89E-5362-4656-960A-9F6D478A1FC0}" type="datetimeFigureOut">
              <a:rPr lang="zh-TW" altLang="en-US"/>
              <a:pPr>
                <a:defRPr/>
              </a:pPr>
              <a:t>2018/8/28</a:t>
            </a:fld>
            <a:endParaRPr lang="en-US" altLang="zh-TW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7BD6A23C-7E52-45B3-8D26-2C42C5BA84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874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2F21D1BA-6B9F-47DA-A8F6-C0DF35A03C97}" type="datetimeFigureOut">
              <a:rPr lang="zh-TW" altLang="en-US"/>
              <a:pPr>
                <a:defRPr/>
              </a:pPr>
              <a:t>2018/8/28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5FAD291C-6D2E-4DD1-BF04-0FBBC1CDA1C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0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4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C275EFB-3E19-47FC-B6DA-77B03F5791CB}" type="slidenum">
              <a:rPr lang="zh-TW" altLang="en-US">
                <a:latin typeface="Arial" charset="0"/>
              </a:rPr>
              <a:pPr eaLnBrk="1" hangingPunct="1"/>
              <a:t>5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9752FA7-5A34-43F5-AE0A-A4013E0FF612}" type="slidenum">
              <a:rPr lang="zh-TW" altLang="en-US">
                <a:latin typeface="Arial" charset="0"/>
              </a:rPr>
              <a:pPr eaLnBrk="1" hangingPunct="1"/>
              <a:t>26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001000" cy="2743200"/>
          </a:xfrm>
        </p:spPr>
        <p:txBody>
          <a:bodyPr/>
          <a:lstStyle>
            <a:lvl1pPr>
              <a:defRPr>
                <a:solidFill>
                  <a:srgbClr val="31323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8001000" cy="838200"/>
          </a:xfrm>
        </p:spPr>
        <p:txBody>
          <a:bodyPr/>
          <a:lstStyle>
            <a:lvl1pPr marL="0" indent="0" algn="l">
              <a:buNone/>
              <a:defRPr>
                <a:solidFill>
                  <a:srgbClr val="3132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810FF-86AF-4215-9107-05DDF07240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778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94611-EF8B-45BC-A3D8-6C1769EFDA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61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038600" cy="4824536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824536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7FF05-6A2D-4249-B638-9539FA5AA7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978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3B74E-B268-48C8-A90F-D3DFBE121D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6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3C64-A635-4027-8FE4-020749C650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539552" y="1484313"/>
            <a:ext cx="8135937" cy="5113337"/>
          </a:xfrm>
          <a:noFill/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55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A7FC0-1FF6-4DFD-B299-18187BA00D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36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29749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32853-19F4-44D0-AEB4-F4C858BA25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4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3"/>
          </p:nvPr>
        </p:nvSpPr>
        <p:spPr>
          <a:xfrm>
            <a:off x="457200" y="990600"/>
            <a:ext cx="8229600" cy="48005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409B-8358-4DFC-99EB-A8FD880AEB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5D7CE-1223-4BF6-8CB5-04CD8FC242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238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C6129-4EFD-4777-A6F6-9E95F4D634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08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70DE-93EF-4F7E-AAF3-8A42B77F95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64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72" y="1556792"/>
            <a:ext cx="8229600" cy="4896544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1D11D-9953-4191-BE5A-12EE05794E3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4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rand-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6227"/>
          <a:stretch>
            <a:fillRect/>
          </a:stretch>
        </p:blipFill>
        <p:spPr bwMode="auto">
          <a:xfrm>
            <a:off x="0" y="620713"/>
            <a:ext cx="914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812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E7990442-0B59-489E-B47F-2A780A8A17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020273" y="8890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31323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13232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/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solidFill>
                  <a:srgbClr val="313232"/>
                </a:solidFill>
              </a:rPr>
              <a:t> ____ __ ____  _____ ____ ______</a:t>
            </a:r>
          </a:p>
        </p:txBody>
      </p:sp>
      <p:sp>
        <p:nvSpPr>
          <p:cNvPr id="2052" name="Text Placeholder 2"/>
          <p:cNvSpPr>
            <a:spLocks noGrp="1"/>
          </p:cNvSpPr>
          <p:nvPr/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solidFill>
                  <a:srgbClr val="313232"/>
                </a:solidFill>
              </a:rPr>
              <a:t>Click to edit Master text styles</a:t>
            </a:r>
          </a:p>
        </p:txBody>
      </p:sp>
      <p:pic>
        <p:nvPicPr>
          <p:cNvPr id="2053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9"/>
          <a:stretch>
            <a:fillRect/>
          </a:stretch>
        </p:blipFill>
        <p:spPr bwMode="auto">
          <a:xfrm>
            <a:off x="6350" y="649288"/>
            <a:ext cx="91376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A1AF3476-84A7-449A-BCC4-DD5AF45637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1323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FFFF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pic>
        <p:nvPicPr>
          <p:cNvPr id="3076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776288"/>
            <a:ext cx="929640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2663"/>
            <a:ext cx="91503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A983E711-CECB-4CD0-BD97-095990FA2E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3080" name="Picture 8" descr="white bot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032500"/>
            <a:ext cx="91503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44208" y="5830397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31323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3200" kern="1200">
          <a:solidFill>
            <a:srgbClr val="313232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8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4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0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sz="20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288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pic>
        <p:nvPicPr>
          <p:cNvPr id="409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2663"/>
            <a:ext cx="91503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8D774DA8-4F63-44A9-A323-C1C7200EA7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4102" name="Picture 6" descr="white 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032500"/>
            <a:ext cx="91503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5830397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D0059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rand-B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6227"/>
          <a:stretch>
            <a:fillRect/>
          </a:stretch>
        </p:blipFill>
        <p:spPr bwMode="auto">
          <a:xfrm>
            <a:off x="0" y="620713"/>
            <a:ext cx="914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812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0B4240ED-7452-4757-BA3B-3C001B73E8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48489" y="88899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5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313232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2841BD1-4659-4429-9287-609E78919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區塊</a:t>
            </a:r>
            <a:r>
              <a:rPr lang="zh-TW" altLang="en-US" dirty="0" smtClean="0"/>
              <a:t>鏈介紹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xmlns="" id="{CADEA803-DC73-473D-9D23-11DCCA68C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Ruby Tseng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曾敏涵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/>
          <a:stretch/>
        </p:blipFill>
        <p:spPr>
          <a:xfrm>
            <a:off x="1392028" y="1828800"/>
            <a:ext cx="6359943" cy="39624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拆解</a:t>
            </a:r>
            <a:r>
              <a:rPr lang="zh-TW" altLang="en-US" dirty="0" smtClean="0"/>
              <a:t>區塊鏈技術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數位簽章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12" name="群組 11"/>
          <p:cNvGrpSpPr/>
          <p:nvPr/>
        </p:nvGrpSpPr>
        <p:grpSpPr>
          <a:xfrm>
            <a:off x="5981763" y="1090872"/>
            <a:ext cx="1652446" cy="576064"/>
            <a:chOff x="3995936" y="1052736"/>
            <a:chExt cx="1652446" cy="576064"/>
          </a:xfrm>
        </p:grpSpPr>
        <p:sp>
          <p:nvSpPr>
            <p:cNvPr id="10" name="矩形 9"/>
            <p:cNvSpPr/>
            <p:nvPr/>
          </p:nvSpPr>
          <p:spPr>
            <a:xfrm>
              <a:off x="3995936" y="1052736"/>
              <a:ext cx="1652446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4" name="Picture 2" descr="C:\Users\22404\Downloads\go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90" y="1156682"/>
              <a:ext cx="344173" cy="344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4427984" y="1156682"/>
              <a:ext cx="1220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身分驗證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2807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拆解</a:t>
            </a:r>
            <a:r>
              <a:rPr lang="zh-TW" altLang="en-US" dirty="0" smtClean="0"/>
              <a:t>區塊鏈技術 </a:t>
            </a:r>
            <a:r>
              <a:rPr lang="en-US" altLang="zh-TW" dirty="0" smtClean="0"/>
              <a:t>– P2P</a:t>
            </a:r>
            <a:r>
              <a:rPr lang="zh-TW" altLang="en-US" dirty="0" smtClean="0"/>
              <a:t>網路技術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12" name="群組 11"/>
          <p:cNvGrpSpPr/>
          <p:nvPr/>
        </p:nvGrpSpPr>
        <p:grpSpPr>
          <a:xfrm>
            <a:off x="5456735" y="1047969"/>
            <a:ext cx="1800201" cy="576064"/>
            <a:chOff x="3995935" y="1052736"/>
            <a:chExt cx="1800201" cy="576064"/>
          </a:xfrm>
        </p:grpSpPr>
        <p:sp>
          <p:nvSpPr>
            <p:cNvPr id="10" name="矩形 9"/>
            <p:cNvSpPr/>
            <p:nvPr/>
          </p:nvSpPr>
          <p:spPr>
            <a:xfrm>
              <a:off x="3995935" y="1052736"/>
              <a:ext cx="1656185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4" name="Picture 2" descr="C:\Users\22404\Downloads\go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90" y="1156682"/>
              <a:ext cx="344173" cy="344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4427984" y="1156682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去中心化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9"/>
          <a:stretch/>
        </p:blipFill>
        <p:spPr>
          <a:xfrm>
            <a:off x="1469254" y="1730828"/>
            <a:ext cx="6205491" cy="4060371"/>
          </a:xfrm>
        </p:spPr>
      </p:pic>
    </p:spTree>
    <p:extLst>
      <p:ext uri="{BB962C8B-B14F-4D97-AF65-F5344CB8AC3E}">
        <p14:creationId xmlns:p14="http://schemas.microsoft.com/office/powerpoint/2010/main" val="35691654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拆解</a:t>
            </a:r>
            <a:r>
              <a:rPr lang="zh-TW" altLang="en-US" dirty="0" smtClean="0"/>
              <a:t>區塊鏈技術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雜湊演算法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12" name="群組 11"/>
          <p:cNvGrpSpPr/>
          <p:nvPr/>
        </p:nvGrpSpPr>
        <p:grpSpPr>
          <a:xfrm>
            <a:off x="2133801" y="1083905"/>
            <a:ext cx="2448273" cy="576064"/>
            <a:chOff x="3995935" y="1052736"/>
            <a:chExt cx="2448273" cy="576064"/>
          </a:xfrm>
        </p:grpSpPr>
        <p:sp>
          <p:nvSpPr>
            <p:cNvPr id="10" name="矩形 9"/>
            <p:cNvSpPr/>
            <p:nvPr/>
          </p:nvSpPr>
          <p:spPr>
            <a:xfrm>
              <a:off x="3995935" y="1052736"/>
              <a:ext cx="2222175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4" name="Picture 2" descr="C:\Users\22404\Downloads\go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90" y="1156682"/>
              <a:ext cx="344173" cy="344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4427984" y="1156682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不可任意竄改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2"/>
          <a:stretch/>
        </p:blipFill>
        <p:spPr>
          <a:xfrm>
            <a:off x="1353795" y="1844824"/>
            <a:ext cx="6436409" cy="3799114"/>
          </a:xfrm>
        </p:spPr>
      </p:pic>
      <p:grpSp>
        <p:nvGrpSpPr>
          <p:cNvPr id="13" name="群組 12"/>
          <p:cNvGrpSpPr/>
          <p:nvPr/>
        </p:nvGrpSpPr>
        <p:grpSpPr>
          <a:xfrm>
            <a:off x="5428648" y="1071905"/>
            <a:ext cx="1512168" cy="576064"/>
            <a:chOff x="3995935" y="1052736"/>
            <a:chExt cx="1512168" cy="576064"/>
          </a:xfrm>
        </p:grpSpPr>
        <p:sp>
          <p:nvSpPr>
            <p:cNvPr id="14" name="矩形 13"/>
            <p:cNvSpPr/>
            <p:nvPr/>
          </p:nvSpPr>
          <p:spPr>
            <a:xfrm>
              <a:off x="3995935" y="1052736"/>
              <a:ext cx="1512168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5" name="Picture 2" descr="C:\Users\22404\Downloads\go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90" y="1156682"/>
              <a:ext cx="344173" cy="344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/>
            <p:cNvSpPr txBox="1"/>
            <p:nvPr/>
          </p:nvSpPr>
          <p:spPr>
            <a:xfrm>
              <a:off x="4427984" y="1156682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不可逆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166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拆解</a:t>
            </a:r>
            <a:r>
              <a:rPr lang="zh-TW" altLang="en-US" dirty="0" smtClean="0"/>
              <a:t>區塊鏈技術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挖礦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4"/>
          <a:stretch/>
        </p:blipFill>
        <p:spPr>
          <a:xfrm>
            <a:off x="1113246" y="1340768"/>
            <a:ext cx="6917507" cy="3940629"/>
          </a:xfrm>
        </p:spPr>
      </p:pic>
    </p:spTree>
    <p:extLst>
      <p:ext uri="{BB962C8B-B14F-4D97-AF65-F5344CB8AC3E}">
        <p14:creationId xmlns:p14="http://schemas.microsoft.com/office/powerpoint/2010/main" val="27102841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一筆比特幣交易流程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52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一筆比特幣如何交易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8" b="13415"/>
          <a:stretch/>
        </p:blipFill>
        <p:spPr>
          <a:xfrm>
            <a:off x="1022405" y="2492896"/>
            <a:ext cx="7042259" cy="2774099"/>
          </a:xfrm>
        </p:spPr>
      </p:pic>
      <p:sp>
        <p:nvSpPr>
          <p:cNvPr id="7" name="文字方塊 6"/>
          <p:cNvSpPr txBox="1"/>
          <p:nvPr/>
        </p:nvSpPr>
        <p:spPr>
          <a:xfrm>
            <a:off x="1403647" y="1388636"/>
            <a:ext cx="62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先發起一個請求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我想要建立一個新的區塊，在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的錢包中輸入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交易金額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的比特幣位址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，並用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私鑰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在交易訊息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簽章</a:t>
            </a:r>
            <a:endParaRPr lang="zh-TW" altLang="en-US" b="1" dirty="0">
              <a:solidFill>
                <a:srgbClr val="33669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616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一筆比特幣如何交易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403647" y="1340768"/>
            <a:ext cx="62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這筆交易就會以一個「區塊」作為代表，存在網路上，這個區塊就會透過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P2P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網路，被廣播到區塊鏈上的各個節點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0" b="11270"/>
          <a:stretch/>
        </p:blipFill>
        <p:spPr>
          <a:xfrm>
            <a:off x="1126128" y="2276872"/>
            <a:ext cx="6891744" cy="3388703"/>
          </a:xfrm>
        </p:spPr>
      </p:pic>
    </p:spTree>
    <p:extLst>
      <p:ext uri="{BB962C8B-B14F-4D97-AF65-F5344CB8AC3E}">
        <p14:creationId xmlns:p14="http://schemas.microsoft.com/office/powerpoint/2010/main" val="36770842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一筆比特幣如何交易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403647" y="1340768"/>
            <a:ext cx="640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節點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礦工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收到訊息後，運用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公鑰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驗證發起人身分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檢查交易地址有效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檢查帳戶餘額充足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後，獲得記帳權的礦工紀錄交易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 b="12018"/>
          <a:stretch/>
        </p:blipFill>
        <p:spPr>
          <a:xfrm>
            <a:off x="1021628" y="2276872"/>
            <a:ext cx="7100743" cy="3227159"/>
          </a:xfrm>
        </p:spPr>
      </p:pic>
    </p:spTree>
    <p:extLst>
      <p:ext uri="{BB962C8B-B14F-4D97-AF65-F5344CB8AC3E}">
        <p14:creationId xmlns:p14="http://schemas.microsoft.com/office/powerpoint/2010/main" val="1374426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一筆比特幣如何交易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403647" y="1340768"/>
            <a:ext cx="6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各節點確認這筆交易後，此交易成立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 b="9524"/>
          <a:stretch/>
        </p:blipFill>
        <p:spPr>
          <a:xfrm>
            <a:off x="1334708" y="1988840"/>
            <a:ext cx="6474584" cy="3346902"/>
          </a:xfrm>
        </p:spPr>
      </p:pic>
    </p:spTree>
    <p:extLst>
      <p:ext uri="{BB962C8B-B14F-4D97-AF65-F5344CB8AC3E}">
        <p14:creationId xmlns:p14="http://schemas.microsoft.com/office/powerpoint/2010/main" val="32862097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一筆比特幣如何交易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403647" y="1340768"/>
            <a:ext cx="6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區塊就會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被添加到主鏈上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，錢就會從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轉移到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身上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0" b="9524"/>
          <a:stretch/>
        </p:blipFill>
        <p:spPr>
          <a:xfrm>
            <a:off x="1034338" y="2198914"/>
            <a:ext cx="7075323" cy="3135086"/>
          </a:xfrm>
        </p:spPr>
      </p:pic>
    </p:spTree>
    <p:extLst>
      <p:ext uri="{BB962C8B-B14F-4D97-AF65-F5344CB8AC3E}">
        <p14:creationId xmlns:p14="http://schemas.microsoft.com/office/powerpoint/2010/main" val="10956869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5800" y="1745977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1355711" y="2900536"/>
            <a:ext cx="6400800" cy="17526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什麼是區塊鏈</a:t>
            </a:r>
            <a:r>
              <a:rPr lang="en-US" altLang="zh-TW" sz="2400" dirty="0" smtClean="0"/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拆解區</a:t>
            </a:r>
            <a:r>
              <a:rPr lang="zh-TW" altLang="en-US" sz="2400" dirty="0"/>
              <a:t>塊</a:t>
            </a:r>
            <a:r>
              <a:rPr lang="zh-TW" altLang="en-US" sz="2400" dirty="0" smtClean="0"/>
              <a:t>鏈技術</a:t>
            </a:r>
            <a:endParaRPr lang="en-US" altLang="zh-TW" sz="2400" dirty="0"/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比</a:t>
            </a:r>
            <a:r>
              <a:rPr lang="zh-TW" altLang="en-US" sz="2400" dirty="0"/>
              <a:t>特</a:t>
            </a:r>
            <a:r>
              <a:rPr lang="zh-TW" altLang="en-US" sz="2400" dirty="0" smtClean="0"/>
              <a:t>幣如何交易</a:t>
            </a:r>
            <a:r>
              <a:rPr lang="en-US" altLang="zh-TW" sz="2400" dirty="0" smtClean="0"/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五大</a:t>
            </a:r>
            <a:r>
              <a:rPr lang="zh-TW" altLang="en-US" sz="2400" dirty="0"/>
              <a:t>應用</a:t>
            </a:r>
            <a:r>
              <a:rPr lang="zh-TW" altLang="en-US" sz="2400" dirty="0" smtClean="0"/>
              <a:t>場景</a:t>
            </a:r>
            <a:endParaRPr lang="en-US" altLang="zh-TW" sz="24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區塊鏈基本安裝操作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Ethereum</a:t>
            </a:r>
            <a:r>
              <a:rPr lang="en-US" altLang="zh-TW" sz="2400" dirty="0" smtClean="0"/>
              <a:t>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03C64-A635-4027-8FE4-020749C65070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6444208" y="602128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參考資料來源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 數位時代、中興大學科技管理研究所張樹之教授團隊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21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五大應用場景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28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五大應用場景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9" b="12471"/>
          <a:stretch/>
        </p:blipFill>
        <p:spPr>
          <a:xfrm>
            <a:off x="1259632" y="1816968"/>
            <a:ext cx="6722143" cy="3124200"/>
          </a:xfrm>
        </p:spPr>
      </p:pic>
      <p:grpSp>
        <p:nvGrpSpPr>
          <p:cNvPr id="9" name="群組 8"/>
          <p:cNvGrpSpPr/>
          <p:nvPr/>
        </p:nvGrpSpPr>
        <p:grpSpPr>
          <a:xfrm>
            <a:off x="2378156" y="908720"/>
            <a:ext cx="4536728" cy="792088"/>
            <a:chOff x="2411760" y="908720"/>
            <a:chExt cx="4536728" cy="792088"/>
          </a:xfrm>
        </p:grpSpPr>
        <p:sp>
          <p:nvSpPr>
            <p:cNvPr id="8" name="圓角矩形 7"/>
            <p:cNvSpPr/>
            <p:nvPr/>
          </p:nvSpPr>
          <p:spPr>
            <a:xfrm>
              <a:off x="2411760" y="908720"/>
              <a:ext cx="4536727" cy="792088"/>
            </a:xfrm>
            <a:prstGeom prst="roundRect">
              <a:avLst/>
            </a:prstGeom>
            <a:ln w="57150">
              <a:solidFill>
                <a:srgbClr val="AEC5E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4073" y="1144009"/>
              <a:ext cx="374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銀行業 </a:t>
              </a:r>
              <a:r>
                <a:rPr lang="en-US" altLang="zh-TW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–</a:t>
              </a:r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 降低營運成本及弊端發生</a:t>
              </a:r>
              <a:endParaRPr lang="zh-TW" altLang="en-US" b="1" dirty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4098" name="Picture 2" descr="C:\Users\22404\Downloads\money-ba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680" y="1010947"/>
              <a:ext cx="502393" cy="50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字方塊 9"/>
          <p:cNvSpPr txBox="1"/>
          <p:nvPr/>
        </p:nvSpPr>
        <p:spPr>
          <a:xfrm>
            <a:off x="1259632" y="508518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減少銀行維護中央電子帳本資料庫營運成本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1600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交易資訊透明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，避免金融弊端發生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662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6" b="13606"/>
          <a:stretch/>
        </p:blipFill>
        <p:spPr>
          <a:xfrm>
            <a:off x="1142045" y="1916832"/>
            <a:ext cx="6859910" cy="3091543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五大應用場景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grpSp>
        <p:nvGrpSpPr>
          <p:cNvPr id="9" name="群組 8"/>
          <p:cNvGrpSpPr/>
          <p:nvPr/>
        </p:nvGrpSpPr>
        <p:grpSpPr>
          <a:xfrm>
            <a:off x="2378156" y="908720"/>
            <a:ext cx="4536728" cy="792088"/>
            <a:chOff x="2411760" y="908720"/>
            <a:chExt cx="4536728" cy="792088"/>
          </a:xfrm>
        </p:grpSpPr>
        <p:sp>
          <p:nvSpPr>
            <p:cNvPr id="8" name="圓角矩形 7"/>
            <p:cNvSpPr/>
            <p:nvPr/>
          </p:nvSpPr>
          <p:spPr>
            <a:xfrm>
              <a:off x="2411760" y="908720"/>
              <a:ext cx="4536727" cy="792088"/>
            </a:xfrm>
            <a:prstGeom prst="roundRect">
              <a:avLst/>
            </a:prstGeom>
            <a:ln w="57150">
              <a:solidFill>
                <a:srgbClr val="AEC5E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4073" y="1144009"/>
              <a:ext cx="374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跨境支付 </a:t>
              </a:r>
              <a:r>
                <a:rPr lang="en-US" altLang="zh-TW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–</a:t>
              </a:r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 縮短時間及隱性成本</a:t>
              </a:r>
              <a:endParaRPr lang="zh-TW" altLang="en-US" b="1" dirty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170443" y="515719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收款方，可快速收到款項，無須再等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3-5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付款方，可以減少高額匯款手續費的支出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100" name="Picture 4" descr="C:\Users\22404\Downloads\stopwatch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69" y="1043764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321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9" b="13303"/>
          <a:stretch/>
        </p:blipFill>
        <p:spPr>
          <a:xfrm>
            <a:off x="1098699" y="1916832"/>
            <a:ext cx="6891617" cy="3084299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五大應用場景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grpSp>
        <p:nvGrpSpPr>
          <p:cNvPr id="9" name="群組 8"/>
          <p:cNvGrpSpPr/>
          <p:nvPr/>
        </p:nvGrpSpPr>
        <p:grpSpPr>
          <a:xfrm>
            <a:off x="2378156" y="908720"/>
            <a:ext cx="4536728" cy="792088"/>
            <a:chOff x="2411760" y="908720"/>
            <a:chExt cx="4536728" cy="792088"/>
          </a:xfrm>
        </p:grpSpPr>
        <p:sp>
          <p:nvSpPr>
            <p:cNvPr id="8" name="圓角矩形 7"/>
            <p:cNvSpPr/>
            <p:nvPr/>
          </p:nvSpPr>
          <p:spPr>
            <a:xfrm>
              <a:off x="2411760" y="908720"/>
              <a:ext cx="4536727" cy="792088"/>
            </a:xfrm>
            <a:prstGeom prst="roundRect">
              <a:avLst/>
            </a:prstGeom>
            <a:ln w="57150">
              <a:solidFill>
                <a:srgbClr val="AEC5E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4073" y="1144009"/>
              <a:ext cx="374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供應鏈管理</a:t>
              </a:r>
              <a:r>
                <a:rPr lang="zh-TW" altLang="en-US" b="1" dirty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–</a:t>
              </a:r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 流程簡化及交易透明</a:t>
              </a:r>
              <a:endParaRPr lang="zh-TW" altLang="en-US" b="1" dirty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170443" y="515719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簡化供應鏈交易繁複流程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透過</a:t>
            </a:r>
            <a:r>
              <a:rPr lang="zh-TW" altLang="en-US" sz="1600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智慧合約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，買賣交易條件透明，帳款可以準時支付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3" name="Picture 3" descr="C:\Users\22404\Downloads\cycl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00" y="1031432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479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3" b="16252"/>
          <a:stretch/>
        </p:blipFill>
        <p:spPr>
          <a:xfrm>
            <a:off x="1170442" y="1916832"/>
            <a:ext cx="6710375" cy="3051575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五大應用場景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grpSp>
        <p:nvGrpSpPr>
          <p:cNvPr id="9" name="群組 8"/>
          <p:cNvGrpSpPr/>
          <p:nvPr/>
        </p:nvGrpSpPr>
        <p:grpSpPr>
          <a:xfrm>
            <a:off x="2306148" y="908720"/>
            <a:ext cx="4786132" cy="792088"/>
            <a:chOff x="2411760" y="908720"/>
            <a:chExt cx="4786132" cy="792088"/>
          </a:xfrm>
        </p:grpSpPr>
        <p:sp>
          <p:nvSpPr>
            <p:cNvPr id="8" name="圓角矩形 7"/>
            <p:cNvSpPr/>
            <p:nvPr/>
          </p:nvSpPr>
          <p:spPr>
            <a:xfrm>
              <a:off x="2411760" y="908720"/>
              <a:ext cx="4786132" cy="792088"/>
            </a:xfrm>
            <a:prstGeom prst="roundRect">
              <a:avLst/>
            </a:prstGeom>
            <a:ln w="57150">
              <a:solidFill>
                <a:srgbClr val="AEC5E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4073" y="1144009"/>
              <a:ext cx="3993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飯店業 </a:t>
              </a:r>
              <a:r>
                <a:rPr lang="en-US" altLang="zh-TW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–</a:t>
              </a:r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 資訊同步，減少資訊不對稱</a:t>
              </a:r>
              <a:endParaRPr lang="zh-TW" altLang="en-US" b="1" dirty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170442" y="5085184"/>
            <a:ext cx="7145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飯店業者，確保於所有訂房平台資訊準確即時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消費者，不會發生重複訂房的窘況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飯店優惠可透過</a:t>
            </a:r>
            <a:r>
              <a:rPr lang="zh-TW" altLang="en-US" sz="1600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智慧合約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，自動於所有訂房平台生效，減少人工管理成本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 descr="C:\Users\22404\Downloads\hot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32" y="1034504"/>
            <a:ext cx="511200" cy="5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921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3" b="21644"/>
          <a:stretch/>
        </p:blipFill>
        <p:spPr>
          <a:xfrm>
            <a:off x="1691680" y="1920484"/>
            <a:ext cx="5944817" cy="2732652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五大應用場景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0251"/>
            <a:ext cx="772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打破醫療封閉體系，病人可以拿回病歷主控權，自行決定資料要分享給誰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結合</a:t>
            </a:r>
            <a:r>
              <a:rPr lang="zh-TW" altLang="en-US" sz="1600" b="1" dirty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智慧合約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，病人申請保險僅需線上作業，即可自動給付保險費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醫院可與不同產業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結合，包含保險業、照護機構、藥廠等，共同開發生態系統應用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259632" y="908720"/>
            <a:ext cx="6840759" cy="792088"/>
            <a:chOff x="1331640" y="908720"/>
            <a:chExt cx="6840759" cy="792088"/>
          </a:xfrm>
        </p:grpSpPr>
        <p:grpSp>
          <p:nvGrpSpPr>
            <p:cNvPr id="9" name="群組 8"/>
            <p:cNvGrpSpPr/>
            <p:nvPr/>
          </p:nvGrpSpPr>
          <p:grpSpPr>
            <a:xfrm>
              <a:off x="1331640" y="908720"/>
              <a:ext cx="6840759" cy="792088"/>
              <a:chOff x="1437252" y="908720"/>
              <a:chExt cx="6840759" cy="792088"/>
            </a:xfrm>
          </p:grpSpPr>
          <p:sp>
            <p:nvSpPr>
              <p:cNvPr id="8" name="圓角矩形 7"/>
              <p:cNvSpPr/>
              <p:nvPr/>
            </p:nvSpPr>
            <p:spPr>
              <a:xfrm>
                <a:off x="1437252" y="908720"/>
                <a:ext cx="6768752" cy="792088"/>
              </a:xfrm>
              <a:prstGeom prst="roundRect">
                <a:avLst/>
              </a:prstGeom>
              <a:ln w="57150">
                <a:solidFill>
                  <a:srgbClr val="AEC5E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2157332" y="1144009"/>
                <a:ext cx="6120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336699"/>
                    </a:solidFill>
                    <a:latin typeface="微軟正黑體" pitchFamily="34" charset="-120"/>
                    <a:ea typeface="微軟正黑體" pitchFamily="34" charset="-120"/>
                  </a:rPr>
                  <a:t>醫療</a:t>
                </a:r>
                <a:r>
                  <a:rPr lang="zh-TW" altLang="en-US" b="1" dirty="0" smtClean="0">
                    <a:solidFill>
                      <a:srgbClr val="336699"/>
                    </a:solidFill>
                    <a:latin typeface="微軟正黑體" pitchFamily="34" charset="-120"/>
                    <a:ea typeface="微軟正黑體" pitchFamily="34" charset="-120"/>
                  </a:rPr>
                  <a:t>業 </a:t>
                </a:r>
                <a:r>
                  <a:rPr lang="en-US" altLang="zh-TW" b="1" dirty="0" smtClean="0">
                    <a:solidFill>
                      <a:srgbClr val="336699"/>
                    </a:solidFill>
                    <a:latin typeface="微軟正黑體" pitchFamily="34" charset="-120"/>
                    <a:ea typeface="微軟正黑體" pitchFamily="34" charset="-120"/>
                  </a:rPr>
                  <a:t>–</a:t>
                </a:r>
                <a:r>
                  <a:rPr lang="zh-TW" altLang="en-US" b="1" dirty="0" smtClean="0">
                    <a:solidFill>
                      <a:srgbClr val="336699"/>
                    </a:solidFill>
                    <a:latin typeface="微軟正黑體" pitchFamily="34" charset="-120"/>
                    <a:ea typeface="微軟正黑體" pitchFamily="34" charset="-120"/>
                  </a:rPr>
                  <a:t> 大幅提升病歷安全性，共同打造醫療系統生態圈</a:t>
                </a:r>
                <a:endParaRPr lang="zh-TW" altLang="en-US" b="1" dirty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pic>
          <p:nvPicPr>
            <p:cNvPr id="7170" name="Picture 2" descr="C:\Users\22404\Downloads\medical-histor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720" y="105867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63555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5C3179F5-1893-41BA-9471-9ECA1C40712C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2291" name="Title 3"/>
          <p:cNvSpPr>
            <a:spLocks noGrp="1"/>
          </p:cNvSpPr>
          <p:nvPr>
            <p:ph type="title" idx="4294967295"/>
          </p:nvPr>
        </p:nvSpPr>
        <p:spPr>
          <a:xfrm>
            <a:off x="0" y="1981200"/>
            <a:ext cx="8229600" cy="3048000"/>
          </a:xfrm>
        </p:spPr>
        <p:txBody>
          <a:bodyPr/>
          <a:lstStyle/>
          <a:p>
            <a:r>
              <a:rPr lang="zh-TW" altLang="en-US" dirty="0" smtClean="0">
                <a:ea typeface="ＭＳ Ｐゴシック" pitchFamily="34" charset="-128"/>
              </a:rPr>
              <a:t>中場休息</a:t>
            </a:r>
            <a:endParaRPr lang="en-US" altLang="zh-TW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什麼是區塊鏈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1D11D-9953-4191-BE5A-12EE05794E3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92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什麼是區塊鏈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197993"/>
            <a:ext cx="49625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51920" y="98072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分散式帳本</a:t>
            </a:r>
            <a:r>
              <a:rPr lang="en-US" altLang="zh-TW" sz="2000" dirty="0" smtClean="0"/>
              <a:t>?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84168" y="162880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智慧合約</a:t>
            </a:r>
            <a:r>
              <a:rPr lang="en-US" altLang="zh-TW" sz="2000" dirty="0" smtClean="0"/>
              <a:t>?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79712" y="162880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數位貨幣</a:t>
            </a:r>
            <a:r>
              <a:rPr lang="en-US" altLang="zh-TW" sz="2000" dirty="0" smtClean="0"/>
              <a:t>?</a:t>
            </a:r>
            <a:endParaRPr lang="zh-TW" altLang="en-US" sz="20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57200" y="4420562"/>
            <a:ext cx="4114800" cy="1168678"/>
            <a:chOff x="457200" y="4420562"/>
            <a:chExt cx="4114800" cy="1168678"/>
          </a:xfrm>
        </p:grpSpPr>
        <p:sp>
          <p:nvSpPr>
            <p:cNvPr id="10" name="剪去單一角落矩形 9"/>
            <p:cNvSpPr/>
            <p:nvPr/>
          </p:nvSpPr>
          <p:spPr>
            <a:xfrm>
              <a:off x="457200" y="4420562"/>
              <a:ext cx="4114800" cy="1168678"/>
            </a:xfrm>
            <a:prstGeom prst="snip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39552" y="4614227"/>
              <a:ext cx="388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以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人工智慧（</a:t>
              </a:r>
              <a:r>
                <a:rPr lang="en-US" altLang="zh-TW" sz="1600" b="1" dirty="0">
                  <a:latin typeface="微軟正黑體" pitchFamily="34" charset="-120"/>
                  <a:ea typeface="微軟正黑體" pitchFamily="34" charset="-120"/>
                </a:rPr>
                <a:t>AI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）、量子資訊、行動通訊、物聯網以及區塊鏈，為代表的新一代訊息技術正在加速突破應用</a:t>
              </a:r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。 </a:t>
              </a:r>
              <a:r>
                <a:rPr lang="en-US" altLang="zh-TW" sz="1600" b="1" dirty="0" smtClean="0">
                  <a:latin typeface="微軟正黑體" pitchFamily="34" charset="-120"/>
                  <a:ea typeface="微軟正黑體" pitchFamily="34" charset="-120"/>
                </a:rPr>
                <a:t>—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　</a:t>
              </a:r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習近平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832404" y="4420562"/>
            <a:ext cx="3772043" cy="1168678"/>
            <a:chOff x="4832404" y="4420562"/>
            <a:chExt cx="3772043" cy="1168678"/>
          </a:xfrm>
        </p:grpSpPr>
        <p:sp>
          <p:nvSpPr>
            <p:cNvPr id="13" name="剪去單一角落矩形 12"/>
            <p:cNvSpPr/>
            <p:nvPr/>
          </p:nvSpPr>
          <p:spPr>
            <a:xfrm>
              <a:off x="4832404" y="4420562"/>
              <a:ext cx="3772043" cy="1168678"/>
            </a:xfrm>
            <a:prstGeom prst="snip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098245" y="4614225"/>
              <a:ext cx="3240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區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塊鏈將帶動繼蒸汽機、電力和電腦發明而來的第四次</a:t>
              </a:r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工業革命。 －世界經濟論壇創辦人施瓦布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771800" y="73025"/>
            <a:ext cx="1386679" cy="707886"/>
            <a:chOff x="2771800" y="73025"/>
            <a:chExt cx="1386679" cy="707886"/>
          </a:xfrm>
        </p:grpSpPr>
        <p:sp>
          <p:nvSpPr>
            <p:cNvPr id="15" name="矩形 15"/>
            <p:cNvSpPr/>
            <p:nvPr/>
          </p:nvSpPr>
          <p:spPr>
            <a:xfrm>
              <a:off x="2771800" y="387365"/>
              <a:ext cx="1386679" cy="238126"/>
            </a:xfrm>
            <a:custGeom>
              <a:avLst/>
              <a:gdLst>
                <a:gd name="connsiteX0" fmla="*/ 0 w 1296144"/>
                <a:gd name="connsiteY0" fmla="*/ 0 h 238126"/>
                <a:gd name="connsiteX1" fmla="*/ 1296144 w 1296144"/>
                <a:gd name="connsiteY1" fmla="*/ 0 h 238126"/>
                <a:gd name="connsiteX2" fmla="*/ 1296144 w 1296144"/>
                <a:gd name="connsiteY2" fmla="*/ 238126 h 238126"/>
                <a:gd name="connsiteX3" fmla="*/ 0 w 1296144"/>
                <a:gd name="connsiteY3" fmla="*/ 238126 h 238126"/>
                <a:gd name="connsiteX4" fmla="*/ 0 w 1296144"/>
                <a:gd name="connsiteY4" fmla="*/ 0 h 238126"/>
                <a:gd name="connsiteX0" fmla="*/ 117695 w 1296144"/>
                <a:gd name="connsiteY0" fmla="*/ 0 h 238126"/>
                <a:gd name="connsiteX1" fmla="*/ 1296144 w 1296144"/>
                <a:gd name="connsiteY1" fmla="*/ 0 h 238126"/>
                <a:gd name="connsiteX2" fmla="*/ 1296144 w 1296144"/>
                <a:gd name="connsiteY2" fmla="*/ 238126 h 238126"/>
                <a:gd name="connsiteX3" fmla="*/ 0 w 1296144"/>
                <a:gd name="connsiteY3" fmla="*/ 238126 h 238126"/>
                <a:gd name="connsiteX4" fmla="*/ 117695 w 1296144"/>
                <a:gd name="connsiteY4" fmla="*/ 0 h 238126"/>
                <a:gd name="connsiteX0" fmla="*/ 117695 w 1386679"/>
                <a:gd name="connsiteY0" fmla="*/ 0 h 238126"/>
                <a:gd name="connsiteX1" fmla="*/ 1386679 w 1386679"/>
                <a:gd name="connsiteY1" fmla="*/ 0 h 238126"/>
                <a:gd name="connsiteX2" fmla="*/ 1296144 w 1386679"/>
                <a:gd name="connsiteY2" fmla="*/ 238126 h 238126"/>
                <a:gd name="connsiteX3" fmla="*/ 0 w 1386679"/>
                <a:gd name="connsiteY3" fmla="*/ 238126 h 238126"/>
                <a:gd name="connsiteX4" fmla="*/ 117695 w 1386679"/>
                <a:gd name="connsiteY4" fmla="*/ 0 h 23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6679" h="238126">
                  <a:moveTo>
                    <a:pt x="117695" y="0"/>
                  </a:moveTo>
                  <a:lnTo>
                    <a:pt x="1386679" y="0"/>
                  </a:lnTo>
                  <a:lnTo>
                    <a:pt x="1296144" y="238126"/>
                  </a:lnTo>
                  <a:lnTo>
                    <a:pt x="0" y="238126"/>
                  </a:lnTo>
                  <a:lnTo>
                    <a:pt x="11769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807355" y="73025"/>
              <a:ext cx="1116573" cy="707886"/>
              <a:chOff x="2807355" y="73025"/>
              <a:chExt cx="1116573" cy="707886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2807355" y="73025"/>
                <a:ext cx="6120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000" b="1" dirty="0" smtClean="0">
                    <a:solidFill>
                      <a:srgbClr val="FF0000"/>
                    </a:solidFill>
                  </a:rPr>
                  <a:t>≠</a:t>
                </a:r>
                <a:endParaRPr lang="zh-TW" altLang="en-US" sz="30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Picture 2" descr="ãbitcoin pngãçåçæå°çµæ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7950" y="113027"/>
                <a:ext cx="625978" cy="628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3" y="2083237"/>
            <a:ext cx="8229600" cy="3650019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什麼是區</a:t>
            </a:r>
            <a:r>
              <a:rPr lang="zh-TW" altLang="en-US" dirty="0"/>
              <a:t>塊</a:t>
            </a:r>
            <a:r>
              <a:rPr lang="zh-TW" altLang="en-US" dirty="0" smtClean="0"/>
              <a:t>鏈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9218" name="Rectangle 4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4F85DB83-A194-4CA6-B47E-74D2BB79B877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1115616" y="9807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區塊鏈是將許多跨領域技術湊在一起，並結合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點對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(P2P)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網路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關係，建立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信任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效果。成為一個不需基於彼此信任基礎、也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不需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仰賴第三方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機構就能夠運作的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分散式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系統。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" r="3245"/>
          <a:stretch/>
        </p:blipFill>
        <p:spPr>
          <a:xfrm>
            <a:off x="683568" y="1268760"/>
            <a:ext cx="7668285" cy="4239005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什麼是區塊鏈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45913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拆解區塊鏈技術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區塊鏈六大核心技術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3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區塊鏈六大核心技術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5" name="群組 4"/>
          <p:cNvGrpSpPr/>
          <p:nvPr/>
        </p:nvGrpSpPr>
        <p:grpSpPr>
          <a:xfrm>
            <a:off x="539552" y="1268760"/>
            <a:ext cx="3456384" cy="938282"/>
            <a:chOff x="817240" y="4420562"/>
            <a:chExt cx="3456384" cy="938282"/>
          </a:xfrm>
        </p:grpSpPr>
        <p:sp>
          <p:nvSpPr>
            <p:cNvPr id="6" name="剪去單一角落矩形 5"/>
            <p:cNvSpPr/>
            <p:nvPr/>
          </p:nvSpPr>
          <p:spPr>
            <a:xfrm>
              <a:off x="827584" y="4420562"/>
              <a:ext cx="3446040" cy="938282"/>
            </a:xfrm>
            <a:prstGeom prst="snip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17240" y="4535760"/>
              <a:ext cx="33740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區塊鏈不是一項技術，而是多種技術結合而成的</a:t>
              </a:r>
              <a:r>
                <a:rPr lang="zh-TW" altLang="en-US" sz="20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應用</a:t>
              </a:r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68" y="3059312"/>
            <a:ext cx="4186808" cy="20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群組 24"/>
          <p:cNvGrpSpPr/>
          <p:nvPr/>
        </p:nvGrpSpPr>
        <p:grpSpPr>
          <a:xfrm>
            <a:off x="5516553" y="3576849"/>
            <a:ext cx="3766295" cy="584775"/>
            <a:chOff x="5516553" y="3576849"/>
            <a:chExt cx="3766295" cy="584775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86504" y="3576849"/>
              <a:ext cx="3096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P2P</a:t>
              </a:r>
              <a:r>
                <a:rPr lang="zh-TW" altLang="en-US" sz="3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網路技術</a:t>
              </a:r>
              <a:endParaRPr lang="zh-TW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051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553" y="3602458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群組 31"/>
          <p:cNvGrpSpPr/>
          <p:nvPr/>
        </p:nvGrpSpPr>
        <p:grpSpPr>
          <a:xfrm>
            <a:off x="5434778" y="4784795"/>
            <a:ext cx="3377245" cy="704273"/>
            <a:chOff x="5434778" y="4784795"/>
            <a:chExt cx="3377245" cy="704273"/>
          </a:xfrm>
        </p:grpSpPr>
        <p:sp>
          <p:nvSpPr>
            <p:cNvPr id="16" name="文字方塊 15"/>
            <p:cNvSpPr txBox="1"/>
            <p:nvPr/>
          </p:nvSpPr>
          <p:spPr>
            <a:xfrm>
              <a:off x="6075719" y="4904293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雜湊演算法</a:t>
              </a:r>
              <a:endParaRPr lang="zh-TW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6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3250">
              <a:off x="5434778" y="4784795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群組 23"/>
          <p:cNvGrpSpPr/>
          <p:nvPr/>
        </p:nvGrpSpPr>
        <p:grpSpPr>
          <a:xfrm>
            <a:off x="5236970" y="2313262"/>
            <a:ext cx="2802861" cy="864358"/>
            <a:chOff x="5236970" y="2313262"/>
            <a:chExt cx="2802861" cy="864358"/>
          </a:xfrm>
        </p:grpSpPr>
        <p:sp>
          <p:nvSpPr>
            <p:cNvPr id="18" name="文字方塊 17"/>
            <p:cNvSpPr txBox="1"/>
            <p:nvPr/>
          </p:nvSpPr>
          <p:spPr>
            <a:xfrm>
              <a:off x="5826819" y="2313262"/>
              <a:ext cx="22130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數位簽章</a:t>
              </a:r>
              <a:endParaRPr lang="zh-TW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7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91228">
              <a:off x="5236970" y="2618454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群組 34"/>
          <p:cNvGrpSpPr/>
          <p:nvPr/>
        </p:nvGrpSpPr>
        <p:grpSpPr>
          <a:xfrm>
            <a:off x="1696852" y="2766924"/>
            <a:ext cx="1615979" cy="784576"/>
            <a:chOff x="1696852" y="2766924"/>
            <a:chExt cx="1615979" cy="784576"/>
          </a:xfrm>
        </p:grpSpPr>
        <p:sp>
          <p:nvSpPr>
            <p:cNvPr id="12" name="文字方塊 11"/>
            <p:cNvSpPr txBox="1"/>
            <p:nvPr/>
          </p:nvSpPr>
          <p:spPr>
            <a:xfrm>
              <a:off x="1696852" y="2766924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區塊</a:t>
              </a:r>
              <a:endParaRPr lang="zh-TW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9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187669">
              <a:off x="2753665" y="2992334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群組 33"/>
          <p:cNvGrpSpPr/>
          <p:nvPr/>
        </p:nvGrpSpPr>
        <p:grpSpPr>
          <a:xfrm>
            <a:off x="1361840" y="3882041"/>
            <a:ext cx="1604306" cy="676419"/>
            <a:chOff x="1361840" y="3882041"/>
            <a:chExt cx="1604306" cy="676419"/>
          </a:xfrm>
        </p:grpSpPr>
        <p:sp>
          <p:nvSpPr>
            <p:cNvPr id="14" name="文字方塊 13"/>
            <p:cNvSpPr txBox="1"/>
            <p:nvPr/>
          </p:nvSpPr>
          <p:spPr>
            <a:xfrm>
              <a:off x="1361840" y="3927862"/>
              <a:ext cx="699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鏈</a:t>
              </a:r>
            </a:p>
          </p:txBody>
        </p:sp>
        <p:pic>
          <p:nvPicPr>
            <p:cNvPr id="30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061792" y="3882041"/>
              <a:ext cx="904354" cy="676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群組 32"/>
          <p:cNvGrpSpPr/>
          <p:nvPr/>
        </p:nvGrpSpPr>
        <p:grpSpPr>
          <a:xfrm>
            <a:off x="1619672" y="4784796"/>
            <a:ext cx="1682934" cy="704272"/>
            <a:chOff x="1619672" y="4784796"/>
            <a:chExt cx="1682934" cy="704272"/>
          </a:xfrm>
        </p:grpSpPr>
        <p:sp>
          <p:nvSpPr>
            <p:cNvPr id="15" name="文字方塊 14"/>
            <p:cNvSpPr txBox="1"/>
            <p:nvPr/>
          </p:nvSpPr>
          <p:spPr>
            <a:xfrm>
              <a:off x="1619672" y="4904293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挖礦</a:t>
              </a:r>
            </a:p>
          </p:txBody>
        </p:sp>
        <p:pic>
          <p:nvPicPr>
            <p:cNvPr id="31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12862">
              <a:off x="2743440" y="4784796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362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1225823" y="1574913"/>
            <a:ext cx="6932651" cy="4158343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拆解</a:t>
            </a:r>
            <a:r>
              <a:rPr lang="zh-TW" altLang="en-US" dirty="0" smtClean="0"/>
              <a:t>區塊鏈技術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區塊、鏈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12" name="群組 11"/>
          <p:cNvGrpSpPr/>
          <p:nvPr/>
        </p:nvGrpSpPr>
        <p:grpSpPr>
          <a:xfrm>
            <a:off x="3995935" y="1052736"/>
            <a:ext cx="2232249" cy="576064"/>
            <a:chOff x="3995935" y="1052736"/>
            <a:chExt cx="2232249" cy="576064"/>
          </a:xfrm>
        </p:grpSpPr>
        <p:sp>
          <p:nvSpPr>
            <p:cNvPr id="10" name="矩形 9"/>
            <p:cNvSpPr/>
            <p:nvPr/>
          </p:nvSpPr>
          <p:spPr>
            <a:xfrm>
              <a:off x="3995935" y="1052736"/>
              <a:ext cx="2232249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4" name="Picture 2" descr="C:\Users\22404\Downloads\go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90" y="1156682"/>
              <a:ext cx="344173" cy="344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4427984" y="1156682"/>
              <a:ext cx="18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不可任意竄改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513122" y="4674622"/>
            <a:ext cx="2448272" cy="338554"/>
            <a:chOff x="4513122" y="4674622"/>
            <a:chExt cx="2448272" cy="338554"/>
          </a:xfrm>
        </p:grpSpPr>
        <p:sp>
          <p:nvSpPr>
            <p:cNvPr id="6" name="矩形 5"/>
            <p:cNvSpPr/>
            <p:nvPr/>
          </p:nvSpPr>
          <p:spPr>
            <a:xfrm>
              <a:off x="4788024" y="4839556"/>
              <a:ext cx="2016224" cy="1187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4513122" y="4674622"/>
              <a:ext cx="2448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accent1">
                      <a:lumMod val="7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在存簿內</a:t>
              </a:r>
              <a:r>
                <a:rPr lang="zh-TW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頁標註頁碼</a:t>
              </a:r>
              <a:endPara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625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1" id="{ACA2720E-3335-4495-8D3B-4DA5FFB7D3C5}" vid="{FE911850-3B63-4DDC-9CB8-EF67F2CAD4A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1" id="{ACA2720E-3335-4495-8D3B-4DA5FFB7D3C5}" vid="{29D37CF5-35F4-4CF3-A732-536EF5F31A60}"/>
    </a:ext>
  </a:extLst>
</a:theme>
</file>

<file path=ppt/theme/theme3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1" id="{ACA2720E-3335-4495-8D3B-4DA5FFB7D3C5}" vid="{48A44637-7B17-43F1-9BA2-E178D9281364}"/>
    </a:ext>
  </a:extLst>
</a:theme>
</file>

<file path=ppt/theme/theme4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1" id="{ACA2720E-3335-4495-8D3B-4DA5FFB7D3C5}" vid="{5F953A7A-D044-487F-B016-E23381B816C9}"/>
    </a:ext>
  </a:ext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簡報1" id="{ACA2720E-3335-4495-8D3B-4DA5FFB7D3C5}" vid="{3F11B5EF-A954-46EF-843F-52B3DA5061EC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</TotalTime>
  <Words>787</Words>
  <Application>Microsoft Office PowerPoint</Application>
  <PresentationFormat>如螢幕大小 (4:3)</PresentationFormat>
  <Paragraphs>105</Paragraphs>
  <Slides>26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blank</vt:lpstr>
      <vt:lpstr>6_Office Theme</vt:lpstr>
      <vt:lpstr>7_Office Theme</vt:lpstr>
      <vt:lpstr>8_Office Theme</vt:lpstr>
      <vt:lpstr>4_Office Theme</vt:lpstr>
      <vt:lpstr>區塊鏈介紹</vt:lpstr>
      <vt:lpstr>大綱</vt:lpstr>
      <vt:lpstr>什麼是區塊鏈?</vt:lpstr>
      <vt:lpstr>什麼是區塊鏈?</vt:lpstr>
      <vt:lpstr>什麼是區塊鏈?</vt:lpstr>
      <vt:lpstr>什麼是區塊鏈?</vt:lpstr>
      <vt:lpstr>拆解區塊鏈技術</vt:lpstr>
      <vt:lpstr>區塊鏈六大核心技術</vt:lpstr>
      <vt:lpstr>拆解區塊鏈技術 – 區塊、鏈</vt:lpstr>
      <vt:lpstr>拆解區塊鏈技術 – 數位簽章</vt:lpstr>
      <vt:lpstr>拆解區塊鏈技術 – P2P網路技術</vt:lpstr>
      <vt:lpstr>拆解區塊鏈技術 – 雜湊演算法</vt:lpstr>
      <vt:lpstr>拆解區塊鏈技術 – 挖礦</vt:lpstr>
      <vt:lpstr>比特幣如何交易?</vt:lpstr>
      <vt:lpstr>一筆比特幣如何交易?</vt:lpstr>
      <vt:lpstr>一筆比特幣如何交易?</vt:lpstr>
      <vt:lpstr>一筆比特幣如何交易?</vt:lpstr>
      <vt:lpstr>一筆比特幣如何交易?</vt:lpstr>
      <vt:lpstr>一筆比特幣如何交易?</vt:lpstr>
      <vt:lpstr>五大應用場景</vt:lpstr>
      <vt:lpstr>五大應用場景</vt:lpstr>
      <vt:lpstr>五大應用場景</vt:lpstr>
      <vt:lpstr>五大應用場景</vt:lpstr>
      <vt:lpstr>五大應用場景</vt:lpstr>
      <vt:lpstr>五大應用場景</vt:lpstr>
      <vt:lpstr>中場休息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區塊鏈說明與基本安裝操作</dc:title>
  <dc:creator>曾敏涵(Ruby_Tseng)</dc:creator>
  <cp:lastModifiedBy>曾敏涵(Ruby_Tseng)</cp:lastModifiedBy>
  <cp:revision>39</cp:revision>
  <dcterms:created xsi:type="dcterms:W3CDTF">2018-08-01T01:39:15Z</dcterms:created>
  <dcterms:modified xsi:type="dcterms:W3CDTF">2018-08-28T03:05:55Z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45c339a-ece7-4b4e-86c8-e522b15bd533_Enabled">
    <vt:lpwstr>True</vt:lpwstr>
  </property>
  <property fmtid="{D5CDD505-2E9C-101B-9397-08002B2CF9AE}" pid="3" name="MSIP_Label_c45c339a-ece7-4b4e-86c8-e522b15bd533_SiteId">
    <vt:lpwstr>1717f2eb-7b7d-414b-bcf2-25e7f12dce7d</vt:lpwstr>
  </property>
  <property fmtid="{D5CDD505-2E9C-101B-9397-08002B2CF9AE}" pid="4" name="MSIP_Label_c45c339a-ece7-4b4e-86c8-e522b15bd533_Ref">
    <vt:lpwstr>https://api.informationprotection.azure.com/api/1717f2eb-7b7d-414b-bcf2-25e7f12dce7d</vt:lpwstr>
  </property>
  <property fmtid="{D5CDD505-2E9C-101B-9397-08002B2CF9AE}" pid="5" name="MSIP_Label_c45c339a-ece7-4b4e-86c8-e522b15bd533_Owner">
    <vt:lpwstr>01816@epistar.com</vt:lpwstr>
  </property>
  <property fmtid="{D5CDD505-2E9C-101B-9397-08002B2CF9AE}" pid="6" name="MSIP_Label_c45c339a-ece7-4b4e-86c8-e522b15bd533_SetDate">
    <vt:lpwstr>2017-11-09T11:10:33.0195813+08:00</vt:lpwstr>
  </property>
  <property fmtid="{D5CDD505-2E9C-101B-9397-08002B2CF9AE}" pid="7" name="MSIP_Label_c45c339a-ece7-4b4e-86c8-e522b15bd533_Name">
    <vt:lpwstr>密(L3)-EPISTAR Confidential Level 3</vt:lpwstr>
  </property>
  <property fmtid="{D5CDD505-2E9C-101B-9397-08002B2CF9AE}" pid="8" name="MSIP_Label_c45c339a-ece7-4b4e-86c8-e522b15bd533_Application">
    <vt:lpwstr>Microsoft Azure Information Protection</vt:lpwstr>
  </property>
  <property fmtid="{D5CDD505-2E9C-101B-9397-08002B2CF9AE}" pid="9" name="MSIP_Label_c45c339a-ece7-4b4e-86c8-e522b15bd533_Extended_MSFT_Method">
    <vt:lpwstr>Automatic</vt:lpwstr>
  </property>
  <property fmtid="{D5CDD505-2E9C-101B-9397-08002B2CF9AE}" pid="10" name="Sensitivity">
    <vt:lpwstr>密(L3)-EPISTAR Confidential Level 3</vt:lpwstr>
  </property>
</Properties>
</file>