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28" r:id="rId2"/>
    <p:sldMasterId id="2147483730" r:id="rId3"/>
    <p:sldMasterId id="2147483732" r:id="rId4"/>
    <p:sldMasterId id="2147483751" r:id="rId5"/>
  </p:sldMasterIdLst>
  <p:notesMasterIdLst>
    <p:notesMasterId r:id="rId26"/>
  </p:notesMasterIdLst>
  <p:handoutMasterIdLst>
    <p:handoutMasterId r:id="rId27"/>
  </p:handoutMasterIdLst>
  <p:sldIdLst>
    <p:sldId id="269" r:id="rId6"/>
    <p:sldId id="270" r:id="rId7"/>
    <p:sldId id="271" r:id="rId8"/>
    <p:sldId id="272" r:id="rId9"/>
    <p:sldId id="274" r:id="rId10"/>
    <p:sldId id="275" r:id="rId11"/>
    <p:sldId id="276" r:id="rId12"/>
    <p:sldId id="279" r:id="rId13"/>
    <p:sldId id="277" r:id="rId14"/>
    <p:sldId id="278" r:id="rId15"/>
    <p:sldId id="282" r:id="rId16"/>
    <p:sldId id="283" r:id="rId17"/>
    <p:sldId id="280" r:id="rId18"/>
    <p:sldId id="281" r:id="rId19"/>
    <p:sldId id="284" r:id="rId20"/>
    <p:sldId id="285" r:id="rId21"/>
    <p:sldId id="257" r:id="rId22"/>
    <p:sldId id="286" r:id="rId23"/>
    <p:sldId id="287" r:id="rId24"/>
    <p:sldId id="267" r:id="rId25"/>
  </p:sldIdLst>
  <p:sldSz cx="9144000" cy="6858000" type="screen4x3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CD0059"/>
    <a:srgbClr val="313232"/>
    <a:srgbClr val="737574"/>
    <a:srgbClr val="EEEEEE"/>
    <a:srgbClr val="003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Objects="1">
      <p:cViewPr>
        <p:scale>
          <a:sx n="100" d="100"/>
          <a:sy n="100" d="100"/>
        </p:scale>
        <p:origin x="-31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79" d="100"/>
          <a:sy n="79" d="100"/>
        </p:scale>
        <p:origin x="-213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495300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495300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A3D6F89E-5362-4656-960A-9F6D478A1FC0}" type="datetimeFigureOut">
              <a:rPr lang="zh-TW" altLang="en-US"/>
              <a:pPr>
                <a:defRPr/>
              </a:pPr>
              <a:t>2018/8/28</a:t>
            </a:fld>
            <a:endParaRPr lang="en-US" altLang="zh-TW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495300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495300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7BD6A23C-7E52-45B3-8D26-2C42C5BA842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9874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4953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4953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2F21D1BA-6B9F-47DA-A8F6-C0DF35A03C97}" type="datetimeFigureOut">
              <a:rPr lang="zh-TW" altLang="en-US"/>
              <a:pPr>
                <a:defRPr/>
              </a:pPr>
              <a:t>2018/8/28</a:t>
            </a:fld>
            <a:endParaRPr lang="en-US" alt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4953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4953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5FAD291C-6D2E-4DD1-BF04-0FBBC1CDA1C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4013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F4E064F-07D1-4C0E-A52E-1703E9AC20BF}" type="slidenum">
              <a:rPr lang="zh-TW" altLang="en-US">
                <a:latin typeface="Arial" charset="0"/>
              </a:rPr>
              <a:pPr eaLnBrk="1" hangingPunct="1"/>
              <a:t>4</a:t>
            </a:fld>
            <a:endParaRPr lang="en-US" altLang="zh-TW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F4E064F-07D1-4C0E-A52E-1703E9AC20BF}" type="slidenum">
              <a:rPr lang="zh-TW" altLang="en-US">
                <a:latin typeface="Arial" charset="0"/>
              </a:rPr>
              <a:pPr eaLnBrk="1" hangingPunct="1"/>
              <a:t>17</a:t>
            </a:fld>
            <a:endParaRPr lang="en-US" altLang="zh-TW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F4E064F-07D1-4C0E-A52E-1703E9AC20BF}" type="slidenum">
              <a:rPr lang="zh-TW" altLang="en-US">
                <a:latin typeface="Arial" charset="0"/>
              </a:rPr>
              <a:pPr eaLnBrk="1" hangingPunct="1"/>
              <a:t>19</a:t>
            </a:fld>
            <a:endParaRPr lang="en-US" altLang="zh-TW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9752FA7-5A34-43F5-AE0A-A4013E0FF612}" type="slidenum">
              <a:rPr lang="zh-TW" altLang="en-US">
                <a:latin typeface="Arial" charset="0"/>
              </a:rPr>
              <a:pPr eaLnBrk="1" hangingPunct="1"/>
              <a:t>20</a:t>
            </a:fld>
            <a:endParaRPr lang="en-US" altLang="zh-TW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F4E064F-07D1-4C0E-A52E-1703E9AC20BF}" type="slidenum">
              <a:rPr lang="zh-TW" altLang="en-US">
                <a:latin typeface="Arial" charset="0"/>
              </a:rPr>
              <a:pPr eaLnBrk="1" hangingPunct="1"/>
              <a:t>5</a:t>
            </a:fld>
            <a:endParaRPr lang="en-US" altLang="zh-TW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F4E064F-07D1-4C0E-A52E-1703E9AC20BF}" type="slidenum">
              <a:rPr lang="zh-TW" altLang="en-US">
                <a:latin typeface="Arial" charset="0"/>
              </a:rPr>
              <a:pPr eaLnBrk="1" hangingPunct="1"/>
              <a:t>6</a:t>
            </a:fld>
            <a:endParaRPr lang="en-US" altLang="zh-TW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F4E064F-07D1-4C0E-A52E-1703E9AC20BF}" type="slidenum">
              <a:rPr lang="zh-TW" altLang="en-US">
                <a:latin typeface="Arial" charset="0"/>
              </a:rPr>
              <a:pPr eaLnBrk="1" hangingPunct="1"/>
              <a:t>7</a:t>
            </a:fld>
            <a:endParaRPr lang="en-US" altLang="zh-TW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F4E064F-07D1-4C0E-A52E-1703E9AC20BF}" type="slidenum">
              <a:rPr lang="zh-TW" altLang="en-US">
                <a:latin typeface="Arial" charset="0"/>
              </a:rPr>
              <a:pPr eaLnBrk="1" hangingPunct="1"/>
              <a:t>9</a:t>
            </a:fld>
            <a:endParaRPr lang="en-US" altLang="zh-TW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F4E064F-07D1-4C0E-A52E-1703E9AC20BF}" type="slidenum">
              <a:rPr lang="zh-TW" altLang="en-US">
                <a:latin typeface="Arial" charset="0"/>
              </a:rPr>
              <a:pPr eaLnBrk="1" hangingPunct="1"/>
              <a:t>10</a:t>
            </a:fld>
            <a:endParaRPr lang="en-US" altLang="zh-TW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F4E064F-07D1-4C0E-A52E-1703E9AC20BF}" type="slidenum">
              <a:rPr lang="zh-TW" altLang="en-US">
                <a:latin typeface="Arial" charset="0"/>
              </a:rPr>
              <a:pPr eaLnBrk="1" hangingPunct="1"/>
              <a:t>12</a:t>
            </a:fld>
            <a:endParaRPr lang="en-US" altLang="zh-TW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F4E064F-07D1-4C0E-A52E-1703E9AC20BF}" type="slidenum">
              <a:rPr lang="zh-TW" altLang="en-US">
                <a:latin typeface="Arial" charset="0"/>
              </a:rPr>
              <a:pPr eaLnBrk="1" hangingPunct="1"/>
              <a:t>14</a:t>
            </a:fld>
            <a:endParaRPr lang="en-US" altLang="zh-TW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F4E064F-07D1-4C0E-A52E-1703E9AC20BF}" type="slidenum">
              <a:rPr lang="zh-TW" altLang="en-US">
                <a:latin typeface="Arial" charset="0"/>
              </a:rPr>
              <a:pPr eaLnBrk="1" hangingPunct="1"/>
              <a:t>16</a:t>
            </a:fld>
            <a:endParaRPr lang="en-US" altLang="zh-TW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001000" cy="2743200"/>
          </a:xfrm>
        </p:spPr>
        <p:txBody>
          <a:bodyPr/>
          <a:lstStyle>
            <a:lvl1pPr>
              <a:defRPr>
                <a:solidFill>
                  <a:srgbClr val="31323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57200" y="4952999"/>
            <a:ext cx="8001000" cy="838200"/>
          </a:xfrm>
        </p:spPr>
        <p:txBody>
          <a:bodyPr/>
          <a:lstStyle>
            <a:lvl1pPr marL="0" indent="0" algn="l">
              <a:buNone/>
              <a:defRPr>
                <a:solidFill>
                  <a:srgbClr val="31323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810FF-86AF-4215-9107-05DDF07240E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778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872" y="1556792"/>
            <a:ext cx="8229600" cy="4896544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1D11D-9953-4191-BE5A-12EE05794E3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143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94611-EF8B-45BC-A3D8-6C1769EFDA8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617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4038600" cy="4824536"/>
          </a:xfrm>
        </p:spPr>
        <p:txBody>
          <a:bodyPr/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038600" cy="4824536"/>
          </a:xfrm>
        </p:spPr>
        <p:txBody>
          <a:bodyPr/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7FF05-6A2D-4249-B638-9539FA5AA7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9782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3B74E-B268-48C8-A90F-D3DFBE121D9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062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03C64-A635-4027-8FE4-020749C6507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539552" y="1484313"/>
            <a:ext cx="8135937" cy="5113337"/>
          </a:xfrm>
          <a:noFill/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755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A7FC0-1FF6-4DFD-B299-18187BA00DF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367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94611-EF8B-45BC-A3D8-6C1769EFDA8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733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29749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32853-19F4-44D0-AEB4-F4C858BA255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946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idx="13"/>
          </p:nvPr>
        </p:nvSpPr>
        <p:spPr>
          <a:xfrm>
            <a:off x="457200" y="990600"/>
            <a:ext cx="8229600" cy="480059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endParaRPr lang="en-US" noProof="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B409B-8358-4DFC-99EB-A8FD880AEB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5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5D7CE-1223-4BF6-8CB5-04CD8FC242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23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36220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C6129-4EFD-4777-A6F6-9E95F4D6348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208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370DE-93EF-4F7E-AAF3-8A42B77F95D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640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Brand-B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" r="6227"/>
          <a:stretch>
            <a:fillRect/>
          </a:stretch>
        </p:blipFill>
        <p:spPr bwMode="auto">
          <a:xfrm>
            <a:off x="0" y="620713"/>
            <a:ext cx="91440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981200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510540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730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E7990442-0B59-489E-B47F-2A780A8A175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44208" y="6567155"/>
            <a:ext cx="2505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hangingPunct="1">
              <a:defRPr/>
            </a:pPr>
            <a:r>
              <a:rPr lang="zh-TW" altLang="en-US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Ⓒ</a:t>
            </a:r>
            <a:r>
              <a:rPr lang="en-US" altLang="zh-TW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 EPISTAR Corporation. All Rights Reserved.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020273" y="88900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SECURITY C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66" r:id="rId4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31323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13232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/>
        </p:nvSpPr>
        <p:spPr bwMode="auto">
          <a:xfrm>
            <a:off x="457200" y="510540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solidFill>
                  <a:srgbClr val="313232"/>
                </a:solidFill>
              </a:rPr>
              <a:t> ____ __ ____  _____ ____ ______</a:t>
            </a:r>
          </a:p>
        </p:txBody>
      </p:sp>
      <p:sp>
        <p:nvSpPr>
          <p:cNvPr id="2052" name="Text Placeholder 2"/>
          <p:cNvSpPr>
            <a:spLocks noGrp="1"/>
          </p:cNvSpPr>
          <p:nvPr/>
        </p:nvSpPr>
        <p:spPr bwMode="auto">
          <a:xfrm>
            <a:off x="457200" y="510540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solidFill>
                  <a:srgbClr val="313232"/>
                </a:solidFill>
              </a:rPr>
              <a:t>Click to edit Master text styles</a:t>
            </a:r>
          </a:p>
        </p:txBody>
      </p:sp>
      <p:pic>
        <p:nvPicPr>
          <p:cNvPr id="2053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69"/>
          <a:stretch>
            <a:fillRect/>
          </a:stretch>
        </p:blipFill>
        <p:spPr bwMode="auto">
          <a:xfrm>
            <a:off x="6350" y="649288"/>
            <a:ext cx="913765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730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A1AF3476-84A7-449A-BCC4-DD5AF456372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444208" y="6567155"/>
            <a:ext cx="2505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hangingPunct="1">
              <a:defRPr/>
            </a:pPr>
            <a:r>
              <a:rPr lang="zh-TW" altLang="en-US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Ⓒ</a:t>
            </a:r>
            <a:r>
              <a:rPr lang="en-US" altLang="zh-TW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 EPISTAR Corporation. All Rights Reserved.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948489" y="88900"/>
            <a:ext cx="1799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SECURITY C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31323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FFFFFF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pic>
        <p:nvPicPr>
          <p:cNvPr id="3076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776288"/>
            <a:ext cx="9296400" cy="6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2663"/>
            <a:ext cx="91503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730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ea typeface="新細明體" pitchFamily="18" charset="-120"/>
              </a:defRPr>
            </a:lvl1pPr>
          </a:lstStyle>
          <a:p>
            <a:pPr>
              <a:defRPr/>
            </a:pPr>
            <a:fld id="{A983E711-CECB-4CD0-BD97-095990FA2E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3080" name="Picture 8" descr="white bott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032500"/>
            <a:ext cx="915035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44208" y="5830397"/>
            <a:ext cx="2505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hangingPunct="1">
              <a:defRPr/>
            </a:pPr>
            <a:r>
              <a:rPr lang="zh-TW" altLang="en-US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Ⓒ</a:t>
            </a:r>
            <a:r>
              <a:rPr lang="en-US" altLang="zh-TW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 EPISTAR Corporation. All Rights Reserved.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948489" y="88900"/>
            <a:ext cx="1799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SECURITY C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31323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31323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31323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31323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31323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3200" kern="1200">
          <a:solidFill>
            <a:srgbClr val="313232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–"/>
        <a:defRPr sz="2800" kern="1200">
          <a:solidFill>
            <a:srgbClr val="313232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2400" kern="1200">
          <a:solidFill>
            <a:srgbClr val="313232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–"/>
        <a:defRPr sz="2000" kern="1200">
          <a:solidFill>
            <a:srgbClr val="313232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»"/>
        <a:defRPr sz="2000" kern="1200">
          <a:solidFill>
            <a:srgbClr val="313232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828800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pic>
        <p:nvPicPr>
          <p:cNvPr id="409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2663"/>
            <a:ext cx="91503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730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8D774DA8-4F63-44A9-A323-C1C7200EA76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4102" name="Picture 6" descr="white bott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032500"/>
            <a:ext cx="915035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44208" y="5830397"/>
            <a:ext cx="2505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hangingPunct="1">
              <a:defRPr/>
            </a:pPr>
            <a:r>
              <a:rPr lang="zh-TW" altLang="en-US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Ⓒ</a:t>
            </a:r>
            <a:r>
              <a:rPr lang="en-US" altLang="zh-TW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 EPISTAR Corporation. All Rights Reserved.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948489" y="88900"/>
            <a:ext cx="1799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SECURITY C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D0059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rand-Ba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" r="6227"/>
          <a:stretch>
            <a:fillRect/>
          </a:stretch>
        </p:blipFill>
        <p:spPr bwMode="auto">
          <a:xfrm>
            <a:off x="0" y="620713"/>
            <a:ext cx="91440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981200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510540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730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0B4240ED-7452-4757-BA3B-3C001B73E80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44208" y="6567155"/>
            <a:ext cx="2505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hangingPunct="1">
              <a:defRPr/>
            </a:pPr>
            <a:r>
              <a:rPr lang="zh-TW" altLang="en-US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Ⓒ</a:t>
            </a:r>
            <a:r>
              <a:rPr lang="en-US" altLang="zh-TW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 EPISTAR Corporation. All Rights Reserved.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948489" y="88899"/>
            <a:ext cx="1799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SECURITY C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5" r:id="rId5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313232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2841BD1-4659-4429-9287-609E78919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區塊鏈與虛擬貨幣的關係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xmlns="" id="{CADEA803-DC73-473D-9D23-11DCCA68C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Ruby Tseng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曾敏涵</a:t>
            </a:r>
            <a:r>
              <a:rPr lang="en-US" altLang="zh-TW" dirty="0" smtClean="0"/>
              <a:t>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7596336" y="620717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smtClean="0"/>
              <a:t>2018.08.10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區塊鏈 </a:t>
            </a:r>
            <a:r>
              <a:rPr lang="en-US" altLang="zh-TW" dirty="0"/>
              <a:t>:</a:t>
            </a:r>
            <a:r>
              <a:rPr lang="zh-TW" altLang="en-US" dirty="0"/>
              <a:t> 讓數位資產無法造假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fld id="{AB3A94B5-376E-4127-A547-099FEF901AB1}" type="slidenum">
              <a:rPr lang="en-US" altLang="zh-TW">
                <a:ea typeface="新細明體" charset="-120"/>
              </a:rPr>
              <a:pPr/>
              <a:t>10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457200" y="1052736"/>
            <a:ext cx="2890664" cy="709844"/>
          </a:xfrm>
          <a:prstGeom prst="roundRect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                      區塊鏈弱點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06" y="1161366"/>
            <a:ext cx="1296144" cy="49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382707" y="2127710"/>
            <a:ext cx="8450592" cy="725226"/>
            <a:chOff x="382707" y="2127710"/>
            <a:chExt cx="8450592" cy="725226"/>
          </a:xfrm>
        </p:grpSpPr>
        <p:grpSp>
          <p:nvGrpSpPr>
            <p:cNvPr id="4" name="群組 3"/>
            <p:cNvGrpSpPr/>
            <p:nvPr/>
          </p:nvGrpSpPr>
          <p:grpSpPr>
            <a:xfrm>
              <a:off x="382707" y="2127710"/>
              <a:ext cx="8450592" cy="725226"/>
              <a:chOff x="594534" y="2204865"/>
              <a:chExt cx="8450592" cy="725226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594534" y="2204865"/>
                <a:ext cx="8450592" cy="725226"/>
                <a:chOff x="606584" y="3423854"/>
                <a:chExt cx="8450592" cy="725226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606584" y="3423854"/>
                  <a:ext cx="1813027" cy="7252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solidFill>
                        <a:schemeClr val="bg1"/>
                      </a:solidFill>
                      <a:latin typeface="微軟正黑體" pitchFamily="34" charset="-120"/>
                      <a:ea typeface="微軟正黑體" pitchFamily="34" charset="-120"/>
                    </a:rPr>
                    <a:t>交易速度太慢</a:t>
                  </a:r>
                  <a:endParaRPr lang="zh-TW" altLang="en-US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cxnSp>
              <p:nvCxnSpPr>
                <p:cNvPr id="26" name="直線接點 25"/>
                <p:cNvCxnSpPr/>
                <p:nvPr/>
              </p:nvCxnSpPr>
              <p:spPr>
                <a:xfrm>
                  <a:off x="1758714" y="4149080"/>
                  <a:ext cx="7298462" cy="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矩形 2"/>
              <p:cNvSpPr/>
              <p:nvPr/>
            </p:nvSpPr>
            <p:spPr>
              <a:xfrm>
                <a:off x="2839611" y="2305868"/>
                <a:ext cx="612068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TW" altLang="en-US" sz="140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366936" y="2204864"/>
              <a:ext cx="61655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比特幣</a:t>
              </a:r>
              <a:r>
                <a:rPr lang="zh-TW" altLang="en-US" sz="1400" b="1" dirty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每秒只能交易 </a:t>
              </a:r>
              <a:r>
                <a:rPr lang="en-US" altLang="zh-TW" sz="1400" b="1" dirty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3 </a:t>
              </a:r>
              <a:r>
                <a:rPr lang="zh-TW" altLang="en-US" sz="1400" b="1" dirty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到 </a:t>
              </a:r>
              <a:r>
                <a:rPr lang="en-US" altLang="zh-TW" sz="1400" b="1" dirty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5 </a:t>
              </a:r>
              <a:r>
                <a:rPr lang="zh-TW" altLang="en-US" sz="1400" b="1" dirty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筆交易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，相對於 </a:t>
              </a:r>
              <a:r>
                <a:rPr lang="en-US" altLang="zh-TW" sz="1400" dirty="0" err="1">
                  <a:latin typeface="微軟正黑體" pitchFamily="34" charset="-120"/>
                  <a:ea typeface="微軟正黑體" pitchFamily="34" charset="-120"/>
                </a:rPr>
                <a:t>Paypal</a:t>
              </a:r>
              <a:r>
                <a:rPr lang="en-US" altLang="zh-TW" sz="140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每秒數百筆交易、</a:t>
              </a:r>
              <a:r>
                <a:rPr lang="en-US" altLang="zh-TW" sz="1400" dirty="0">
                  <a:latin typeface="微軟正黑體" pitchFamily="34" charset="-120"/>
                  <a:ea typeface="微軟正黑體" pitchFamily="34" charset="-120"/>
                </a:rPr>
                <a:t>VISA 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每秒數千筆交易都慢得多。</a:t>
              </a: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382708" y="3356992"/>
            <a:ext cx="8450591" cy="725226"/>
            <a:chOff x="382708" y="3356992"/>
            <a:chExt cx="8450591" cy="725226"/>
          </a:xfrm>
        </p:grpSpPr>
        <p:grpSp>
          <p:nvGrpSpPr>
            <p:cNvPr id="28" name="群組 27"/>
            <p:cNvGrpSpPr/>
            <p:nvPr/>
          </p:nvGrpSpPr>
          <p:grpSpPr>
            <a:xfrm>
              <a:off x="382708" y="3356992"/>
              <a:ext cx="8450591" cy="725226"/>
              <a:chOff x="606585" y="3423854"/>
              <a:chExt cx="8450591" cy="725226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606585" y="3423854"/>
                <a:ext cx="1813027" cy="72522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沒有隱私性</a:t>
                </a:r>
                <a:endParaRPr lang="zh-TW" altLang="en-US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cxnSp>
            <p:nvCxnSpPr>
              <p:cNvPr id="31" name="直線接點 30"/>
              <p:cNvCxnSpPr/>
              <p:nvPr/>
            </p:nvCxnSpPr>
            <p:spPr>
              <a:xfrm>
                <a:off x="1758714" y="4149080"/>
                <a:ext cx="7298462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矩形 22"/>
            <p:cNvSpPr/>
            <p:nvPr/>
          </p:nvSpPr>
          <p:spPr>
            <a:xfrm>
              <a:off x="2339750" y="3457995"/>
              <a:ext cx="63470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比特幣的交易內容都是</a:t>
              </a:r>
              <a:r>
                <a:rPr lang="zh-TW" altLang="en-US" sz="1400" b="1" dirty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匿名公開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在網路上，就像是全球的 </a:t>
              </a:r>
              <a:r>
                <a:rPr lang="en-US" altLang="zh-TW" sz="1400" dirty="0">
                  <a:latin typeface="微軟正黑體" pitchFamily="34" charset="-120"/>
                  <a:ea typeface="微軟正黑體" pitchFamily="34" charset="-120"/>
                </a:rPr>
                <a:t>Email 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內容被完全公開一樣，只是大家不知道付款者、收款者實際上是誰。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382708" y="4653136"/>
            <a:ext cx="8450591" cy="725226"/>
            <a:chOff x="382708" y="4653136"/>
            <a:chExt cx="8450591" cy="725226"/>
          </a:xfrm>
        </p:grpSpPr>
        <p:grpSp>
          <p:nvGrpSpPr>
            <p:cNvPr id="33" name="群組 32"/>
            <p:cNvGrpSpPr/>
            <p:nvPr/>
          </p:nvGrpSpPr>
          <p:grpSpPr>
            <a:xfrm>
              <a:off x="382708" y="4653136"/>
              <a:ext cx="8450591" cy="725226"/>
              <a:chOff x="606585" y="3423854"/>
              <a:chExt cx="8450591" cy="72522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606585" y="3423854"/>
                <a:ext cx="1813027" cy="72522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安全</a:t>
                </a:r>
                <a:r>
                  <a:rPr lang="zh-TW" altLang="en-US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性可能不足</a:t>
                </a:r>
                <a:endParaRPr lang="zh-TW" altLang="en-US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cxnSp>
            <p:nvCxnSpPr>
              <p:cNvPr id="37" name="直線接點 36"/>
              <p:cNvCxnSpPr/>
              <p:nvPr/>
            </p:nvCxnSpPr>
            <p:spPr>
              <a:xfrm>
                <a:off x="1758714" y="4149080"/>
                <a:ext cx="7298462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矩形 23"/>
            <p:cNvSpPr/>
            <p:nvPr/>
          </p:nvSpPr>
          <p:spPr>
            <a:xfrm>
              <a:off x="2282999" y="4797152"/>
              <a:ext cx="640603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比特幣的安全性仰賴多少礦工願意加入，並貢獻電腦運算能力。因此「挖礦」這套誘因機制必須吸引到足夠的礦工。</a:t>
              </a:r>
              <a:r>
                <a:rPr lang="zh-TW" altLang="en-US" sz="1400" b="1" dirty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如果礦工不足，其實區塊鏈並不一定多安全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655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區塊</a:t>
            </a:r>
            <a:r>
              <a:rPr lang="zh-TW" altLang="en-US" dirty="0" smtClean="0"/>
              <a:t>鏈運作流程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71D11D-9953-4191-BE5A-12EE05794E3E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92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群組 61"/>
          <p:cNvGrpSpPr/>
          <p:nvPr/>
        </p:nvGrpSpPr>
        <p:grpSpPr>
          <a:xfrm>
            <a:off x="5822924" y="3573016"/>
            <a:ext cx="2565500" cy="2348100"/>
            <a:chOff x="539551" y="1052736"/>
            <a:chExt cx="2565500" cy="2348100"/>
          </a:xfrm>
        </p:grpSpPr>
        <p:sp>
          <p:nvSpPr>
            <p:cNvPr id="63" name="矩形 62"/>
            <p:cNvSpPr/>
            <p:nvPr/>
          </p:nvSpPr>
          <p:spPr>
            <a:xfrm>
              <a:off x="539551" y="1052736"/>
              <a:ext cx="2565500" cy="6480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808080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交易驗證</a:t>
              </a:r>
              <a:endPara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完成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539551" y="1772815"/>
              <a:ext cx="2565500" cy="1628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694655" y="1916832"/>
              <a:ext cx="226638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所有節點一旦接受該區塊後，先前沒算完</a:t>
              </a:r>
              <a:r>
                <a:rPr lang="en-US" altLang="zh-TW" sz="1400" dirty="0">
                  <a:latin typeface="微軟正黑體" pitchFamily="34" charset="-120"/>
                  <a:ea typeface="微軟正黑體" pitchFamily="34" charset="-120"/>
                </a:rPr>
                <a:t>POW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工作的區塊會失效，</a:t>
              </a:r>
              <a:r>
                <a:rPr lang="zh-TW" altLang="en-US" sz="14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各節點會重新建立一個區塊，繼續下一回</a:t>
              </a:r>
              <a:r>
                <a:rPr lang="en-US" altLang="zh-TW" sz="14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POW</a:t>
              </a:r>
              <a:r>
                <a:rPr lang="zh-TW" altLang="en-US" sz="14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計算工作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。</a:t>
              </a: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3194546" y="3573016"/>
            <a:ext cx="2781524" cy="2348100"/>
            <a:chOff x="539551" y="1052736"/>
            <a:chExt cx="2781524" cy="2348100"/>
          </a:xfrm>
        </p:grpSpPr>
        <p:sp>
          <p:nvSpPr>
            <p:cNvPr id="58" name="矩形 57"/>
            <p:cNvSpPr/>
            <p:nvPr/>
          </p:nvSpPr>
          <p:spPr>
            <a:xfrm>
              <a:off x="539551" y="1052736"/>
              <a:ext cx="2421483" cy="6480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808080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各</a:t>
              </a:r>
              <a:r>
                <a:rPr lang="zh-TW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節點驗證</a:t>
              </a:r>
              <a:endPara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並接上新區塊</a:t>
              </a:r>
              <a:endPara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39552" y="1772816"/>
              <a:ext cx="2421482" cy="1628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0" name="Picture 2" descr="C:\Users\22404\Downloads\right-arro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2132855"/>
              <a:ext cx="549275" cy="549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/>
            <p:cNvSpPr txBox="1"/>
            <p:nvPr/>
          </p:nvSpPr>
          <p:spPr>
            <a:xfrm>
              <a:off x="683568" y="1916832"/>
              <a:ext cx="21491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其他節點會確認這個區塊所包含的交易是否有效，確認沒被重複花費且具有效數位簽章後，接受該區塊，此時區塊才</a:t>
              </a:r>
              <a:r>
                <a:rPr lang="zh-TW" altLang="en-US" sz="14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正式接上區塊鏈，無法再竄改資料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。</a:t>
              </a: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5678908" y="1124744"/>
            <a:ext cx="2709516" cy="2348100"/>
            <a:chOff x="539551" y="1052736"/>
            <a:chExt cx="2709516" cy="2348100"/>
          </a:xfrm>
        </p:grpSpPr>
        <p:sp>
          <p:nvSpPr>
            <p:cNvPr id="48" name="矩形 47"/>
            <p:cNvSpPr/>
            <p:nvPr/>
          </p:nvSpPr>
          <p:spPr>
            <a:xfrm>
              <a:off x="539552" y="1052736"/>
              <a:ext cx="2277466" cy="6480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808080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決定由誰來</a:t>
              </a:r>
              <a:endPara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驗證</a:t>
              </a:r>
              <a:r>
                <a:rPr lang="zh-TW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這些交易</a:t>
              </a:r>
              <a:endPara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39551" y="1772815"/>
              <a:ext cx="2277467" cy="1628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0" name="Picture 2" descr="C:\Users\22404\Downloads\right-arro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2132854"/>
              <a:ext cx="549275" cy="549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字方塊 50"/>
            <p:cNvSpPr txBox="1"/>
            <p:nvPr/>
          </p:nvSpPr>
          <p:spPr>
            <a:xfrm>
              <a:off x="694655" y="2015842"/>
              <a:ext cx="197834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各節點進行</a:t>
              </a:r>
              <a:r>
                <a:rPr lang="zh-TW" altLang="en-US" sz="14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工作量證明的計算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來決定誰可以驗證交易，由最快算出結果的節點來驗證交易，這就是取得共識的做法。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987823" y="1124744"/>
            <a:ext cx="2781524" cy="2348100"/>
            <a:chOff x="539551" y="1052736"/>
            <a:chExt cx="2781524" cy="2348100"/>
          </a:xfrm>
        </p:grpSpPr>
        <p:sp>
          <p:nvSpPr>
            <p:cNvPr id="6" name="矩形 5"/>
            <p:cNvSpPr/>
            <p:nvPr/>
          </p:nvSpPr>
          <p:spPr>
            <a:xfrm>
              <a:off x="539551" y="1052736"/>
              <a:ext cx="2421483" cy="6480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808080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各</a:t>
              </a:r>
              <a:r>
                <a:rPr lang="zh-TW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節點將數筆新交易</a:t>
              </a:r>
              <a:endPara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放入區塊</a:t>
              </a:r>
              <a:endPara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9552" y="1772816"/>
              <a:ext cx="2421482" cy="1628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266" name="Picture 2" descr="C:\Users\22404\Downloads\right-arro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2132855"/>
              <a:ext cx="549275" cy="549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字方塊 7"/>
            <p:cNvSpPr txBox="1"/>
            <p:nvPr/>
          </p:nvSpPr>
          <p:spPr>
            <a:xfrm>
              <a:off x="683568" y="2034461"/>
              <a:ext cx="21491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每個節點會將數筆</a:t>
              </a:r>
              <a:r>
                <a:rPr lang="zh-TW" altLang="en-US" sz="14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未驗證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的交易</a:t>
              </a:r>
              <a:r>
                <a:rPr lang="en-US" altLang="zh-TW" sz="1400" dirty="0">
                  <a:latin typeface="微軟正黑體" pitchFamily="34" charset="-120"/>
                  <a:ea typeface="微軟正黑體" pitchFamily="34" charset="-120"/>
                </a:rPr>
                <a:t>Hash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值收集到區塊中，每個區塊可以包含數百筆或上千筆</a:t>
              </a:r>
              <a:r>
                <a:rPr lang="zh-TW" altLang="en-US" sz="1400" dirty="0" smtClean="0">
                  <a:latin typeface="微軟正黑體" pitchFamily="34" charset="-120"/>
                  <a:ea typeface="微軟正黑體" pitchFamily="34" charset="-120"/>
                </a:rPr>
                <a:t>交易。</a:t>
              </a:r>
              <a:endParaRPr lang="zh-TW" altLang="en-US" sz="1400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區塊鏈運作流程</a:t>
            </a:r>
            <a:endParaRPr lang="zh-TW" altLang="en-US" dirty="0"/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fld id="{AB3A94B5-376E-4127-A547-099FEF901AB1}" type="slidenum">
              <a:rPr lang="en-US" altLang="zh-TW">
                <a:ea typeface="新細明體" charset="-120"/>
              </a:rPr>
              <a:pPr/>
              <a:t>12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21" name="Picture 2" descr="ãbitcoin png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2933"/>
            <a:ext cx="532424" cy="51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22404\Downloads\blockcha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06869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22404\Downloads\wif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0725">
            <a:off x="1619684" y="3125897"/>
            <a:ext cx="195079" cy="19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群組 41"/>
          <p:cNvGrpSpPr/>
          <p:nvPr/>
        </p:nvGrpSpPr>
        <p:grpSpPr>
          <a:xfrm>
            <a:off x="691952" y="1124744"/>
            <a:ext cx="2421483" cy="2348100"/>
            <a:chOff x="539552" y="1052736"/>
            <a:chExt cx="2421483" cy="2348100"/>
          </a:xfrm>
        </p:grpSpPr>
        <p:sp>
          <p:nvSpPr>
            <p:cNvPr id="43" name="矩形 42"/>
            <p:cNvSpPr/>
            <p:nvPr/>
          </p:nvSpPr>
          <p:spPr>
            <a:xfrm>
              <a:off x="539552" y="1052736"/>
              <a:ext cx="2088232" cy="6480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808080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產生</a:t>
              </a:r>
              <a:endPara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一筆新交易</a:t>
              </a:r>
              <a:endPara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39552" y="1772815"/>
              <a:ext cx="2088232" cy="1628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5" name="Picture 2" descr="C:\Users\22404\Downloads\right-arro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2132856"/>
              <a:ext cx="549275" cy="549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文字方塊 45"/>
            <p:cNvSpPr txBox="1"/>
            <p:nvPr/>
          </p:nvSpPr>
          <p:spPr>
            <a:xfrm>
              <a:off x="694656" y="2015842"/>
              <a:ext cx="16561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一筆新交易產生時，會先</a:t>
              </a:r>
              <a:r>
                <a:rPr lang="zh-TW" altLang="en-US" sz="14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被廣播到區塊鏈網絡中的其它參與</a:t>
              </a:r>
              <a:r>
                <a:rPr lang="zh-TW" altLang="en-US" sz="14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節點</a:t>
              </a:r>
              <a:r>
                <a:rPr lang="zh-TW" altLang="en-US" sz="1400" dirty="0" smtClean="0">
                  <a:latin typeface="微軟正黑體" pitchFamily="34" charset="-120"/>
                  <a:ea typeface="微軟正黑體" pitchFamily="34" charset="-120"/>
                </a:rPr>
                <a:t>。</a:t>
              </a:r>
              <a:endParaRPr lang="zh-TW" altLang="en-US" sz="1400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358652" y="3573016"/>
            <a:ext cx="2953122" cy="2348100"/>
            <a:chOff x="539552" y="1052736"/>
            <a:chExt cx="2953122" cy="2348100"/>
          </a:xfrm>
        </p:grpSpPr>
        <p:sp>
          <p:nvSpPr>
            <p:cNvPr id="53" name="矩形 52"/>
            <p:cNvSpPr/>
            <p:nvPr/>
          </p:nvSpPr>
          <p:spPr>
            <a:xfrm>
              <a:off x="539552" y="1052736"/>
              <a:ext cx="2606476" cy="6480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808080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取得驗證權</a:t>
              </a:r>
              <a:r>
                <a:rPr lang="zh-TW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的節點</a:t>
              </a:r>
              <a:endPara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將區</a:t>
              </a:r>
              <a:r>
                <a:rPr lang="zh-TW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塊廣播給所有節點</a:t>
              </a:r>
              <a:endPara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39552" y="1772815"/>
              <a:ext cx="2606476" cy="1628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5" name="Picture 2" descr="C:\Users\22404\Downloads\right-arro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399" y="2132856"/>
              <a:ext cx="549275" cy="549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文字方塊 55"/>
            <p:cNvSpPr txBox="1"/>
            <p:nvPr/>
          </p:nvSpPr>
          <p:spPr>
            <a:xfrm>
              <a:off x="724397" y="2038161"/>
              <a:ext cx="20882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最快完成</a:t>
              </a:r>
              <a:r>
                <a:rPr lang="en-US" altLang="zh-TW" sz="1400" dirty="0">
                  <a:latin typeface="微軟正黑體" pitchFamily="34" charset="-120"/>
                  <a:ea typeface="微軟正黑體" pitchFamily="34" charset="-120"/>
                </a:rPr>
                <a:t>POW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的節點，會將自己的區塊廣播給其他節點</a:t>
              </a:r>
            </a:p>
          </p:txBody>
        </p:sp>
      </p:grpSp>
      <p:grpSp>
        <p:nvGrpSpPr>
          <p:cNvPr id="7193" name="群組 7192"/>
          <p:cNvGrpSpPr/>
          <p:nvPr/>
        </p:nvGrpSpPr>
        <p:grpSpPr>
          <a:xfrm>
            <a:off x="4413139" y="908720"/>
            <a:ext cx="4335325" cy="4198386"/>
            <a:chOff x="4413139" y="908720"/>
            <a:chExt cx="4335325" cy="4198386"/>
          </a:xfrm>
        </p:grpSpPr>
        <p:cxnSp>
          <p:nvCxnSpPr>
            <p:cNvPr id="15" name="直線接點 14"/>
            <p:cNvCxnSpPr>
              <a:stCxn id="64" idx="3"/>
            </p:cNvCxnSpPr>
            <p:nvPr/>
          </p:nvCxnSpPr>
          <p:spPr>
            <a:xfrm flipV="1">
              <a:off x="8388424" y="5107105"/>
              <a:ext cx="360040" cy="1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78" name="直線接點 7177"/>
            <p:cNvCxnSpPr/>
            <p:nvPr/>
          </p:nvCxnSpPr>
          <p:spPr>
            <a:xfrm flipV="1">
              <a:off x="8748464" y="908720"/>
              <a:ext cx="0" cy="4198386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81" name="直線接點 7180"/>
            <p:cNvCxnSpPr/>
            <p:nvPr/>
          </p:nvCxnSpPr>
          <p:spPr>
            <a:xfrm flipH="1">
              <a:off x="4413139" y="908720"/>
              <a:ext cx="4335325" cy="0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90" name="直線單箭頭接點 7189"/>
            <p:cNvCxnSpPr/>
            <p:nvPr/>
          </p:nvCxnSpPr>
          <p:spPr>
            <a:xfrm>
              <a:off x="4413139" y="908720"/>
              <a:ext cx="0" cy="21602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317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以太坊介紹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71D11D-9953-4191-BE5A-12EE05794E3E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7170" name="Picture 2" descr="ãethereum png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92449"/>
            <a:ext cx="47625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62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以太坊介紹</a:t>
            </a:r>
            <a:endParaRPr lang="zh-TW" altLang="en-US" dirty="0"/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fld id="{AB3A94B5-376E-4127-A547-099FEF901AB1}" type="slidenum">
              <a:rPr lang="en-US" altLang="zh-TW">
                <a:ea typeface="新細明體" charset="-120"/>
              </a:rPr>
              <a:pPr/>
              <a:t>14</a:t>
            </a:fld>
            <a:endParaRPr lang="en-US" altLang="zh-TW">
              <a:ea typeface="新細明體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3744926" y="3266178"/>
            <a:ext cx="3826768" cy="525900"/>
            <a:chOff x="457200" y="4281782"/>
            <a:chExt cx="7384911" cy="1097185"/>
          </a:xfrm>
        </p:grpSpPr>
        <p:sp>
          <p:nvSpPr>
            <p:cNvPr id="10" name="剪去單一角落矩形 9"/>
            <p:cNvSpPr/>
            <p:nvPr/>
          </p:nvSpPr>
          <p:spPr>
            <a:xfrm>
              <a:off x="457200" y="4281782"/>
              <a:ext cx="6968027" cy="1097185"/>
            </a:xfrm>
            <a:prstGeom prst="snip1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26245" y="4495135"/>
              <a:ext cx="7315866" cy="562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以太坊 </a:t>
              </a:r>
              <a:r>
                <a:rPr lang="en-US" altLang="zh-TW" b="1" dirty="0" smtClean="0">
                  <a:solidFill>
                    <a:schemeClr val="accent5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:</a:t>
              </a:r>
              <a:r>
                <a:rPr lang="zh-TW" altLang="en-US" b="1" dirty="0" smtClean="0">
                  <a:solidFill>
                    <a:schemeClr val="accent5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 用區塊鏈打造的應用平台</a:t>
              </a:r>
              <a:endParaRPr lang="en-US" altLang="zh-TW" b="1" dirty="0" smtClean="0">
                <a:solidFill>
                  <a:schemeClr val="accent5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606835" y="1064811"/>
            <a:ext cx="8221037" cy="830997"/>
            <a:chOff x="611560" y="3420289"/>
            <a:chExt cx="8221037" cy="830997"/>
          </a:xfrm>
        </p:grpSpPr>
        <p:sp>
          <p:nvSpPr>
            <p:cNvPr id="17" name="矩形 16"/>
            <p:cNvSpPr/>
            <p:nvPr/>
          </p:nvSpPr>
          <p:spPr>
            <a:xfrm>
              <a:off x="611560" y="3420289"/>
              <a:ext cx="2808312" cy="83099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以太坊 </a:t>
              </a:r>
              <a:r>
                <a:rPr lang="en-US" altLang="zh-TW" b="1" dirty="0" err="1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vs</a:t>
              </a:r>
              <a:r>
                <a:rPr lang="zh-TW" altLang="en-US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 比特幣區塊鏈</a:t>
              </a:r>
              <a:endPara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grpSp>
          <p:nvGrpSpPr>
            <p:cNvPr id="28" name="群組 27"/>
            <p:cNvGrpSpPr/>
            <p:nvPr/>
          </p:nvGrpSpPr>
          <p:grpSpPr>
            <a:xfrm>
              <a:off x="3648021" y="3420289"/>
              <a:ext cx="5184576" cy="830997"/>
              <a:chOff x="3648021" y="3212976"/>
              <a:chExt cx="5184576" cy="830997"/>
            </a:xfrm>
          </p:grpSpPr>
          <p:sp>
            <p:nvSpPr>
              <p:cNvPr id="18" name="文字方塊 17"/>
              <p:cNvSpPr txBox="1"/>
              <p:nvPr/>
            </p:nvSpPr>
            <p:spPr>
              <a:xfrm>
                <a:off x="3648021" y="3212976"/>
                <a:ext cx="51845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>
                    <a:latin typeface="微軟正黑體" pitchFamily="34" charset="-120"/>
                    <a:ea typeface="微軟正黑體" pitchFamily="34" charset="-120"/>
                  </a:rPr>
                  <a:t>比特幣是</a:t>
                </a:r>
                <a:r>
                  <a:rPr lang="zh-TW" altLang="en-US" sz="1600" b="1" dirty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>區塊鏈、應用相互綁死的轉帳系統</a:t>
                </a:r>
                <a:r>
                  <a:rPr lang="zh-TW" altLang="en-US" sz="1600" b="1" dirty="0" smtClean="0">
                    <a:latin typeface="微軟正黑體" pitchFamily="34" charset="-120"/>
                    <a:ea typeface="微軟正黑體" pitchFamily="34" charset="-120"/>
                  </a:rPr>
                  <a:t>。</a:t>
                </a:r>
                <a:endParaRPr lang="en-US" altLang="zh-TW" sz="1600" b="1" dirty="0" smtClean="0">
                  <a:latin typeface="微軟正黑體" pitchFamily="34" charset="-120"/>
                  <a:ea typeface="微軟正黑體" pitchFamily="34" charset="-120"/>
                </a:endParaRPr>
              </a:p>
              <a:p>
                <a:r>
                  <a:rPr lang="zh-TW" altLang="en-US" sz="1600" b="1" dirty="0" smtClean="0">
                    <a:latin typeface="微軟正黑體" pitchFamily="34" charset="-120"/>
                    <a:ea typeface="微軟正黑體" pitchFamily="34" charset="-120"/>
                  </a:rPr>
                  <a:t>以太</a:t>
                </a:r>
                <a:r>
                  <a:rPr lang="zh-TW" altLang="en-US" sz="1600" b="1" dirty="0">
                    <a:latin typeface="微軟正黑體" pitchFamily="34" charset="-120"/>
                    <a:ea typeface="微軟正黑體" pitchFamily="34" charset="-120"/>
                  </a:rPr>
                  <a:t>坊是用區塊鏈打造的應用平台，可以讓</a:t>
                </a:r>
                <a:r>
                  <a:rPr lang="zh-TW" altLang="en-US" sz="1600" b="1" dirty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>很多不同的應用程式，建立在以太坊平台上</a:t>
                </a:r>
                <a:r>
                  <a:rPr lang="zh-TW" altLang="en-US" sz="1600" b="1" dirty="0">
                    <a:latin typeface="微軟正黑體" pitchFamily="34" charset="-120"/>
                    <a:ea typeface="微軟正黑體" pitchFamily="34" charset="-120"/>
                  </a:rPr>
                  <a:t>。</a:t>
                </a:r>
              </a:p>
            </p:txBody>
          </p:sp>
          <p:cxnSp>
            <p:nvCxnSpPr>
              <p:cNvPr id="26" name="直線接點 25"/>
              <p:cNvCxnSpPr/>
              <p:nvPr/>
            </p:nvCxnSpPr>
            <p:spPr>
              <a:xfrm>
                <a:off x="3648021" y="4036209"/>
                <a:ext cx="5184576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群組 7"/>
          <p:cNvGrpSpPr/>
          <p:nvPr/>
        </p:nvGrpSpPr>
        <p:grpSpPr>
          <a:xfrm>
            <a:off x="590850" y="4070684"/>
            <a:ext cx="8291096" cy="648072"/>
            <a:chOff x="558230" y="3717032"/>
            <a:chExt cx="8291096" cy="648072"/>
          </a:xfrm>
        </p:grpSpPr>
        <p:sp>
          <p:nvSpPr>
            <p:cNvPr id="30" name="矩形 29"/>
            <p:cNvSpPr/>
            <p:nvPr/>
          </p:nvSpPr>
          <p:spPr>
            <a:xfrm>
              <a:off x="558230" y="3717032"/>
              <a:ext cx="1748755" cy="584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以太幣的用途</a:t>
              </a:r>
              <a:endPara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grpSp>
          <p:nvGrpSpPr>
            <p:cNvPr id="32" name="群組 31"/>
            <p:cNvGrpSpPr/>
            <p:nvPr/>
          </p:nvGrpSpPr>
          <p:grpSpPr>
            <a:xfrm>
              <a:off x="2591780" y="4279266"/>
              <a:ext cx="6257546" cy="85838"/>
              <a:chOff x="2519772" y="2271754"/>
              <a:chExt cx="6257546" cy="1279776"/>
            </a:xfrm>
          </p:grpSpPr>
          <p:sp>
            <p:nvSpPr>
              <p:cNvPr id="33" name="文字方塊 32"/>
              <p:cNvSpPr txBox="1"/>
              <p:nvPr/>
            </p:nvSpPr>
            <p:spPr>
              <a:xfrm>
                <a:off x="3059832" y="3212976"/>
                <a:ext cx="41044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TW" altLang="en-US" sz="16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cxnSp>
            <p:nvCxnSpPr>
              <p:cNvPr id="34" name="直線接點 33"/>
              <p:cNvCxnSpPr/>
              <p:nvPr/>
            </p:nvCxnSpPr>
            <p:spPr>
              <a:xfrm flipV="1">
                <a:off x="2519772" y="2271754"/>
                <a:ext cx="6257546" cy="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矩形 30"/>
            <p:cNvSpPr/>
            <p:nvPr/>
          </p:nvSpPr>
          <p:spPr>
            <a:xfrm>
              <a:off x="2533768" y="3840142"/>
              <a:ext cx="63155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600" b="1" dirty="0" smtClean="0">
                  <a:latin typeface="微軟正黑體" pitchFamily="34" charset="-120"/>
                  <a:ea typeface="微軟正黑體" pitchFamily="34" charset="-120"/>
                </a:rPr>
                <a:t>使用</a:t>
              </a:r>
              <a:r>
                <a:rPr lang="zh-TW" altLang="en-US" sz="1600" b="1" dirty="0">
                  <a:latin typeface="微軟正黑體" pitchFamily="34" charset="-120"/>
                  <a:ea typeface="微軟正黑體" pitchFamily="34" charset="-120"/>
                </a:rPr>
                <a:t>以太坊（</a:t>
              </a:r>
              <a:r>
                <a:rPr lang="en-US" altLang="zh-TW" sz="1600" b="1" dirty="0" err="1">
                  <a:latin typeface="微軟正黑體" pitchFamily="34" charset="-120"/>
                  <a:ea typeface="微軟正黑體" pitchFamily="34" charset="-120"/>
                </a:rPr>
                <a:t>Ethereum</a:t>
              </a:r>
              <a:r>
                <a:rPr lang="zh-TW" altLang="en-US" sz="1600" b="1" dirty="0">
                  <a:latin typeface="微軟正黑體" pitchFamily="34" charset="-120"/>
                  <a:ea typeface="微軟正黑體" pitchFamily="34" charset="-120"/>
                </a:rPr>
                <a:t>）上的應用，使用者必須付以太幣給以太坊。</a:t>
              </a: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558230" y="2095154"/>
            <a:ext cx="2972891" cy="1195573"/>
            <a:chOff x="3039269" y="2636911"/>
            <a:chExt cx="2972891" cy="1195573"/>
          </a:xfrm>
        </p:grpSpPr>
        <p:pic>
          <p:nvPicPr>
            <p:cNvPr id="10245" name="Picture 5" descr="ç¸éåç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69" y="2636911"/>
              <a:ext cx="1206960" cy="1195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6" name="Picture 6" descr="C:\Users\22404\Downloads\androi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694638"/>
              <a:ext cx="1080120" cy="108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字方塊 3"/>
            <p:cNvSpPr txBox="1"/>
            <p:nvPr/>
          </p:nvSpPr>
          <p:spPr>
            <a:xfrm>
              <a:off x="4220158" y="2880755"/>
              <a:ext cx="5678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b="1" dirty="0"/>
                <a:t>≒</a:t>
              </a: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3643296" y="2314618"/>
            <a:ext cx="4425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軟體工程師可以直接使用</a:t>
            </a:r>
            <a:r>
              <a: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以太坊的既有資源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，建立基於區塊鏈的應用（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Decentralized App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），但不需要自己從頭建構新的區塊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鏈。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47" name="Picture 7" descr="C:\Users\22404\Downloads\lin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697" y="2514204"/>
            <a:ext cx="431824" cy="43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C:\Users\22404\Downloads\ethereu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041" y="5157192"/>
            <a:ext cx="592510" cy="59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群組 34"/>
          <p:cNvGrpSpPr/>
          <p:nvPr/>
        </p:nvGrpSpPr>
        <p:grpSpPr>
          <a:xfrm>
            <a:off x="1907704" y="4977025"/>
            <a:ext cx="1379868" cy="438804"/>
            <a:chOff x="2310266" y="2044234"/>
            <a:chExt cx="1379868" cy="438804"/>
          </a:xfrm>
        </p:grpSpPr>
        <p:pic>
          <p:nvPicPr>
            <p:cNvPr id="36" name="Picture 3" descr="C:\Users\22404\Downloads\rotated-right-arrow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10239" flipH="1">
              <a:off x="3332069" y="2074420"/>
              <a:ext cx="358065" cy="408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文字方塊 36"/>
            <p:cNvSpPr txBox="1"/>
            <p:nvPr/>
          </p:nvSpPr>
          <p:spPr>
            <a:xfrm>
              <a:off x="2310266" y="2044234"/>
              <a:ext cx="1184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latin typeface="微軟正黑體" pitchFamily="34" charset="-120"/>
                  <a:ea typeface="微軟正黑體" pitchFamily="34" charset="-120"/>
                </a:rPr>
                <a:t>數位貨幣</a:t>
              </a:r>
              <a:endParaRPr lang="zh-TW" altLang="en-US" sz="1600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2339752" y="5405538"/>
            <a:ext cx="949660" cy="415551"/>
            <a:chOff x="2682844" y="2009202"/>
            <a:chExt cx="949660" cy="415551"/>
          </a:xfrm>
        </p:grpSpPr>
        <p:pic>
          <p:nvPicPr>
            <p:cNvPr id="39" name="Picture 3" descr="C:\Users\22404\Downloads\rotated-right-arrow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40451" flipH="1">
              <a:off x="3274439" y="2009202"/>
              <a:ext cx="358065" cy="408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/>
            <p:cNvSpPr txBox="1"/>
            <p:nvPr/>
          </p:nvSpPr>
          <p:spPr>
            <a:xfrm>
              <a:off x="2682844" y="2086199"/>
              <a:ext cx="857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latin typeface="微軟正黑體" pitchFamily="34" charset="-120"/>
                  <a:ea typeface="微軟正黑體" pitchFamily="34" charset="-120"/>
                </a:rPr>
                <a:t>挖礦</a:t>
              </a:r>
              <a:endParaRPr lang="zh-TW" altLang="en-US" sz="1600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018117" y="4875270"/>
            <a:ext cx="4972394" cy="797048"/>
            <a:chOff x="4018117" y="4875270"/>
            <a:chExt cx="4972394" cy="797048"/>
          </a:xfrm>
        </p:grpSpPr>
        <p:pic>
          <p:nvPicPr>
            <p:cNvPr id="41" name="Picture 3" descr="C:\Users\22404\Downloads\rotated-right-arrow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4056">
              <a:off x="4018117" y="5055590"/>
              <a:ext cx="559166" cy="559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群組 14"/>
            <p:cNvGrpSpPr/>
            <p:nvPr/>
          </p:nvGrpSpPr>
          <p:grpSpPr>
            <a:xfrm>
              <a:off x="4839114" y="4875270"/>
              <a:ext cx="4151397" cy="797048"/>
              <a:chOff x="4839114" y="4875270"/>
              <a:chExt cx="4151397" cy="79704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4839114" y="4875270"/>
                <a:ext cx="2033617" cy="2661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4994723" y="4945358"/>
                <a:ext cx="2304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與比特幣最大的差別</a:t>
                </a:r>
                <a:endParaRPr lang="zh-TW" altLang="en-US" dirty="0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4994723" y="5302986"/>
                <a:ext cx="3995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能作為</a:t>
                </a:r>
                <a:r>
                  <a:rPr lang="zh-TW" altLang="en-US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運行以太坊所需之</a:t>
                </a:r>
                <a:r>
                  <a:rPr lang="zh-TW" altLang="en-US" b="1" dirty="0" smtClean="0">
                    <a:solidFill>
                      <a:srgbClr val="C00000"/>
                    </a:solidFill>
                    <a:latin typeface="微軟正黑體" pitchFamily="34" charset="-120"/>
                    <a:ea typeface="微軟正黑體" pitchFamily="34" charset="-120"/>
                  </a:rPr>
                  <a:t>燃料</a:t>
                </a:r>
                <a:r>
                  <a:rPr lang="en-US" altLang="zh-TW" b="1" dirty="0" smtClean="0">
                    <a:solidFill>
                      <a:srgbClr val="C00000"/>
                    </a:solidFill>
                    <a:latin typeface="微軟正黑體" pitchFamily="34" charset="-120"/>
                    <a:ea typeface="微軟正黑體" pitchFamily="34" charset="-120"/>
                  </a:rPr>
                  <a:t>(gas)</a:t>
                </a:r>
                <a:endParaRPr lang="zh-TW" altLang="en-US" b="1" dirty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1234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以太坊如何運作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71D11D-9953-4191-BE5A-12EE05794E3E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92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以太坊如何運作</a:t>
            </a:r>
            <a:endParaRPr lang="zh-TW" altLang="en-US" dirty="0"/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fld id="{AB3A94B5-376E-4127-A547-099FEF901AB1}" type="slidenum">
              <a:rPr lang="en-US" altLang="zh-TW">
                <a:ea typeface="新細明體" charset="-120"/>
              </a:rPr>
              <a:pPr/>
              <a:t>16</a:t>
            </a:fld>
            <a:endParaRPr lang="en-US" altLang="zh-TW">
              <a:ea typeface="新細明體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5724862" y="1280730"/>
            <a:ext cx="1471762" cy="525900"/>
            <a:chOff x="457200" y="4281782"/>
            <a:chExt cx="7384911" cy="1097185"/>
          </a:xfrm>
        </p:grpSpPr>
        <p:sp>
          <p:nvSpPr>
            <p:cNvPr id="10" name="剪去單一角落矩形 9"/>
            <p:cNvSpPr/>
            <p:nvPr/>
          </p:nvSpPr>
          <p:spPr>
            <a:xfrm>
              <a:off x="457200" y="4281782"/>
              <a:ext cx="6679257" cy="1097185"/>
            </a:xfrm>
            <a:prstGeom prst="snip1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26245" y="4495135"/>
              <a:ext cx="7315866" cy="7705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使用者付費</a:t>
              </a:r>
              <a:endParaRPr lang="en-US" altLang="zh-TW" b="1" dirty="0" smtClean="0">
                <a:solidFill>
                  <a:schemeClr val="accent5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2569568" y="908720"/>
            <a:ext cx="2856917" cy="1195573"/>
            <a:chOff x="558230" y="2095154"/>
            <a:chExt cx="2856917" cy="1195573"/>
          </a:xfrm>
        </p:grpSpPr>
        <p:pic>
          <p:nvPicPr>
            <p:cNvPr id="12290" name="Picture 2" descr="C:\Users\22404\Downloads\vending-machin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632" y="2197857"/>
              <a:ext cx="1064515" cy="1064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群組 41"/>
            <p:cNvGrpSpPr/>
            <p:nvPr/>
          </p:nvGrpSpPr>
          <p:grpSpPr>
            <a:xfrm>
              <a:off x="558230" y="2095154"/>
              <a:ext cx="1748755" cy="1195573"/>
              <a:chOff x="3039269" y="2636911"/>
              <a:chExt cx="1748755" cy="1195573"/>
            </a:xfrm>
          </p:grpSpPr>
          <p:pic>
            <p:nvPicPr>
              <p:cNvPr id="43" name="Picture 5" descr="ç¸éåç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9269" y="2636911"/>
                <a:ext cx="1206960" cy="11955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文字方塊 44"/>
              <p:cNvSpPr txBox="1"/>
              <p:nvPr/>
            </p:nvSpPr>
            <p:spPr>
              <a:xfrm>
                <a:off x="4220158" y="2880755"/>
                <a:ext cx="5678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4000" b="1" dirty="0"/>
                  <a:t>≒</a:t>
                </a:r>
              </a:p>
            </p:txBody>
          </p:sp>
        </p:grpSp>
      </p:grpSp>
      <p:grpSp>
        <p:nvGrpSpPr>
          <p:cNvPr id="6" name="群組 5"/>
          <p:cNvGrpSpPr/>
          <p:nvPr/>
        </p:nvGrpSpPr>
        <p:grpSpPr>
          <a:xfrm>
            <a:off x="534468" y="2362989"/>
            <a:ext cx="7891992" cy="996003"/>
            <a:chOff x="534468" y="2362989"/>
            <a:chExt cx="7891992" cy="996003"/>
          </a:xfrm>
        </p:grpSpPr>
        <p:sp>
          <p:nvSpPr>
            <p:cNvPr id="30" name="矩形 29"/>
            <p:cNvSpPr/>
            <p:nvPr/>
          </p:nvSpPr>
          <p:spPr>
            <a:xfrm>
              <a:off x="534468" y="2566904"/>
              <a:ext cx="2396975" cy="7920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以太坊的應用</a:t>
              </a:r>
              <a:endPara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由多個智慧合約組成</a:t>
              </a:r>
              <a:endPara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34" name="直線接點 33"/>
            <p:cNvCxnSpPr/>
            <p:nvPr/>
          </p:nvCxnSpPr>
          <p:spPr>
            <a:xfrm>
              <a:off x="3285381" y="3354777"/>
              <a:ext cx="5141079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3292082" y="2668560"/>
              <a:ext cx="492658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600" b="1" dirty="0">
                  <a:latin typeface="微軟正黑體" pitchFamily="34" charset="-120"/>
                  <a:ea typeface="微軟正黑體" pitchFamily="34" charset="-120"/>
                </a:rPr>
                <a:t>透過區塊鏈上的電腦執行程式，達成資產交換自動化，也因此無法人為干預。</a:t>
              </a:r>
            </a:p>
          </p:txBody>
        </p:sp>
        <p:pic>
          <p:nvPicPr>
            <p:cNvPr id="12291" name="Picture 3" descr="C:\Users\22404\Downloads\agreemen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909" y="2362989"/>
              <a:ext cx="407830" cy="407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群組 4"/>
          <p:cNvGrpSpPr/>
          <p:nvPr/>
        </p:nvGrpSpPr>
        <p:grpSpPr>
          <a:xfrm>
            <a:off x="529199" y="3514699"/>
            <a:ext cx="7991355" cy="1049879"/>
            <a:chOff x="529199" y="3514699"/>
            <a:chExt cx="7991355" cy="1049879"/>
          </a:xfrm>
        </p:grpSpPr>
        <p:grpSp>
          <p:nvGrpSpPr>
            <p:cNvPr id="4" name="群組 3"/>
            <p:cNvGrpSpPr/>
            <p:nvPr/>
          </p:nvGrpSpPr>
          <p:grpSpPr>
            <a:xfrm>
              <a:off x="529199" y="3514699"/>
              <a:ext cx="7991355" cy="1049879"/>
              <a:chOff x="529199" y="3514699"/>
              <a:chExt cx="7991355" cy="1049879"/>
            </a:xfrm>
          </p:grpSpPr>
          <p:grpSp>
            <p:nvGrpSpPr>
              <p:cNvPr id="47" name="群組 46"/>
              <p:cNvGrpSpPr/>
              <p:nvPr/>
            </p:nvGrpSpPr>
            <p:grpSpPr>
              <a:xfrm>
                <a:off x="529199" y="3720156"/>
                <a:ext cx="7991355" cy="844422"/>
                <a:chOff x="611560" y="3406864"/>
                <a:chExt cx="7991355" cy="844422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611560" y="3420289"/>
                  <a:ext cx="2402244" cy="830997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solidFill>
                        <a:schemeClr val="bg1"/>
                      </a:solidFill>
                      <a:latin typeface="微軟正黑體" pitchFamily="34" charset="-120"/>
                      <a:ea typeface="微軟正黑體" pitchFamily="34" charset="-120"/>
                    </a:rPr>
                    <a:t>執行一個</a:t>
                  </a:r>
                  <a:r>
                    <a:rPr lang="en-US" altLang="zh-TW" b="1" dirty="0" smtClean="0">
                      <a:solidFill>
                        <a:schemeClr val="bg1"/>
                      </a:solidFill>
                      <a:latin typeface="微軟正黑體" pitchFamily="34" charset="-120"/>
                      <a:ea typeface="微軟正黑體" pitchFamily="34" charset="-120"/>
                    </a:rPr>
                    <a:t>SM</a:t>
                  </a:r>
                </a:p>
                <a:p>
                  <a:pPr algn="ctr"/>
                  <a:r>
                    <a:rPr lang="zh-TW" altLang="en-US" b="1" dirty="0">
                      <a:solidFill>
                        <a:schemeClr val="bg1"/>
                      </a:solidFill>
                      <a:latin typeface="微軟正黑體" pitchFamily="34" charset="-120"/>
                      <a:ea typeface="微軟正黑體" pitchFamily="34" charset="-120"/>
                    </a:rPr>
                    <a:t>需要</a:t>
                  </a:r>
                  <a:r>
                    <a:rPr lang="zh-TW" altLang="en-US" b="1" dirty="0" smtClean="0">
                      <a:solidFill>
                        <a:schemeClr val="bg1"/>
                      </a:solidFill>
                      <a:latin typeface="微軟正黑體" pitchFamily="34" charset="-120"/>
                      <a:ea typeface="微軟正黑體" pitchFamily="34" charset="-120"/>
                    </a:rPr>
                    <a:t>多少</a:t>
                  </a:r>
                  <a:r>
                    <a:rPr lang="en-US" altLang="zh-TW" b="1" dirty="0" smtClean="0">
                      <a:solidFill>
                        <a:schemeClr val="bg1"/>
                      </a:solidFill>
                      <a:latin typeface="微軟正黑體" pitchFamily="34" charset="-120"/>
                      <a:ea typeface="微軟正黑體" pitchFamily="34" charset="-120"/>
                    </a:rPr>
                    <a:t>Eth?</a:t>
                  </a:r>
                  <a:endParaRPr lang="zh-TW" altLang="en-US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grpSp>
              <p:nvGrpSpPr>
                <p:cNvPr id="28" name="群組 27"/>
                <p:cNvGrpSpPr/>
                <p:nvPr/>
              </p:nvGrpSpPr>
              <p:grpSpPr>
                <a:xfrm>
                  <a:off x="3345993" y="3406864"/>
                  <a:ext cx="5256922" cy="830997"/>
                  <a:chOff x="3345993" y="3199551"/>
                  <a:chExt cx="5256922" cy="830997"/>
                </a:xfrm>
              </p:grpSpPr>
              <p:sp>
                <p:nvSpPr>
                  <p:cNvPr id="18" name="文字方塊 17"/>
                  <p:cNvSpPr txBox="1"/>
                  <p:nvPr/>
                </p:nvSpPr>
                <p:spPr>
                  <a:xfrm>
                    <a:off x="3418339" y="3199551"/>
                    <a:ext cx="518457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zh-TW" altLang="en-US" sz="1600" b="1" dirty="0">
                      <a:latin typeface="微軟正黑體" pitchFamily="34" charset="-120"/>
                      <a:ea typeface="微軟正黑體" pitchFamily="34" charset="-120"/>
                    </a:endParaRPr>
                  </a:p>
                </p:txBody>
              </p:sp>
              <p:cxnSp>
                <p:nvCxnSpPr>
                  <p:cNvPr id="26" name="直線接點 25"/>
                  <p:cNvCxnSpPr/>
                  <p:nvPr/>
                </p:nvCxnSpPr>
                <p:spPr>
                  <a:xfrm>
                    <a:off x="3345993" y="4030548"/>
                    <a:ext cx="5184576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0248" name="Picture 8" descr="C:\Users\22404\Downloads\ethereum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38" y="3514699"/>
                <a:ext cx="465103" cy="465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矩形 24"/>
            <p:cNvSpPr/>
            <p:nvPr/>
          </p:nvSpPr>
          <p:spPr>
            <a:xfrm>
              <a:off x="3307177" y="3979802"/>
              <a:ext cx="50974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600" b="1" dirty="0">
                  <a:latin typeface="微軟正黑體" pitchFamily="34" charset="-120"/>
                  <a:ea typeface="微軟正黑體" pitchFamily="34" charset="-120"/>
                </a:rPr>
                <a:t>取決於智慧合約所需要執行的運算數量多寡、單價決定。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2078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fld id="{AB3A94B5-376E-4127-A547-099FEF901AB1}" type="slidenum">
              <a:rPr lang="en-US" altLang="zh-TW">
                <a:ea typeface="新細明體" charset="-120"/>
              </a:rPr>
              <a:pPr/>
              <a:t>17</a:t>
            </a:fld>
            <a:endParaRPr lang="en-US" altLang="zh-TW">
              <a:ea typeface="新細明體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34468" y="1052736"/>
            <a:ext cx="7997972" cy="1258713"/>
            <a:chOff x="4839114" y="4875270"/>
            <a:chExt cx="7997972" cy="1258713"/>
          </a:xfrm>
        </p:grpSpPr>
        <p:sp>
          <p:nvSpPr>
            <p:cNvPr id="4" name="矩形 3"/>
            <p:cNvSpPr/>
            <p:nvPr/>
          </p:nvSpPr>
          <p:spPr>
            <a:xfrm>
              <a:off x="4839114" y="4875270"/>
              <a:ext cx="2033617" cy="2661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994723" y="4945358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以太</a:t>
              </a:r>
              <a:r>
                <a:rPr lang="zh-TW" altLang="en-US" dirty="0" smtClean="0"/>
                <a:t>幣優點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994722" y="5302986"/>
              <a:ext cx="78423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微軟正黑體" pitchFamily="34" charset="-120"/>
                  <a:ea typeface="微軟正黑體" pitchFamily="34" charset="-120"/>
                </a:rPr>
                <a:t>用以太坊執行智慧合約，有別於用企業的雲端運算</a:t>
              </a:r>
              <a:r>
                <a:rPr lang="zh-TW" altLang="en-US" sz="1600" dirty="0" smtClean="0">
                  <a:latin typeface="微軟正黑體" pitchFamily="34" charset="-120"/>
                  <a:ea typeface="微軟正黑體" pitchFamily="34" charset="-120"/>
                </a:rPr>
                <a:t>平台 </a:t>
              </a:r>
              <a:r>
                <a:rPr lang="en-US" altLang="zh-TW" sz="1600" dirty="0" smtClean="0">
                  <a:latin typeface="微軟正黑體" pitchFamily="34" charset="-120"/>
                  <a:ea typeface="微軟正黑體" pitchFamily="34" charset="-120"/>
                </a:rPr>
                <a:t>(e.g. AWS) </a:t>
              </a:r>
              <a:r>
                <a:rPr lang="zh-TW" altLang="en-US" sz="1600" dirty="0" smtClean="0">
                  <a:latin typeface="微軟正黑體" pitchFamily="34" charset="-120"/>
                  <a:ea typeface="微軟正黑體" pitchFamily="34" charset="-120"/>
                </a:rPr>
                <a:t>執行</a:t>
              </a:r>
              <a:r>
                <a:rPr lang="zh-TW" altLang="en-US" sz="1600" dirty="0">
                  <a:latin typeface="微軟正黑體" pitchFamily="34" charset="-120"/>
                  <a:ea typeface="微軟正黑體" pitchFamily="34" charset="-120"/>
                </a:rPr>
                <a:t>程式碼。</a:t>
              </a:r>
              <a:endParaRPr lang="en-US" altLang="zh-TW" sz="1600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能</a:t>
              </a:r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夠</a:t>
              </a:r>
              <a:r>
                <a: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確保程式被貫徹執行，而不受到政府要求下架或企業審查的限制、干預</a:t>
              </a:r>
              <a:r>
                <a:rPr lang="zh-TW" altLang="en-US" sz="1600" dirty="0" smtClean="0">
                  <a:latin typeface="微軟正黑體" pitchFamily="34" charset="-120"/>
                  <a:ea typeface="微軟正黑體" pitchFamily="34" charset="-120"/>
                </a:rPr>
                <a:t>。</a:t>
              </a:r>
              <a:endParaRPr lang="en-US" altLang="zh-TW" sz="1600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sz="1600" dirty="0" smtClean="0">
                  <a:latin typeface="微軟正黑體" pitchFamily="34" charset="-120"/>
                  <a:ea typeface="微軟正黑體" pitchFamily="34" charset="-120"/>
                </a:rPr>
                <a:t>例如</a:t>
              </a:r>
              <a:r>
                <a:rPr lang="zh-TW" altLang="en-US" sz="1600" dirty="0">
                  <a:latin typeface="微軟正黑體" pitchFamily="34" charset="-120"/>
                  <a:ea typeface="微軟正黑體" pitchFamily="34" charset="-120"/>
                </a:rPr>
                <a:t>中國有不少被官方禁止的翻牆軟體，之前就想從 </a:t>
              </a:r>
              <a:r>
                <a:rPr lang="en-US" altLang="zh-TW" sz="1600" dirty="0">
                  <a:latin typeface="微軟正黑體" pitchFamily="34" charset="-120"/>
                  <a:ea typeface="微軟正黑體" pitchFamily="34" charset="-120"/>
                </a:rPr>
                <a:t>Amazon </a:t>
              </a:r>
              <a:r>
                <a:rPr lang="zh-TW" altLang="en-US" sz="1600" dirty="0">
                  <a:latin typeface="微軟正黑體" pitchFamily="34" charset="-120"/>
                  <a:ea typeface="微軟正黑體" pitchFamily="34" charset="-120"/>
                </a:rPr>
                <a:t>搬家到以太坊上。</a:t>
              </a:r>
            </a:p>
          </p:txBody>
        </p:sp>
      </p:grp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81000"/>
          </a:xfrm>
        </p:spPr>
        <p:txBody>
          <a:bodyPr/>
          <a:lstStyle/>
          <a:p>
            <a:r>
              <a:rPr lang="zh-TW" altLang="en-US" dirty="0" smtClean="0"/>
              <a:t>以太坊如何運作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534468" y="2463849"/>
            <a:ext cx="2459865" cy="439420"/>
            <a:chOff x="4839114" y="4875270"/>
            <a:chExt cx="2459865" cy="439420"/>
          </a:xfrm>
        </p:grpSpPr>
        <p:sp>
          <p:nvSpPr>
            <p:cNvPr id="9" name="矩形 8"/>
            <p:cNvSpPr/>
            <p:nvPr/>
          </p:nvSpPr>
          <p:spPr>
            <a:xfrm>
              <a:off x="4839114" y="4875270"/>
              <a:ext cx="2033617" cy="2661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994723" y="4945358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以太</a:t>
              </a:r>
              <a:r>
                <a:rPr lang="zh-TW" altLang="en-US" dirty="0" smtClean="0"/>
                <a:t>幣缺點</a:t>
              </a:r>
              <a:endParaRPr lang="zh-TW" altLang="en-US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778243" y="3207150"/>
            <a:ext cx="8365757" cy="509832"/>
            <a:chOff x="382707" y="2127710"/>
            <a:chExt cx="8365757" cy="509832"/>
          </a:xfrm>
        </p:grpSpPr>
        <p:grpSp>
          <p:nvGrpSpPr>
            <p:cNvPr id="13" name="群組 12"/>
            <p:cNvGrpSpPr/>
            <p:nvPr/>
          </p:nvGrpSpPr>
          <p:grpSpPr>
            <a:xfrm>
              <a:off x="382707" y="2127710"/>
              <a:ext cx="8365757" cy="509832"/>
              <a:chOff x="594534" y="2204865"/>
              <a:chExt cx="8365757" cy="509832"/>
            </a:xfrm>
          </p:grpSpPr>
          <p:grpSp>
            <p:nvGrpSpPr>
              <p:cNvPr id="15" name="群組 14"/>
              <p:cNvGrpSpPr/>
              <p:nvPr/>
            </p:nvGrpSpPr>
            <p:grpSpPr>
              <a:xfrm>
                <a:off x="594534" y="2204865"/>
                <a:ext cx="5004301" cy="509832"/>
                <a:chOff x="606584" y="3423854"/>
                <a:chExt cx="5004301" cy="509832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606584" y="3423854"/>
                  <a:ext cx="1661268" cy="50983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solidFill>
                        <a:schemeClr val="bg1"/>
                      </a:solidFill>
                      <a:latin typeface="微軟正黑體" pitchFamily="34" charset="-120"/>
                      <a:ea typeface="微軟正黑體" pitchFamily="34" charset="-120"/>
                    </a:rPr>
                    <a:t>交易速度慢</a:t>
                  </a:r>
                  <a:endParaRPr lang="zh-TW" altLang="en-US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cxnSp>
              <p:nvCxnSpPr>
                <p:cNvPr id="18" name="直線接點 17"/>
                <p:cNvCxnSpPr/>
                <p:nvPr/>
              </p:nvCxnSpPr>
              <p:spPr>
                <a:xfrm>
                  <a:off x="2577521" y="3933686"/>
                  <a:ext cx="3033364" cy="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矩形 15"/>
              <p:cNvSpPr/>
              <p:nvPr/>
            </p:nvSpPr>
            <p:spPr>
              <a:xfrm>
                <a:off x="2839611" y="2305868"/>
                <a:ext cx="612068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TW" altLang="en-US" sz="140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2304256" y="2204864"/>
              <a:ext cx="61655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以太坊每秒只能處理 </a:t>
              </a:r>
              <a:r>
                <a:rPr lang="en-US" altLang="zh-TW" sz="1400" b="1" dirty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10 </a:t>
              </a:r>
              <a:r>
                <a:rPr lang="zh-TW" altLang="en-US" sz="1400" b="1" dirty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到 </a:t>
              </a:r>
              <a:r>
                <a:rPr lang="en-US" altLang="zh-TW" sz="1400" b="1" dirty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15 </a:t>
              </a:r>
              <a:r>
                <a:rPr lang="zh-TW" altLang="en-US" sz="1400" b="1" dirty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筆</a:t>
              </a:r>
              <a:r>
                <a:rPr lang="zh-TW" altLang="en-US" sz="1400" b="1" dirty="0" smtClean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交易</a:t>
              </a:r>
              <a:endParaRPr lang="zh-TW" altLang="en-US" sz="1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87421" y="3933056"/>
            <a:ext cx="8365757" cy="509832"/>
            <a:chOff x="382707" y="2127710"/>
            <a:chExt cx="8365757" cy="509832"/>
          </a:xfrm>
        </p:grpSpPr>
        <p:grpSp>
          <p:nvGrpSpPr>
            <p:cNvPr id="27" name="群組 26"/>
            <p:cNvGrpSpPr/>
            <p:nvPr/>
          </p:nvGrpSpPr>
          <p:grpSpPr>
            <a:xfrm>
              <a:off x="382707" y="2127710"/>
              <a:ext cx="8365757" cy="509832"/>
              <a:chOff x="594534" y="2204865"/>
              <a:chExt cx="8365757" cy="509832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594534" y="2204865"/>
                <a:ext cx="8222809" cy="509832"/>
                <a:chOff x="606584" y="3423854"/>
                <a:chExt cx="8222809" cy="509832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606584" y="3423854"/>
                  <a:ext cx="1661268" cy="50983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solidFill>
                        <a:schemeClr val="bg1"/>
                      </a:solidFill>
                      <a:latin typeface="微軟正黑體" pitchFamily="34" charset="-120"/>
                      <a:ea typeface="微軟正黑體" pitchFamily="34" charset="-120"/>
                    </a:rPr>
                    <a:t>成本昂貴</a:t>
                  </a:r>
                </a:p>
              </p:txBody>
            </p:sp>
            <p:cxnSp>
              <p:nvCxnSpPr>
                <p:cNvPr id="32" name="直線接點 31"/>
                <p:cNvCxnSpPr/>
                <p:nvPr/>
              </p:nvCxnSpPr>
              <p:spPr>
                <a:xfrm>
                  <a:off x="2568343" y="3933686"/>
                  <a:ext cx="6261050" cy="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矩形 29"/>
              <p:cNvSpPr/>
              <p:nvPr/>
            </p:nvSpPr>
            <p:spPr>
              <a:xfrm>
                <a:off x="2839611" y="2305868"/>
                <a:ext cx="612068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TW" altLang="en-US" sz="140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295078" y="2204864"/>
              <a:ext cx="63815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 smtClean="0">
                  <a:latin typeface="微軟正黑體" pitchFamily="34" charset="-120"/>
                  <a:ea typeface="微軟正黑體" pitchFamily="34" charset="-120"/>
                </a:rPr>
                <a:t>以太坊與 </a:t>
              </a:r>
              <a:r>
                <a:rPr lang="en-US" altLang="zh-TW" sz="1400" dirty="0">
                  <a:latin typeface="微軟正黑體" pitchFamily="34" charset="-120"/>
                  <a:ea typeface="微軟正黑體" pitchFamily="34" charset="-120"/>
                </a:rPr>
                <a:t>Amazon 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的雲端服務比較，</a:t>
              </a:r>
              <a:r>
                <a:rPr lang="en-US" altLang="zh-TW" sz="1400" dirty="0">
                  <a:latin typeface="微軟正黑體" pitchFamily="34" charset="-120"/>
                  <a:ea typeface="微軟正黑體" pitchFamily="34" charset="-120"/>
                </a:rPr>
                <a:t>Amazon 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的 </a:t>
              </a:r>
              <a:r>
                <a:rPr lang="en-US" altLang="zh-TW" sz="1400" dirty="0">
                  <a:latin typeface="微軟正黑體" pitchFamily="34" charset="-120"/>
                  <a:ea typeface="微軟正黑體" pitchFamily="34" charset="-120"/>
                </a:rPr>
                <a:t>CP 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值比以太坊高了 </a:t>
              </a:r>
              <a:r>
                <a:rPr lang="en-US" altLang="zh-TW" sz="1400" dirty="0">
                  <a:latin typeface="微軟正黑體" pitchFamily="34" charset="-120"/>
                  <a:ea typeface="微軟正黑體" pitchFamily="34" charset="-120"/>
                </a:rPr>
                <a:t>100 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萬</a:t>
              </a:r>
              <a:r>
                <a:rPr lang="zh-TW" altLang="en-US" sz="1400" dirty="0" smtClean="0">
                  <a:latin typeface="微軟正黑體" pitchFamily="34" charset="-120"/>
                  <a:ea typeface="微軟正黑體" pitchFamily="34" charset="-120"/>
                </a:rPr>
                <a:t>倍</a:t>
              </a:r>
              <a:endParaRPr lang="zh-TW" altLang="en-US" sz="1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四大虛擬貨幣比較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71D11D-9953-4191-BE5A-12EE05794E3E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506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/>
          <p:cNvGrpSpPr/>
          <p:nvPr/>
        </p:nvGrpSpPr>
        <p:grpSpPr>
          <a:xfrm>
            <a:off x="4932040" y="3501008"/>
            <a:ext cx="4032448" cy="2448272"/>
            <a:chOff x="4932040" y="3501008"/>
            <a:chExt cx="4032448" cy="2448272"/>
          </a:xfrm>
        </p:grpSpPr>
        <p:grpSp>
          <p:nvGrpSpPr>
            <p:cNvPr id="101" name="群組 100"/>
            <p:cNvGrpSpPr/>
            <p:nvPr/>
          </p:nvGrpSpPr>
          <p:grpSpPr>
            <a:xfrm>
              <a:off x="4932040" y="3501008"/>
              <a:ext cx="4032448" cy="2448272"/>
              <a:chOff x="459671" y="1052736"/>
              <a:chExt cx="2236642" cy="2448272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459671" y="1052736"/>
                <a:ext cx="2236642" cy="24482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808080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539552" y="1772816"/>
                <a:ext cx="2062531" cy="16280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文字方塊 103"/>
              <p:cNvSpPr txBox="1"/>
              <p:nvPr/>
            </p:nvSpPr>
            <p:spPr>
              <a:xfrm>
                <a:off x="605082" y="2002050"/>
                <a:ext cx="192177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n"/>
                </a:pPr>
                <a:r>
                  <a:rPr lang="zh-TW" altLang="en-US" sz="1400" dirty="0">
                    <a:latin typeface="微軟正黑體" pitchFamily="34" charset="-120"/>
                    <a:ea typeface="微軟正黑體" pitchFamily="34" charset="-120"/>
                  </a:rPr>
                  <a:t>僅作</a:t>
                </a:r>
                <a:r>
                  <a:rPr lang="zh-TW" altLang="en-US" sz="1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軟正黑體" pitchFamily="34" charset="-120"/>
                    <a:ea typeface="微軟正黑體" pitchFamily="34" charset="-120"/>
                  </a:rPr>
                  <a:t>貨幣</a:t>
                </a:r>
                <a:r>
                  <a:rPr lang="zh-TW" altLang="en-US" sz="1400" dirty="0">
                    <a:latin typeface="微軟正黑體" pitchFamily="34" charset="-120"/>
                    <a:ea typeface="微軟正黑體" pitchFamily="34" charset="-120"/>
                  </a:rPr>
                  <a:t>使用</a:t>
                </a:r>
              </a:p>
              <a:p>
                <a:pPr marL="285750" indent="-285750">
                  <a:buFont typeface="Wingdings" pitchFamily="2" charset="2"/>
                  <a:buChar char="n"/>
                </a:pPr>
                <a:r>
                  <a:rPr lang="en-US" altLang="zh-TW" sz="1400" dirty="0">
                    <a:latin typeface="微軟正黑體" pitchFamily="34" charset="-120"/>
                    <a:ea typeface="微軟正黑體" pitchFamily="34" charset="-120"/>
                  </a:rPr>
                  <a:t>2011</a:t>
                </a:r>
                <a:r>
                  <a:rPr lang="zh-TW" altLang="en-US" sz="1400" dirty="0">
                    <a:latin typeface="微軟正黑體" pitchFamily="34" charset="-120"/>
                    <a:ea typeface="微軟正黑體" pitchFamily="34" charset="-120"/>
                  </a:rPr>
                  <a:t>年開始發行</a:t>
                </a:r>
              </a:p>
              <a:p>
                <a:pPr marL="285750" indent="-285750">
                  <a:buFont typeface="Wingdings" pitchFamily="2" charset="2"/>
                  <a:buChar char="n"/>
                </a:pPr>
                <a:r>
                  <a:rPr lang="en-US" altLang="zh-TW" sz="1400" dirty="0">
                    <a:latin typeface="微軟正黑體" pitchFamily="34" charset="-120"/>
                    <a:ea typeface="微軟正黑體" pitchFamily="34" charset="-120"/>
                  </a:rPr>
                  <a:t>530</a:t>
                </a:r>
                <a:r>
                  <a:rPr lang="zh-TW" altLang="en-US" sz="1400" dirty="0">
                    <a:latin typeface="微軟正黑體" pitchFamily="34" charset="-120"/>
                    <a:ea typeface="微軟正黑體" pitchFamily="34" charset="-120"/>
                  </a:rPr>
                  <a:t>億枚萊特幣在</a:t>
                </a:r>
                <a:r>
                  <a:rPr lang="zh-TW" altLang="en-US" sz="1400" dirty="0" smtClean="0">
                    <a:latin typeface="微軟正黑體" pitchFamily="34" charset="-120"/>
                    <a:ea typeface="微軟正黑體" pitchFamily="34" charset="-120"/>
                  </a:rPr>
                  <a:t>流通</a:t>
                </a:r>
                <a:endParaRPr lang="en-US" altLang="zh-TW" sz="140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285750" indent="-285750">
                  <a:buFont typeface="Wingdings" pitchFamily="2" charset="2"/>
                  <a:buChar char="n"/>
                </a:pPr>
                <a:r>
                  <a:rPr lang="zh-TW" altLang="en-US" sz="1400" dirty="0">
                    <a:latin typeface="微軟正黑體" pitchFamily="34" charset="-120"/>
                    <a:ea typeface="微軟正黑體" pitchFamily="34" charset="-120"/>
                  </a:rPr>
                  <a:t>市值</a:t>
                </a:r>
                <a:r>
                  <a:rPr lang="zh-TW" altLang="en-US" sz="1400" dirty="0" smtClean="0">
                    <a:latin typeface="微軟正黑體" pitchFamily="34" charset="-120"/>
                    <a:ea typeface="微軟正黑體" pitchFamily="34" charset="-120"/>
                  </a:rPr>
                  <a:t>約</a:t>
                </a:r>
                <a:r>
                  <a:rPr lang="en-US" altLang="zh-TW" sz="1400" dirty="0" smtClean="0">
                    <a:latin typeface="微軟正黑體" pitchFamily="34" charset="-120"/>
                    <a:ea typeface="微軟正黑體" pitchFamily="34" charset="-120"/>
                  </a:rPr>
                  <a:t>165</a:t>
                </a:r>
                <a:r>
                  <a:rPr lang="zh-TW" altLang="en-US" sz="1400" dirty="0" smtClean="0">
                    <a:latin typeface="微軟正黑體" pitchFamily="34" charset="-120"/>
                    <a:ea typeface="微軟正黑體" pitchFamily="34" charset="-120"/>
                  </a:rPr>
                  <a:t>億美元</a:t>
                </a:r>
                <a:endParaRPr lang="en-US" altLang="zh-TW" sz="140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285750" indent="-285750">
                  <a:buFont typeface="Wingdings" pitchFamily="2" charset="2"/>
                  <a:buChar char="n"/>
                </a:pPr>
                <a:r>
                  <a:rPr lang="zh-TW" altLang="en-US" sz="1400" dirty="0">
                    <a:latin typeface="微軟正黑體" pitchFamily="34" charset="-120"/>
                    <a:ea typeface="微軟正黑體" pitchFamily="34" charset="-120"/>
                  </a:rPr>
                  <a:t>總量上限為</a:t>
                </a:r>
                <a:r>
                  <a:rPr lang="en-US" altLang="zh-TW" sz="1400" dirty="0">
                    <a:latin typeface="微軟正黑體" pitchFamily="34" charset="-120"/>
                    <a:ea typeface="微軟正黑體" pitchFamily="34" charset="-120"/>
                  </a:rPr>
                  <a:t>8400</a:t>
                </a:r>
                <a:r>
                  <a:rPr lang="zh-TW" altLang="en-US" sz="1400" dirty="0">
                    <a:latin typeface="微軟正黑體" pitchFamily="34" charset="-120"/>
                    <a:ea typeface="微軟正黑體" pitchFamily="34" charset="-120"/>
                  </a:rPr>
                  <a:t>萬枚（它</a:t>
                </a:r>
                <a:r>
                  <a:rPr lang="zh-TW" altLang="en-US" sz="1400" dirty="0" smtClean="0">
                    <a:latin typeface="微軟正黑體" pitchFamily="34" charset="-120"/>
                    <a:ea typeface="微軟正黑體" pitchFamily="34" charset="-120"/>
                  </a:rPr>
                  <a:t>是通貨緊縮）</a:t>
                </a:r>
                <a:endParaRPr lang="zh-TW" altLang="en-US" sz="140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107" name="文字方塊 106"/>
            <p:cNvSpPr txBox="1"/>
            <p:nvPr/>
          </p:nvSpPr>
          <p:spPr>
            <a:xfrm>
              <a:off x="5088286" y="363675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808080"/>
                  </a:solidFill>
                  <a:latin typeface="微軟正黑體" pitchFamily="34" charset="-120"/>
                  <a:ea typeface="微軟正黑體" pitchFamily="34" charset="-120"/>
                </a:rPr>
                <a:t>萊特幣</a:t>
              </a:r>
              <a:endParaRPr lang="zh-TW" altLang="en-US" sz="2000" b="1" dirty="0">
                <a:solidFill>
                  <a:srgbClr val="80808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1037" name="Picture 13" descr="ç¸éåç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1" y="4432756"/>
              <a:ext cx="584775" cy="58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群組 25"/>
          <p:cNvGrpSpPr/>
          <p:nvPr/>
        </p:nvGrpSpPr>
        <p:grpSpPr>
          <a:xfrm>
            <a:off x="179513" y="3501008"/>
            <a:ext cx="4680519" cy="2448272"/>
            <a:chOff x="179513" y="3501008"/>
            <a:chExt cx="4680519" cy="2448272"/>
          </a:xfrm>
        </p:grpSpPr>
        <p:grpSp>
          <p:nvGrpSpPr>
            <p:cNvPr id="93" name="群組 92"/>
            <p:cNvGrpSpPr/>
            <p:nvPr/>
          </p:nvGrpSpPr>
          <p:grpSpPr>
            <a:xfrm>
              <a:off x="179513" y="3501008"/>
              <a:ext cx="4680519" cy="2448272"/>
              <a:chOff x="445321" y="1052736"/>
              <a:chExt cx="2596102" cy="2448272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445321" y="1052736"/>
                <a:ext cx="2556163" cy="24482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808080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539551" y="1772816"/>
                <a:ext cx="2386702" cy="16280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文字方塊 95"/>
              <p:cNvSpPr txBox="1"/>
              <p:nvPr/>
            </p:nvSpPr>
            <p:spPr>
              <a:xfrm>
                <a:off x="525201" y="1916832"/>
                <a:ext cx="251622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n"/>
                </a:pPr>
                <a:r>
                  <a:rPr lang="zh-TW" altLang="en-US" sz="1400" dirty="0">
                    <a:latin typeface="微軟正黑體" pitchFamily="34" charset="-120"/>
                    <a:ea typeface="微軟正黑體" pitchFamily="34" charset="-120"/>
                  </a:rPr>
                  <a:t>有一個可以在全球範圍內的支付網</a:t>
                </a:r>
                <a:r>
                  <a:rPr lang="zh-TW" altLang="en-US" sz="1400" dirty="0" smtClean="0">
                    <a:latin typeface="微軟正黑體" pitchFamily="34" charset="-120"/>
                    <a:ea typeface="微軟正黑體" pitchFamily="34" charset="-120"/>
                  </a:rPr>
                  <a:t>絡</a:t>
                </a:r>
                <a:r>
                  <a:rPr lang="en-US" altLang="zh-TW" sz="1400" dirty="0" smtClean="0">
                    <a:latin typeface="微軟正黑體" pitchFamily="34" charset="-120"/>
                    <a:ea typeface="微軟正黑體" pitchFamily="34" charset="-120"/>
                  </a:rPr>
                  <a:t>-</a:t>
                </a:r>
                <a:r>
                  <a:rPr lang="en-US" altLang="zh-TW" sz="1400" dirty="0" err="1" smtClean="0">
                    <a:latin typeface="微軟正黑體" pitchFamily="34" charset="-120"/>
                    <a:ea typeface="微軟正黑體" pitchFamily="34" charset="-120"/>
                  </a:rPr>
                  <a:t>RippleNet</a:t>
                </a:r>
                <a:endParaRPr lang="en-US" altLang="zh-TW" sz="140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285750" indent="-285750">
                  <a:buFont typeface="Wingdings" pitchFamily="2" charset="2"/>
                  <a:buChar char="n"/>
                </a:pPr>
                <a:r>
                  <a:rPr lang="en-US" altLang="zh-TW" sz="1400" dirty="0">
                    <a:latin typeface="微軟正黑體" pitchFamily="34" charset="-120"/>
                    <a:ea typeface="微軟正黑體" pitchFamily="34" charset="-120"/>
                  </a:rPr>
                  <a:t>2012</a:t>
                </a:r>
                <a:r>
                  <a:rPr lang="zh-TW" altLang="en-US" sz="1400" dirty="0">
                    <a:latin typeface="微軟正黑體" pitchFamily="34" charset="-120"/>
                    <a:ea typeface="微軟正黑體" pitchFamily="34" charset="-120"/>
                  </a:rPr>
                  <a:t>年開始發行</a:t>
                </a:r>
              </a:p>
              <a:p>
                <a:pPr marL="285750" indent="-285750">
                  <a:buFont typeface="Wingdings" pitchFamily="2" charset="2"/>
                  <a:buChar char="n"/>
                </a:pPr>
                <a:r>
                  <a:rPr lang="en-US" altLang="zh-TW" sz="1400" dirty="0">
                    <a:latin typeface="微軟正黑體" pitchFamily="34" charset="-120"/>
                    <a:ea typeface="微軟正黑體" pitchFamily="34" charset="-120"/>
                  </a:rPr>
                  <a:t>390</a:t>
                </a:r>
                <a:r>
                  <a:rPr lang="zh-TW" altLang="en-US" sz="1400" dirty="0">
                    <a:latin typeface="微軟正黑體" pitchFamily="34" charset="-120"/>
                    <a:ea typeface="微軟正黑體" pitchFamily="34" charset="-120"/>
                  </a:rPr>
                  <a:t>億枚瑞波幣在</a:t>
                </a:r>
                <a:r>
                  <a:rPr lang="zh-TW" altLang="en-US" sz="1400" dirty="0" smtClean="0">
                    <a:latin typeface="微軟正黑體" pitchFamily="34" charset="-120"/>
                    <a:ea typeface="微軟正黑體" pitchFamily="34" charset="-120"/>
                  </a:rPr>
                  <a:t>流通</a:t>
                </a:r>
                <a:endParaRPr lang="en-US" altLang="zh-TW" sz="140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285750" indent="-285750">
                  <a:buFont typeface="Wingdings" pitchFamily="2" charset="2"/>
                  <a:buChar char="n"/>
                </a:pPr>
                <a:r>
                  <a:rPr lang="zh-TW" altLang="en-US" sz="1400" dirty="0">
                    <a:latin typeface="微軟正黑體" pitchFamily="34" charset="-120"/>
                    <a:ea typeface="微軟正黑體" pitchFamily="34" charset="-120"/>
                  </a:rPr>
                  <a:t>市值</a:t>
                </a:r>
                <a:r>
                  <a:rPr lang="zh-TW" altLang="en-US" sz="1400" dirty="0" smtClean="0">
                    <a:latin typeface="微軟正黑體" pitchFamily="34" charset="-120"/>
                    <a:ea typeface="微軟正黑體" pitchFamily="34" charset="-120"/>
                  </a:rPr>
                  <a:t>約</a:t>
                </a:r>
                <a:r>
                  <a:rPr lang="en-US" altLang="zh-TW" sz="1400" dirty="0" smtClean="0">
                    <a:latin typeface="微軟正黑體" pitchFamily="34" charset="-120"/>
                    <a:ea typeface="微軟正黑體" pitchFamily="34" charset="-120"/>
                  </a:rPr>
                  <a:t>218</a:t>
                </a:r>
                <a:r>
                  <a:rPr lang="zh-TW" altLang="en-US" sz="1400" dirty="0" smtClean="0">
                    <a:latin typeface="微軟正黑體" pitchFamily="34" charset="-120"/>
                    <a:ea typeface="微軟正黑體" pitchFamily="34" charset="-120"/>
                  </a:rPr>
                  <a:t>億美元</a:t>
                </a:r>
                <a:endParaRPr lang="en-US" altLang="zh-TW" sz="140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285750" indent="-285750">
                  <a:buFont typeface="Wingdings" pitchFamily="2" charset="2"/>
                  <a:buChar char="n"/>
                </a:pPr>
                <a:r>
                  <a:rPr lang="zh-TW" altLang="en-US" sz="1400" dirty="0">
                    <a:latin typeface="微軟正黑體" pitchFamily="34" charset="-120"/>
                    <a:ea typeface="微軟正黑體" pitchFamily="34" charset="-120"/>
                  </a:rPr>
                  <a:t>總量上限為</a:t>
                </a:r>
                <a:r>
                  <a:rPr lang="en-US" altLang="zh-TW" sz="1400" dirty="0">
                    <a:latin typeface="微軟正黑體" pitchFamily="34" charset="-120"/>
                    <a:ea typeface="微軟正黑體" pitchFamily="34" charset="-120"/>
                  </a:rPr>
                  <a:t>1000</a:t>
                </a:r>
                <a:r>
                  <a:rPr lang="zh-TW" altLang="en-US" sz="1400" dirty="0">
                    <a:latin typeface="微軟正黑體" pitchFamily="34" charset="-120"/>
                    <a:ea typeface="微軟正黑體" pitchFamily="34" charset="-120"/>
                  </a:rPr>
                  <a:t>億枚（它</a:t>
                </a:r>
                <a:r>
                  <a:rPr lang="zh-TW" altLang="en-US" sz="1400" dirty="0" smtClean="0">
                    <a:latin typeface="微軟正黑體" pitchFamily="34" charset="-120"/>
                    <a:ea typeface="微軟正黑體" pitchFamily="34" charset="-120"/>
                  </a:rPr>
                  <a:t>是通貨緊縮）</a:t>
                </a:r>
                <a:endParaRPr lang="zh-TW" altLang="en-US" sz="140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106" name="文字方塊 105"/>
            <p:cNvSpPr txBox="1"/>
            <p:nvPr/>
          </p:nvSpPr>
          <p:spPr>
            <a:xfrm>
              <a:off x="349401" y="3645024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808080"/>
                  </a:solidFill>
                  <a:latin typeface="微軟正黑體" pitchFamily="34" charset="-120"/>
                  <a:ea typeface="微軟正黑體" pitchFamily="34" charset="-120"/>
                </a:rPr>
                <a:t>瑞波幣</a:t>
              </a:r>
              <a:endParaRPr lang="zh-TW" altLang="en-US" sz="2000" b="1" dirty="0">
                <a:solidFill>
                  <a:srgbClr val="80808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1039" name="Picture 15" descr="ãripple pngãçåçæå°çµæ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4617" y="5195683"/>
              <a:ext cx="809390" cy="650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群組 24"/>
          <p:cNvGrpSpPr/>
          <p:nvPr/>
        </p:nvGrpSpPr>
        <p:grpSpPr>
          <a:xfrm>
            <a:off x="4932040" y="980728"/>
            <a:ext cx="4032447" cy="2448272"/>
            <a:chOff x="4932040" y="980728"/>
            <a:chExt cx="4032447" cy="2448272"/>
          </a:xfrm>
        </p:grpSpPr>
        <p:grpSp>
          <p:nvGrpSpPr>
            <p:cNvPr id="97" name="群組 96"/>
            <p:cNvGrpSpPr/>
            <p:nvPr/>
          </p:nvGrpSpPr>
          <p:grpSpPr>
            <a:xfrm>
              <a:off x="4932040" y="980728"/>
              <a:ext cx="4032447" cy="2448272"/>
              <a:chOff x="455021" y="1052736"/>
              <a:chExt cx="2236642" cy="2448272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455021" y="1052736"/>
                <a:ext cx="2236642" cy="24482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808080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539552" y="1772816"/>
                <a:ext cx="2062531" cy="16280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文字方塊 99"/>
              <p:cNvSpPr txBox="1"/>
              <p:nvPr/>
            </p:nvSpPr>
            <p:spPr>
              <a:xfrm>
                <a:off x="605082" y="2002050"/>
                <a:ext cx="192177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n"/>
                </a:pPr>
                <a:r>
                  <a:rPr lang="zh-TW" altLang="en-US" sz="1400" dirty="0">
                    <a:latin typeface="微軟正黑體" pitchFamily="34" charset="-120"/>
                    <a:ea typeface="微軟正黑體" pitchFamily="34" charset="-120"/>
                  </a:rPr>
                  <a:t>屬於一個</a:t>
                </a:r>
                <a:r>
                  <a:rPr lang="zh-TW" altLang="en-US" sz="1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軟正黑體" pitchFamily="34" charset="-120"/>
                    <a:ea typeface="微軟正黑體" pitchFamily="34" charset="-120"/>
                  </a:rPr>
                  <a:t>更廣泛的應用網絡</a:t>
                </a:r>
              </a:p>
              <a:p>
                <a:pPr marL="285750" indent="-285750">
                  <a:buFont typeface="Wingdings" pitchFamily="2" charset="2"/>
                  <a:buChar char="n"/>
                </a:pPr>
                <a:r>
                  <a:rPr lang="en-US" altLang="zh-TW" sz="1400" dirty="0">
                    <a:latin typeface="微軟正黑體" pitchFamily="34" charset="-120"/>
                    <a:ea typeface="微軟正黑體" pitchFamily="34" charset="-120"/>
                  </a:rPr>
                  <a:t>2015</a:t>
                </a:r>
                <a:r>
                  <a:rPr lang="zh-TW" altLang="en-US" sz="1400" dirty="0">
                    <a:latin typeface="微軟正黑體" pitchFamily="34" charset="-120"/>
                    <a:ea typeface="微軟正黑體" pitchFamily="34" charset="-120"/>
                  </a:rPr>
                  <a:t>年開始發行</a:t>
                </a:r>
              </a:p>
              <a:p>
                <a:pPr marL="285750" indent="-285750">
                  <a:buFont typeface="Wingdings" pitchFamily="2" charset="2"/>
                  <a:buChar char="n"/>
                </a:pPr>
                <a:r>
                  <a:rPr lang="en-US" altLang="zh-TW" sz="1400" dirty="0">
                    <a:latin typeface="微軟正黑體" pitchFamily="34" charset="-120"/>
                    <a:ea typeface="微軟正黑體" pitchFamily="34" charset="-120"/>
                  </a:rPr>
                  <a:t>9300</a:t>
                </a:r>
                <a:r>
                  <a:rPr lang="zh-TW" altLang="en-US" sz="1400" dirty="0">
                    <a:latin typeface="微軟正黑體" pitchFamily="34" charset="-120"/>
                    <a:ea typeface="微軟正黑體" pitchFamily="34" charset="-120"/>
                  </a:rPr>
                  <a:t>萬枚以太幣在流通</a:t>
                </a:r>
              </a:p>
              <a:p>
                <a:pPr marL="285750" indent="-285750">
                  <a:buFont typeface="Wingdings" pitchFamily="2" charset="2"/>
                  <a:buChar char="n"/>
                </a:pPr>
                <a:r>
                  <a:rPr lang="zh-TW" altLang="en-US" sz="1400" dirty="0">
                    <a:latin typeface="微軟正黑體" pitchFamily="34" charset="-120"/>
                    <a:ea typeface="微軟正黑體" pitchFamily="34" charset="-120"/>
                  </a:rPr>
                  <a:t>總市值</a:t>
                </a:r>
                <a:r>
                  <a:rPr lang="zh-TW" altLang="en-US" sz="1400" dirty="0" smtClean="0">
                    <a:latin typeface="微軟正黑體" pitchFamily="34" charset="-120"/>
                    <a:ea typeface="微軟正黑體" pitchFamily="34" charset="-120"/>
                  </a:rPr>
                  <a:t>約</a:t>
                </a:r>
                <a:r>
                  <a:rPr lang="en-US" altLang="zh-TW" sz="1400" dirty="0" smtClean="0">
                    <a:latin typeface="微軟正黑體" pitchFamily="34" charset="-120"/>
                    <a:ea typeface="微軟正黑體" pitchFamily="34" charset="-120"/>
                  </a:rPr>
                  <a:t>711</a:t>
                </a:r>
                <a:r>
                  <a:rPr lang="zh-TW" altLang="en-US" sz="1400" dirty="0" smtClean="0">
                    <a:latin typeface="微軟正黑體" pitchFamily="34" charset="-120"/>
                    <a:ea typeface="微軟正黑體" pitchFamily="34" charset="-120"/>
                  </a:rPr>
                  <a:t>億美元</a:t>
                </a:r>
                <a:endParaRPr lang="en-US" altLang="zh-TW" sz="140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285750" indent="-285750">
                  <a:buFont typeface="Wingdings" pitchFamily="2" charset="2"/>
                  <a:buChar char="n"/>
                </a:pPr>
                <a:r>
                  <a:rPr lang="zh-TW" altLang="en-US" sz="1400" dirty="0">
                    <a:latin typeface="微軟正黑體" pitchFamily="34" charset="-120"/>
                    <a:ea typeface="微軟正黑體" pitchFamily="34" charset="-120"/>
                  </a:rPr>
                  <a:t>無限量供應（它</a:t>
                </a:r>
                <a:r>
                  <a:rPr lang="zh-TW" altLang="en-US" sz="1400" dirty="0" smtClean="0">
                    <a:latin typeface="微軟正黑體" pitchFamily="34" charset="-120"/>
                    <a:ea typeface="微軟正黑體" pitchFamily="34" charset="-120"/>
                  </a:rPr>
                  <a:t>是通貨膨脹）</a:t>
                </a:r>
                <a:endParaRPr lang="zh-TW" altLang="en-US" sz="140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105" name="文字方塊 104"/>
            <p:cNvSpPr txBox="1"/>
            <p:nvPr/>
          </p:nvSpPr>
          <p:spPr>
            <a:xfrm>
              <a:off x="5088286" y="1172797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808080"/>
                  </a:solidFill>
                  <a:latin typeface="微軟正黑體" pitchFamily="34" charset="-120"/>
                  <a:ea typeface="微軟正黑體" pitchFamily="34" charset="-120"/>
                </a:rPr>
                <a:t>以太幣</a:t>
              </a:r>
              <a:endParaRPr lang="zh-TW" altLang="en-US" sz="2000" b="1" dirty="0">
                <a:solidFill>
                  <a:srgbClr val="80808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1033" name="Picture 9" descr="ç¸éåç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0230" y="1546925"/>
              <a:ext cx="677765" cy="545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四大虛擬貨幣比較</a:t>
            </a:r>
            <a:endParaRPr lang="zh-TW" altLang="en-US" dirty="0"/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fld id="{AB3A94B5-376E-4127-A547-099FEF901AB1}" type="slidenum">
              <a:rPr lang="en-US" altLang="zh-TW">
                <a:ea typeface="新細明體" charset="-120"/>
              </a:rPr>
              <a:pPr/>
              <a:t>19</a:t>
            </a:fld>
            <a:endParaRPr lang="en-US" altLang="zh-TW">
              <a:ea typeface="新細明體" charset="-12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6084168" y="3571706"/>
            <a:ext cx="2530624" cy="646331"/>
            <a:chOff x="6084168" y="3571706"/>
            <a:chExt cx="2530624" cy="646331"/>
          </a:xfrm>
        </p:grpSpPr>
        <p:sp>
          <p:nvSpPr>
            <p:cNvPr id="14" name="矩形 13"/>
            <p:cNvSpPr/>
            <p:nvPr/>
          </p:nvSpPr>
          <p:spPr>
            <a:xfrm>
              <a:off x="6084168" y="3944747"/>
              <a:ext cx="2087486" cy="1842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228184" y="3571706"/>
              <a:ext cx="2386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萊特幣的交易大約只需要</a:t>
              </a:r>
              <a:r>
                <a:rPr lang="zh-TW" altLang="en-US" sz="1200" b="1" dirty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兩</a:t>
              </a:r>
              <a:r>
                <a:rPr lang="zh-TW" altLang="en-US" sz="1200" b="1" dirty="0" smtClean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分鐘</a:t>
              </a:r>
              <a:r>
                <a:rPr lang="en-US" altLang="zh-TW" sz="1200" dirty="0">
                  <a:latin typeface="微軟正黑體" pitchFamily="34" charset="-120"/>
                  <a:ea typeface="微軟正黑體" pitchFamily="34" charset="-120"/>
                </a:rPr>
                <a:t>(</a:t>
              </a:r>
              <a:r>
                <a:rPr lang="zh-TW" altLang="en-US" sz="1200" dirty="0" smtClean="0">
                  <a:latin typeface="微軟正黑體" pitchFamily="34" charset="-120"/>
                  <a:ea typeface="微軟正黑體" pitchFamily="34" charset="-120"/>
                </a:rPr>
                <a:t>比</a:t>
              </a:r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特幣平均的</a:t>
              </a:r>
              <a:r>
                <a:rPr lang="en-US" altLang="zh-TW" sz="1200" dirty="0" smtClean="0">
                  <a:latin typeface="微軟正黑體" pitchFamily="34" charset="-120"/>
                  <a:ea typeface="微軟正黑體" pitchFamily="34" charset="-120"/>
                </a:rPr>
                <a:t>300</a:t>
              </a:r>
              <a:r>
                <a:rPr lang="zh-TW" altLang="en-US" sz="1200" dirty="0" smtClean="0">
                  <a:latin typeface="微軟正黑體" pitchFamily="34" charset="-120"/>
                  <a:ea typeface="微軟正黑體" pitchFamily="34" charset="-120"/>
                </a:rPr>
                <a:t>分鐘</a:t>
              </a:r>
              <a:r>
                <a:rPr lang="en-US" altLang="zh-TW" sz="1200" dirty="0" smtClean="0">
                  <a:latin typeface="微軟正黑體" pitchFamily="34" charset="-120"/>
                  <a:ea typeface="微軟正黑體" pitchFamily="34" charset="-120"/>
                </a:rPr>
                <a:t>)</a:t>
              </a:r>
            </a:p>
            <a:p>
              <a:r>
                <a:rPr lang="zh-TW" altLang="en-US" sz="1200" b="1" dirty="0"/>
                <a:t>萊特幣被認為更適合用於支付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224000" y="3573016"/>
            <a:ext cx="3537162" cy="646331"/>
            <a:chOff x="1224000" y="3573016"/>
            <a:chExt cx="3537162" cy="646331"/>
          </a:xfrm>
        </p:grpSpPr>
        <p:sp>
          <p:nvSpPr>
            <p:cNvPr id="108" name="矩形 107"/>
            <p:cNvSpPr/>
            <p:nvPr/>
          </p:nvSpPr>
          <p:spPr>
            <a:xfrm>
              <a:off x="1224000" y="3959864"/>
              <a:ext cx="2987959" cy="1489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358501" y="3573016"/>
              <a:ext cx="3402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瑞波幣</a:t>
              </a:r>
              <a:r>
                <a:rPr lang="zh-TW" altLang="en-US" sz="1200" dirty="0" smtClean="0">
                  <a:latin typeface="微軟正黑體" pitchFamily="34" charset="-120"/>
                  <a:ea typeface="微軟正黑體" pitchFamily="34" charset="-120"/>
                </a:rPr>
                <a:t>只需</a:t>
              </a:r>
              <a:r>
                <a:rPr lang="en-US" altLang="zh-TW" sz="1200" b="1" dirty="0" smtClean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3.6</a:t>
              </a:r>
              <a:r>
                <a:rPr lang="zh-TW" altLang="en-US" sz="1200" b="1" dirty="0" smtClean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秒</a:t>
              </a:r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就能完成</a:t>
              </a:r>
              <a:r>
                <a:rPr lang="zh-TW" altLang="en-US" sz="1200" dirty="0" smtClean="0">
                  <a:latin typeface="微軟正黑體" pitchFamily="34" charset="-120"/>
                  <a:ea typeface="微軟正黑體" pitchFamily="34" charset="-120"/>
                </a:rPr>
                <a:t>交易</a:t>
              </a:r>
              <a:endParaRPr lang="en-US" altLang="zh-TW" sz="1200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sz="1200" dirty="0"/>
                <a:t>透過企業區塊鏈網路</a:t>
              </a:r>
              <a:r>
                <a:rPr lang="en-US" altLang="zh-TW" sz="1200" dirty="0" err="1"/>
                <a:t>RippleNet</a:t>
              </a:r>
              <a:r>
                <a:rPr lang="zh-TW" altLang="en-US" sz="1200" dirty="0"/>
                <a:t>，協助商業客戶</a:t>
              </a:r>
              <a:r>
                <a:rPr lang="zh-TW" altLang="en-US" sz="1200" b="1" dirty="0"/>
                <a:t>提升跨國支付交易效率，提供跨境支付解決方案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01757" y="5520870"/>
            <a:ext cx="3762231" cy="356402"/>
            <a:chOff x="701757" y="5520870"/>
            <a:chExt cx="3762231" cy="356402"/>
          </a:xfrm>
        </p:grpSpPr>
        <p:sp>
          <p:nvSpPr>
            <p:cNvPr id="109" name="矩形 108"/>
            <p:cNvSpPr/>
            <p:nvPr/>
          </p:nvSpPr>
          <p:spPr>
            <a:xfrm>
              <a:off x="701757" y="5520870"/>
              <a:ext cx="2790124" cy="1589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19571" y="5538718"/>
              <a:ext cx="37444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latin typeface="微軟正黑體" pitchFamily="34" charset="-120"/>
                  <a:ea typeface="微軟正黑體" pitchFamily="34" charset="-120"/>
                </a:rPr>
                <a:t>快速在全球移轉數十種不同的貨幣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62490" y="1052736"/>
            <a:ext cx="2974006" cy="646331"/>
            <a:chOff x="5990481" y="1049686"/>
            <a:chExt cx="2974006" cy="646331"/>
          </a:xfrm>
        </p:grpSpPr>
        <p:sp>
          <p:nvSpPr>
            <p:cNvPr id="110" name="矩形 109"/>
            <p:cNvSpPr/>
            <p:nvPr/>
          </p:nvSpPr>
          <p:spPr>
            <a:xfrm>
              <a:off x="5990481" y="1441373"/>
              <a:ext cx="1872208" cy="135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048671" y="1049686"/>
              <a:ext cx="2915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具有開源</a:t>
              </a:r>
              <a:r>
                <a:rPr lang="zh-TW" altLang="en-US" sz="1200" b="1" dirty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智慧</a:t>
              </a:r>
              <a:r>
                <a:rPr lang="zh-TW" altLang="en-US" sz="1200" b="1" dirty="0" smtClean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合約</a:t>
              </a:r>
              <a:r>
                <a:rPr lang="en-US" altLang="zh-TW" sz="1200" b="1" dirty="0" smtClean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(SM)</a:t>
              </a:r>
              <a:r>
                <a:rPr lang="zh-TW" altLang="en-US" sz="1200" dirty="0" smtClean="0">
                  <a:latin typeface="微軟正黑體" pitchFamily="34" charset="-120"/>
                  <a:ea typeface="微軟正黑體" pitchFamily="34" charset="-120"/>
                </a:rPr>
                <a:t>功能</a:t>
              </a:r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的公共區段鏈平台</a:t>
              </a:r>
              <a:r>
                <a:rPr lang="zh-TW" altLang="en-US" sz="1200" dirty="0" smtClean="0">
                  <a:latin typeface="微軟正黑體" pitchFamily="34" charset="-120"/>
                  <a:ea typeface="微軟正黑體" pitchFamily="34" charset="-120"/>
                </a:rPr>
                <a:t>，</a:t>
              </a:r>
              <a:r>
                <a:rPr lang="en-US" altLang="zh-TW" sz="1200" dirty="0" smtClean="0">
                  <a:latin typeface="微軟正黑體" pitchFamily="34" charset="-120"/>
                  <a:ea typeface="微軟正黑體" pitchFamily="34" charset="-120"/>
                </a:rPr>
                <a:t>SM</a:t>
              </a:r>
              <a:r>
                <a:rPr lang="zh-TW" altLang="en-US" sz="1200" dirty="0" smtClean="0">
                  <a:latin typeface="微軟正黑體" pitchFamily="34" charset="-120"/>
                  <a:ea typeface="微軟正黑體" pitchFamily="34" charset="-120"/>
                </a:rPr>
                <a:t>是</a:t>
              </a:r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儲存在區塊鏈上的程式，</a:t>
              </a: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雙方達成合約條款就能執行</a:t>
              </a: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745231" y="980728"/>
            <a:ext cx="4042793" cy="2448272"/>
            <a:chOff x="745231" y="980728"/>
            <a:chExt cx="4042793" cy="2448272"/>
          </a:xfrm>
        </p:grpSpPr>
        <p:grpSp>
          <p:nvGrpSpPr>
            <p:cNvPr id="83" name="群組 82"/>
            <p:cNvGrpSpPr/>
            <p:nvPr/>
          </p:nvGrpSpPr>
          <p:grpSpPr>
            <a:xfrm>
              <a:off x="745231" y="980728"/>
              <a:ext cx="4042793" cy="2448272"/>
              <a:chOff x="439584" y="1052736"/>
              <a:chExt cx="2242380" cy="2448272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39584" y="1052736"/>
                <a:ext cx="2242380" cy="24482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808080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539552" y="1772816"/>
                <a:ext cx="2062531" cy="16280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文字方塊 91"/>
              <p:cNvSpPr txBox="1"/>
              <p:nvPr/>
            </p:nvSpPr>
            <p:spPr>
              <a:xfrm>
                <a:off x="605082" y="2002050"/>
                <a:ext cx="192177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n"/>
                </a:pPr>
                <a:r>
                  <a:rPr lang="zh-TW" altLang="en-US" sz="1400" dirty="0" smtClean="0">
                    <a:latin typeface="微軟正黑體" pitchFamily="34" charset="-120"/>
                    <a:ea typeface="微軟正黑體" pitchFamily="34" charset="-120"/>
                  </a:rPr>
                  <a:t>僅作</a:t>
                </a:r>
                <a:r>
                  <a:rPr lang="zh-TW" altLang="en-US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軟正黑體" pitchFamily="34" charset="-120"/>
                    <a:ea typeface="微軟正黑體" pitchFamily="34" charset="-120"/>
                  </a:rPr>
                  <a:t>貨幣</a:t>
                </a:r>
                <a:r>
                  <a:rPr lang="zh-TW" altLang="en-US" sz="1400" dirty="0" smtClean="0">
                    <a:latin typeface="微軟正黑體" pitchFamily="34" charset="-120"/>
                    <a:ea typeface="微軟正黑體" pitchFamily="34" charset="-120"/>
                  </a:rPr>
                  <a:t>使用</a:t>
                </a:r>
                <a:endParaRPr lang="en-US" altLang="zh-TW" sz="1400" dirty="0" smtClean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285750" indent="-285750">
                  <a:buFont typeface="Wingdings" pitchFamily="2" charset="2"/>
                  <a:buChar char="n"/>
                </a:pPr>
                <a:r>
                  <a:rPr lang="en-US" altLang="zh-TW" sz="1400" dirty="0" smtClean="0">
                    <a:latin typeface="微軟正黑體" pitchFamily="34" charset="-120"/>
                    <a:ea typeface="微軟正黑體" pitchFamily="34" charset="-120"/>
                  </a:rPr>
                  <a:t>2009</a:t>
                </a:r>
                <a:r>
                  <a:rPr lang="zh-TW" altLang="en-US" sz="1400" dirty="0">
                    <a:latin typeface="微軟正黑體" pitchFamily="34" charset="-120"/>
                    <a:ea typeface="微軟正黑體" pitchFamily="34" charset="-120"/>
                  </a:rPr>
                  <a:t>年開始</a:t>
                </a:r>
                <a:r>
                  <a:rPr lang="zh-TW" altLang="en-US" sz="1400" dirty="0" smtClean="0">
                    <a:latin typeface="微軟正黑體" pitchFamily="34" charset="-120"/>
                    <a:ea typeface="微軟正黑體" pitchFamily="34" charset="-120"/>
                  </a:rPr>
                  <a:t>發行</a:t>
                </a:r>
                <a:endParaRPr lang="en-US" altLang="zh-TW" sz="1400" dirty="0" smtClean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285750" indent="-285750">
                  <a:buFont typeface="Wingdings" pitchFamily="2" charset="2"/>
                  <a:buChar char="n"/>
                </a:pPr>
                <a:r>
                  <a:rPr lang="en-US" altLang="zh-TW" sz="1400" dirty="0" smtClean="0">
                    <a:latin typeface="微軟正黑體" pitchFamily="34" charset="-120"/>
                    <a:ea typeface="微軟正黑體" pitchFamily="34" charset="-120"/>
                  </a:rPr>
                  <a:t>1650</a:t>
                </a:r>
                <a:r>
                  <a:rPr lang="zh-TW" altLang="en-US" sz="1400" dirty="0">
                    <a:latin typeface="微軟正黑體" pitchFamily="34" charset="-120"/>
                    <a:ea typeface="微軟正黑體" pitchFamily="34" charset="-120"/>
                  </a:rPr>
                  <a:t>萬枚比特幣在流通（</a:t>
                </a:r>
                <a:r>
                  <a:rPr lang="zh-TW" altLang="en-US" sz="1400" dirty="0" smtClean="0">
                    <a:latin typeface="微軟正黑體" pitchFamily="34" charset="-120"/>
                    <a:ea typeface="微軟正黑體" pitchFamily="34" charset="-120"/>
                  </a:rPr>
                  <a:t>或被挖掘）</a:t>
                </a:r>
                <a:endParaRPr lang="en-US" altLang="zh-TW" sz="140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285750" indent="-285750">
                  <a:buFont typeface="Wingdings" pitchFamily="2" charset="2"/>
                  <a:buChar char="n"/>
                </a:pPr>
                <a:r>
                  <a:rPr lang="zh-TW" altLang="en-US" sz="1400" dirty="0">
                    <a:latin typeface="微軟正黑體" pitchFamily="34" charset="-120"/>
                    <a:ea typeface="微軟正黑體" pitchFamily="34" charset="-120"/>
                  </a:rPr>
                  <a:t>市值約</a:t>
                </a:r>
                <a:r>
                  <a:rPr lang="en-US" altLang="zh-TW" sz="1400" dirty="0" smtClean="0">
                    <a:latin typeface="微軟正黑體" pitchFamily="34" charset="-120"/>
                    <a:ea typeface="微軟正黑體" pitchFamily="34" charset="-120"/>
                  </a:rPr>
                  <a:t>2751</a:t>
                </a:r>
                <a:r>
                  <a:rPr lang="zh-TW" altLang="en-US" sz="1400" dirty="0" smtClean="0">
                    <a:latin typeface="微軟正黑體" pitchFamily="34" charset="-120"/>
                    <a:ea typeface="微軟正黑體" pitchFamily="34" charset="-120"/>
                  </a:rPr>
                  <a:t>億</a:t>
                </a:r>
                <a:r>
                  <a:rPr lang="zh-TW" altLang="en-US" sz="1400" dirty="0">
                    <a:latin typeface="微軟正黑體" pitchFamily="34" charset="-120"/>
                    <a:ea typeface="微軟正黑體" pitchFamily="34" charset="-120"/>
                  </a:rPr>
                  <a:t>美元</a:t>
                </a:r>
                <a:endParaRPr lang="en-US" altLang="zh-TW" sz="140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285750" indent="-285750">
                  <a:buFont typeface="Wingdings" pitchFamily="2" charset="2"/>
                  <a:buChar char="n"/>
                </a:pPr>
                <a:r>
                  <a:rPr lang="zh-TW" altLang="en-US" sz="1400" dirty="0" smtClean="0">
                    <a:latin typeface="微軟正黑體" pitchFamily="34" charset="-120"/>
                    <a:ea typeface="微軟正黑體" pitchFamily="34" charset="-120"/>
                  </a:rPr>
                  <a:t>總量</a:t>
                </a:r>
                <a:r>
                  <a:rPr lang="zh-TW" altLang="en-US" sz="1400" dirty="0">
                    <a:latin typeface="微軟正黑體" pitchFamily="34" charset="-120"/>
                    <a:ea typeface="微軟正黑體" pitchFamily="34" charset="-120"/>
                  </a:rPr>
                  <a:t>上限為</a:t>
                </a:r>
                <a:r>
                  <a:rPr lang="en-US" altLang="zh-TW" sz="1400" dirty="0">
                    <a:latin typeface="微軟正黑體" pitchFamily="34" charset="-120"/>
                    <a:ea typeface="微軟正黑體" pitchFamily="34" charset="-120"/>
                  </a:rPr>
                  <a:t>2100</a:t>
                </a:r>
                <a:r>
                  <a:rPr lang="zh-TW" altLang="en-US" sz="1400" dirty="0">
                    <a:latin typeface="微軟正黑體" pitchFamily="34" charset="-120"/>
                    <a:ea typeface="微軟正黑體" pitchFamily="34" charset="-120"/>
                  </a:rPr>
                  <a:t>萬枚（它</a:t>
                </a:r>
                <a:r>
                  <a:rPr lang="zh-TW" altLang="en-US" sz="1400" dirty="0" smtClean="0">
                    <a:latin typeface="微軟正黑體" pitchFamily="34" charset="-120"/>
                    <a:ea typeface="微軟正黑體" pitchFamily="34" charset="-120"/>
                  </a:rPr>
                  <a:t>是通貨緊縮）</a:t>
                </a:r>
                <a:endParaRPr lang="zh-TW" altLang="en-US" sz="140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12" name="文字方塊 11"/>
            <p:cNvSpPr txBox="1"/>
            <p:nvPr/>
          </p:nvSpPr>
          <p:spPr>
            <a:xfrm>
              <a:off x="899592" y="1220452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808080"/>
                  </a:solidFill>
                  <a:latin typeface="微軟正黑體" pitchFamily="34" charset="-120"/>
                  <a:ea typeface="微軟正黑體" pitchFamily="34" charset="-120"/>
                </a:rPr>
                <a:t>比特幣</a:t>
              </a:r>
              <a:endParaRPr lang="zh-TW" altLang="en-US" sz="2000" b="1" dirty="0">
                <a:solidFill>
                  <a:srgbClr val="80808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1035" name="Picture 11" descr="ç¸éåç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890" y="1140206"/>
              <a:ext cx="480356" cy="480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9530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685800" y="1745977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1355711" y="2900536"/>
            <a:ext cx="6400800" cy="175260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zh-TW" altLang="en-US" sz="2400" dirty="0" smtClean="0"/>
              <a:t>一切的起源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– </a:t>
            </a:r>
            <a:r>
              <a:rPr lang="zh-TW" altLang="en-US" sz="2400" dirty="0" smtClean="0"/>
              <a:t>比特幣</a:t>
            </a:r>
            <a:endParaRPr lang="en-US" altLang="zh-TW" sz="2400" dirty="0" smtClean="0"/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2400" dirty="0"/>
              <a:t>區塊</a:t>
            </a:r>
            <a:r>
              <a:rPr lang="zh-TW" altLang="en-US" sz="2400" dirty="0" smtClean="0"/>
              <a:t>鏈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讓數位資產無法造假</a:t>
            </a:r>
            <a:endParaRPr lang="en-US" altLang="zh-TW" sz="2400" dirty="0" smtClean="0"/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2400" dirty="0"/>
              <a:t>區塊</a:t>
            </a:r>
            <a:r>
              <a:rPr lang="zh-TW" altLang="en-US" sz="2400" dirty="0" smtClean="0"/>
              <a:t>鏈運作流程</a:t>
            </a:r>
            <a:endParaRPr lang="en-US" altLang="zh-TW" sz="2400" dirty="0"/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2400" dirty="0" smtClean="0"/>
              <a:t>以太坊介紹</a:t>
            </a:r>
            <a:endParaRPr lang="en-US" altLang="zh-TW" sz="2400" dirty="0" smtClean="0"/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2400" dirty="0" smtClean="0"/>
              <a:t>以太坊如何運作</a:t>
            </a:r>
            <a:endParaRPr lang="en-US" altLang="zh-TW" sz="2400" dirty="0" smtClean="0"/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2400" dirty="0" smtClean="0"/>
              <a:t>四大虛擬貨幣比較</a:t>
            </a:r>
            <a:endParaRPr lang="en-US" altLang="zh-TW" sz="24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03C64-A635-4027-8FE4-020749C65070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6444208" y="602128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參考資料來源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ITHome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 、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</a:rPr>
              <a:t>數位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時代、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IG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Group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</a:rPr>
              <a:t> 、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區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</a:rPr>
              <a:t>塊勢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、中興大學科技管理研究所張樹之教授團隊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25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fld id="{5C3179F5-1893-41BA-9471-9ECA1C40712C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12291" name="Title 3"/>
          <p:cNvSpPr>
            <a:spLocks noGrp="1"/>
          </p:cNvSpPr>
          <p:nvPr>
            <p:ph type="title" idx="4294967295"/>
          </p:nvPr>
        </p:nvSpPr>
        <p:spPr>
          <a:xfrm>
            <a:off x="0" y="1981200"/>
            <a:ext cx="8229600" cy="3048000"/>
          </a:xfrm>
        </p:spPr>
        <p:txBody>
          <a:bodyPr/>
          <a:lstStyle/>
          <a:p>
            <a:r>
              <a:rPr lang="en-US" altLang="zh-TW" dirty="0">
                <a:ea typeface="ＭＳ Ｐゴシック" pitchFamily="34" charset="-128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一切的起源</a:t>
            </a:r>
            <a:r>
              <a:rPr lang="zh-TW" altLang="en-US" dirty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比特幣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71D11D-9953-4191-BE5A-12EE05794E3E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453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比特</a:t>
            </a:r>
            <a:r>
              <a:rPr lang="zh-TW" altLang="en-US" dirty="0" smtClean="0"/>
              <a:t>幣 </a:t>
            </a:r>
            <a:r>
              <a:rPr lang="en-US" altLang="zh-TW" dirty="0" err="1" smtClean="0"/>
              <a:t>Bitcoin</a:t>
            </a:r>
            <a:endParaRPr lang="zh-TW" altLang="en-US" dirty="0"/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fld id="{AB3A94B5-376E-4127-A547-099FEF901AB1}" type="slidenum">
              <a:rPr lang="en-US" altLang="zh-TW">
                <a:ea typeface="新細明體" charset="-120"/>
              </a:rPr>
              <a:pPr/>
              <a:t>4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14" name="Picture 2" descr="ãbitcoin png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97" y="1035165"/>
            <a:ext cx="4247127" cy="181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群組 8"/>
          <p:cNvGrpSpPr/>
          <p:nvPr/>
        </p:nvGrpSpPr>
        <p:grpSpPr>
          <a:xfrm>
            <a:off x="5056342" y="1208273"/>
            <a:ext cx="3404090" cy="1497751"/>
            <a:chOff x="457200" y="4420562"/>
            <a:chExt cx="6923111" cy="880646"/>
          </a:xfrm>
        </p:grpSpPr>
        <p:sp>
          <p:nvSpPr>
            <p:cNvPr id="10" name="剪去單一角落矩形 9"/>
            <p:cNvSpPr/>
            <p:nvPr/>
          </p:nvSpPr>
          <p:spPr>
            <a:xfrm>
              <a:off x="457200" y="4420562"/>
              <a:ext cx="6923111" cy="880646"/>
            </a:xfrm>
            <a:prstGeom prst="snip1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26244" y="4543236"/>
              <a:ext cx="685406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 smtClean="0"/>
                <a:t>由</a:t>
              </a:r>
              <a:r>
                <a:rPr lang="zh-TW" altLang="en-US" dirty="0"/>
                <a:t>中本聰（</a:t>
              </a:r>
              <a:r>
                <a:rPr lang="en-US" altLang="zh-TW" dirty="0"/>
                <a:t>Satoshi </a:t>
              </a:r>
              <a:r>
                <a:rPr lang="en-US" altLang="zh-TW" dirty="0" err="1"/>
                <a:t>Nakamoto</a:t>
              </a:r>
              <a:r>
                <a:rPr lang="zh-TW" altLang="en-US" dirty="0"/>
                <a:t>）於 </a:t>
              </a:r>
              <a:r>
                <a:rPr lang="en-US" altLang="zh-TW" dirty="0"/>
                <a:t>2008 </a:t>
              </a:r>
              <a:r>
                <a:rPr lang="zh-TW" altLang="en-US" dirty="0"/>
                <a:t>年提出的概念，包含比特幣區塊鏈（</a:t>
              </a:r>
              <a:r>
                <a:rPr lang="en-US" altLang="zh-TW" dirty="0" err="1"/>
                <a:t>Bitcoin</a:t>
              </a:r>
              <a:r>
                <a:rPr lang="zh-TW" altLang="en-US" dirty="0"/>
                <a:t>）這套轉帳系統，以及比特幣（</a:t>
              </a:r>
              <a:r>
                <a:rPr lang="en-US" altLang="zh-TW" dirty="0"/>
                <a:t>BTC</a:t>
              </a:r>
              <a:r>
                <a:rPr lang="zh-TW" altLang="en-US" dirty="0"/>
                <a:t>）這個數位貨幣</a:t>
              </a:r>
              <a:r>
                <a:rPr lang="zh-TW" altLang="en-US" dirty="0" smtClean="0"/>
                <a:t>。</a:t>
              </a:r>
              <a:endParaRPr lang="en-US" altLang="zh-TW" dirty="0" smtClean="0"/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611560" y="3420289"/>
            <a:ext cx="7704856" cy="584775"/>
            <a:chOff x="611560" y="3420289"/>
            <a:chExt cx="7704856" cy="584775"/>
          </a:xfrm>
        </p:grpSpPr>
        <p:sp>
          <p:nvSpPr>
            <p:cNvPr id="17" name="矩形 16"/>
            <p:cNvSpPr/>
            <p:nvPr/>
          </p:nvSpPr>
          <p:spPr>
            <a:xfrm>
              <a:off x="611560" y="3420289"/>
              <a:ext cx="2160240" cy="584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比特幣為何會漲價</a:t>
              </a:r>
              <a:r>
                <a:rPr lang="en-US" altLang="zh-TW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?</a:t>
              </a:r>
              <a:endPara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grpSp>
          <p:nvGrpSpPr>
            <p:cNvPr id="28" name="群組 27"/>
            <p:cNvGrpSpPr/>
            <p:nvPr/>
          </p:nvGrpSpPr>
          <p:grpSpPr>
            <a:xfrm>
              <a:off x="3059831" y="3420289"/>
              <a:ext cx="5256585" cy="584775"/>
              <a:chOff x="3059831" y="3212976"/>
              <a:chExt cx="5256585" cy="584775"/>
            </a:xfrm>
          </p:grpSpPr>
          <p:sp>
            <p:nvSpPr>
              <p:cNvPr id="18" name="文字方塊 17"/>
              <p:cNvSpPr txBox="1"/>
              <p:nvPr/>
            </p:nvSpPr>
            <p:spPr>
              <a:xfrm>
                <a:off x="3059831" y="3212976"/>
                <a:ext cx="52565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>
                    <a:latin typeface="微軟正黑體" pitchFamily="34" charset="-120"/>
                    <a:ea typeface="微軟正黑體" pitchFamily="34" charset="-120"/>
                  </a:rPr>
                  <a:t>比特幣總量固定（</a:t>
                </a:r>
                <a:r>
                  <a:rPr lang="en-US" altLang="zh-TW" sz="1600" b="1" dirty="0">
                    <a:latin typeface="微軟正黑體" pitchFamily="34" charset="-120"/>
                    <a:ea typeface="微軟正黑體" pitchFamily="34" charset="-120"/>
                  </a:rPr>
                  <a:t>2,100 </a:t>
                </a:r>
                <a:r>
                  <a:rPr lang="zh-TW" altLang="en-US" sz="1600" b="1" dirty="0">
                    <a:latin typeface="微軟正黑體" pitchFamily="34" charset="-120"/>
                    <a:ea typeface="微軟正黑體" pitchFamily="34" charset="-120"/>
                  </a:rPr>
                  <a:t>萬枚）供給有限，若越多人想買（需求越多），價格就會越</a:t>
                </a:r>
                <a:r>
                  <a:rPr lang="zh-TW" altLang="en-US" sz="1600" b="1" dirty="0" smtClean="0">
                    <a:latin typeface="微軟正黑體" pitchFamily="34" charset="-120"/>
                    <a:ea typeface="微軟正黑體" pitchFamily="34" charset="-120"/>
                  </a:rPr>
                  <a:t>高。</a:t>
                </a:r>
                <a:endParaRPr lang="zh-TW" altLang="en-US" sz="16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cxnSp>
            <p:nvCxnSpPr>
              <p:cNvPr id="26" name="直線接點 25"/>
              <p:cNvCxnSpPr/>
              <p:nvPr/>
            </p:nvCxnSpPr>
            <p:spPr>
              <a:xfrm>
                <a:off x="3131840" y="3797751"/>
                <a:ext cx="5184576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群組 47"/>
          <p:cNvGrpSpPr/>
          <p:nvPr/>
        </p:nvGrpSpPr>
        <p:grpSpPr>
          <a:xfrm>
            <a:off x="611560" y="4356391"/>
            <a:ext cx="7704856" cy="584777"/>
            <a:chOff x="611560" y="4356391"/>
            <a:chExt cx="7704856" cy="584777"/>
          </a:xfrm>
        </p:grpSpPr>
        <p:sp>
          <p:nvSpPr>
            <p:cNvPr id="30" name="矩形 29"/>
            <p:cNvSpPr/>
            <p:nvPr/>
          </p:nvSpPr>
          <p:spPr>
            <a:xfrm>
              <a:off x="611560" y="4356393"/>
              <a:ext cx="2160240" cy="584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兩種人會想買</a:t>
              </a:r>
              <a:r>
                <a:rPr lang="en-US" altLang="zh-TW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BTC</a:t>
              </a:r>
              <a:endPara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grpSp>
          <p:nvGrpSpPr>
            <p:cNvPr id="46" name="群組 45"/>
            <p:cNvGrpSpPr/>
            <p:nvPr/>
          </p:nvGrpSpPr>
          <p:grpSpPr>
            <a:xfrm>
              <a:off x="3059832" y="4356391"/>
              <a:ext cx="5256584" cy="584776"/>
              <a:chOff x="3059832" y="4005062"/>
              <a:chExt cx="5256584" cy="584776"/>
            </a:xfrm>
          </p:grpSpPr>
          <p:grpSp>
            <p:nvGrpSpPr>
              <p:cNvPr id="32" name="群組 31"/>
              <p:cNvGrpSpPr/>
              <p:nvPr/>
            </p:nvGrpSpPr>
            <p:grpSpPr>
              <a:xfrm>
                <a:off x="3131840" y="4005063"/>
                <a:ext cx="5184576" cy="584775"/>
                <a:chOff x="3059832" y="3212976"/>
                <a:chExt cx="5184576" cy="584775"/>
              </a:xfrm>
            </p:grpSpPr>
            <p:sp>
              <p:nvSpPr>
                <p:cNvPr id="33" name="文字方塊 32"/>
                <p:cNvSpPr txBox="1"/>
                <p:nvPr/>
              </p:nvSpPr>
              <p:spPr>
                <a:xfrm>
                  <a:off x="3059832" y="3212976"/>
                  <a:ext cx="41044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TW" altLang="en-US" sz="1600" b="1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cxnSp>
              <p:nvCxnSpPr>
                <p:cNvPr id="34" name="直線接點 33"/>
                <p:cNvCxnSpPr/>
                <p:nvPr/>
              </p:nvCxnSpPr>
              <p:spPr>
                <a:xfrm flipV="1">
                  <a:off x="3059832" y="3797750"/>
                  <a:ext cx="5184576" cy="1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矩形 30"/>
              <p:cNvSpPr/>
              <p:nvPr/>
            </p:nvSpPr>
            <p:spPr>
              <a:xfrm>
                <a:off x="3059832" y="4005062"/>
                <a:ext cx="525658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1600" b="1" dirty="0">
                    <a:latin typeface="微軟正黑體" pitchFamily="34" charset="-120"/>
                    <a:ea typeface="微軟正黑體" pitchFamily="34" charset="-120"/>
                  </a:rPr>
                  <a:t>想使用比特幣區塊鏈（</a:t>
                </a:r>
                <a:r>
                  <a:rPr lang="en-US" altLang="zh-TW" sz="1600" b="1" dirty="0" err="1">
                    <a:latin typeface="微軟正黑體" pitchFamily="34" charset="-120"/>
                    <a:ea typeface="微軟正黑體" pitchFamily="34" charset="-120"/>
                  </a:rPr>
                  <a:t>Bitcoin</a:t>
                </a:r>
                <a:r>
                  <a:rPr lang="zh-TW" altLang="en-US" sz="1600" b="1" dirty="0">
                    <a:latin typeface="微軟正黑體" pitchFamily="34" charset="-120"/>
                    <a:ea typeface="微軟正黑體" pitchFamily="34" charset="-120"/>
                  </a:rPr>
                  <a:t>）這套轉帳系統的使用者、預期比特幣（</a:t>
                </a:r>
                <a:r>
                  <a:rPr lang="en-US" altLang="zh-TW" sz="1600" b="1" dirty="0">
                    <a:latin typeface="微軟正黑體" pitchFamily="34" charset="-120"/>
                    <a:ea typeface="微軟正黑體" pitchFamily="34" charset="-120"/>
                  </a:rPr>
                  <a:t>BTC</a:t>
                </a:r>
                <a:r>
                  <a:rPr lang="zh-TW" altLang="en-US" sz="1600" b="1" dirty="0">
                    <a:latin typeface="微軟正黑體" pitchFamily="34" charset="-120"/>
                    <a:ea typeface="微軟正黑體" pitchFamily="34" charset="-120"/>
                  </a:rPr>
                  <a:t>）未來會漲價的投資者。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7787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比特</a:t>
            </a:r>
            <a:r>
              <a:rPr lang="zh-TW" altLang="en-US" dirty="0" smtClean="0"/>
              <a:t>幣 </a:t>
            </a:r>
            <a:r>
              <a:rPr lang="en-US" altLang="zh-TW" dirty="0" err="1" smtClean="0"/>
              <a:t>Bitcoin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fld id="{AB3A94B5-376E-4127-A547-099FEF901AB1}" type="slidenum">
              <a:rPr lang="en-US" altLang="zh-TW">
                <a:ea typeface="新細明體" charset="-120"/>
              </a:rPr>
              <a:pPr/>
              <a:t>5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2050" name="Picture 2" descr="ãbitcoin png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1844824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3275856" y="980728"/>
            <a:ext cx="2160240" cy="576064"/>
          </a:xfrm>
          <a:prstGeom prst="roundRect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如何獲得比特幣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?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760452" y="1844824"/>
            <a:ext cx="1989151" cy="781272"/>
            <a:chOff x="1760452" y="1844824"/>
            <a:chExt cx="1989151" cy="781272"/>
          </a:xfrm>
        </p:grpSpPr>
        <p:pic>
          <p:nvPicPr>
            <p:cNvPr id="22" name="Picture 3" descr="C:\Users\22404\Downloads\rotated-right-arro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10239" flipH="1">
              <a:off x="3129469" y="2066930"/>
              <a:ext cx="620134" cy="559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>
              <a:off x="1760452" y="1844824"/>
              <a:ext cx="1392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組電腦挖礦</a:t>
              </a:r>
              <a:endParaRPr lang="zh-TW" altLang="en-US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5086396" y="1844824"/>
            <a:ext cx="2077892" cy="786127"/>
            <a:chOff x="5086396" y="1844824"/>
            <a:chExt cx="2077892" cy="786127"/>
          </a:xfrm>
        </p:grpSpPr>
        <p:pic>
          <p:nvPicPr>
            <p:cNvPr id="21" name="Picture 3" descr="C:\Users\22404\Downloads\rotated-right-arro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4056">
              <a:off x="5086396" y="2071785"/>
              <a:ext cx="559166" cy="559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文字方塊 23"/>
            <p:cNvSpPr txBox="1"/>
            <p:nvPr/>
          </p:nvSpPr>
          <p:spPr>
            <a:xfrm>
              <a:off x="5508104" y="1844824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到交易所買幣</a:t>
              </a:r>
              <a:endParaRPr lang="zh-TW" altLang="en-US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06586" y="3283938"/>
            <a:ext cx="8285894" cy="865142"/>
            <a:chOff x="606586" y="3283938"/>
            <a:chExt cx="8285894" cy="865142"/>
          </a:xfrm>
        </p:grpSpPr>
        <p:sp>
          <p:nvSpPr>
            <p:cNvPr id="17" name="矩形 16"/>
            <p:cNvSpPr/>
            <p:nvPr/>
          </p:nvSpPr>
          <p:spPr>
            <a:xfrm>
              <a:off x="606586" y="3283938"/>
              <a:ext cx="1512168" cy="8651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挖礦</a:t>
              </a:r>
              <a:endPara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26" name="直線接點 25"/>
            <p:cNvCxnSpPr/>
            <p:nvPr/>
          </p:nvCxnSpPr>
          <p:spPr>
            <a:xfrm>
              <a:off x="2123728" y="4146052"/>
              <a:ext cx="6768752" cy="302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2555776" y="3410416"/>
              <a:ext cx="579464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 smtClean="0">
                  <a:latin typeface="微軟正黑體" pitchFamily="34" charset="-120"/>
                  <a:ea typeface="微軟正黑體" pitchFamily="34" charset="-120"/>
                </a:rPr>
                <a:t>一套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吸引大家</a:t>
              </a:r>
              <a:r>
                <a:rPr lang="zh-TW" altLang="en-US" sz="1400" b="1" dirty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貢獻自己電腦運算資源的獎勵機制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，電腦運算資源會幫助比特幣區塊鏈運作。挖礦獎勵是每 </a:t>
              </a:r>
              <a:r>
                <a:rPr lang="en-US" altLang="zh-TW" sz="1400" dirty="0">
                  <a:latin typeface="微軟正黑體" pitchFamily="34" charset="-120"/>
                  <a:ea typeface="微軟正黑體" pitchFamily="34" charset="-120"/>
                </a:rPr>
                <a:t>10 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分鐘提供 </a:t>
              </a:r>
              <a:r>
                <a:rPr lang="en-US" altLang="zh-TW" sz="1400" dirty="0">
                  <a:latin typeface="微軟正黑體" pitchFamily="34" charset="-120"/>
                  <a:ea typeface="微軟正黑體" pitchFamily="34" charset="-120"/>
                </a:rPr>
                <a:t>12.5 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枚比特幣（時價約 </a:t>
              </a:r>
              <a:r>
                <a:rPr lang="en-US" altLang="zh-TW" sz="1400" dirty="0">
                  <a:latin typeface="微軟正黑體" pitchFamily="34" charset="-120"/>
                  <a:ea typeface="微軟正黑體" pitchFamily="34" charset="-120"/>
                </a:rPr>
                <a:t>10 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萬美金）。透過「挖礦」賺取比特幣的人，就稱為</a:t>
              </a:r>
              <a:r>
                <a:rPr lang="zh-TW" altLang="en-US" sz="1400" b="1" dirty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礦工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。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6586" y="4543790"/>
            <a:ext cx="8285894" cy="872807"/>
            <a:chOff x="606586" y="4543790"/>
            <a:chExt cx="8285894" cy="872807"/>
          </a:xfrm>
        </p:grpSpPr>
        <p:sp>
          <p:nvSpPr>
            <p:cNvPr id="30" name="矩形 29"/>
            <p:cNvSpPr/>
            <p:nvPr/>
          </p:nvSpPr>
          <p:spPr>
            <a:xfrm>
              <a:off x="606586" y="4543790"/>
              <a:ext cx="1512168" cy="8728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買幣</a:t>
              </a:r>
              <a:endPara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571049" y="4653136"/>
              <a:ext cx="579464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透過數位貨幣交易所，道理就像是買賣美金、日幣也得透過匯兌所一樣。雖然一枚比特幣價值數千美金，但是你也可以用 </a:t>
              </a:r>
              <a:r>
                <a:rPr lang="en-US" altLang="zh-TW" sz="1400" dirty="0">
                  <a:latin typeface="微軟正黑體" pitchFamily="34" charset="-120"/>
                  <a:ea typeface="微軟正黑體" pitchFamily="34" charset="-120"/>
                </a:rPr>
                <a:t>100 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元台幣到全家、萊爾富，買等值的零點幾枚比特幣。</a:t>
              </a:r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2118754" y="5416597"/>
              <a:ext cx="6773726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8231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比特</a:t>
            </a:r>
            <a:r>
              <a:rPr lang="zh-TW" altLang="en-US" dirty="0" smtClean="0"/>
              <a:t>幣 </a:t>
            </a:r>
            <a:r>
              <a:rPr lang="en-US" altLang="zh-TW" dirty="0" err="1" smtClean="0"/>
              <a:t>Bitcoin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fld id="{AB3A94B5-376E-4127-A547-099FEF901AB1}" type="slidenum">
              <a:rPr lang="en-US" altLang="zh-TW">
                <a:ea typeface="新細明體" charset="-120"/>
              </a:rPr>
              <a:pPr/>
              <a:t>6</a:t>
            </a:fld>
            <a:endParaRPr lang="en-US" altLang="zh-TW">
              <a:ea typeface="新細明體" charset="-120"/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824875" y="979142"/>
            <a:ext cx="2594996" cy="567415"/>
            <a:chOff x="824875" y="979142"/>
            <a:chExt cx="2594996" cy="567415"/>
          </a:xfrm>
        </p:grpSpPr>
        <p:sp>
          <p:nvSpPr>
            <p:cNvPr id="5" name="圓角矩形 4"/>
            <p:cNvSpPr/>
            <p:nvPr/>
          </p:nvSpPr>
          <p:spPr>
            <a:xfrm>
              <a:off x="1473168" y="1033852"/>
              <a:ext cx="1946703" cy="512705"/>
            </a:xfrm>
            <a:prstGeom prst="roundRect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比特幣</a:t>
              </a:r>
              <a:r>
                <a:rPr lang="zh-TW" altLang="en-US" b="1" dirty="0">
                  <a:latin typeface="微軟正黑體" pitchFamily="34" charset="-120"/>
                  <a:ea typeface="微軟正黑體" pitchFamily="34" charset="-120"/>
                </a:rPr>
                <a:t>安全性</a:t>
              </a:r>
            </a:p>
          </p:txBody>
        </p:sp>
        <p:pic>
          <p:nvPicPr>
            <p:cNvPr id="4099" name="Picture 3" descr="C:\Users\22404\Downloads\hacker (1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875" y="979142"/>
              <a:ext cx="567415" cy="567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群組 3"/>
          <p:cNvGrpSpPr/>
          <p:nvPr/>
        </p:nvGrpSpPr>
        <p:grpSpPr>
          <a:xfrm>
            <a:off x="539552" y="2060848"/>
            <a:ext cx="8285894" cy="725226"/>
            <a:chOff x="594536" y="2204865"/>
            <a:chExt cx="8285894" cy="725226"/>
          </a:xfrm>
        </p:grpSpPr>
        <p:grpSp>
          <p:nvGrpSpPr>
            <p:cNvPr id="19" name="群組 18"/>
            <p:cNvGrpSpPr/>
            <p:nvPr/>
          </p:nvGrpSpPr>
          <p:grpSpPr>
            <a:xfrm>
              <a:off x="594536" y="2204865"/>
              <a:ext cx="8285894" cy="725226"/>
              <a:chOff x="606586" y="3423854"/>
              <a:chExt cx="8285894" cy="72522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606586" y="3423854"/>
                <a:ext cx="1512168" cy="72522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常被駭嗎</a:t>
                </a:r>
                <a:r>
                  <a:rPr lang="en-US" altLang="zh-TW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?</a:t>
                </a:r>
                <a:endParaRPr lang="zh-TW" altLang="en-US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cxnSp>
            <p:nvCxnSpPr>
              <p:cNvPr id="26" name="直線接點 25"/>
              <p:cNvCxnSpPr/>
              <p:nvPr/>
            </p:nvCxnSpPr>
            <p:spPr>
              <a:xfrm>
                <a:off x="2123728" y="4146052"/>
                <a:ext cx="6768752" cy="302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矩形 2"/>
            <p:cNvSpPr/>
            <p:nvPr/>
          </p:nvSpPr>
          <p:spPr>
            <a:xfrm>
              <a:off x="2229391" y="2262774"/>
              <a:ext cx="65524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比特幣區塊鏈這套轉帳系統，將近 </a:t>
              </a:r>
              <a:r>
                <a:rPr lang="en-US" altLang="zh-TW" sz="1400" dirty="0">
                  <a:latin typeface="微軟正黑體" pitchFamily="34" charset="-120"/>
                  <a:ea typeface="微軟正黑體" pitchFamily="34" charset="-120"/>
                </a:rPr>
                <a:t>10 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年來還沒有成功被駭過。</a:t>
              </a:r>
              <a:r>
                <a:rPr lang="zh-TW" altLang="en-US" sz="1400" b="1" dirty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被駭客入侵並損失資金的是交易所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。這</a:t>
              </a:r>
              <a:r>
                <a:rPr lang="zh-TW" altLang="en-US" sz="1400" b="1" dirty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就像是匯兌所發生搶案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， 與銀行轉帳系統是否安全是兩回事。</a:t>
              </a: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703774" y="3152375"/>
            <a:ext cx="3364170" cy="636665"/>
            <a:chOff x="703774" y="3152375"/>
            <a:chExt cx="3364170" cy="636665"/>
          </a:xfrm>
        </p:grpSpPr>
        <p:sp>
          <p:nvSpPr>
            <p:cNvPr id="25" name="圓角矩形 24"/>
            <p:cNvSpPr/>
            <p:nvPr/>
          </p:nvSpPr>
          <p:spPr>
            <a:xfrm>
              <a:off x="1473168" y="3276335"/>
              <a:ext cx="2594776" cy="512705"/>
            </a:xfrm>
            <a:prstGeom prst="roundRect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比特幣和區塊鏈的關係</a:t>
              </a:r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4100" name="Picture 4" descr="C:\Users\22404\Downloads\cryptocurrency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774" y="3152375"/>
              <a:ext cx="636665" cy="636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文字方塊 8"/>
          <p:cNvSpPr txBox="1"/>
          <p:nvPr/>
        </p:nvSpPr>
        <p:spPr>
          <a:xfrm>
            <a:off x="4168596" y="3363410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</a:rPr>
              <a:t>比特幣區塊</a:t>
            </a:r>
            <a:r>
              <a:rPr lang="zh-TW" altLang="en-US" sz="1600" b="1" dirty="0" smtClean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</a:rPr>
              <a:t>鏈是</a:t>
            </a:r>
            <a:r>
              <a:rPr lang="zh-TW" altLang="en-US" sz="1600" b="1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</a:rPr>
              <a:t>一套仰賴「</a:t>
            </a:r>
            <a:r>
              <a:rPr lang="zh-TW" altLang="en-US" sz="16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存簿記帳</a:t>
            </a:r>
            <a:r>
              <a:rPr lang="zh-TW" altLang="en-US" sz="1600" b="1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</a:rPr>
              <a:t>」的轉帳系統</a:t>
            </a:r>
          </a:p>
        </p:txBody>
      </p:sp>
      <p:grpSp>
        <p:nvGrpSpPr>
          <p:cNvPr id="40" name="群組 39"/>
          <p:cNvGrpSpPr/>
          <p:nvPr/>
        </p:nvGrpSpPr>
        <p:grpSpPr>
          <a:xfrm>
            <a:off x="539551" y="4231970"/>
            <a:ext cx="8293748" cy="1141246"/>
            <a:chOff x="539551" y="4231970"/>
            <a:chExt cx="8293748" cy="1141246"/>
          </a:xfrm>
        </p:grpSpPr>
        <p:sp>
          <p:nvSpPr>
            <p:cNvPr id="10" name="文字方塊 9"/>
            <p:cNvSpPr txBox="1"/>
            <p:nvPr/>
          </p:nvSpPr>
          <p:spPr>
            <a:xfrm>
              <a:off x="3601482" y="4433261"/>
              <a:ext cx="52239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存簿上記錄的是誰在什麼時候轉了多少錢</a:t>
              </a:r>
              <a:r>
                <a:rPr lang="zh-TW" altLang="en-US" sz="1400" dirty="0" smtClean="0">
                  <a:latin typeface="微軟正黑體" pitchFamily="34" charset="-120"/>
                  <a:ea typeface="微軟正黑體" pitchFamily="34" charset="-120"/>
                </a:rPr>
                <a:t>。</a:t>
              </a:r>
              <a:endParaRPr lang="en-US" altLang="zh-TW" sz="1400" dirty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sz="1400" dirty="0" smtClean="0">
                  <a:latin typeface="微軟正黑體" pitchFamily="34" charset="-120"/>
                  <a:ea typeface="微軟正黑體" pitchFamily="34" charset="-120"/>
                </a:rPr>
                <a:t>傳統貨幣 </a:t>
              </a:r>
              <a:r>
                <a:rPr lang="en-US" altLang="zh-TW" sz="1400" dirty="0">
                  <a:latin typeface="微軟正黑體" pitchFamily="34" charset="-120"/>
                  <a:ea typeface="微軟正黑體" pitchFamily="34" charset="-120"/>
                </a:rPr>
                <a:t>ATM 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是由「銀行」來確保轉帳紀錄的正確性，而比特幣是由「區塊鏈技術」</a:t>
              </a:r>
              <a:r>
                <a:rPr lang="zh-TW" altLang="en-US" sz="1400" b="1" dirty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擔保轉帳紀錄正確性</a:t>
              </a:r>
              <a:r>
                <a:rPr lang="zh-TW" altLang="en-US" sz="1400" dirty="0" smtClean="0">
                  <a:latin typeface="微軟正黑體" pitchFamily="34" charset="-120"/>
                  <a:ea typeface="微軟正黑體" pitchFamily="34" charset="-120"/>
                </a:rPr>
                <a:t>。</a:t>
              </a:r>
              <a:endParaRPr lang="zh-TW" altLang="en-US" sz="14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539551" y="4231970"/>
              <a:ext cx="8293748" cy="1141246"/>
              <a:chOff x="544920" y="3238239"/>
              <a:chExt cx="8293748" cy="1141246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544920" y="3238239"/>
                <a:ext cx="2880319" cy="114124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區</a:t>
                </a:r>
                <a:r>
                  <a:rPr lang="zh-TW" altLang="en-US" b="1" dirty="0">
                    <a:latin typeface="微軟正黑體" pitchFamily="34" charset="-120"/>
                    <a:ea typeface="微軟正黑體" pitchFamily="34" charset="-120"/>
                  </a:rPr>
                  <a:t>塊</a:t>
                </a:r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鏈是</a:t>
                </a:r>
                <a:r>
                  <a:rPr lang="zh-TW" altLang="en-US" b="1" dirty="0">
                    <a:latin typeface="微軟正黑體" pitchFamily="34" charset="-120"/>
                    <a:ea typeface="微軟正黑體" pitchFamily="34" charset="-120"/>
                  </a:rPr>
                  <a:t>比特</a:t>
                </a:r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幣的</a:t>
                </a:r>
                <a:r>
                  <a:rPr lang="zh-TW" altLang="en-US" b="1" dirty="0">
                    <a:latin typeface="微軟正黑體" pitchFamily="34" charset="-120"/>
                    <a:ea typeface="微軟正黑體" pitchFamily="34" charset="-120"/>
                  </a:rPr>
                  <a:t>防偽（</a:t>
                </a:r>
                <a:r>
                  <a:rPr lang="en-US" altLang="zh-TW" b="1" dirty="0">
                    <a:latin typeface="微軟正黑體" pitchFamily="34" charset="-120"/>
                    <a:ea typeface="微軟正黑體" pitchFamily="34" charset="-120"/>
                  </a:rPr>
                  <a:t>tamper proof</a:t>
                </a:r>
                <a:r>
                  <a:rPr lang="zh-TW" altLang="en-US" b="1" dirty="0">
                    <a:latin typeface="微軟正黑體" pitchFamily="34" charset="-120"/>
                    <a:ea typeface="微軟正黑體" pitchFamily="34" charset="-120"/>
                  </a:rPr>
                  <a:t>）</a:t>
                </a:r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機制</a:t>
                </a:r>
                <a:endParaRPr lang="zh-TW" altLang="en-US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3165916" y="4376457"/>
                <a:ext cx="5672752" cy="302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27092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比特</a:t>
            </a:r>
            <a:r>
              <a:rPr lang="zh-TW" altLang="en-US" dirty="0" smtClean="0"/>
              <a:t>幣 </a:t>
            </a:r>
            <a:r>
              <a:rPr lang="en-US" altLang="zh-TW" dirty="0" err="1" smtClean="0"/>
              <a:t>Bitcoin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fld id="{AB3A94B5-376E-4127-A547-099FEF901AB1}" type="slidenum">
              <a:rPr lang="en-US" altLang="zh-TW">
                <a:ea typeface="新細明體" charset="-120"/>
              </a:rPr>
              <a:pPr/>
              <a:t>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473168" y="1033852"/>
            <a:ext cx="1946703" cy="512705"/>
          </a:xfrm>
          <a:prstGeom prst="roundRect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比特幣三大特性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382709" y="2060848"/>
            <a:ext cx="8450590" cy="725226"/>
            <a:chOff x="594536" y="2204865"/>
            <a:chExt cx="8450590" cy="725226"/>
          </a:xfrm>
        </p:grpSpPr>
        <p:grpSp>
          <p:nvGrpSpPr>
            <p:cNvPr id="19" name="群組 18"/>
            <p:cNvGrpSpPr/>
            <p:nvPr/>
          </p:nvGrpSpPr>
          <p:grpSpPr>
            <a:xfrm>
              <a:off x="594536" y="2204865"/>
              <a:ext cx="8450590" cy="725226"/>
              <a:chOff x="606586" y="3423854"/>
              <a:chExt cx="8450590" cy="72522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606586" y="3423854"/>
                <a:ext cx="1296144" cy="72522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實用性</a:t>
                </a:r>
                <a:endParaRPr lang="zh-TW" altLang="en-US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cxnSp>
            <p:nvCxnSpPr>
              <p:cNvPr id="26" name="直線接點 25"/>
              <p:cNvCxnSpPr/>
              <p:nvPr/>
            </p:nvCxnSpPr>
            <p:spPr>
              <a:xfrm>
                <a:off x="1758714" y="4149080"/>
                <a:ext cx="7298462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矩形 2"/>
            <p:cNvSpPr/>
            <p:nvPr/>
          </p:nvSpPr>
          <p:spPr>
            <a:xfrm>
              <a:off x="1975513" y="2305868"/>
              <a:ext cx="69847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持有比特幣的人，才能使用比特幣區塊鏈的轉帳服務，將交易紀錄寫在比特幣區塊鏈上</a:t>
              </a:r>
              <a:r>
                <a:rPr lang="zh-TW" altLang="en-US" sz="1400" dirty="0" smtClean="0">
                  <a:latin typeface="微軟正黑體" pitchFamily="34" charset="-120"/>
                  <a:ea typeface="微軟正黑體" pitchFamily="34" charset="-120"/>
                </a:rPr>
                <a:t>。用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比特幣做跨國轉帳，理論上會比使用銀行轉帳</a:t>
              </a:r>
              <a:r>
                <a:rPr lang="zh-TW" altLang="en-US" sz="1400" b="1" dirty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更便宜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，且收款方能</a:t>
              </a:r>
              <a:r>
                <a:rPr lang="zh-TW" altLang="en-US" sz="1400" b="1" dirty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更快收到錢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。</a:t>
              </a:r>
            </a:p>
          </p:txBody>
        </p:sp>
      </p:grpSp>
      <p:pic>
        <p:nvPicPr>
          <p:cNvPr id="21" name="Picture 2" descr="ãbitcoin png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78" y="1033852"/>
            <a:ext cx="532424" cy="51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群組 26"/>
          <p:cNvGrpSpPr/>
          <p:nvPr/>
        </p:nvGrpSpPr>
        <p:grpSpPr>
          <a:xfrm>
            <a:off x="382709" y="3356992"/>
            <a:ext cx="8509771" cy="725226"/>
            <a:chOff x="594536" y="2204865"/>
            <a:chExt cx="8509771" cy="725226"/>
          </a:xfrm>
        </p:grpSpPr>
        <p:grpSp>
          <p:nvGrpSpPr>
            <p:cNvPr id="28" name="群組 27"/>
            <p:cNvGrpSpPr/>
            <p:nvPr/>
          </p:nvGrpSpPr>
          <p:grpSpPr>
            <a:xfrm>
              <a:off x="594536" y="2204865"/>
              <a:ext cx="8450590" cy="725226"/>
              <a:chOff x="606586" y="3423854"/>
              <a:chExt cx="8450590" cy="725226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606586" y="3423854"/>
                <a:ext cx="1296144" cy="72522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投資</a:t>
                </a:r>
                <a:r>
                  <a:rPr lang="zh-TW" altLang="en-US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性</a:t>
                </a:r>
                <a:endParaRPr lang="zh-TW" altLang="en-US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cxnSp>
            <p:nvCxnSpPr>
              <p:cNvPr id="31" name="直線接點 30"/>
              <p:cNvCxnSpPr/>
              <p:nvPr/>
            </p:nvCxnSpPr>
            <p:spPr>
              <a:xfrm>
                <a:off x="1758714" y="4149080"/>
                <a:ext cx="7298462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/>
            <p:cNvSpPr/>
            <p:nvPr/>
          </p:nvSpPr>
          <p:spPr>
            <a:xfrm>
              <a:off x="1975512" y="2305868"/>
              <a:ext cx="712879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b="1" dirty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比特幣供給總量有限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，所以市場需求越大，比特幣的價格就會</a:t>
              </a:r>
              <a:r>
                <a:rPr lang="zh-TW" altLang="en-US" sz="1400" dirty="0" smtClean="0">
                  <a:latin typeface="微軟正黑體" pitchFamily="34" charset="-120"/>
                  <a:ea typeface="微軟正黑體" pitchFamily="34" charset="-120"/>
                </a:rPr>
                <a:t>上漲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。</a:t>
              </a:r>
              <a:r>
                <a:rPr lang="zh-TW" altLang="en-US" sz="1400" dirty="0" smtClean="0">
                  <a:latin typeface="微軟正黑體" pitchFamily="34" charset="-120"/>
                  <a:ea typeface="微軟正黑體" pitchFamily="34" charset="-120"/>
                </a:rPr>
                <a:t>各國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政府、企業是否接受以比特幣付款，就直接影響市場對比特幣的需求大小，是造成價格波動的因素之一。</a:t>
              </a: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382709" y="4725144"/>
            <a:ext cx="8450590" cy="738664"/>
            <a:chOff x="594536" y="2204865"/>
            <a:chExt cx="8450590" cy="738664"/>
          </a:xfrm>
        </p:grpSpPr>
        <p:grpSp>
          <p:nvGrpSpPr>
            <p:cNvPr id="33" name="群組 32"/>
            <p:cNvGrpSpPr/>
            <p:nvPr/>
          </p:nvGrpSpPr>
          <p:grpSpPr>
            <a:xfrm>
              <a:off x="594536" y="2204865"/>
              <a:ext cx="8450590" cy="725226"/>
              <a:chOff x="606586" y="3423854"/>
              <a:chExt cx="8450590" cy="72522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606586" y="3423854"/>
                <a:ext cx="1296144" cy="72522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投機</a:t>
                </a:r>
                <a:r>
                  <a:rPr lang="zh-TW" altLang="en-US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性</a:t>
                </a:r>
                <a:endParaRPr lang="zh-TW" altLang="en-US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cxnSp>
            <p:nvCxnSpPr>
              <p:cNvPr id="37" name="直線接點 36"/>
              <p:cNvCxnSpPr/>
              <p:nvPr/>
            </p:nvCxnSpPr>
            <p:spPr>
              <a:xfrm>
                <a:off x="1758714" y="4149080"/>
                <a:ext cx="7298462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矩形 33"/>
            <p:cNvSpPr/>
            <p:nvPr/>
          </p:nvSpPr>
          <p:spPr>
            <a:xfrm>
              <a:off x="1975513" y="2204865"/>
              <a:ext cx="698477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比特幣的價格並不理性</a:t>
              </a:r>
              <a:r>
                <a:rPr lang="zh-TW" altLang="en-US" sz="1400" dirty="0" smtClean="0">
                  <a:latin typeface="微軟正黑體" pitchFamily="34" charset="-120"/>
                  <a:ea typeface="微軟正黑體" pitchFamily="34" charset="-120"/>
                </a:rPr>
                <a:t>。</a:t>
              </a:r>
              <a:endParaRPr lang="en-US" altLang="zh-TW" sz="1400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en-US" altLang="zh-TW" sz="1400" dirty="0" smtClean="0">
                  <a:latin typeface="微軟正黑體" pitchFamily="34" charset="-120"/>
                  <a:ea typeface="微軟正黑體" pitchFamily="34" charset="-120"/>
                </a:rPr>
                <a:t>e.g.</a:t>
              </a:r>
              <a:r>
                <a:rPr lang="zh-TW" altLang="en-US" sz="1400" dirty="0" smtClean="0">
                  <a:latin typeface="微軟正黑體" pitchFamily="34" charset="-120"/>
                  <a:ea typeface="微軟正黑體" pitchFamily="34" charset="-120"/>
                </a:rPr>
                <a:t>今年 </a:t>
              </a:r>
              <a:r>
                <a:rPr lang="en-US" altLang="zh-TW" sz="1400" dirty="0">
                  <a:latin typeface="微軟正黑體" pitchFamily="34" charset="-120"/>
                  <a:ea typeface="微軟正黑體" pitchFamily="34" charset="-120"/>
                </a:rPr>
                <a:t>5 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月時以比特幣轉帳的速度，已經比今年 </a:t>
              </a:r>
              <a:r>
                <a:rPr lang="en-US" altLang="zh-TW" sz="1400" dirty="0">
                  <a:latin typeface="微軟正黑體" pitchFamily="34" charset="-120"/>
                  <a:ea typeface="微軟正黑體" pitchFamily="34" charset="-120"/>
                </a:rPr>
                <a:t>1 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月時更快，</a:t>
              </a:r>
              <a:r>
                <a:rPr lang="zh-TW" altLang="en-US" sz="1400" dirty="0" smtClean="0">
                  <a:latin typeface="微軟正黑體" pitchFamily="34" charset="-120"/>
                  <a:ea typeface="微軟正黑體" pitchFamily="34" charset="-120"/>
                </a:rPr>
                <a:t>但比</a:t>
              </a: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特幣的價格卻只有當時的一半。也就是說，</a:t>
              </a:r>
              <a:r>
                <a:rPr lang="zh-TW" altLang="en-US" sz="1400" b="1" dirty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比特幣的價格高低與產品好壞並沒有絕對關係</a:t>
              </a:r>
              <a:r>
                <a:rPr lang="zh-TW" altLang="en-US" sz="1400" dirty="0" smtClean="0">
                  <a:latin typeface="微軟正黑體" pitchFamily="34" charset="-120"/>
                  <a:ea typeface="微軟正黑體" pitchFamily="34" charset="-120"/>
                </a:rPr>
                <a:t>。</a:t>
              </a:r>
              <a:endParaRPr lang="zh-TW" altLang="en-US" sz="1400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517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區塊鏈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讓數位資產無法造假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71D11D-9953-4191-BE5A-12EE05794E3E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858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ãblockchain png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223" y="1772816"/>
            <a:ext cx="3386300" cy="205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區塊鏈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讓數位資產無法造假</a:t>
            </a:r>
            <a:endParaRPr lang="zh-TW" altLang="en-US" dirty="0"/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fld id="{AB3A94B5-376E-4127-A547-099FEF901AB1}" type="slidenum">
              <a:rPr lang="en-US" altLang="zh-TW">
                <a:ea typeface="新細明體" charset="-120"/>
              </a:rPr>
              <a:pPr/>
              <a:t>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606586" y="980728"/>
            <a:ext cx="2160240" cy="576064"/>
          </a:xfrm>
          <a:prstGeom prst="roundRect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區塊鏈的顛覆性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89209" y="1862385"/>
            <a:ext cx="5682991" cy="1126165"/>
            <a:chOff x="3065473" y="1070297"/>
            <a:chExt cx="5682991" cy="1126165"/>
          </a:xfrm>
        </p:grpSpPr>
        <p:grpSp>
          <p:nvGrpSpPr>
            <p:cNvPr id="3" name="群組 2"/>
            <p:cNvGrpSpPr/>
            <p:nvPr/>
          </p:nvGrpSpPr>
          <p:grpSpPr>
            <a:xfrm>
              <a:off x="6900662" y="1758822"/>
              <a:ext cx="1585926" cy="437640"/>
              <a:chOff x="6046638" y="2671390"/>
              <a:chExt cx="1585926" cy="437640"/>
            </a:xfrm>
          </p:grpSpPr>
          <p:sp>
            <p:nvSpPr>
              <p:cNvPr id="32" name="文字方塊 31"/>
              <p:cNvSpPr txBox="1"/>
              <p:nvPr/>
            </p:nvSpPr>
            <p:spPr>
              <a:xfrm>
                <a:off x="6264412" y="2708920"/>
                <a:ext cx="13681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 smtClean="0">
                    <a:latin typeface="微軟正黑體" pitchFamily="34" charset="-120"/>
                    <a:ea typeface="微軟正黑體" pitchFamily="34" charset="-120"/>
                  </a:rPr>
                  <a:t>去中心化</a:t>
                </a:r>
                <a:endParaRPr lang="zh-TW" altLang="en-US" sz="20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pic>
            <p:nvPicPr>
              <p:cNvPr id="5126" name="Picture 6" descr="C:\Users\22404\Downloads\pin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6638" y="2671390"/>
                <a:ext cx="325562" cy="3255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3" name="群組 32"/>
            <p:cNvGrpSpPr/>
            <p:nvPr/>
          </p:nvGrpSpPr>
          <p:grpSpPr>
            <a:xfrm>
              <a:off x="7162538" y="1070297"/>
              <a:ext cx="1585926" cy="437640"/>
              <a:chOff x="6046638" y="2671390"/>
              <a:chExt cx="1585926" cy="437640"/>
            </a:xfrm>
          </p:grpSpPr>
          <p:sp>
            <p:nvSpPr>
              <p:cNvPr id="34" name="文字方塊 33"/>
              <p:cNvSpPr txBox="1"/>
              <p:nvPr/>
            </p:nvSpPr>
            <p:spPr>
              <a:xfrm>
                <a:off x="6264412" y="2708920"/>
                <a:ext cx="13681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>
                    <a:latin typeface="微軟正黑體" pitchFamily="34" charset="-120"/>
                    <a:ea typeface="微軟正黑體" pitchFamily="34" charset="-120"/>
                  </a:rPr>
                  <a:t>不可逆</a:t>
                </a:r>
              </a:p>
            </p:txBody>
          </p:sp>
          <p:pic>
            <p:nvPicPr>
              <p:cNvPr id="35" name="Picture 6" descr="C:\Users\22404\Downloads\pin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6638" y="2671390"/>
                <a:ext cx="325562" cy="3255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群組 35"/>
            <p:cNvGrpSpPr/>
            <p:nvPr/>
          </p:nvGrpSpPr>
          <p:grpSpPr>
            <a:xfrm>
              <a:off x="3065473" y="1104758"/>
              <a:ext cx="1944216" cy="437640"/>
              <a:chOff x="5758606" y="2671390"/>
              <a:chExt cx="1944216" cy="437640"/>
            </a:xfrm>
          </p:grpSpPr>
          <p:sp>
            <p:nvSpPr>
              <p:cNvPr id="37" name="文字方塊 36"/>
              <p:cNvSpPr txBox="1"/>
              <p:nvPr/>
            </p:nvSpPr>
            <p:spPr>
              <a:xfrm>
                <a:off x="5758606" y="2708920"/>
                <a:ext cx="18739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 smtClean="0">
                    <a:latin typeface="微軟正黑體" pitchFamily="34" charset="-120"/>
                    <a:ea typeface="微軟正黑體" pitchFamily="34" charset="-120"/>
                  </a:rPr>
                  <a:t>不可任意竄改</a:t>
                </a:r>
                <a:endParaRPr lang="zh-TW" altLang="en-US" sz="20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pic>
            <p:nvPicPr>
              <p:cNvPr id="38" name="Picture 6" descr="C:\Users\22404\Downloads\pin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77260" y="2671390"/>
                <a:ext cx="325562" cy="3255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群組 38"/>
            <p:cNvGrpSpPr/>
            <p:nvPr/>
          </p:nvGrpSpPr>
          <p:grpSpPr>
            <a:xfrm>
              <a:off x="3841553" y="1729799"/>
              <a:ext cx="1378519" cy="403057"/>
              <a:chOff x="6382286" y="2586328"/>
              <a:chExt cx="1378519" cy="403057"/>
            </a:xfrm>
          </p:grpSpPr>
          <p:sp>
            <p:nvSpPr>
              <p:cNvPr id="40" name="文字方塊 39"/>
              <p:cNvSpPr txBox="1"/>
              <p:nvPr/>
            </p:nvSpPr>
            <p:spPr>
              <a:xfrm>
                <a:off x="6382286" y="2589275"/>
                <a:ext cx="13595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 smtClean="0">
                    <a:latin typeface="微軟正黑體" pitchFamily="34" charset="-120"/>
                    <a:ea typeface="微軟正黑體" pitchFamily="34" charset="-120"/>
                  </a:rPr>
                  <a:t>身分驗證</a:t>
                </a:r>
                <a:endParaRPr lang="zh-TW" altLang="en-US" sz="20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pic>
            <p:nvPicPr>
              <p:cNvPr id="41" name="Picture 6" descr="C:\Users\22404\Downloads\pin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5243" y="2586328"/>
                <a:ext cx="325562" cy="3255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文字方塊 3"/>
          <p:cNvSpPr txBox="1"/>
          <p:nvPr/>
        </p:nvSpPr>
        <p:spPr>
          <a:xfrm>
            <a:off x="3049143" y="1156682"/>
            <a:ext cx="4000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區塊鏈的重要功用是</a:t>
            </a:r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數位</a:t>
            </a:r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資產的防</a:t>
            </a:r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偽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6228184" y="2278447"/>
            <a:ext cx="2592288" cy="1078545"/>
            <a:chOff x="6300192" y="2276872"/>
            <a:chExt cx="2592288" cy="1078545"/>
          </a:xfrm>
        </p:grpSpPr>
        <p:sp>
          <p:nvSpPr>
            <p:cNvPr id="45" name="剪去單一角落矩形 44"/>
            <p:cNvSpPr/>
            <p:nvPr/>
          </p:nvSpPr>
          <p:spPr>
            <a:xfrm>
              <a:off x="6300192" y="2276872"/>
              <a:ext cx="2592288" cy="1078545"/>
            </a:xfrm>
            <a:prstGeom prst="snip1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6410058" y="2516081"/>
              <a:ext cx="24445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防偽需求有多大，</a:t>
              </a:r>
              <a:endPara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區塊鏈潛力就有多大。</a:t>
              </a:r>
              <a:endPara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47" name="圓角矩形 46"/>
          <p:cNvSpPr/>
          <p:nvPr/>
        </p:nvSpPr>
        <p:spPr>
          <a:xfrm>
            <a:off x="606586" y="3933056"/>
            <a:ext cx="2160240" cy="576064"/>
          </a:xfrm>
          <a:prstGeom prst="roundRect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如何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防偽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?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183884" y="4077072"/>
            <a:ext cx="2275226" cy="669334"/>
            <a:chOff x="3183884" y="4221088"/>
            <a:chExt cx="2275226" cy="669334"/>
          </a:xfrm>
        </p:grpSpPr>
        <p:pic>
          <p:nvPicPr>
            <p:cNvPr id="49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8" r="33324"/>
            <a:stretch/>
          </p:blipFill>
          <p:spPr bwMode="auto">
            <a:xfrm>
              <a:off x="3183884" y="4221088"/>
              <a:ext cx="587153" cy="669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文字方塊 10"/>
            <p:cNvSpPr txBox="1"/>
            <p:nvPr/>
          </p:nvSpPr>
          <p:spPr>
            <a:xfrm>
              <a:off x="3771037" y="4380737"/>
              <a:ext cx="168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微軟正黑體" pitchFamily="34" charset="-120"/>
                  <a:ea typeface="微軟正黑體" pitchFamily="34" charset="-120"/>
                </a:rPr>
                <a:t>=</a:t>
              </a:r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 存簿內頁</a:t>
              </a:r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5418608" y="4226889"/>
            <a:ext cx="3319512" cy="385951"/>
            <a:chOff x="5418608" y="4370905"/>
            <a:chExt cx="3319512" cy="385951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727" r="66350" b="28513"/>
            <a:stretch/>
          </p:blipFill>
          <p:spPr bwMode="auto">
            <a:xfrm>
              <a:off x="5418608" y="4370905"/>
              <a:ext cx="691716" cy="349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文字方塊 50"/>
            <p:cNvSpPr txBox="1"/>
            <p:nvPr/>
          </p:nvSpPr>
          <p:spPr>
            <a:xfrm>
              <a:off x="6092542" y="4387524"/>
              <a:ext cx="2645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微軟正黑體" pitchFamily="34" charset="-120"/>
                  <a:ea typeface="微軟正黑體" pitchFamily="34" charset="-120"/>
                </a:rPr>
                <a:t>=</a:t>
              </a:r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 在存簿內頁標</a:t>
              </a:r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註頁碼</a:t>
              </a:r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749727" y="4724269"/>
            <a:ext cx="5090526" cy="936979"/>
            <a:chOff x="749727" y="4876802"/>
            <a:chExt cx="5090526" cy="936979"/>
          </a:xfrm>
        </p:grpSpPr>
        <p:pic>
          <p:nvPicPr>
            <p:cNvPr id="5127" name="Picture 7" descr="C:\Users\22404\Downloads\user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727" y="4876802"/>
              <a:ext cx="936979" cy="936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/>
            <p:cNvSpPr txBox="1"/>
            <p:nvPr/>
          </p:nvSpPr>
          <p:spPr>
            <a:xfrm>
              <a:off x="1915271" y="5128766"/>
              <a:ext cx="3924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負責</a:t>
              </a:r>
              <a:r>
                <a:rPr lang="zh-TW" altLang="en-US" b="1" dirty="0">
                  <a:latin typeface="微軟正黑體" pitchFamily="34" charset="-120"/>
                  <a:ea typeface="微軟正黑體" pitchFamily="34" charset="-120"/>
                </a:rPr>
                <a:t>保管存簿、驗證交易和記帳</a:t>
              </a: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72341" y="4692410"/>
            <a:ext cx="1561437" cy="675739"/>
            <a:chOff x="372341" y="4844943"/>
            <a:chExt cx="1561437" cy="675739"/>
          </a:xfrm>
        </p:grpSpPr>
        <p:pic>
          <p:nvPicPr>
            <p:cNvPr id="54" name="Picture 7" descr="C:\Users\22404\Downloads\user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5289" y="4844943"/>
              <a:ext cx="468489" cy="468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7" descr="C:\Users\22404\Downloads\user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341" y="5052193"/>
              <a:ext cx="468489" cy="468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文字方塊 45"/>
          <p:cNvSpPr txBox="1"/>
          <p:nvPr/>
        </p:nvSpPr>
        <p:spPr>
          <a:xfrm>
            <a:off x="1933778" y="5345564"/>
            <a:ext cx="6724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彼此獨立且互不相識，但</a:t>
            </a:r>
            <a:r>
              <a:rPr lang="zh-TW" altLang="en-US" sz="1400" b="1" dirty="0">
                <a:solidFill>
                  <a:srgbClr val="CD0059"/>
                </a:solidFill>
                <a:latin typeface="微軟正黑體" pitchFamily="34" charset="-120"/>
                <a:ea typeface="微軟正黑體" pitchFamily="34" charset="-120"/>
              </a:rPr>
              <a:t>各自都有一份相同版本的存簿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6394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7" grpId="0" animBg="1"/>
      <p:bldP spid="46" grpId="0"/>
    </p:bld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簡報1" id="{ACA2720E-3335-4495-8D3B-4DA5FFB7D3C5}" vid="{FE911850-3B63-4DDC-9CB8-EF67F2CAD4AA}"/>
    </a:ext>
  </a:extLst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簡報1" id="{ACA2720E-3335-4495-8D3B-4DA5FFB7D3C5}" vid="{29D37CF5-35F4-4CF3-A732-536EF5F31A60}"/>
    </a:ext>
  </a:extLst>
</a:theme>
</file>

<file path=ppt/theme/theme3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簡報1" id="{ACA2720E-3335-4495-8D3B-4DA5FFB7D3C5}" vid="{48A44637-7B17-43F1-9BA2-E178D9281364}"/>
    </a:ext>
  </a:extLst>
</a:theme>
</file>

<file path=ppt/theme/theme4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簡報1" id="{ACA2720E-3335-4495-8D3B-4DA5FFB7D3C5}" vid="{5F953A7A-D044-487F-B016-E23381B816C9}"/>
    </a:ext>
  </a:ext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簡報1" id="{ACA2720E-3335-4495-8D3B-4DA5FFB7D3C5}" vid="{3F11B5EF-A954-46EF-843F-52B3DA5061EC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622</TotalTime>
  <Words>1799</Words>
  <Application>Microsoft Office PowerPoint</Application>
  <PresentationFormat>如螢幕大小 (4:3)</PresentationFormat>
  <Paragraphs>185</Paragraphs>
  <Slides>20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5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Default Theme</vt:lpstr>
      <vt:lpstr>6_Office Theme</vt:lpstr>
      <vt:lpstr>7_Office Theme</vt:lpstr>
      <vt:lpstr>8_Office Theme</vt:lpstr>
      <vt:lpstr>4_Office Theme</vt:lpstr>
      <vt:lpstr>區塊鏈與虛擬貨幣的關係</vt:lpstr>
      <vt:lpstr>大綱</vt:lpstr>
      <vt:lpstr>一切的起源 – 比特幣</vt:lpstr>
      <vt:lpstr>比特幣 Bitcoin</vt:lpstr>
      <vt:lpstr>比特幣 Bitcoin </vt:lpstr>
      <vt:lpstr>比特幣 Bitcoin </vt:lpstr>
      <vt:lpstr>比特幣 Bitcoin </vt:lpstr>
      <vt:lpstr>區塊鏈 : 讓數位資產無法造假</vt:lpstr>
      <vt:lpstr>區塊鏈 : 讓數位資產無法造假</vt:lpstr>
      <vt:lpstr>區塊鏈 : 讓數位資產無法造假</vt:lpstr>
      <vt:lpstr>區塊鏈運作流程</vt:lpstr>
      <vt:lpstr>區塊鏈運作流程</vt:lpstr>
      <vt:lpstr>以太坊介紹</vt:lpstr>
      <vt:lpstr>以太坊介紹</vt:lpstr>
      <vt:lpstr>以太坊如何運作</vt:lpstr>
      <vt:lpstr>以太坊如何運作</vt:lpstr>
      <vt:lpstr>以太坊如何運作</vt:lpstr>
      <vt:lpstr>四大虛擬貨幣比較</vt:lpstr>
      <vt:lpstr>四大虛擬貨幣比較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比特幣與以太幣的不同</dc:title>
  <dc:creator>曾敏涵(Ruby_Tseng)</dc:creator>
  <cp:lastModifiedBy>曾敏涵(Ruby_Tseng)</cp:lastModifiedBy>
  <cp:revision>61</cp:revision>
  <dcterms:created xsi:type="dcterms:W3CDTF">2018-08-09T01:32:40Z</dcterms:created>
  <dcterms:modified xsi:type="dcterms:W3CDTF">2018-08-28T03:10:46Z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45c339a-ece7-4b4e-86c8-e522b15bd533_Enabled">
    <vt:lpwstr>True</vt:lpwstr>
  </property>
  <property fmtid="{D5CDD505-2E9C-101B-9397-08002B2CF9AE}" pid="3" name="MSIP_Label_c45c339a-ece7-4b4e-86c8-e522b15bd533_SiteId">
    <vt:lpwstr>1717f2eb-7b7d-414b-bcf2-25e7f12dce7d</vt:lpwstr>
  </property>
  <property fmtid="{D5CDD505-2E9C-101B-9397-08002B2CF9AE}" pid="4" name="MSIP_Label_c45c339a-ece7-4b4e-86c8-e522b15bd533_Ref">
    <vt:lpwstr>https://api.informationprotection.azure.com/api/1717f2eb-7b7d-414b-bcf2-25e7f12dce7d</vt:lpwstr>
  </property>
  <property fmtid="{D5CDD505-2E9C-101B-9397-08002B2CF9AE}" pid="5" name="MSIP_Label_c45c339a-ece7-4b4e-86c8-e522b15bd533_Owner">
    <vt:lpwstr>01816@epistar.com</vt:lpwstr>
  </property>
  <property fmtid="{D5CDD505-2E9C-101B-9397-08002B2CF9AE}" pid="6" name="MSIP_Label_c45c339a-ece7-4b4e-86c8-e522b15bd533_SetDate">
    <vt:lpwstr>2017-11-09T11:10:33.0195813+08:00</vt:lpwstr>
  </property>
  <property fmtid="{D5CDD505-2E9C-101B-9397-08002B2CF9AE}" pid="7" name="MSIP_Label_c45c339a-ece7-4b4e-86c8-e522b15bd533_Name">
    <vt:lpwstr>密(L3)-EPISTAR Confidential Level 3</vt:lpwstr>
  </property>
  <property fmtid="{D5CDD505-2E9C-101B-9397-08002B2CF9AE}" pid="8" name="MSIP_Label_c45c339a-ece7-4b4e-86c8-e522b15bd533_Application">
    <vt:lpwstr>Microsoft Azure Information Protection</vt:lpwstr>
  </property>
  <property fmtid="{D5CDD505-2E9C-101B-9397-08002B2CF9AE}" pid="9" name="MSIP_Label_c45c339a-ece7-4b4e-86c8-e522b15bd533_Extended_MSFT_Method">
    <vt:lpwstr>Automatic</vt:lpwstr>
  </property>
  <property fmtid="{D5CDD505-2E9C-101B-9397-08002B2CF9AE}" pid="10" name="Sensitivity">
    <vt:lpwstr>密(L3)-EPISTAR Confidential Level 3</vt:lpwstr>
  </property>
</Properties>
</file>