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F565F8-9FE3-4586-B19E-7E4A96B121BE}">
  <a:tblStyle styleId="{37F565F8-9FE3-4586-B19E-7E4A96B121B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0C53900-3E3E-4DC0-9424-BBD6AC838AF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36400" y="457200"/>
            <a:ext cx="60513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Team_2: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GSU_CSC_GRADUATE_CHATBOT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09558" y="2478141"/>
            <a:ext cx="58143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1.Cai, Qi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Hameed, Jawad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Innocent, Mirenge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4.Muhumure, Espoir</a:t>
            </a:r>
            <a:endParaRPr/>
          </a:p>
        </p:txBody>
      </p:sp>
      <p:pic>
        <p:nvPicPr>
          <p:cNvPr descr="A blue and white logo&#10;&#10;Description automatically generated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057" y="799365"/>
            <a:ext cx="2348287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7060" y="3024089"/>
            <a:ext cx="2594998" cy="259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F4861"/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965196" y="5618445"/>
            <a:ext cx="25949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Blue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Problem Statement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much time is spent searching through the graduate handbook.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way to get quick answers to student questions.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well-designed modern solution to address the problems.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should be easy to interact with and integrate with the whole GSU web ecosystems.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ooks stacked on a table" id="104" name="Google Shape;104;p14"/>
          <p:cNvPicPr preferRelativeResize="0"/>
          <p:nvPr/>
        </p:nvPicPr>
        <p:blipFill rotWithShape="1">
          <a:blip r:embed="rId3">
            <a:alphaModFix/>
          </a:blip>
          <a:srcRect b="-2" l="21293" r="19306" t="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Our Goal: 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30506" y="2743200"/>
            <a:ext cx="7105880" cy="361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aims to develop an intelligent chatbot system capable of handling complex queries, navigating multi-level submenus, and accurately detecting user intent in order to answer any question they might have related to the student graduate handbook. 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process predefined user questions, provide dynamic responses (including external links), and handle ambiguous queries by offering multiple keyword options. 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ultimate goal is to enhance the user experience by improving 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ability to manage intent classification, submenu logic, and real-time interactions seamlessly.</a:t>
            </a:r>
            <a:endParaRPr/>
          </a:p>
        </p:txBody>
      </p:sp>
      <p:pic>
        <p:nvPicPr>
          <p:cNvPr descr="A 3D pattern of ring shapes connected by lines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6780" r="43164" t="0"/>
          <a:stretch/>
        </p:blipFill>
        <p:spPr>
          <a:xfrm>
            <a:off x="7436386" y="1"/>
            <a:ext cx="47624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4505899" y="0"/>
            <a:ext cx="26220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</a:t>
            </a:r>
            <a:endParaRPr/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697735" y="633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{37F565F8-9FE3-4586-B19E-7E4A96B121BE}</a:tableStyleId>
              </a:tblPr>
              <a:tblGrid>
                <a:gridCol w="5398275"/>
                <a:gridCol w="539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Challenges We've met so far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lay"/>
                        <a:buAutoNum type="arabicPeriod"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Accurate Intent Detection: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chatbot struggles to accurately identify user intent, which can lead to irrelevant or incorrect responses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lay"/>
                        <a:buAutoNum type="arabicPeriod"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Accurate Intent Detection: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keyword-based intent classification system is built using the </a:t>
                      </a:r>
                      <a:r>
                        <a:rPr b="0" i="0" lang="en-US" sz="1800" u="sng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spaCy</a:t>
                      </a: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library to tokenize and process the user input. The system matches user input against keywords stored in the database, considering both single-word and multi-word phrases.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Managing Multi-Level Interactions: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a question involves multiple layers of submenus or options, it becomes difficult to maintain conversation context, leading to confusion and disrupted interactions.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Managing Multi-Level Interactions: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b="0" i="0" lang="en-US" sz="20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intents require additional information or follow-up questions, handled by presenting submenu options. If an intent has submenu options, the system displays them after the main response, allowing the user to select one of the submenu options.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 Student’s nuanced Questions: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/>
                        <a:t>When a student asks a valid question but isn’t in our question 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3. </a:t>
                      </a:r>
                      <a:r>
                        <a:rPr b="1" lang="en-US" sz="1800"/>
                        <a:t>Student nuanced Questions: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/>
                        <a:t>We intend to continually add more questions to the database.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4671152" y="0"/>
            <a:ext cx="23172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9153" y="707886"/>
            <a:ext cx="12092847" cy="717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1.Database design: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structured SQLite database is created to store information about </a:t>
            </a:r>
            <a:r>
              <a:rPr b="0" i="0" lang="en-US" sz="20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intents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0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submenu responses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Handling: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processes user input dynamically. If the input matches a submenu option, the corresponding submenu response is retrieved and displayed.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 does not match a submenu option, the system attempts to classify the input into an intent using keywords.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 and Frontend Integration: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frontend is built using HTML, CSS, and JavaScript, allowing users to interact with the chatbot.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type messages, and the system dynamically displays both the user's messages and the chatbot's responses in a chat window.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Fallback and Error Handling: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system cannot classify the user input or find an appropriate response, it returns a generic fallback message, such as "Sorry, I didn't understand that."This ensures the chatbot handles edge cases gracefully, avoiding dead ends in conversations.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 and Scalability: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designed to be modular, with clear separation of logic for intent classification, submenu handling, and response retrieval. This makes it easy to extend and maintain.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2363" y="-6956425"/>
            <a:ext cx="13601700" cy="144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74550" y="-6956425"/>
            <a:ext cx="13830300" cy="14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5888"/>
            <a:ext cx="5726060" cy="351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946" y="273050"/>
            <a:ext cx="2847922" cy="303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8031" y="273050"/>
            <a:ext cx="2736276" cy="35141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93215" y="5563518"/>
            <a:ext cx="33050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the chatbot is embed on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726060" y="5686628"/>
            <a:ext cx="2335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Interface.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865869" y="5563518"/>
            <a:ext cx="3148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Chatbot interface of quick questions.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740666" y="3630058"/>
            <a:ext cx="462708" cy="17021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520149" y="3465768"/>
            <a:ext cx="572877" cy="198303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0242014" y="4164375"/>
            <a:ext cx="572877" cy="13174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55641" y="3608022"/>
            <a:ext cx="934599" cy="104109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764349" y="4412121"/>
            <a:ext cx="1069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Blue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flipH="1">
            <a:off x="0" y="0"/>
            <a:ext cx="596278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Weekly targets and timeline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683000" y="28098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6606253" y="781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{D0C53900-3E3E-4DC0-9424-BBD6AC838AF7}</a:tableStyleId>
              </a:tblPr>
              <a:tblGrid>
                <a:gridCol w="882650"/>
                <a:gridCol w="4059625"/>
              </a:tblGrid>
              <a:tr h="4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and organize data, define FAQs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2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Design chatbots rule-based system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3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NLP-based responses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and backend integration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5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debugging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 prototype, prepare for demo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5850" marB="65850" marR="65850" marL="658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 rot="-5588041">
            <a:off x="548353" y="314719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836150" y="3544100"/>
            <a:ext cx="2271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&amp;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Tasks</a:t>
            </a:r>
            <a:endParaRPr/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2854562" y="5151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  <a:tableStyleId>{D0C53900-3E3E-4DC0-9424-BBD6AC838AF7}</a:tableStyleId>
              </a:tblPr>
              <a:tblGrid>
                <a:gridCol w="1823925"/>
                <a:gridCol w="2799775"/>
                <a:gridCol w="1123425"/>
                <a:gridCol w="1146150"/>
                <a:gridCol w="914400"/>
                <a:gridCol w="613275"/>
              </a:tblGrid>
              <a:tr h="30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  <a:endParaRPr/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 DESCRIPTION/ TASK</a:t>
                      </a:r>
                      <a:endParaRPr/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PEOPLE ASSIGNED</a:t>
                      </a:r>
                      <a:endParaRPr/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OR SOFTWARE</a:t>
                      </a:r>
                      <a:endParaRPr/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</a:t>
                      </a:r>
                      <a:endParaRPr/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cap="none">
                        <a:solidFill>
                          <a:schemeClr val="dk1"/>
                        </a:solidFill>
                      </a:endParaRPr>
                    </a:p>
                  </a:txBody>
                  <a:tcPr marT="58425" marB="58425" marR="58425" marL="58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design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the database schema for entire system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Mirenge Innocent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 page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using Hypertext Markup Language (HTML) create index page where the chatbot will be placed.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Muhumure Espoir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Chatbot window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using Hypertext Markup Language (HTML) create a chat window to be </a:t>
                      </a:r>
                      <a:r>
                        <a:rPr lang="en-US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embedded</a:t>
                      </a: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into index page.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 Cai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Layout and appearance of web pages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using Cascading Style Sheets (CSS), design the layout and appearance of entire system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Jawad Hameed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Chatbot interaction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using </a:t>
                      </a:r>
                      <a:r>
                        <a:rPr lang="en-US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(JS) client-side to control interaction flow, data flow and dynamic message handling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Mirenge Innocent and Qi Cai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Organize graduate handbook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 the graduate handbook and come up with possible FAQS (Frequently Asked Questions) and their answers.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Muhumure Espoir and Jawad Hameed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Predefined Question Handling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function to treat predefined question as user input.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Mirenge Innocent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18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Predefined Question Handling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predefined question flow for accuracy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 Cai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1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Intent classification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using python,</a:t>
                      </a:r>
                      <a:r>
                        <a:rPr lang="en-US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</a:t>
                      </a: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intent classification based on input keywords and priorities by integrate NLP (Natural Language processing) libraries such as spaCy and use tokenization for better keyword matching.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Mirenge Innocent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Intent classification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the chatbot accuracy in classifying intent with multiple keyword options.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 Cai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Inprogress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Handling links and emails in responses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function to detect and format URLs as clickable links. And add logic to detect and format email addresses as mailto links.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Muhumure Espoir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Handling links and emails in responses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link and email handling in various chatbot responses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Jawad Hameed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 visited options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function to mark visited sub-menu options, to make it easier for users to know which sub-menu they were dealing with.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Jawad Hameed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Adaptation to various screen size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function to ensure the chatbot and other page element adpt </a:t>
                      </a:r>
                      <a:r>
                        <a:rPr lang="en-US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seamlessly</a:t>
                      </a: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different </a:t>
                      </a:r>
                      <a:r>
                        <a:rPr lang="en-US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screen</a:t>
                      </a: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size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Jawad Hameed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Typing indicator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function to show if bot is typing the response and stop when it provides the responses to the user.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Muhumure Espoir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Pending</a:t>
                      </a:r>
                      <a:endParaRPr/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cap="none">
                        <a:solidFill>
                          <a:schemeClr val="dk1"/>
                        </a:solidFill>
                      </a:endParaRPr>
                    </a:p>
                  </a:txBody>
                  <a:tcPr marT="20900" marB="38950" marR="2625" marL="2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