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0" r:id="rId4"/>
    <p:sldId id="287" r:id="rId5"/>
    <p:sldId id="293" r:id="rId6"/>
    <p:sldId id="259" r:id="rId7"/>
    <p:sldId id="288" r:id="rId8"/>
    <p:sldId id="289" r:id="rId9"/>
    <p:sldId id="290" r:id="rId10"/>
    <p:sldId id="291" r:id="rId11"/>
    <p:sldId id="294" r:id="rId12"/>
    <p:sldId id="296" r:id="rId13"/>
    <p:sldId id="292" r:id="rId14"/>
    <p:sldId id="298" r:id="rId15"/>
    <p:sldId id="295" r:id="rId16"/>
    <p:sldId id="262" r:id="rId17"/>
    <p:sldId id="299" r:id="rId18"/>
    <p:sldId id="280" r:id="rId19"/>
  </p:sldIdLst>
  <p:sldSz cx="9144000" cy="5143500" type="screen16x9"/>
  <p:notesSz cx="6858000" cy="9144000"/>
  <p:embeddedFontLst>
    <p:embeddedFont>
      <p:font typeface="Lora" panose="020B0604020202020204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9FA1AE-56FB-4C27-B232-F14E44052602}">
  <a:tblStyle styleId="{719FA1AE-56FB-4C27-B232-F14E44052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1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5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6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91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39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88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2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9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flems.io/#0=N4IgzgpgNhDGAuEAmIBcIBmA7AdAKzBABpMBLGQ1AbVCwEMBbCNEHAC3gamJFgHssiQSxABfIrUbN02fIRL9BEYegD0qgARIIGUlj0BzDXQ0YArlgSkBAHSznL8a1g1gzDABR0iGgEYBKYDsNDQAnCHgzUJcTAGo-AG47UTs7dQ1YOigoQxCTBytbLDdPACYiAGZ-BI10gFZUrHSTKEZfJHyLQqw7IJcNeABPAAcIVAByWDMweD4GcaJg0yxUUy6nAS9QgwBGHzpt0sClkMUwPhgcKD4DLd39w+qllKxRHkgYbsoQADZUHYALGIJCB6EwWHIeIohPAWAA3A4aPSIAwQUIaAC8Gh2pSSWAR6PCWUxGgqOEBeLsBNc8FCuSx418oT4AHcXBg+AAPDR4dzDMAaPhwtEDNgQDStABegy0N3GlPxiIOoToMqxVD2GnKpJ8AJ8dQAunjqXQsHx4GLQgBBUIqtUaKhLcYAIVN9HoCydVuGwxgnv64wAyrS6CzfGjQoNxnYjY1qXxfHg4PAScAANYQQarcYIqBmCALYxmi1ogDSmezpvNloAall8+NRMalcXLQB5RPJ1NLIajbP8a6hMD+kI5GarKjjcJIBaMvMFojjAzhZTjA3Jd7QZPOb4ABn+AHZgZJwegcLAwPJeAIYSJRAbR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74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ublimetex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kqY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nnojs.github.io/minnojs-blog/loca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innojs/minno-server" TargetMode="External"/><Relationship Id="rId5" Type="http://schemas.openxmlformats.org/officeDocument/2006/relationships/hyperlink" Target="https://minnojs.github.io/minnojs-blog/qualtrics/" TargetMode="External"/><Relationship Id="rId4" Type="http://schemas.openxmlformats.org/officeDocument/2006/relationships/hyperlink" Target="https://minnojs.github.io/minnojs-blog/csv-serve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.io/JkqY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short intro to MinnoJS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Javascript: an introduction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C7CE-7707-423B-B2EA-B78DE30A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08580" y="1358268"/>
            <a:ext cx="4915007" cy="3022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063266-E557-43F8-9315-93B0FBF15522}"/>
              </a:ext>
            </a:extLst>
          </p:cNvPr>
          <p:cNvSpPr/>
          <p:nvPr/>
        </p:nvSpPr>
        <p:spPr>
          <a:xfrm>
            <a:off x="916458" y="2793205"/>
            <a:ext cx="6748786" cy="1994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D24F3-5477-4A0D-BABB-66648409E84F}"/>
              </a:ext>
            </a:extLst>
          </p:cNvPr>
          <p:cNvSpPr/>
          <p:nvPr/>
        </p:nvSpPr>
        <p:spPr>
          <a:xfrm>
            <a:off x="1068858" y="2226339"/>
            <a:ext cx="6748786" cy="1994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MinnoJS 101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internet, HTML, CSS, and Javascript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94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types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Response time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Questionnaires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Utilities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See the </a:t>
            </a:r>
            <a:r>
              <a:rPr lang="en" dirty="0">
                <a:highlight>
                  <a:srgbClr val="FFCD00"/>
                </a:highlight>
              </a:rPr>
              <a:t>documentation</a:t>
            </a:r>
            <a:r>
              <a:rPr lang="en-US" dirty="0"/>
              <a:t>!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https://minnojs.github.io/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0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files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Plain text files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 err="1"/>
              <a:t>js</a:t>
            </a:r>
            <a:r>
              <a:rPr lang="en-US" dirty="0"/>
              <a:t> suffix (e.g. race.iat.js)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Get a good code editor!</a:t>
            </a:r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r>
              <a:rPr lang="en-US" dirty="0">
                <a:hlinkClick r:id="rId4"/>
              </a:rPr>
              <a:t>https://www.sublimetext.com/</a:t>
            </a:r>
            <a:endParaRPr lang="en-US" dirty="0"/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51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58CC-B332-4C68-AED2-784559FD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Setting up a </a:t>
            </a:r>
            <a:r>
              <a:rPr lang="en" dirty="0">
                <a:highlight>
                  <a:srgbClr val="FFCD00"/>
                </a:highlight>
              </a:rPr>
              <a:t>script</a:t>
            </a:r>
            <a:r>
              <a:rPr lang="en" dirty="0"/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4A4E-FCB1-4859-AB83-BB9207EB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2726406" cy="3231000"/>
          </a:xfrm>
        </p:spPr>
        <p:txBody>
          <a:bodyPr/>
          <a:lstStyle/>
          <a:p>
            <a:r>
              <a:rPr lang="en-US" dirty="0"/>
              <a:t>Wrapper 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Sequence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C7400-D467-4E5A-B004-CAF824F360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B45F2-F30E-49F5-9629-0ED65AD2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999" y="1625470"/>
            <a:ext cx="4245577" cy="27538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5FE045D-EADC-4C1D-A11E-714451EBF7AD}"/>
              </a:ext>
            </a:extLst>
          </p:cNvPr>
          <p:cNvSpPr/>
          <p:nvPr/>
        </p:nvSpPr>
        <p:spPr>
          <a:xfrm rot="19775482">
            <a:off x="4449894" y="4204335"/>
            <a:ext cx="550068" cy="35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D09E0B-B89B-42F5-B1E4-5A86B18BDB0A}"/>
              </a:ext>
            </a:extLst>
          </p:cNvPr>
          <p:cNvSpPr/>
          <p:nvPr/>
        </p:nvSpPr>
        <p:spPr>
          <a:xfrm rot="1318869">
            <a:off x="4405123" y="1450447"/>
            <a:ext cx="550068" cy="35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4E495C4-EAAB-4247-B42B-AF7A7ACC17F6}"/>
              </a:ext>
            </a:extLst>
          </p:cNvPr>
          <p:cNvSpPr/>
          <p:nvPr/>
        </p:nvSpPr>
        <p:spPr>
          <a:xfrm rot="10800000">
            <a:off x="7905087" y="3813680"/>
            <a:ext cx="550068" cy="3500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CEAF00-AE16-4B45-9329-789AFEEBF07C}"/>
              </a:ext>
            </a:extLst>
          </p:cNvPr>
          <p:cNvSpPr/>
          <p:nvPr/>
        </p:nvSpPr>
        <p:spPr>
          <a:xfrm rot="10800000">
            <a:off x="7905087" y="2022980"/>
            <a:ext cx="550068" cy="3500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EDC25453-2DF1-410E-946F-D6BA385B84B3}"/>
              </a:ext>
            </a:extLst>
          </p:cNvPr>
          <p:cNvSpPr/>
          <p:nvPr/>
        </p:nvSpPr>
        <p:spPr>
          <a:xfrm>
            <a:off x="4952468" y="2423031"/>
            <a:ext cx="307182" cy="1295674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ACDE742-BE0F-483A-A06B-7101EB040823}"/>
              </a:ext>
            </a:extLst>
          </p:cNvPr>
          <p:cNvSpPr/>
          <p:nvPr/>
        </p:nvSpPr>
        <p:spPr>
          <a:xfrm>
            <a:off x="3276369" y="1813431"/>
            <a:ext cx="185737" cy="2095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12EAB06-7C13-4037-8B8B-053135EE5836}"/>
              </a:ext>
            </a:extLst>
          </p:cNvPr>
          <p:cNvSpPr/>
          <p:nvPr/>
        </p:nvSpPr>
        <p:spPr>
          <a:xfrm>
            <a:off x="3293041" y="2211729"/>
            <a:ext cx="185737" cy="2095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751745B-802A-4802-B69B-DC34B38CC8BC}"/>
              </a:ext>
            </a:extLst>
          </p:cNvPr>
          <p:cNvSpPr/>
          <p:nvPr/>
        </p:nvSpPr>
        <p:spPr>
          <a:xfrm>
            <a:off x="3293042" y="2636005"/>
            <a:ext cx="185737" cy="20954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3" grpId="0" animBg="1"/>
      <p:bldP spid="15" grpId="0" animBg="1"/>
      <p:bldP spid="16" grpId="0" animBg="1"/>
      <p:bldP spid="21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trial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4E996-D4F1-4750-B281-321BC8293EE4}"/>
              </a:ext>
            </a:extLst>
          </p:cNvPr>
          <p:cNvGrpSpPr/>
          <p:nvPr/>
        </p:nvGrpSpPr>
        <p:grpSpPr>
          <a:xfrm>
            <a:off x="916458" y="2748627"/>
            <a:ext cx="2125138" cy="1442699"/>
            <a:chOff x="5259650" y="1358268"/>
            <a:chExt cx="2125138" cy="1442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E3949B-239E-48EF-8026-FCB99394F32A}"/>
                </a:ext>
              </a:extLst>
            </p:cNvPr>
            <p:cNvSpPr/>
            <p:nvPr/>
          </p:nvSpPr>
          <p:spPr>
            <a:xfrm>
              <a:off x="5259650" y="1358268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+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506365-9451-45C4-BC9E-5916E8AD7F38}"/>
                </a:ext>
              </a:extLst>
            </p:cNvPr>
            <p:cNvSpPr/>
            <p:nvPr/>
          </p:nvSpPr>
          <p:spPr>
            <a:xfrm>
              <a:off x="5837369" y="1769342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Peace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36EAC1-D6B4-446A-9C39-58BA7C3EA411}"/>
                </a:ext>
              </a:extLst>
            </p:cNvPr>
            <p:cNvSpPr/>
            <p:nvPr/>
          </p:nvSpPr>
          <p:spPr>
            <a:xfrm>
              <a:off x="6415088" y="2180416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?</a:t>
              </a:r>
            </a:p>
          </p:txBody>
        </p:sp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EA0517EA-70DD-4870-A3BF-EA91042F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80" y="2601675"/>
            <a:ext cx="2039938" cy="16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6337FE5E-DCFB-41D0-A6CA-362E9B57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03" y="2433347"/>
            <a:ext cx="1300255" cy="19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53F70-AD50-47FE-815B-348B77C02B51}"/>
              </a:ext>
            </a:extLst>
          </p:cNvPr>
          <p:cNvSpPr txBox="1"/>
          <p:nvPr/>
        </p:nvSpPr>
        <p:spPr>
          <a:xfrm>
            <a:off x="1494177" y="2033399"/>
            <a:ext cx="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Stimuli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A8F7B-C888-4AE8-8C56-C8B9303A605B}"/>
              </a:ext>
            </a:extLst>
          </p:cNvPr>
          <p:cNvSpPr txBox="1"/>
          <p:nvPr/>
        </p:nvSpPr>
        <p:spPr>
          <a:xfrm>
            <a:off x="4453111" y="2029776"/>
            <a:ext cx="7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6DC96-CB5F-4066-9463-7876A2C362C7}"/>
              </a:ext>
            </a:extLst>
          </p:cNvPr>
          <p:cNvSpPr txBox="1"/>
          <p:nvPr/>
        </p:nvSpPr>
        <p:spPr>
          <a:xfrm>
            <a:off x="6395200" y="2029776"/>
            <a:ext cx="174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0955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rgbClr val="FFCD00"/>
                </a:highlight>
              </a:rPr>
              <a:t>Demonstration</a:t>
            </a:r>
            <a:endParaRPr sz="4800" dirty="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the source files at </a:t>
            </a:r>
            <a:r>
              <a:rPr lang="en-US" dirty="0">
                <a:hlinkClick r:id="rId3"/>
              </a:rPr>
              <a:t>https://git.io/JkqYK</a:t>
            </a:r>
            <a:endParaRPr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9" name="Google Shape;591;p39">
            <a:extLst>
              <a:ext uri="{FF2B5EF4-FFF2-40B4-BE49-F238E27FC236}">
                <a16:creationId xmlns:a16="http://schemas.microsoft.com/office/drawing/2014/main" id="{A14E6B00-CBC5-4D38-BDE0-148761A57FD5}"/>
              </a:ext>
            </a:extLst>
          </p:cNvPr>
          <p:cNvGrpSpPr/>
          <p:nvPr/>
        </p:nvGrpSpPr>
        <p:grpSpPr>
          <a:xfrm>
            <a:off x="3962187" y="979610"/>
            <a:ext cx="1219526" cy="1546505"/>
            <a:chOff x="2583100" y="2973775"/>
            <a:chExt cx="461550" cy="437200"/>
          </a:xfrm>
        </p:grpSpPr>
        <p:sp>
          <p:nvSpPr>
            <p:cNvPr id="20" name="Google Shape;592;p39">
              <a:extLst>
                <a:ext uri="{FF2B5EF4-FFF2-40B4-BE49-F238E27FC236}">
                  <a16:creationId xmlns:a16="http://schemas.microsoft.com/office/drawing/2014/main" id="{924C42BC-7BC8-477E-BB0B-81CB7BA467AE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3;p39">
              <a:extLst>
                <a:ext uri="{FF2B5EF4-FFF2-40B4-BE49-F238E27FC236}">
                  <a16:creationId xmlns:a16="http://schemas.microsoft.com/office/drawing/2014/main" id="{24D745BE-49ED-40E2-BBCA-B1AF87272B48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Hosting MinnoJS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3"/>
              </a:rPr>
              <a:t>Local development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4"/>
              </a:rPr>
              <a:t>CSV server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5"/>
              </a:rPr>
              <a:t>Qualtrics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 err="1">
                <a:hlinkClick r:id="rId6"/>
              </a:rPr>
              <a:t>MinnoJS</a:t>
            </a:r>
            <a:r>
              <a:rPr lang="en-US" dirty="0">
                <a:hlinkClick r:id="rId6"/>
              </a:rPr>
              <a:t> server</a:t>
            </a:r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2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contact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US" sz="1800" dirty="0">
                <a:solidFill>
                  <a:schemeClr val="dk1"/>
                </a:solidFill>
              </a:rPr>
              <a:t>elad.zlotnick@mail.huji.ac.il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6366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Elad Zlotnick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contact me at </a:t>
            </a: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elad.zlotnick@mail.huij.ac.il</a:t>
            </a: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913" y="654750"/>
            <a:ext cx="1548000" cy="154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426;p38">
            <a:extLst>
              <a:ext uri="{FF2B5EF4-FFF2-40B4-BE49-F238E27FC236}">
                <a16:creationId xmlns:a16="http://schemas.microsoft.com/office/drawing/2014/main" id="{A4A7CE00-6593-4C28-97ED-2D806BD85286}"/>
              </a:ext>
            </a:extLst>
          </p:cNvPr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Lora" panose="020B0604020202020204" charset="0"/>
              </a:rPr>
              <a:t>This presentation along with accompanying source code can be found at </a:t>
            </a:r>
            <a:r>
              <a:rPr lang="en-US" i="1" dirty="0">
                <a:latin typeface="Lora" panose="020B0604020202020204" charset="0"/>
                <a:hlinkClick r:id="rId4"/>
              </a:rPr>
              <a:t>https://git.io/JkqYK</a:t>
            </a:r>
            <a:endParaRPr i="1" dirty="0"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Lora" panose="020B0604020202020204" charset="0"/>
              </a:rPr>
              <a:t>MinnoJS</a:t>
            </a:r>
            <a:r>
              <a:rPr lang="en-US" dirty="0">
                <a:solidFill>
                  <a:srgbClr val="000000"/>
                </a:solidFill>
                <a:effectLst/>
                <a:latin typeface="Lora" panose="020B0604020202020204" charset="0"/>
              </a:rPr>
              <a:t> is a free tool for creating web studies with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CD00"/>
                </a:highlight>
                <a:latin typeface="Lora" panose="020B0604020202020204" charset="0"/>
              </a:rPr>
              <a:t>s</a:t>
            </a:r>
            <a:r>
              <a:rPr lang="en-US" sz="2400" dirty="0">
                <a:highlight>
                  <a:srgbClr val="FFCD00"/>
                </a:highlight>
                <a:latin typeface="Lora" panose="020B0604020202020204" charset="0"/>
                <a:sym typeface="Lora"/>
              </a:rPr>
              <a:t>ophisticated</a:t>
            </a:r>
            <a:r>
              <a:rPr lang="en-US" dirty="0">
                <a:solidFill>
                  <a:srgbClr val="000000"/>
                </a:solidFill>
                <a:effectLst/>
                <a:latin typeface="Lora" panose="020B0604020202020204" charset="0"/>
              </a:rPr>
              <a:t> questionnaires and reaction time tasks.</a:t>
            </a:r>
            <a:endParaRPr lang="en-US" dirty="0">
              <a:latin typeface="Lora" panose="020B0604020202020204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8912-8242-4B31-83A2-0421817E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CC2-2662-493A-B022-9950B73E6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MinnoJS</a:t>
            </a:r>
            <a:r>
              <a:rPr lang="en-US" dirty="0"/>
              <a:t>?</a:t>
            </a:r>
          </a:p>
          <a:p>
            <a:r>
              <a:rPr lang="en-US" dirty="0"/>
              <a:t>Web basics</a:t>
            </a:r>
          </a:p>
          <a:p>
            <a:r>
              <a:rPr lang="en-US" dirty="0"/>
              <a:t>Creating a task</a:t>
            </a:r>
          </a:p>
          <a:p>
            <a:r>
              <a:rPr lang="en-US" dirty="0"/>
              <a:t>Saving data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BF74-20D0-42C6-BEAC-7DFC62AD5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0" name="Google Shape;463;p39">
            <a:extLst>
              <a:ext uri="{FF2B5EF4-FFF2-40B4-BE49-F238E27FC236}">
                <a16:creationId xmlns:a16="http://schemas.microsoft.com/office/drawing/2014/main" id="{5D1D90AA-A8FA-462F-AE3A-CA4970F06D75}"/>
              </a:ext>
            </a:extLst>
          </p:cNvPr>
          <p:cNvGrpSpPr/>
          <p:nvPr/>
        </p:nvGrpSpPr>
        <p:grpSpPr>
          <a:xfrm>
            <a:off x="921233" y="1032468"/>
            <a:ext cx="216000" cy="216000"/>
            <a:chOff x="4630125" y="278900"/>
            <a:chExt cx="400675" cy="456675"/>
          </a:xfrm>
        </p:grpSpPr>
        <p:sp>
          <p:nvSpPr>
            <p:cNvPr id="11" name="Google Shape;464;p39">
              <a:extLst>
                <a:ext uri="{FF2B5EF4-FFF2-40B4-BE49-F238E27FC236}">
                  <a16:creationId xmlns:a16="http://schemas.microsoft.com/office/drawing/2014/main" id="{C59E4F8B-7C14-4644-8670-55B522B70566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;p39">
              <a:extLst>
                <a:ext uri="{FF2B5EF4-FFF2-40B4-BE49-F238E27FC236}">
                  <a16:creationId xmlns:a16="http://schemas.microsoft.com/office/drawing/2014/main" id="{B4F5CD4B-58C4-4AB3-9CC9-74223AF44137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6;p39">
              <a:extLst>
                <a:ext uri="{FF2B5EF4-FFF2-40B4-BE49-F238E27FC236}">
                  <a16:creationId xmlns:a16="http://schemas.microsoft.com/office/drawing/2014/main" id="{65A69B48-70F0-4635-BDBE-C6CC465809C6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7;p39">
              <a:extLst>
                <a:ext uri="{FF2B5EF4-FFF2-40B4-BE49-F238E27FC236}">
                  <a16:creationId xmlns:a16="http://schemas.microsoft.com/office/drawing/2014/main" id="{A6362331-908D-4EA5-8A12-6B2C28708BCF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5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CD00"/>
                </a:highlight>
              </a:rPr>
              <a:t>Choosing</a:t>
            </a:r>
            <a:r>
              <a:rPr lang="en" dirty="0"/>
              <a:t> a platform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156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Validity</a:t>
            </a:r>
          </a:p>
          <a:p>
            <a:pPr marL="342900" indent="-342900"/>
            <a:r>
              <a:rPr lang="en-US" dirty="0"/>
              <a:t>Data management</a:t>
            </a:r>
          </a:p>
          <a:p>
            <a:pPr marL="342900" indent="-342900"/>
            <a:r>
              <a:rPr lang="en-US" dirty="0"/>
              <a:t>Interface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312;p29">
            <a:extLst>
              <a:ext uri="{FF2B5EF4-FFF2-40B4-BE49-F238E27FC236}">
                <a16:creationId xmlns:a16="http://schemas.microsoft.com/office/drawing/2014/main" id="{A454A573-DA09-4C4D-9298-D39F4883E4F3}"/>
              </a:ext>
            </a:extLst>
          </p:cNvPr>
          <p:cNvSpPr/>
          <p:nvPr/>
        </p:nvSpPr>
        <p:spPr>
          <a:xfrm>
            <a:off x="1927764" y="3279507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Easy to use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14;p29">
            <a:extLst>
              <a:ext uri="{FF2B5EF4-FFF2-40B4-BE49-F238E27FC236}">
                <a16:creationId xmlns:a16="http://schemas.microsoft.com/office/drawing/2014/main" id="{5D354778-5C81-47DE-B1DA-6EBFBA6E7611}"/>
              </a:ext>
            </a:extLst>
          </p:cNvPr>
          <p:cNvSpPr/>
          <p:nvPr/>
        </p:nvSpPr>
        <p:spPr>
          <a:xfrm>
            <a:off x="5531136" y="3178629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Flexible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" name="Google Shape;315;p29">
            <a:extLst>
              <a:ext uri="{FF2B5EF4-FFF2-40B4-BE49-F238E27FC236}">
                <a16:creationId xmlns:a16="http://schemas.microsoft.com/office/drawing/2014/main" id="{75717883-348A-4ACA-A3F7-230D5A118C6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612864" y="4021179"/>
            <a:ext cx="191827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170486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basics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internet, HTML, CSS, and Javascript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internet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 descr="Client–server model - Wikipedia">
            <a:extLst>
              <a:ext uri="{FF2B5EF4-FFF2-40B4-BE49-F238E27FC236}">
                <a16:creationId xmlns:a16="http://schemas.microsoft.com/office/drawing/2014/main" id="{5B205A49-6D58-4812-8256-663EC3C7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22" y="1443992"/>
            <a:ext cx="5161756" cy="309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7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languages of the internet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09213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HTML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CSS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dirty="0"/>
              <a:t>JavaScript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E111-A639-4DA2-B91C-E7C08D7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984" y="1799710"/>
            <a:ext cx="4361766" cy="70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CB6D1-CE3B-4966-ADFF-7DF1DAAED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84" y="2877864"/>
            <a:ext cx="4361766" cy="887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569FA-3062-45A0-A09C-6DFACA6BA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9" y="4022540"/>
            <a:ext cx="4375181" cy="4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2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Javascript: an introduction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9C16-11DE-4DAA-8540-2BDE75A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358268"/>
            <a:ext cx="5005843" cy="3485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806D5D-59EF-43DB-812E-B7EAD7F63D95}"/>
              </a:ext>
            </a:extLst>
          </p:cNvPr>
          <p:cNvSpPr/>
          <p:nvPr/>
        </p:nvSpPr>
        <p:spPr>
          <a:xfrm>
            <a:off x="950046" y="3632063"/>
            <a:ext cx="7286698" cy="132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6142B-9F18-4DB5-B165-EB5C614818FE}"/>
              </a:ext>
            </a:extLst>
          </p:cNvPr>
          <p:cNvSpPr/>
          <p:nvPr/>
        </p:nvSpPr>
        <p:spPr>
          <a:xfrm>
            <a:off x="409502" y="2214564"/>
            <a:ext cx="7286698" cy="1512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5EC57-5CFB-4C63-A800-20FB075F9CDF}"/>
              </a:ext>
            </a:extLst>
          </p:cNvPr>
          <p:cNvSpPr/>
          <p:nvPr/>
        </p:nvSpPr>
        <p:spPr>
          <a:xfrm>
            <a:off x="259483" y="1813231"/>
            <a:ext cx="7286698" cy="132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289</Words>
  <Application>Microsoft Office PowerPoint</Application>
  <PresentationFormat>On-screen Show (16:9)</PresentationFormat>
  <Paragraphs>85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Quattrocento Sans</vt:lpstr>
      <vt:lpstr>Lora</vt:lpstr>
      <vt:lpstr>Arial</vt:lpstr>
      <vt:lpstr>Viola template</vt:lpstr>
      <vt:lpstr>A short intro to MinnoJS</vt:lpstr>
      <vt:lpstr>Hello!</vt:lpstr>
      <vt:lpstr>PowerPoint Presentation</vt:lpstr>
      <vt:lpstr>Road map</vt:lpstr>
      <vt:lpstr>Choosing a platform</vt:lpstr>
      <vt:lpstr>Web basics</vt:lpstr>
      <vt:lpstr>Welcome to the internet</vt:lpstr>
      <vt:lpstr>The languages of the internet</vt:lpstr>
      <vt:lpstr>Javascript: an introduction</vt:lpstr>
      <vt:lpstr>Javascript: an introduction</vt:lpstr>
      <vt:lpstr>MinnoJS 101</vt:lpstr>
      <vt:lpstr>Task types</vt:lpstr>
      <vt:lpstr>Task files</vt:lpstr>
      <vt:lpstr>Setting up a script file</vt:lpstr>
      <vt:lpstr>The trial</vt:lpstr>
      <vt:lpstr>Demonstration</vt:lpstr>
      <vt:lpstr>Hosting MinnoJS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 to MinnoJS</dc:title>
  <cp:lastModifiedBy>Elad Zlotnick</cp:lastModifiedBy>
  <cp:revision>22</cp:revision>
  <dcterms:modified xsi:type="dcterms:W3CDTF">2020-11-12T13:38:13Z</dcterms:modified>
</cp:coreProperties>
</file>