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4" r:id="rId1"/>
  </p:sldMasterIdLst>
  <p:sldIdLst>
    <p:sldId id="256" r:id="rId2"/>
    <p:sldId id="272" r:id="rId3"/>
    <p:sldId id="264" r:id="rId4"/>
    <p:sldId id="267" r:id="rId5"/>
    <p:sldId id="260" r:id="rId6"/>
    <p:sldId id="266" r:id="rId7"/>
    <p:sldId id="265" r:id="rId8"/>
    <p:sldId id="262" r:id="rId9"/>
    <p:sldId id="270" r:id="rId10"/>
    <p:sldId id="269" r:id="rId11"/>
    <p:sldId id="263" r:id="rId12"/>
    <p:sldId id="271" r:id="rId13"/>
    <p:sldId id="261" r:id="rId14"/>
    <p:sldId id="268"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07A1B-1B7D-46C5-A2E6-FD050008DDCC}" type="doc">
      <dgm:prSet loTypeId="urn:microsoft.com/office/officeart/2008/layout/AscendingPictureAccentProcess" loCatId="process" qsTypeId="urn:microsoft.com/office/officeart/2005/8/quickstyle/3d7" qsCatId="3D" csTypeId="urn:microsoft.com/office/officeart/2005/8/colors/accent1_2" csCatId="accent1" phldr="1"/>
      <dgm:spPr/>
    </dgm:pt>
    <dgm:pt modelId="{F64BAA2D-DDC4-4DD1-BA83-7132DBD95F75}" type="pres">
      <dgm:prSet presAssocID="{7D907A1B-1B7D-46C5-A2E6-FD050008DDCC}" presName="Name0" presStyleCnt="0">
        <dgm:presLayoutVars>
          <dgm:chMax val="7"/>
          <dgm:chPref val="7"/>
          <dgm:dir/>
        </dgm:presLayoutVars>
      </dgm:prSet>
      <dgm:spPr/>
    </dgm:pt>
  </dgm:ptLst>
  <dgm:cxnLst>
    <dgm:cxn modelId="{491A93E9-7754-4089-940F-74278227CEAC}" type="presOf" srcId="{7D907A1B-1B7D-46C5-A2E6-FD050008DDCC}" destId="{F64BAA2D-DDC4-4DD1-BA83-7132DBD95F75}"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1AD370-4671-446A-9C7A-5A74716BCD9C}" type="doc">
      <dgm:prSet loTypeId="urn:microsoft.com/office/officeart/2011/layout/ThemePictureAlternatingAccent" loCatId="picture" qsTypeId="urn:microsoft.com/office/officeart/2005/8/quickstyle/3d2" qsCatId="3D" csTypeId="urn:microsoft.com/office/officeart/2005/8/colors/accent1_2" csCatId="accent1" phldr="1"/>
      <dgm:spPr/>
    </dgm:pt>
    <dgm:pt modelId="{EF1AD985-18C0-4605-A811-BD6390562FFB}">
      <dgm:prSet phldrT="[Text]" custT="1"/>
      <dgm:spPr/>
      <dgm:t>
        <a:bodyPr/>
        <a:lstStyle/>
        <a:p>
          <a:r>
            <a:rPr lang="en-US" sz="1500" dirty="0"/>
            <a:t/>
          </a:r>
          <a:br>
            <a:rPr lang="en-US" sz="1500" dirty="0"/>
          </a:br>
          <a:endParaRPr lang="en-US" sz="2800" b="1" dirty="0">
            <a:latin typeface="Calibri" panose="020F0502020204030204" pitchFamily="34" charset="0"/>
            <a:cs typeface="Calibri" panose="020F0502020204030204" pitchFamily="34" charset="0"/>
          </a:endParaRPr>
        </a:p>
      </dgm:t>
    </dgm:pt>
    <dgm:pt modelId="{35F029AF-6522-4915-869B-6391BDB209C5}" type="parTrans" cxnId="{CBB0BDDB-2358-4291-8FEA-69DAAE309F9F}">
      <dgm:prSet/>
      <dgm:spPr/>
      <dgm:t>
        <a:bodyPr/>
        <a:lstStyle/>
        <a:p>
          <a:endParaRPr lang="en-US"/>
        </a:p>
      </dgm:t>
    </dgm:pt>
    <dgm:pt modelId="{39489CAD-65A1-4639-8472-E743E6188C0F}" type="sibTrans" cxnId="{CBB0BDDB-2358-4291-8FEA-69DAAE309F9F}">
      <dgm:prSet/>
      <dgm:spPr/>
      <dgm:t>
        <a:bodyPr/>
        <a:lstStyle/>
        <a:p>
          <a:endParaRPr lang="en-US"/>
        </a:p>
      </dgm:t>
    </dgm:pt>
    <dgm:pt modelId="{0420A1B5-7190-45AE-85CF-877FDAC9C89B}" type="pres">
      <dgm:prSet presAssocID="{431AD370-4671-446A-9C7A-5A74716BCD9C}" presName="Name0" presStyleCnt="0">
        <dgm:presLayoutVars>
          <dgm:chMax val="9"/>
          <dgm:chPref val="9"/>
        </dgm:presLayoutVars>
      </dgm:prSet>
      <dgm:spPr/>
    </dgm:pt>
    <dgm:pt modelId="{3CDB6A4C-5345-48FF-B586-E3F02085B4BA}" type="pres">
      <dgm:prSet presAssocID="{EF1AD985-18C0-4605-A811-BD6390562FFB}" presName="picture1" presStyleCnt="0"/>
      <dgm:spPr/>
    </dgm:pt>
    <dgm:pt modelId="{3894475A-0F75-4250-8F20-1E3176ACDB7C}" type="pres">
      <dgm:prSet presAssocID="{EF1AD985-18C0-4605-A811-BD6390562FFB}" presName="picture" presStyleLbl="alignImgPlace1" presStyleIdx="0" presStyleCnt="1" custScaleX="127777" custLinFactNeighborX="662" custLinFactNeighborY="1464"/>
      <dgm:spPr/>
    </dgm:pt>
    <dgm:pt modelId="{50A401F0-B9F5-4D68-B35E-2036F52F70CE}" type="pres">
      <dgm:prSet presAssocID="{EF1AD985-18C0-4605-A811-BD6390562FFB}" presName="parent1" presStyleLbl="node1" presStyleIdx="0" presStyleCnt="0" custScaleX="118933" custScaleY="160181" custLinFactY="-310010" custLinFactNeighborX="9477" custLinFactNeighborY="-400000">
        <dgm:presLayoutVars>
          <dgm:chMax val="0"/>
          <dgm:chPref val="0"/>
          <dgm:bulletEnabled val="1"/>
        </dgm:presLayoutVars>
      </dgm:prSet>
      <dgm:spPr/>
      <dgm:t>
        <a:bodyPr/>
        <a:lstStyle/>
        <a:p>
          <a:endParaRPr lang="en-US"/>
        </a:p>
      </dgm:t>
    </dgm:pt>
  </dgm:ptLst>
  <dgm:cxnLst>
    <dgm:cxn modelId="{156BDE20-41F1-4269-8F4E-9C8DFDC99CD8}" type="presOf" srcId="{EF1AD985-18C0-4605-A811-BD6390562FFB}" destId="{50A401F0-B9F5-4D68-B35E-2036F52F70CE}" srcOrd="0" destOrd="0" presId="urn:microsoft.com/office/officeart/2011/layout/ThemePictureAlternatingAccent"/>
    <dgm:cxn modelId="{CBB0BDDB-2358-4291-8FEA-69DAAE309F9F}" srcId="{431AD370-4671-446A-9C7A-5A74716BCD9C}" destId="{EF1AD985-18C0-4605-A811-BD6390562FFB}" srcOrd="0" destOrd="0" parTransId="{35F029AF-6522-4915-869B-6391BDB209C5}" sibTransId="{39489CAD-65A1-4639-8472-E743E6188C0F}"/>
    <dgm:cxn modelId="{1E10468B-438E-4B60-8DEF-C9A32A10DE57}" type="presOf" srcId="{431AD370-4671-446A-9C7A-5A74716BCD9C}" destId="{0420A1B5-7190-45AE-85CF-877FDAC9C89B}" srcOrd="0" destOrd="0" presId="urn:microsoft.com/office/officeart/2011/layout/ThemePictureAlternatingAccent"/>
    <dgm:cxn modelId="{71BBB429-E678-42E7-AAFD-9A784BD17813}" type="presParOf" srcId="{0420A1B5-7190-45AE-85CF-877FDAC9C89B}" destId="{3CDB6A4C-5345-48FF-B586-E3F02085B4BA}" srcOrd="0" destOrd="0" presId="urn:microsoft.com/office/officeart/2011/layout/ThemePictureAlternatingAccent"/>
    <dgm:cxn modelId="{BD011959-2F49-4462-94C7-637E0642FF74}" type="presParOf" srcId="{3CDB6A4C-5345-48FF-B586-E3F02085B4BA}" destId="{3894475A-0F75-4250-8F20-1E3176ACDB7C}" srcOrd="0" destOrd="0" presId="urn:microsoft.com/office/officeart/2011/layout/ThemePictureAlternatingAccent"/>
    <dgm:cxn modelId="{82BCDC71-71C0-47EB-8E86-2100AAB887DF}" type="presParOf" srcId="{0420A1B5-7190-45AE-85CF-877FDAC9C89B}" destId="{50A401F0-B9F5-4D68-B35E-2036F52F70CE}" srcOrd="1" destOrd="0" presId="urn:microsoft.com/office/officeart/2011/layout/ThemePictureAlternatingAccen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4475A-0F75-4250-8F20-1E3176ACDB7C}">
      <dsp:nvSpPr>
        <dsp:cNvPr id="0" name=""/>
        <dsp:cNvSpPr/>
      </dsp:nvSpPr>
      <dsp:spPr>
        <a:xfrm>
          <a:off x="219870" y="0"/>
          <a:ext cx="94637" cy="45719"/>
        </a:xfrm>
        <a:prstGeom prst="rect">
          <a:avLst/>
        </a:prstGeom>
        <a:solidFill>
          <a:schemeClr val="accent1">
            <a:tint val="50000"/>
            <a:hueOff val="0"/>
            <a:satOff val="0"/>
            <a:lumOff val="0"/>
            <a:alphaOff val="0"/>
          </a:schemeClr>
        </a:solidFill>
        <a:ln>
          <a:noFill/>
        </a:ln>
        <a:effectLst/>
        <a:scene3d>
          <a:camera prst="orthographicFront"/>
          <a:lightRig rig="threePt" dir="t">
            <a:rot lat="0" lon="0" rev="7500000"/>
          </a:lightRig>
        </a:scene3d>
        <a:sp3d z="25400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50A401F0-B9F5-4D68-B35E-2036F52F70CE}">
      <dsp:nvSpPr>
        <dsp:cNvPr id="0" name=""/>
        <dsp:cNvSpPr/>
      </dsp:nvSpPr>
      <dsp:spPr>
        <a:xfrm>
          <a:off x="229674" y="0"/>
          <a:ext cx="88087" cy="8538"/>
        </a:xfrm>
        <a:prstGeom prst="rect">
          <a:avLst/>
        </a:prstGeom>
        <a:noFill/>
        <a:ln>
          <a:noFill/>
        </a:ln>
        <a:effectLst>
          <a:innerShdw blurRad="25400" dist="12700" dir="13500000">
            <a:srgbClr val="000000">
              <a:alpha val="45000"/>
            </a:srgbClr>
          </a:inn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57150" tIns="19050" rIns="57150" bIns="19050" numCol="1" spcCol="1270" anchor="b" anchorCtr="0">
          <a:noAutofit/>
        </a:bodyPr>
        <a:lstStyle/>
        <a:p>
          <a:pPr lvl="0" algn="l" defTabSz="666750">
            <a:lnSpc>
              <a:spcPct val="90000"/>
            </a:lnSpc>
            <a:spcBef>
              <a:spcPct val="0"/>
            </a:spcBef>
            <a:spcAft>
              <a:spcPct val="35000"/>
            </a:spcAft>
          </a:pPr>
          <a:r>
            <a:rPr lang="en-US" sz="1500" kern="1200" dirty="0"/>
            <a:t/>
          </a:r>
          <a:br>
            <a:rPr lang="en-US" sz="1500" kern="1200" dirty="0"/>
          </a:br>
          <a:endParaRPr lang="en-US" sz="2800" b="1" kern="1200" dirty="0">
            <a:latin typeface="Calibri" panose="020F0502020204030204" pitchFamily="34" charset="0"/>
            <a:cs typeface="Calibri" panose="020F0502020204030204" pitchFamily="34" charset="0"/>
          </a:endParaRPr>
        </a:p>
      </dsp:txBody>
      <dsp:txXfrm>
        <a:off x="229674" y="0"/>
        <a:ext cx="88087" cy="8538"/>
      </dsp:txXfrm>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11/layout/ThemePictureAlternatingAccent">
  <dgm:title val="Theme Picture Alternating Accent"/>
  <dgm:desc val="Use to show a group of pictures with the first picture being the largest and on top. Additional Level 1 pictures alternate between squares and rectangles with a limit of nine Level 1 pictures. Works best with small amounts of text. Unused text does not appear, but remains available if you switch layouts."/>
  <dgm:catLst>
    <dgm:cat type="picture" pri="13750"/>
    <dgm:cat type="officeonline" pri="7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9"/>
      <dgm:chPref val="9"/>
    </dgm:varLst>
    <dgm:shape xmlns:r="http://schemas.openxmlformats.org/officeDocument/2006/relationships" r:blip="">
      <dgm:adjLst/>
    </dgm:shape>
    <dgm:choose name="Name1">
      <dgm:if name="Name2" axis="ch" ptType="node" func="cnt" op="equ" val="1">
        <dgm:alg type="composite">
          <dgm:param type="ar" val="1.62"/>
        </dgm:alg>
        <dgm:constrLst>
          <dgm:constr type="primFontSz" for="des" forName="parent1" val="65"/>
          <dgm:constr type="l" for="ch" forName="picture1" refType="w" fact="0"/>
          <dgm:constr type="t" for="ch" forName="picture1" refType="h" fact="0"/>
          <dgm:constr type="w" for="ch" forName="picture1" refType="w"/>
          <dgm:constr type="h" for="ch" forName="picture1" refType="h"/>
          <dgm:constr type="l" for="ch" forName="parent1" refType="w" fact="0"/>
          <dgm:constr type="t" for="ch" forName="parent1" refType="h" fact="0.8776"/>
          <dgm:constr type="w" for="ch" forName="parent1" refType="w"/>
          <dgm:constr type="h" for="ch" forName="parent1" refType="h" fact="0.1166"/>
        </dgm:constrLst>
      </dgm:if>
      <dgm:if name="Name3" axis="ch" ptType="node" func="cnt" op="equ" val="2">
        <dgm:alg type="composite">
          <dgm:param type="ar" val="1.0352"/>
        </dgm:alg>
        <dgm:constrLst>
          <dgm:constr type="primFontSz" for="des" forName="parent1" val="65"/>
          <dgm:constr type="primFontSz" for="des" forName="parent2" val="65"/>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Lst>
      </dgm:if>
      <dgm:if name="Name4" axis="ch" ptType="node" func="cnt" op="equ" val="3">
        <dgm:alg type="composite">
          <dgm:param type="ar" val="1.035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l" for="ch" forName="picture1" refType="w" fact="0"/>
          <dgm:constr type="t" for="ch" forName="picture1" refType="h" fact="0"/>
          <dgm:constr type="w" for="ch" forName="picture1" refType="w"/>
          <dgm:constr type="h" for="ch" forName="picture1" refType="h" fact="0.639"/>
          <dgm:constr type="l" for="ch" forName="parent1" refType="w" fact="0"/>
          <dgm:constr type="t" for="ch" forName="parent1" refType="h" fact="0.5608"/>
          <dgm:constr type="w" for="ch" forName="parent1" refType="w"/>
          <dgm:constr type="h" for="ch" forName="parent1" refType="h" fact="0.0745"/>
          <dgm:constr type="l" for="ch" forName="picture2" refType="w" fact="0"/>
          <dgm:constr type="t" for="ch" forName="picture2" refType="h" fact="0.6589"/>
          <dgm:constr type="w" for="ch" forName="picture2" refType="w" fact="0.6312"/>
          <dgm:constr type="h" for="ch" forName="picture2" refType="h" fact="0.3411"/>
          <dgm:constr type="l" for="ch" forName="parent2" refType="w" fact="0"/>
          <dgm:constr type="t" for="ch" forName="parent2" refType="h" fact="0.9532"/>
          <dgm:constr type="w" for="ch" forName="parent2" refType="w" fact="0.6312"/>
          <dgm:constr type="h" for="ch" forName="parent2" refType="h" fact="0.0426"/>
          <dgm:constr type="l" for="ch" forName="picture3" refType="w" fact="0.6501"/>
          <dgm:constr type="t" for="ch" forName="picture3" refType="h" fact="0.6589"/>
          <dgm:constr type="w" for="ch" forName="picture3" refType="w" fact="0.3499"/>
          <dgm:constr type="h" for="ch" forName="picture3" refType="h" fact="0.3411"/>
          <dgm:constr type="l" for="ch" forName="parent3" refType="w" fact="0.6501"/>
          <dgm:constr type="t" for="ch" forName="parent3" refType="h" fact="0.9525"/>
          <dgm:constr type="w" for="ch" forName="parent3" refType="w" fact="0.3499"/>
          <dgm:constr type="h" for="ch" forName="parent3" refType="h" fact="0.043"/>
        </dgm:constrLst>
      </dgm:if>
      <dgm:if name="Name5" axis="ch" ptType="node" func="cnt" op="equ" val="4">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Lst>
      </dgm:if>
      <dgm:if name="Name6" axis="ch" ptType="node" func="cnt" op="equ" val="5">
        <dgm:alg type="composite">
          <dgm:param type="ar" val="0.7603"/>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l" for="ch" forName="picture1" refType="w" fact="0"/>
          <dgm:constr type="t" for="ch" forName="picture1" refType="h" fact="0"/>
          <dgm:constr type="w" for="ch" forName="picture1" refType="w" fact="0.9998"/>
          <dgm:constr type="h" for="ch" forName="picture1" refType="h" fact="0.4692"/>
          <dgm:constr type="l" for="ch" forName="parent1" refType="w" fact="0"/>
          <dgm:constr type="t" for="ch" forName="parent1" refType="h" fact="0.4118"/>
          <dgm:constr type="w" for="ch" forName="parent1" refType="w" fact="0.9998"/>
          <dgm:constr type="h" for="ch" forName="parent1" refType="h" fact="0.0547"/>
          <dgm:constr type="l" for="ch" forName="picture2" refType="w" fact="0"/>
          <dgm:constr type="t" for="ch" forName="picture2" refType="h" fact="0.4839"/>
          <dgm:constr type="w" for="ch" forName="picture2" refType="w" fact="0.631"/>
          <dgm:constr type="h" for="ch" forName="picture2" refType="h" fact="0.2504"/>
          <dgm:constr type="l" for="ch" forName="parent2" refType="w" fact="0"/>
          <dgm:constr type="t" for="ch" forName="parent2" refType="h" fact="0.6999"/>
          <dgm:constr type="w" for="ch" forName="parent2" refType="w" fact="0.631"/>
          <dgm:constr type="h" for="ch" forName="parent2" refType="h" fact="0.0313"/>
          <dgm:constr type="l" for="ch" forName="picture3" refType="w" fact="0.65"/>
          <dgm:constr type="t" for="ch" forName="picture3" refType="h" fact="0.4839"/>
          <dgm:constr type="w" for="ch" forName="picture3" refType="w" fact="0.3498"/>
          <dgm:constr type="h" for="ch" forName="picture3" refType="h" fact="0.2504"/>
          <dgm:constr type="l" for="ch" forName="parent3" refType="w" fact="0.65"/>
          <dgm:constr type="t" for="ch" forName="parent3" refType="h" fact="0.6994"/>
          <dgm:constr type="w" for="ch" forName="parent3" refType="w" fact="0.3498"/>
          <dgm:constr type="h" for="ch" forName="parent3" refType="h" fact="0.0316"/>
          <dgm:constr type="l" for="ch" forName="picture4" refType="w" fact="0"/>
          <dgm:constr type="t" for="ch" forName="picture4" refType="h" fact="0.7496"/>
          <dgm:constr type="w" for="ch" forName="picture4" refType="w" fact="0.3498"/>
          <dgm:constr type="h" for="ch" forName="picture4" refType="h" fact="0.2504"/>
          <dgm:constr type="l" for="ch" forName="parent4" refType="w" fact="0"/>
          <dgm:constr type="t" for="ch" forName="parent4" refType="h" fact="0.9651"/>
          <dgm:constr type="w" for="ch" forName="parent4" refType="w" fact="0.3498"/>
          <dgm:constr type="h" for="ch" forName="parent4" refType="h" fact="0.0316"/>
          <dgm:constr type="l" for="ch" forName="picture5" refType="w" fact="0.369"/>
          <dgm:constr type="t" for="ch" forName="picture5" refType="h" fact="0.7496"/>
          <dgm:constr type="w" for="ch" forName="picture5" refType="w" fact="0.631"/>
          <dgm:constr type="h" for="ch" forName="picture5" refType="h" fact="0.2504"/>
          <dgm:constr type="l" for="ch" forName="parent5" refType="w" fact="0.369"/>
          <dgm:constr type="t" for="ch" forName="parent5" refType="h" fact="0.9656"/>
          <dgm:constr type="w" for="ch" forName="parent5" refType="w" fact="0.631"/>
          <dgm:constr type="h" for="ch" forName="parent5" refType="h" fact="0.0313"/>
        </dgm:constrLst>
      </dgm:if>
      <dgm:if name="Name7" axis="ch" ptType="node" func="cnt" op="equ" val="6">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Lst>
      </dgm:if>
      <dgm:if name="Name8" axis="ch" ptType="node" func="cnt" op="equ" val="7">
        <dgm:alg type="composite">
          <dgm:param type="ar" val="0.6012"/>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l" for="ch" forName="picture1" refType="w" fact="0"/>
          <dgm:constr type="t" for="ch" forName="picture1" refType="h" fact="0"/>
          <dgm:constr type="w" for="ch" forName="picture1" refType="w" fact="0.9992"/>
          <dgm:constr type="h" for="ch" forName="picture1" refType="h" fact="0.3708"/>
          <dgm:constr type="l" for="ch" forName="parent1" refType="w" fact="0"/>
          <dgm:constr type="t" for="ch" forName="parent1" refType="h" fact="0.3254"/>
          <dgm:constr type="w" for="ch" forName="parent1" refType="w" fact="0.9992"/>
          <dgm:constr type="h" for="ch" forName="parent1" refType="h" fact="0.0432"/>
          <dgm:constr type="l" for="ch" forName="picture2" refType="w" fact="0"/>
          <dgm:constr type="t" for="ch" forName="picture2" refType="h" fact="0.3824"/>
          <dgm:constr type="w" for="ch" forName="picture2" refType="w" fact="0.6307"/>
          <dgm:constr type="h" for="ch" forName="picture2" refType="h" fact="0.1979"/>
          <dgm:constr type="l" for="ch" forName="parent2" refType="w" fact="0"/>
          <dgm:constr type="t" for="ch" forName="parent2" refType="h" fact="0.5531"/>
          <dgm:constr type="w" for="ch" forName="parent2" refType="w" fact="0.6307"/>
          <dgm:constr type="h" for="ch" forName="parent2" refType="h" fact="0.0247"/>
          <dgm:constr type="l" for="ch" forName="picture3" refType="w" fact="0.6496"/>
          <dgm:constr type="t" for="ch" forName="picture3" refType="h" fact="0.3824"/>
          <dgm:constr type="w" for="ch" forName="picture3" refType="w" fact="0.3496"/>
          <dgm:constr type="h" for="ch" forName="picture3" refType="h" fact="0.1979"/>
          <dgm:constr type="l" for="ch" forName="parent3" refType="w" fact="0.6496"/>
          <dgm:constr type="t" for="ch" forName="parent3" refType="h" fact="0.5527"/>
          <dgm:constr type="w" for="ch" forName="parent3" refType="w" fact="0.3496"/>
          <dgm:constr type="h" for="ch" forName="parent3" refType="h" fact="0.025"/>
          <dgm:constr type="l" for="ch" forName="picture4" refType="w" fact="0"/>
          <dgm:constr type="t" for="ch" forName="picture4" refType="h" fact="0.5924"/>
          <dgm:constr type="w" for="ch" forName="picture4" refType="w" fact="0.3496"/>
          <dgm:constr type="h" for="ch" forName="picture4" refType="h" fact="0.1979"/>
          <dgm:constr type="l" for="ch" forName="parent4" refType="w" fact="0"/>
          <dgm:constr type="t" for="ch" forName="parent4" refType="h" fact="0.7627"/>
          <dgm:constr type="w" for="ch" forName="parent4" refType="w" fact="0.3496"/>
          <dgm:constr type="h" for="ch" forName="parent4" refType="h" fact="0.025"/>
          <dgm:constr type="l" for="ch" forName="picture5" refType="w" fact="0.3688"/>
          <dgm:constr type="t" for="ch" forName="picture5" refType="h" fact="0.5924"/>
          <dgm:constr type="w" for="ch" forName="picture5" refType="w" fact="0.6307"/>
          <dgm:constr type="h" for="ch" forName="picture5" refType="h" fact="0.1979"/>
          <dgm:constr type="l" for="ch" forName="parent5" refType="w" fact="0.3688"/>
          <dgm:constr type="t" for="ch" forName="parent5" refType="h" fact="0.7631"/>
          <dgm:constr type="w" for="ch" forName="parent5" refType="w" fact="0.6307"/>
          <dgm:constr type="h" for="ch" forName="parent5" refType="h" fact="0.0247"/>
          <dgm:constr type="l" for="ch" forName="picture6" refType="w" fact="0"/>
          <dgm:constr type="t" for="ch" forName="picture6" refType="h" fact="0.8021"/>
          <dgm:constr type="w" for="ch" forName="picture6" refType="w" fact="0.6307"/>
          <dgm:constr type="h" for="ch" forName="picture6" refType="h" fact="0.1979"/>
          <dgm:constr type="l" for="ch" forName="parent6" refType="w" fact="0"/>
          <dgm:constr type="t" for="ch" forName="parent6" refType="h" fact="0.9728"/>
          <dgm:constr type="w" for="ch" forName="parent6" refType="w" fact="0.6307"/>
          <dgm:constr type="h" for="ch" forName="parent6" refType="h" fact="0.0247"/>
          <dgm:constr type="l" for="ch" forName="picture7" refType="w" fact="0.6504"/>
          <dgm:constr type="t" for="ch" forName="picture7" refType="h" fact="0.8021"/>
          <dgm:constr type="w" for="ch" forName="picture7" refType="w" fact="0.3496"/>
          <dgm:constr type="h" for="ch" forName="picture7" refType="h" fact="0.1979"/>
          <dgm:constr type="l" for="ch" forName="parent7" refType="w" fact="0.6504"/>
          <dgm:constr type="t" for="ch" forName="parent7" refType="h" fact="0.9724"/>
          <dgm:constr type="w" for="ch" forName="parent7" refType="w" fact="0.3496"/>
          <dgm:constr type="h" for="ch" forName="parent7" refType="h" fact="0.025"/>
        </dgm:constrLst>
      </dgm:if>
      <dgm:if name="Name9" axis="ch" ptType="node" func="cnt" op="equ" val="8">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Lst>
      </dgm:if>
      <dgm:else name="Name10">
        <dgm:alg type="composite">
          <dgm:param type="ar" val="0.4976"/>
        </dgm:alg>
        <dgm:constrLst>
          <dgm:constr type="primFontSz" for="des" forName="parent1" val="65"/>
          <dgm:constr type="primFontSz" for="des" forName="parent2" val="65"/>
          <dgm:constr type="primFontSz" for="des" forName="parent2" refType="primFontSz" refFor="des" refForName="parent1" op="lte"/>
          <dgm:constr type="primFontSz" for="des" forName="parent3" refType="primFontSz" refFor="des" refForName="parent2" op="equ"/>
          <dgm:constr type="primFontSz" for="des" forName="parent4" refType="primFontSz" refFor="des" refForName="parent2" op="equ"/>
          <dgm:constr type="primFontSz" for="des" forName="parent5" refType="primFontSz" refFor="des" refForName="parent2" op="equ"/>
          <dgm:constr type="primFontSz" for="des" forName="parent6" refType="primFontSz" refFor="des" refForName="parent2" op="equ"/>
          <dgm:constr type="primFontSz" for="des" forName="parent7" refType="primFontSz" refFor="des" refForName="parent2" op="equ"/>
          <dgm:constr type="primFontSz" for="des" forName="parent8" refType="primFontSz" refFor="des" refForName="parent2" op="equ"/>
          <dgm:constr type="primFontSz" for="des" forName="parent9" refType="primFontSz" refFor="des" refForName="parent2" op="equ"/>
          <dgm:constr type="l" for="ch" forName="picture1" refType="w" fact="0"/>
          <dgm:constr type="t" for="ch" forName="picture1" refType="h" fact="0"/>
          <dgm:constr type="w" for="ch" forName="picture1" refType="w" fact="0.9992"/>
          <dgm:constr type="h" for="ch" forName="picture1" refType="h" fact="0.3069"/>
          <dgm:constr type="l" for="ch" forName="parent1" refType="w" fact="0"/>
          <dgm:constr type="t" for="ch" forName="parent1" refType="h" fact="0.2693"/>
          <dgm:constr type="w" for="ch" forName="parent1" refType="w" fact="0.9992"/>
          <dgm:constr type="h" for="ch" forName="parent1" refType="h" fact="0.0358"/>
          <dgm:constr type="l" for="ch" forName="picture2" refType="w" fact="0"/>
          <dgm:constr type="t" for="ch" forName="picture2" refType="h" fact="0.3165"/>
          <dgm:constr type="w" for="ch" forName="picture2" refType="w" fact="0.6307"/>
          <dgm:constr type="h" for="ch" forName="picture2" refType="h" fact="0.1638"/>
          <dgm:constr type="l" for="ch" forName="parent2" refType="w" fact="0"/>
          <dgm:constr type="t" for="ch" forName="parent2" refType="h" fact="0.4578"/>
          <dgm:constr type="w" for="ch" forName="parent2" refType="w" fact="0.6307"/>
          <dgm:constr type="h" for="ch" forName="parent2" refType="h" fact="0.0205"/>
          <dgm:constr type="l" for="ch" forName="picture3" refType="w" fact="0.6496"/>
          <dgm:constr type="t" for="ch" forName="picture3" refType="h" fact="0.3165"/>
          <dgm:constr type="w" for="ch" forName="picture3" refType="w" fact="0.3496"/>
          <dgm:constr type="h" for="ch" forName="picture3" refType="h" fact="0.1638"/>
          <dgm:constr type="l" for="ch" forName="parent3" refType="w" fact="0.6496"/>
          <dgm:constr type="t" for="ch" forName="parent3" refType="h" fact="0.4575"/>
          <dgm:constr type="w" for="ch" forName="parent3" refType="w" fact="0.3496"/>
          <dgm:constr type="h" for="ch" forName="parent3" refType="h" fact="0.0207"/>
          <dgm:constr type="l" for="ch" forName="picture5" refType="w" fact="0.3688"/>
          <dgm:constr type="t" for="ch" forName="picture5" refType="h" fact="0.4903"/>
          <dgm:constr type="w" for="ch" forName="picture5" refType="w" fact="0.6307"/>
          <dgm:constr type="h" for="ch" forName="picture5" refType="h" fact="0.1638"/>
          <dgm:constr type="l" for="ch" forName="parent5" refType="w" fact="0.3688"/>
          <dgm:constr type="t" for="ch" forName="parent5" refType="h" fact="0.6316"/>
          <dgm:constr type="w" for="ch" forName="parent5" refType="w" fact="0.6307"/>
          <dgm:constr type="h" for="ch" forName="parent5" refType="h" fact="0.0205"/>
          <dgm:constr type="l" for="ch" forName="picture4" refType="w" fact="0"/>
          <dgm:constr type="t" for="ch" forName="picture4" refType="h" fact="0.4903"/>
          <dgm:constr type="w" for="ch" forName="picture4" refType="w" fact="0.3496"/>
          <dgm:constr type="h" for="ch" forName="picture4" refType="h" fact="0.1638"/>
          <dgm:constr type="l" for="ch" forName="parent4" refType="w" fact="0"/>
          <dgm:constr type="t" for="ch" forName="parent4" refType="h" fact="0.6313"/>
          <dgm:constr type="w" for="ch" forName="parent4" refType="w" fact="0.3496"/>
          <dgm:constr type="h" for="ch" forName="parent4" refType="h" fact="0.0207"/>
          <dgm:constr type="l" for="ch" forName="picture6" refType="w" fact="0"/>
          <dgm:constr type="t" for="ch" forName="picture6" refType="h" fact="0.6638"/>
          <dgm:constr type="w" for="ch" forName="picture6" refType="w" fact="0.6307"/>
          <dgm:constr type="h" for="ch" forName="picture6" refType="h" fact="0.1638"/>
          <dgm:constr type="l" for="ch" forName="parent6" refType="w" fact="0"/>
          <dgm:constr type="t" for="ch" forName="parent6" refType="h" fact="0.8051"/>
          <dgm:constr type="w" for="ch" forName="parent6" refType="w" fact="0.6307"/>
          <dgm:constr type="h" for="ch" forName="parent6" refType="h" fact="0.0205"/>
          <dgm:constr type="l" for="ch" forName="picture7" refType="w" fact="0.6504"/>
          <dgm:constr type="t" for="ch" forName="picture7" refType="h" fact="0.6638"/>
          <dgm:constr type="w" for="ch" forName="picture7" refType="w" fact="0.3496"/>
          <dgm:constr type="h" for="ch" forName="picture7" refType="h" fact="0.1638"/>
          <dgm:constr type="l" for="ch" forName="parent7" refType="w" fact="0.6504"/>
          <dgm:constr type="t" for="ch" forName="parent7" refType="h" fact="0.8048"/>
          <dgm:constr type="w" for="ch" forName="parent7" refType="w" fact="0.3496"/>
          <dgm:constr type="h" for="ch" forName="parent7" refType="h" fact="0.0207"/>
          <dgm:constr type="l" for="ch" forName="picture8" refType="w" fact="0"/>
          <dgm:constr type="t" for="ch" forName="picture8" refType="h" fact="0.8362"/>
          <dgm:constr type="w" for="ch" forName="picture8" refType="w" fact="0.3496"/>
          <dgm:constr type="h" for="ch" forName="picture8" refType="h" fact="0.1638"/>
          <dgm:constr type="l" for="ch" forName="parent8" refType="w" fact="0"/>
          <dgm:constr type="t" for="ch" forName="parent8" refType="h" fact="0.9772"/>
          <dgm:constr type="w" for="ch" forName="parent8" refType="w" fact="0.3496"/>
          <dgm:constr type="h" for="ch" forName="parent8" refType="h" fact="0.0207"/>
          <dgm:constr type="l" for="ch" forName="picture9" refType="w" fact="0.3689"/>
          <dgm:constr type="t" for="ch" forName="picture9" refType="h" fact="0.8362"/>
          <dgm:constr type="w" for="ch" forName="picture9" refType="w" fact="0.6307"/>
          <dgm:constr type="h" for="ch" forName="picture9" refType="h" fact="0.1638"/>
          <dgm:constr type="l" for="ch" forName="parent9" refType="w" fact="0.3689"/>
          <dgm:constr type="t" for="ch" forName="parent9" refType="h" fact="0.9775"/>
          <dgm:constr type="w" for="ch" forName="parent9" refType="w" fact="0.6307"/>
          <dgm:constr type="h" for="ch" forName="parent9" refType="h" fact="0.0205"/>
        </dgm:constrLst>
      </dgm:else>
    </dgm:choose>
    <dgm:forEach name="Name11" axis="ch" ptType="node" cnt="1">
      <dgm:layoutNode name="picture1">
        <dgm:alg type="sp"/>
        <dgm:shape xmlns:r="http://schemas.openxmlformats.org/officeDocument/2006/relationships" r:blip="">
          <dgm:adjLst/>
        </dgm:shape>
        <dgm:presOf/>
        <dgm:forEach name="Name12" ref="pictureWrapper"/>
      </dgm:layoutNode>
      <dgm:layoutNode name="parent1">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3" axis="ch" ptType="node" st="2" cnt="1">
      <dgm:layoutNode name="picture2">
        <dgm:alg type="sp"/>
        <dgm:shape xmlns:r="http://schemas.openxmlformats.org/officeDocument/2006/relationships" r:blip="">
          <dgm:adjLst/>
        </dgm:shape>
        <dgm:presOf/>
        <dgm:forEach name="Name14" ref="pictureWrapper"/>
      </dgm:layoutNode>
      <dgm:layoutNode name="parent2">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5" axis="ch" ptType="node" st="3" cnt="1">
      <dgm:layoutNode name="picture3">
        <dgm:alg type="sp"/>
        <dgm:shape xmlns:r="http://schemas.openxmlformats.org/officeDocument/2006/relationships" r:blip="">
          <dgm:adjLst/>
        </dgm:shape>
        <dgm:presOf/>
        <dgm:forEach name="Name16" ref="pictureWrapper"/>
      </dgm:layoutNode>
      <dgm:layoutNode name="parent3">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7" axis="ch" ptType="node" st="4" cnt="1">
      <dgm:layoutNode name="picture4">
        <dgm:alg type="sp"/>
        <dgm:shape xmlns:r="http://schemas.openxmlformats.org/officeDocument/2006/relationships" r:blip="">
          <dgm:adjLst/>
        </dgm:shape>
        <dgm:presOf/>
        <dgm:forEach name="Name18" ref="pictureWrapper"/>
      </dgm:layoutNode>
      <dgm:layoutNode name="parent4">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19" axis="ch" ptType="node" st="5" cnt="1">
      <dgm:layoutNode name="picture5">
        <dgm:alg type="sp"/>
        <dgm:shape xmlns:r="http://schemas.openxmlformats.org/officeDocument/2006/relationships" r:blip="">
          <dgm:adjLst/>
        </dgm:shape>
        <dgm:presOf/>
        <dgm:forEach name="Name20" ref="pictureWrapper"/>
      </dgm:layoutNode>
      <dgm:layoutNode name="parent5">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1" axis="ch" ptType="node" st="6" cnt="1">
      <dgm:layoutNode name="picture6">
        <dgm:alg type="sp"/>
        <dgm:shape xmlns:r="http://schemas.openxmlformats.org/officeDocument/2006/relationships" r:blip="">
          <dgm:adjLst/>
        </dgm:shape>
        <dgm:presOf/>
        <dgm:forEach name="Name22" ref="pictureWrapper"/>
      </dgm:layoutNode>
      <dgm:layoutNode name="parent6">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3" axis="ch" ptType="node" st="7" cnt="1">
      <dgm:layoutNode name="picture7">
        <dgm:alg type="sp"/>
        <dgm:shape xmlns:r="http://schemas.openxmlformats.org/officeDocument/2006/relationships" r:blip="">
          <dgm:adjLst/>
        </dgm:shape>
        <dgm:presOf/>
        <dgm:forEach name="Name24" ref="pictureWrapper"/>
      </dgm:layoutNode>
      <dgm:layoutNode name="parent7">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5" axis="ch" ptType="node" st="8" cnt="1">
      <dgm:layoutNode name="picture8">
        <dgm:alg type="sp"/>
        <dgm:shape xmlns:r="http://schemas.openxmlformats.org/officeDocument/2006/relationships" r:blip="">
          <dgm:adjLst/>
        </dgm:shape>
        <dgm:presOf/>
        <dgm:forEach name="Name26" ref="pictureWrapper"/>
      </dgm:layoutNode>
      <dgm:layoutNode name="parent8">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Name27" axis="ch" ptType="node" st="9" cnt="1">
      <dgm:layoutNode name="picture9">
        <dgm:alg type="sp"/>
        <dgm:shape xmlns:r="http://schemas.openxmlformats.org/officeDocument/2006/relationships" r:blip="">
          <dgm:adjLst/>
        </dgm:shape>
        <dgm:presOf/>
        <dgm:forEach name="Name28" ref="pictureWrapper"/>
      </dgm:layoutNode>
      <dgm:layoutNode name="parent9">
        <dgm:varLst>
          <dgm:chMax val="0"/>
          <dgm:chPref val="0"/>
          <dgm:bulletEnabled val="1"/>
        </dgm:varLst>
        <dgm:alg type="tx">
          <dgm:param type="parTxLTRAlign" val="r"/>
          <dgm:param type="parTxRTLAlign" val="r"/>
          <dgm:param type="txAnchorVert" val="b"/>
          <dgm:param type="txAnchorVertCh" val="b"/>
        </dgm:alg>
        <dgm:shape xmlns:r="http://schemas.openxmlformats.org/officeDocument/2006/relationships" type="rect" r:blip="" hideGeom="1">
          <dgm:adjLst/>
        </dgm:shape>
        <dgm:presOf axis="desOrSelf" ptType="node"/>
        <dgm:constrLst>
          <dgm:constr type="lMarg" refType="primFontSz" fact="0.3"/>
          <dgm:constr type="rMarg" refType="primFontSz" fact="0.3"/>
          <dgm:constr type="tMarg" refType="primFontSz" fact="0.1"/>
          <dgm:constr type="bMarg" refType="primFontSz" fact="0.1"/>
        </dgm:constrLst>
        <dgm:ruleLst>
          <dgm:rule type="primFontSz" val="5" fact="NaN" max="NaN"/>
        </dgm:ruleLst>
      </dgm:layoutNode>
    </dgm:forEach>
    <dgm:forEach name="wrapper" axis="self" ptType="parTrans">
      <dgm:forEach name="pictureWrapper" axis="self">
        <dgm:layoutNode name="picture" styleLbl="alignImgPlace1">
          <dgm:alg type="sp"/>
          <dgm:shape xmlns:r="http://schemas.openxmlformats.org/officeDocument/2006/relationships" type="rect" r:blip="" blipPhldr="1">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DA51639-B2D6-4652-B8C3-1B4C224A7BAF}" type="datetimeFigureOut">
              <a:rPr lang="en-US" smtClean="0"/>
              <a:t>7/16/2025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4563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975206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82095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74497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650900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09385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C48EC7-AF6A-48D3-8284-14BACBEBDD84}"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250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1003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891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3203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43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0249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7/16/2025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17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7/16/2025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35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7/16/2025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40657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2416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82441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C48EC7-AF6A-48D3-8284-14BACBEBDD84}" type="datetimeFigureOut">
              <a:rPr lang="en-US" smtClean="0"/>
              <a:t>7/16/2025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6890717"/>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60255" y="1280160"/>
            <a:ext cx="7874534" cy="4271555"/>
          </a:xfrm>
          <a:blipFill>
            <a:blip r:embed="rId2"/>
            <a:stretch>
              <a:fillRect/>
            </a:stretch>
          </a:blipFill>
        </p:spPr>
        <p:txBody>
          <a:bodyPr>
            <a:normAutofit fontScale="90000"/>
          </a:bodyPr>
          <a:lstStyle/>
          <a:p>
            <a:r>
              <a:rPr lang="en-US" sz="2800" b="1" dirty="0"/>
              <a:t/>
            </a:r>
            <a:br>
              <a:rPr lang="en-US" sz="2800" b="1" dirty="0"/>
            </a:br>
            <a:r>
              <a:rPr lang="en-IN" sz="2800" b="1" dirty="0"/>
              <a:t/>
            </a:r>
            <a:br>
              <a:rPr lang="en-IN" sz="2800" b="1" dirty="0"/>
            </a:br>
            <a:r>
              <a:rPr lang="en-IN" sz="2800" b="1" dirty="0"/>
              <a:t/>
            </a:r>
            <a:br>
              <a:rPr lang="en-IN" sz="2800" b="1" dirty="0"/>
            </a:br>
            <a:r>
              <a:rPr lang="en-IN" sz="2800" b="1" dirty="0"/>
              <a:t/>
            </a:r>
            <a:br>
              <a:rPr lang="en-IN" sz="2800" b="1" dirty="0"/>
            </a:br>
            <a:r>
              <a:rPr lang="en-IN" sz="6000" b="1" dirty="0">
                <a:solidFill>
                  <a:schemeClr val="bg2"/>
                </a:solidFill>
                <a:latin typeface="Arial Rounded MT Bold" panose="020F0704030504030204" pitchFamily="34" charset="0"/>
              </a:rPr>
              <a:t/>
            </a:r>
            <a:br>
              <a:rPr lang="en-IN" sz="6000" b="1" dirty="0">
                <a:solidFill>
                  <a:schemeClr val="bg2"/>
                </a:solidFill>
                <a:latin typeface="Arial Rounded MT Bold" panose="020F0704030504030204" pitchFamily="34" charset="0"/>
              </a:rPr>
            </a:br>
            <a:r>
              <a:rPr lang="en-IN" sz="6000" b="1" dirty="0">
                <a:solidFill>
                  <a:schemeClr val="bg2"/>
                </a:solidFill>
                <a:latin typeface="Arial Rounded MT Bold" panose="020F0704030504030204" pitchFamily="34" charset="0"/>
              </a:rPr>
              <a:t/>
            </a:r>
            <a:br>
              <a:rPr lang="en-IN" sz="6000" b="1" dirty="0">
                <a:solidFill>
                  <a:schemeClr val="bg2"/>
                </a:solidFill>
                <a:latin typeface="Arial Rounded MT Bold" panose="020F0704030504030204" pitchFamily="34" charset="0"/>
              </a:rPr>
            </a:br>
            <a:r>
              <a:rPr lang="en-IN" sz="6000" b="1" dirty="0">
                <a:solidFill>
                  <a:schemeClr val="bg2"/>
                </a:solidFill>
                <a:latin typeface="Arial Rounded MT Bold" panose="020F0704030504030204" pitchFamily="34" charset="0"/>
              </a:rPr>
              <a:t/>
            </a:r>
            <a:br>
              <a:rPr lang="en-IN" sz="6000" b="1" dirty="0">
                <a:solidFill>
                  <a:schemeClr val="bg2"/>
                </a:solidFill>
                <a:latin typeface="Arial Rounded MT Bold" panose="020F0704030504030204" pitchFamily="34" charset="0"/>
              </a:rPr>
            </a:br>
            <a:r>
              <a:rPr lang="en-IN" sz="5300" b="1" dirty="0">
                <a:solidFill>
                  <a:schemeClr val="bg2"/>
                </a:solidFill>
                <a:latin typeface="Gill Sans MT" panose="020B0502020104020203" pitchFamily="34" charset="0"/>
              </a:rPr>
              <a:t>HIGH CLOUD AIRLINES</a:t>
            </a:r>
            <a:r>
              <a:rPr lang="en-IN" b="1" dirty="0">
                <a:solidFill>
                  <a:schemeClr val="bg2"/>
                </a:solidFill>
                <a:latin typeface="Arial Rounded MT Bold" panose="020F0704030504030204" pitchFamily="34" charset="0"/>
              </a:rPr>
              <a:t/>
            </a:r>
            <a:br>
              <a:rPr lang="en-IN" b="1" dirty="0">
                <a:solidFill>
                  <a:schemeClr val="bg2"/>
                </a:solidFill>
                <a:latin typeface="Arial Rounded MT Bold" panose="020F0704030504030204" pitchFamily="34" charset="0"/>
              </a:rPr>
            </a:br>
            <a:r>
              <a:rPr lang="en-US" sz="2400" b="1" dirty="0"/>
              <a:t>Approach to Enhancing Customer Satisfaction and Operational Efficiency.</a:t>
            </a:r>
            <a:r>
              <a:rPr lang="en-IN" sz="2400" b="1" dirty="0"/>
              <a:t/>
            </a:r>
            <a:br>
              <a:rPr lang="en-IN" sz="2400" b="1"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IN" sz="2800" b="1" dirty="0"/>
              <a:t/>
            </a:r>
            <a:br>
              <a:rPr lang="en-IN" sz="2800" b="1" dirty="0"/>
            </a:br>
            <a:r>
              <a:rPr lang="en-IN" sz="2800" b="1" dirty="0"/>
              <a:t/>
            </a:r>
            <a:br>
              <a:rPr lang="en-IN" sz="2800" b="1" dirty="0"/>
            </a:br>
            <a:r>
              <a:rPr lang="en-IN" sz="2800" b="1" dirty="0"/>
              <a:t/>
            </a:r>
            <a:br>
              <a:rPr lang="en-IN" sz="2800" b="1" dirty="0"/>
            </a:br>
            <a:r>
              <a:rPr lang="en-IN" sz="2800" b="1" dirty="0"/>
              <a:t/>
            </a:r>
            <a:br>
              <a:rPr lang="en-IN" sz="2800" b="1" dirty="0"/>
            </a:br>
            <a:r>
              <a:rPr lang="en-IN" sz="2800" b="1" dirty="0"/>
              <a:t/>
            </a:r>
            <a:br>
              <a:rPr lang="en-IN" sz="2800" b="1" dirty="0"/>
            </a:br>
            <a:endParaRPr lang="en-IN" sz="2800" b="1" dirty="0"/>
          </a:p>
        </p:txBody>
      </p:sp>
      <p:sp>
        <p:nvSpPr>
          <p:cNvPr id="3" name="Subtitle 2"/>
          <p:cNvSpPr>
            <a:spLocks noGrp="1"/>
          </p:cNvSpPr>
          <p:nvPr>
            <p:ph type="subTitle" idx="1"/>
          </p:nvPr>
        </p:nvSpPr>
        <p:spPr>
          <a:xfrm>
            <a:off x="1985554" y="5687858"/>
            <a:ext cx="8436893" cy="1157080"/>
          </a:xfrm>
        </p:spPr>
        <p:txBody>
          <a:bodyPr>
            <a:noAutofit/>
          </a:bodyPr>
          <a:lstStyle/>
          <a:p>
            <a:r>
              <a:rPr lang="en-US" sz="2000" b="1" dirty="0">
                <a:solidFill>
                  <a:schemeClr val="bg2"/>
                </a:solidFill>
                <a:ea typeface="Arial Unicode MS" panose="020B0604020202020204" pitchFamily="34" charset="-128"/>
                <a:cs typeface="Arial Unicode MS" panose="020B0604020202020204" pitchFamily="34" charset="-128"/>
              </a:rPr>
              <a:t>-</a:t>
            </a:r>
            <a:r>
              <a:rPr lang="en-US" sz="1800" b="1" dirty="0">
                <a:solidFill>
                  <a:schemeClr val="bg2"/>
                </a:solidFill>
                <a:ea typeface="Arial Unicode MS" panose="020B0604020202020204" pitchFamily="34" charset="-128"/>
                <a:cs typeface="Arial Unicode MS" panose="020B0604020202020204" pitchFamily="34" charset="-128"/>
              </a:rPr>
              <a:t>Presented by Group-1 ( </a:t>
            </a:r>
            <a:r>
              <a:rPr lang="en-US" sz="1800" b="1" dirty="0" err="1">
                <a:solidFill>
                  <a:schemeClr val="bg2"/>
                </a:solidFill>
                <a:ea typeface="Arial Unicode MS" panose="020B0604020202020204" pitchFamily="34" charset="-128"/>
                <a:cs typeface="Arial Unicode MS" panose="020B0604020202020204" pitchFamily="34" charset="-128"/>
              </a:rPr>
              <a:t>Pallavi</a:t>
            </a:r>
            <a:r>
              <a:rPr lang="en-US" sz="1800" b="1" dirty="0">
                <a:solidFill>
                  <a:schemeClr val="bg2"/>
                </a:solidFill>
                <a:ea typeface="Arial Unicode MS" panose="020B0604020202020204" pitchFamily="34" charset="-128"/>
                <a:cs typeface="Arial Unicode MS" panose="020B0604020202020204" pitchFamily="34" charset="-128"/>
              </a:rPr>
              <a:t>, </a:t>
            </a:r>
            <a:r>
              <a:rPr lang="en-US" sz="1800" b="1" dirty="0" err="1">
                <a:solidFill>
                  <a:schemeClr val="bg2"/>
                </a:solidFill>
                <a:ea typeface="Arial Unicode MS" panose="020B0604020202020204" pitchFamily="34" charset="-128"/>
                <a:cs typeface="Arial Unicode MS" panose="020B0604020202020204" pitchFamily="34" charset="-128"/>
              </a:rPr>
              <a:t>Isha</a:t>
            </a:r>
            <a:r>
              <a:rPr lang="en-US" sz="1800" b="1" dirty="0">
                <a:solidFill>
                  <a:schemeClr val="bg2"/>
                </a:solidFill>
                <a:ea typeface="Arial Unicode MS" panose="020B0604020202020204" pitchFamily="34" charset="-128"/>
                <a:cs typeface="Arial Unicode MS" panose="020B0604020202020204" pitchFamily="34" charset="-128"/>
              </a:rPr>
              <a:t>, </a:t>
            </a:r>
            <a:r>
              <a:rPr lang="en-US" sz="1800" b="1" dirty="0" err="1">
                <a:solidFill>
                  <a:schemeClr val="bg2"/>
                </a:solidFill>
                <a:ea typeface="Arial Unicode MS" panose="020B0604020202020204" pitchFamily="34" charset="-128"/>
                <a:cs typeface="Arial Unicode MS" panose="020B0604020202020204" pitchFamily="34" charset="-128"/>
              </a:rPr>
              <a:t>Sonal</a:t>
            </a:r>
            <a:r>
              <a:rPr lang="en-US" sz="1800" b="1" dirty="0">
                <a:solidFill>
                  <a:schemeClr val="bg2"/>
                </a:solidFill>
                <a:ea typeface="Arial Unicode MS" panose="020B0604020202020204" pitchFamily="34" charset="-128"/>
                <a:cs typeface="Arial Unicode MS" panose="020B0604020202020204" pitchFamily="34" charset="-128"/>
              </a:rPr>
              <a:t>, Minnow)</a:t>
            </a:r>
            <a:r>
              <a:rPr lang="en-US" sz="1800" dirty="0">
                <a:solidFill>
                  <a:schemeClr val="bg2"/>
                </a:solidFill>
              </a:rPr>
              <a:t> </a:t>
            </a:r>
          </a:p>
          <a:p>
            <a:r>
              <a:rPr lang="en-US" sz="2400" dirty="0">
                <a:solidFill>
                  <a:schemeClr val="bg2"/>
                </a:solidFill>
              </a:rPr>
              <a:t>Mentored by: Mr. </a:t>
            </a:r>
            <a:r>
              <a:rPr lang="en-US" sz="2400" b="1" dirty="0" err="1">
                <a:solidFill>
                  <a:schemeClr val="bg2"/>
                </a:solidFill>
              </a:rPr>
              <a:t>Himavanth</a:t>
            </a:r>
            <a:r>
              <a:rPr lang="en-US" sz="2400" dirty="0">
                <a:solidFill>
                  <a:schemeClr val="bg2"/>
                </a:solidFill>
              </a:rPr>
              <a:t> | Co-Mentored by: Mr. </a:t>
            </a:r>
            <a:r>
              <a:rPr lang="en-US" sz="2400" dirty="0" err="1">
                <a:solidFill>
                  <a:schemeClr val="bg2"/>
                </a:solidFill>
              </a:rPr>
              <a:t>Pavan</a:t>
            </a:r>
            <a:r>
              <a:rPr lang="en-US" sz="2400" dirty="0">
                <a:solidFill>
                  <a:schemeClr val="bg2"/>
                </a:solidFill>
              </a:rPr>
              <a:t> Kumar</a:t>
            </a:r>
          </a:p>
          <a:p>
            <a:endParaRPr lang="en-IN" sz="1800" b="1" dirty="0">
              <a:solidFill>
                <a:schemeClr val="bg2"/>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5" name="Diagram 4"/>
          <p:cNvGraphicFramePr/>
          <p:nvPr>
            <p:extLst>
              <p:ext uri="{D42A27DB-BD31-4B8C-83A1-F6EECF244321}">
                <p14:modId xmlns:p14="http://schemas.microsoft.com/office/powerpoint/2010/main" val="2795456592"/>
              </p:ext>
            </p:extLst>
          </p:nvPr>
        </p:nvGraphicFramePr>
        <p:xfrm>
          <a:off x="2157741" y="3742006"/>
          <a:ext cx="261902" cy="505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265724091"/>
              </p:ext>
            </p:extLst>
          </p:nvPr>
        </p:nvGraphicFramePr>
        <p:xfrm flipV="1">
          <a:off x="4874624" y="157242"/>
          <a:ext cx="533399" cy="457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Picture 1"/>
          <p:cNvPicPr>
            <a:picLocks noChangeAspect="1"/>
          </p:cNvPicPr>
          <p:nvPr/>
        </p:nvPicPr>
        <p:blipFill rotWithShape="1">
          <a:blip r:embed="rId13">
            <a:extLst>
              <a:ext uri="{28A0092B-C50C-407E-A947-70E740481C1C}">
                <a14:useLocalDpi xmlns:a14="http://schemas.microsoft.com/office/drawing/2010/main" val="0"/>
              </a:ext>
            </a:extLst>
          </a:blip>
          <a:srcRect t="31861" r="67807" b="35448"/>
          <a:stretch/>
        </p:blipFill>
        <p:spPr>
          <a:xfrm>
            <a:off x="11137174" y="0"/>
            <a:ext cx="1054826" cy="9144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24458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30" y="509451"/>
            <a:ext cx="9601196" cy="992775"/>
          </a:xfrm>
        </p:spPr>
        <p:txBody>
          <a:bodyPr/>
          <a:lstStyle/>
          <a:p>
            <a:r>
              <a:rPr lang="en-US" b="1" dirty="0"/>
              <a:t>EXCEL</a:t>
            </a:r>
            <a:endParaRPr lang="en-IN"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63" y="1345474"/>
            <a:ext cx="11247120" cy="504226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1861" r="67807" b="35448"/>
          <a:stretch/>
        </p:blipFill>
        <p:spPr>
          <a:xfrm>
            <a:off x="11289574" y="152401"/>
            <a:ext cx="1054826" cy="6425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0751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51" y="444136"/>
            <a:ext cx="10813866" cy="966652"/>
          </a:xfrm>
        </p:spPr>
        <p:txBody>
          <a:bodyPr>
            <a:normAutofit/>
          </a:bodyPr>
          <a:lstStyle/>
          <a:p>
            <a:r>
              <a:rPr lang="en-US" b="1" dirty="0"/>
              <a:t>TABLEAU</a:t>
            </a:r>
            <a:endParaRPr lang="en-IN" b="1"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1861" r="67807" b="35448"/>
          <a:stretch/>
        </p:blipFill>
        <p:spPr>
          <a:xfrm>
            <a:off x="11137174" y="0"/>
            <a:ext cx="1054826" cy="66620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25" y="1285512"/>
            <a:ext cx="11234057" cy="5089162"/>
          </a:xfrm>
          <a:prstGeom prst="rect">
            <a:avLst/>
          </a:prstGeom>
        </p:spPr>
      </p:pic>
    </p:spTree>
    <p:extLst>
      <p:ext uri="{BB962C8B-B14F-4D97-AF65-F5344CB8AC3E}">
        <p14:creationId xmlns:p14="http://schemas.microsoft.com/office/powerpoint/2010/main" val="3386603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1427" y="310328"/>
            <a:ext cx="9601196" cy="1303867"/>
          </a:xfrm>
        </p:spPr>
        <p:txBody>
          <a:bodyPr>
            <a:normAutofit/>
          </a:bodyPr>
          <a:lstStyle/>
          <a:p>
            <a:r>
              <a:rPr lang="en-US" sz="5400" b="1" dirty="0"/>
              <a:t>Power BI</a:t>
            </a:r>
            <a:endParaRPr lang="en-IN" sz="5400" b="1" dirty="0"/>
          </a:p>
        </p:txBody>
      </p:sp>
      <p:pic>
        <p:nvPicPr>
          <p:cNvPr id="5" name="Picture 4">
            <a:extLst>
              <a:ext uri="{FF2B5EF4-FFF2-40B4-BE49-F238E27FC236}">
                <a16:creationId xmlns:a16="http://schemas.microsoft.com/office/drawing/2014/main" id="{874FF513-A04B-8BA5-2CF0-D7E748FCB6D6}"/>
              </a:ext>
            </a:extLst>
          </p:cNvPr>
          <p:cNvPicPr>
            <a:picLocks noChangeAspect="1"/>
          </p:cNvPicPr>
          <p:nvPr/>
        </p:nvPicPr>
        <p:blipFill>
          <a:blip r:embed="rId2"/>
          <a:stretch>
            <a:fillRect/>
          </a:stretch>
        </p:blipFill>
        <p:spPr>
          <a:xfrm>
            <a:off x="470263" y="1352939"/>
            <a:ext cx="11273246" cy="503479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1861" r="67807" b="35448"/>
          <a:stretch/>
        </p:blipFill>
        <p:spPr>
          <a:xfrm>
            <a:off x="11137174" y="0"/>
            <a:ext cx="1054826" cy="783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888602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498" y="523519"/>
            <a:ext cx="10058400" cy="1083213"/>
          </a:xfrm>
          <a:effectLst>
            <a:glow rad="127000">
              <a:schemeClr val="bg2"/>
            </a:glow>
          </a:effectLst>
          <a:scene3d>
            <a:camera prst="orthographicFront"/>
            <a:lightRig rig="threePt" dir="t"/>
          </a:scene3d>
          <a:sp3d>
            <a:bevelT prst="relaxedInset"/>
          </a:sp3d>
        </p:spPr>
        <p:txBody>
          <a:bodyPr>
            <a:normAutofit/>
          </a:bodyPr>
          <a:lstStyle/>
          <a:p>
            <a:pPr algn="ctr"/>
            <a:r>
              <a:rPr lang="en-US" sz="5400" b="1" dirty="0">
                <a:effectLst>
                  <a:outerShdw blurRad="50800" dist="38100" dir="8100000" algn="tr" rotWithShape="0">
                    <a:prstClr val="black">
                      <a:alpha val="40000"/>
                    </a:prstClr>
                  </a:outerShdw>
                </a:effectLst>
                <a:latin typeface="Calibri" panose="020F0502020204030204" pitchFamily="34" charset="0"/>
                <a:cs typeface="Calibri" panose="020F0502020204030204" pitchFamily="34" charset="0"/>
              </a:rPr>
              <a:t>Challenges Faced</a:t>
            </a:r>
          </a:p>
        </p:txBody>
      </p:sp>
      <p:sp>
        <p:nvSpPr>
          <p:cNvPr id="3" name="Content Placeholder 2"/>
          <p:cNvSpPr>
            <a:spLocks noGrp="1"/>
          </p:cNvSpPr>
          <p:nvPr>
            <p:ph idx="1"/>
          </p:nvPr>
        </p:nvSpPr>
        <p:spPr>
          <a:xfrm>
            <a:off x="901338" y="1606732"/>
            <a:ext cx="10332720" cy="4480560"/>
          </a:xfrm>
          <a:blipFill>
            <a:blip r:embed="rId2"/>
            <a:stretch>
              <a:fillRect/>
            </a:stretch>
          </a:blipFill>
        </p:spPr>
        <p:txBody>
          <a:bodyPr>
            <a:normAutofit fontScale="92500" lnSpcReduction="10000"/>
          </a:bodyPr>
          <a:lstStyle/>
          <a:p>
            <a:pPr marL="0" indent="0">
              <a:buNone/>
            </a:pPr>
            <a:r>
              <a:rPr lang="en-US" sz="2200" dirty="0">
                <a:latin typeface="Calibri" panose="020F0502020204030204" pitchFamily="34" charset="0"/>
                <a:cs typeface="Calibri" panose="020F0502020204030204" pitchFamily="34" charset="0"/>
              </a:rPr>
              <a:t>While working on the High Cloud Airlines project, our team did not face any major challenges, thanks to effective communication, strong teamwork, and mutual support.</a:t>
            </a:r>
          </a:p>
          <a:p>
            <a:pPr marL="0" indent="0">
              <a:buNone/>
            </a:pPr>
            <a:r>
              <a:rPr lang="en-US" sz="2200" dirty="0">
                <a:latin typeface="Calibri" panose="020F0502020204030204" pitchFamily="34" charset="0"/>
                <a:cs typeface="Calibri" panose="020F0502020204030204" pitchFamily="34" charset="0"/>
              </a:rPr>
              <a:t>Some minor areas where we had to stay attentive included:</a:t>
            </a:r>
          </a:p>
          <a:p>
            <a:pPr marL="0" indent="0">
              <a:buNone/>
            </a:pPr>
            <a:endParaRPr lang="en-US" sz="2200" dirty="0">
              <a:latin typeface="Calibri" panose="020F0502020204030204" pitchFamily="34" charset="0"/>
              <a:cs typeface="Calibri" panose="020F0502020204030204" pitchFamily="34" charset="0"/>
            </a:endParaRPr>
          </a:p>
          <a:p>
            <a:endParaRPr lang="en-US" sz="2200" b="1" dirty="0">
              <a:latin typeface="Calibri" panose="020F0502020204030204" pitchFamily="34" charset="0"/>
              <a:cs typeface="Calibri" panose="020F0502020204030204" pitchFamily="34" charset="0"/>
            </a:endParaRPr>
          </a:p>
          <a:p>
            <a:endParaRPr lang="en-US" sz="2200" b="1"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Understanding the business questions clearly</a:t>
            </a:r>
            <a:r>
              <a:rPr lang="en-US" sz="2200" dirty="0">
                <a:latin typeface="Calibri" panose="020F0502020204030204" pitchFamily="34" charset="0"/>
                <a:cs typeface="Calibri" panose="020F0502020204030204" pitchFamily="34" charset="0"/>
              </a:rPr>
              <a:t> before approaching the data</a:t>
            </a:r>
          </a:p>
          <a:p>
            <a:r>
              <a:rPr lang="en-US" sz="2200" dirty="0">
                <a:latin typeface="Calibri" panose="020F0502020204030204" pitchFamily="34" charset="0"/>
                <a:cs typeface="Calibri" panose="020F0502020204030204" pitchFamily="34" charset="0"/>
              </a:rPr>
              <a:t>Ensuring </a:t>
            </a:r>
            <a:r>
              <a:rPr lang="en-US" sz="2200" b="1" dirty="0">
                <a:latin typeface="Calibri" panose="020F0502020204030204" pitchFamily="34" charset="0"/>
                <a:cs typeface="Calibri" panose="020F0502020204030204" pitchFamily="34" charset="0"/>
              </a:rPr>
              <a:t>accuracy and consistency</a:t>
            </a:r>
            <a:r>
              <a:rPr lang="en-US" sz="2200" dirty="0">
                <a:latin typeface="Calibri" panose="020F0502020204030204" pitchFamily="34" charset="0"/>
                <a:cs typeface="Calibri" panose="020F0502020204030204" pitchFamily="34" charset="0"/>
              </a:rPr>
              <a:t> while switching between tools like Excel, SQL, Tableau, and Power BI</a:t>
            </a:r>
          </a:p>
          <a:p>
            <a:r>
              <a:rPr lang="en-US" sz="2200" dirty="0">
                <a:latin typeface="Calibri" panose="020F0502020204030204" pitchFamily="34" charset="0"/>
                <a:cs typeface="Calibri" panose="020F0502020204030204" pitchFamily="34" charset="0"/>
              </a:rPr>
              <a:t>Overall, the collaborative environment and everyone’s active contribution helped us complete the project smoothly and efficiently</a:t>
            </a:r>
            <a:r>
              <a:rPr lang="en-US" dirty="0"/>
              <a:t>.</a:t>
            </a:r>
          </a:p>
          <a:p>
            <a:endParaRPr lang="en-IN"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1861" r="67807" b="35448"/>
          <a:stretch/>
        </p:blipFill>
        <p:spPr>
          <a:xfrm>
            <a:off x="11137174" y="0"/>
            <a:ext cx="1054826" cy="783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319475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endParaRPr lang="en-IN" b="1" dirty="0"/>
          </a:p>
        </p:txBody>
      </p:sp>
      <p:sp>
        <p:nvSpPr>
          <p:cNvPr id="3" name="Content Placeholder 2"/>
          <p:cNvSpPr>
            <a:spLocks noGrp="1"/>
          </p:cNvSpPr>
          <p:nvPr>
            <p:ph idx="1"/>
          </p:nvPr>
        </p:nvSpPr>
        <p:spPr/>
        <p:txBody>
          <a:bodyPr/>
          <a:lstStyle/>
          <a:p>
            <a:r>
              <a:rPr lang="en-US" dirty="0"/>
              <a:t>Our analysis of High Cloud Airlines revealed valuable insights into passenger behavior, route performance, and carrier efficiency. The consistent increase in load factor over the years signifies improved operational efficiency and effective passenger management. Tools like Excel, SQL, Tableau, and Power BI enabled us to visualize trends clearly and support data-driven decision-making. The project highlighted how analytics can empower airlines to optimize operations, enhance customer satisfaction, and drive business growth.</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1861" r="67807" b="35448"/>
          <a:stretch/>
        </p:blipFill>
        <p:spPr>
          <a:xfrm>
            <a:off x="11137174" y="0"/>
            <a:ext cx="1054826" cy="783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429087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Autofit/>
          </a:bodyPr>
          <a:lstStyle/>
          <a:p>
            <a:r>
              <a:rPr lang="en-US" sz="6000" b="1" dirty="0" smtClean="0"/>
              <a:t>SUGGESTION</a:t>
            </a:r>
            <a:endParaRPr lang="en-IN" sz="6000" b="1" dirty="0"/>
          </a:p>
        </p:txBody>
      </p:sp>
      <p:sp>
        <p:nvSpPr>
          <p:cNvPr id="4" name="Rectangle 1"/>
          <p:cNvSpPr>
            <a:spLocks noGrp="1" noChangeArrowheads="1"/>
          </p:cNvSpPr>
          <p:nvPr>
            <p:ph idx="1"/>
          </p:nvPr>
        </p:nvSpPr>
        <p:spPr bwMode="auto">
          <a:xfrm>
            <a:off x="1595847" y="2698367"/>
            <a:ext cx="9651273"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Focus on Underperforming Carriers:</a:t>
            </a:r>
            <a:r>
              <a:rPr kumimoji="0" lang="en-US" altLang="en-US" sz="1400" b="0" i="0" u="none" strike="noStrike" cap="none" normalizeH="0" baseline="0" dirty="0">
                <a:ln>
                  <a:noFill/>
                </a:ln>
                <a:solidFill>
                  <a:schemeClr val="tx1"/>
                </a:solidFill>
                <a:effectLst/>
                <a:latin typeface="Arial" panose="020B0604020202020204" pitchFamily="34" charset="0"/>
              </a:rPr>
              <a:t> Airlines like Acropolis Aviation and Hainan Airlines show low seat utilization; targeted strategies like marketing offers or schedule optimization could help boost their load factors.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Leverage Peak Seasons:</a:t>
            </a:r>
            <a:r>
              <a:rPr kumimoji="0" lang="en-US" altLang="en-US" sz="1400" b="0" i="0" u="none" strike="noStrike" cap="none" normalizeH="0" baseline="0" dirty="0">
                <a:ln>
                  <a:noFill/>
                </a:ln>
                <a:solidFill>
                  <a:schemeClr val="tx1"/>
                </a:solidFill>
                <a:effectLst/>
                <a:latin typeface="Arial" panose="020B0604020202020204" pitchFamily="34" charset="0"/>
              </a:rPr>
              <a:t> Since certain years like 2011 and 2013 showed peak efficiency, analyzing what worked during those periods can help replicate success.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Invest in Predictive Analytics:</a:t>
            </a:r>
            <a:r>
              <a:rPr kumimoji="0" lang="en-US" altLang="en-US" sz="1400" b="0" i="0" u="none" strike="noStrike" cap="none" normalizeH="0" baseline="0" dirty="0">
                <a:ln>
                  <a:noFill/>
                </a:ln>
                <a:solidFill>
                  <a:schemeClr val="tx1"/>
                </a:solidFill>
                <a:effectLst/>
                <a:latin typeface="Arial" panose="020B0604020202020204" pitchFamily="34" charset="0"/>
              </a:rPr>
              <a:t> Use advanced forecasting techniques to anticipate passenger demand and plan routes more strategically.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Improve Weekend Planning:</a:t>
            </a:r>
            <a:r>
              <a:rPr kumimoji="0" lang="en-US" altLang="en-US" sz="1400" b="0" i="0" u="none" strike="noStrike" cap="none" normalizeH="0" baseline="0" dirty="0">
                <a:ln>
                  <a:noFill/>
                </a:ln>
                <a:solidFill>
                  <a:schemeClr val="tx1"/>
                </a:solidFill>
                <a:effectLst/>
                <a:latin typeface="Arial" panose="020B0604020202020204" pitchFamily="34" charset="0"/>
              </a:rPr>
              <a:t> If weekend vs weekday comparisons show discrepancies, the airline should adapt flight frequency and pricing based on demand trends.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Tool Integration for Real-Time Decisions:</a:t>
            </a:r>
            <a:r>
              <a:rPr kumimoji="0" lang="en-US" altLang="en-US" sz="1400" b="0" i="0" u="none" strike="noStrike" cap="none" normalizeH="0" baseline="0" dirty="0">
                <a:ln>
                  <a:noFill/>
                </a:ln>
                <a:solidFill>
                  <a:schemeClr val="tx1"/>
                </a:solidFill>
                <a:effectLst/>
                <a:latin typeface="Arial" panose="020B0604020202020204" pitchFamily="34" charset="0"/>
              </a:rPr>
              <a:t> Implement a system where dashboards from tools like Power BI and Tableau are used live for continuous monitoring and quicker responses</a:t>
            </a:r>
            <a:r>
              <a:rPr kumimoji="0" lang="en-US" altLang="en-US" sz="1000" b="0" i="0" u="none" strike="noStrike" cap="none" normalizeH="0" baseline="0" dirty="0">
                <a:ln>
                  <a:noFill/>
                </a:ln>
                <a:solidFill>
                  <a:schemeClr val="tx1"/>
                </a:solidFill>
                <a:effectLst/>
                <a:latin typeface="Arial" panose="020B0604020202020204" pitchFamily="34" charset="0"/>
              </a:rPr>
              <a:t>.</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31861" r="67807" b="35448"/>
          <a:stretch/>
        </p:blipFill>
        <p:spPr>
          <a:xfrm>
            <a:off x="11137174" y="0"/>
            <a:ext cx="1054826" cy="783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92996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6397" y="2769326"/>
            <a:ext cx="9601196" cy="2011679"/>
          </a:xfrm>
        </p:spPr>
        <p:txBody>
          <a:bodyPr>
            <a:normAutofit/>
          </a:bodyPr>
          <a:lstStyle/>
          <a:p>
            <a:r>
              <a:rPr lang="en-US"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IN" sz="8000" b="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1861" r="67807" b="35448"/>
          <a:stretch/>
        </p:blipFill>
        <p:spPr>
          <a:xfrm>
            <a:off x="11211198" y="0"/>
            <a:ext cx="1054826" cy="78377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574556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938108"/>
          </a:xfrm>
        </p:spPr>
        <p:txBody>
          <a:bodyPr>
            <a:normAutofit/>
          </a:bodyPr>
          <a:lstStyle/>
          <a:p>
            <a:r>
              <a:rPr lang="en-US" sz="4800" b="1" dirty="0"/>
              <a:t>CONTENTS</a:t>
            </a:r>
            <a:endParaRPr lang="en-IN" sz="4800" b="1" dirty="0"/>
          </a:p>
        </p:txBody>
      </p:sp>
      <p:sp>
        <p:nvSpPr>
          <p:cNvPr id="3" name="Rectangle 2"/>
          <p:cNvSpPr/>
          <p:nvPr/>
        </p:nvSpPr>
        <p:spPr>
          <a:xfrm>
            <a:off x="2685016" y="2627701"/>
            <a:ext cx="5022401" cy="3108543"/>
          </a:xfrm>
          <a:prstGeom prst="rect">
            <a:avLst/>
          </a:prstGeom>
          <a:noFill/>
        </p:spPr>
        <p:txBody>
          <a:bodyPr wrap="none" lIns="91440" tIns="45720" rIns="91440" bIns="45720">
            <a:spAutoFit/>
          </a:bodyPr>
          <a:lstStyle/>
          <a:p>
            <a:pPr marL="571500" indent="-571500">
              <a:buFont typeface="Wingdings" panose="05000000000000000000" pitchFamily="2" charset="2"/>
              <a:buChar char="q"/>
            </a:pPr>
            <a:r>
              <a:rPr lang="en-US" sz="2800" b="1" dirty="0">
                <a:ln w="0"/>
                <a:effectLst>
                  <a:outerShdw blurRad="38100" dist="19050" dir="2700000" algn="tl" rotWithShape="0">
                    <a:schemeClr val="dk1">
                      <a:alpha val="40000"/>
                    </a:schemeClr>
                  </a:outerShdw>
                </a:effectLst>
              </a:rPr>
              <a:t>Project overview</a:t>
            </a:r>
          </a:p>
          <a:p>
            <a:pPr marL="571500" indent="-571500">
              <a:buFont typeface="Wingdings" panose="05000000000000000000" pitchFamily="2" charset="2"/>
              <a:buChar char="q"/>
            </a:pPr>
            <a:r>
              <a:rPr lang="en-US" sz="2800" b="1" dirty="0">
                <a:ln w="0"/>
                <a:effectLst>
                  <a:outerShdw blurRad="38100" dist="19050" dir="2700000" algn="tl" rotWithShape="0">
                    <a:schemeClr val="dk1">
                      <a:alpha val="40000"/>
                    </a:schemeClr>
                  </a:outerShdw>
                </a:effectLst>
              </a:rPr>
              <a:t>Dashboard &amp; Analysis work</a:t>
            </a:r>
          </a:p>
          <a:p>
            <a:pPr marL="571500" indent="-571500">
              <a:buFont typeface="Wingdings" panose="05000000000000000000" pitchFamily="2" charset="2"/>
              <a:buChar char="q"/>
            </a:pPr>
            <a:r>
              <a:rPr lang="en-US" sz="2800" b="1" dirty="0">
                <a:ln w="0"/>
                <a:effectLst>
                  <a:outerShdw blurRad="38100" dist="19050" dir="2700000" algn="tl" rotWithShape="0">
                    <a:schemeClr val="dk1">
                      <a:alpha val="40000"/>
                    </a:schemeClr>
                  </a:outerShdw>
                </a:effectLst>
              </a:rPr>
              <a:t>KPIs</a:t>
            </a:r>
          </a:p>
          <a:p>
            <a:pPr marL="571500" indent="-571500">
              <a:buFont typeface="Wingdings" panose="05000000000000000000" pitchFamily="2" charset="2"/>
              <a:buChar char="q"/>
            </a:pPr>
            <a:r>
              <a:rPr lang="en-US" sz="2800" b="1" dirty="0">
                <a:ln w="0"/>
                <a:effectLst>
                  <a:outerShdw blurRad="38100" dist="19050" dir="2700000" algn="tl" rotWithShape="0">
                    <a:schemeClr val="dk1">
                      <a:alpha val="40000"/>
                    </a:schemeClr>
                  </a:outerShdw>
                </a:effectLst>
              </a:rPr>
              <a:t>Dashboards</a:t>
            </a:r>
          </a:p>
          <a:p>
            <a:pPr marL="571500" indent="-571500">
              <a:buFont typeface="Wingdings" panose="05000000000000000000" pitchFamily="2" charset="2"/>
              <a:buChar char="q"/>
            </a:pPr>
            <a:r>
              <a:rPr lang="en-US" sz="2800" b="1" dirty="0">
                <a:ln w="0"/>
                <a:effectLst>
                  <a:outerShdw blurRad="38100" dist="19050" dir="2700000" algn="tl" rotWithShape="0">
                    <a:schemeClr val="dk1">
                      <a:alpha val="40000"/>
                    </a:schemeClr>
                  </a:outerShdw>
                </a:effectLst>
              </a:rPr>
              <a:t>Challenges Faced</a:t>
            </a:r>
          </a:p>
          <a:p>
            <a:pPr marL="571500" indent="-571500">
              <a:buFont typeface="Wingdings" panose="05000000000000000000" pitchFamily="2" charset="2"/>
              <a:buChar char="q"/>
            </a:pPr>
            <a:r>
              <a:rPr lang="en-US" sz="2800" b="1" dirty="0">
                <a:ln w="0"/>
                <a:effectLst>
                  <a:outerShdw blurRad="38100" dist="19050" dir="2700000" algn="tl" rotWithShape="0">
                    <a:schemeClr val="dk1">
                      <a:alpha val="40000"/>
                    </a:schemeClr>
                  </a:outerShdw>
                </a:effectLst>
              </a:rPr>
              <a:t>Conclusion</a:t>
            </a:r>
          </a:p>
          <a:p>
            <a:pPr marL="571500" indent="-571500">
              <a:buFont typeface="Wingdings" panose="05000000000000000000" pitchFamily="2" charset="2"/>
              <a:buChar char="q"/>
            </a:pPr>
            <a:r>
              <a:rPr lang="en-US" sz="2800" b="1" cap="none" spc="0" dirty="0" smtClean="0">
                <a:ln w="0"/>
                <a:solidFill>
                  <a:schemeClr val="tx1"/>
                </a:solidFill>
                <a:effectLst>
                  <a:outerShdw blurRad="38100" dist="19050" dir="2700000" algn="tl" rotWithShape="0">
                    <a:schemeClr val="dk1">
                      <a:alpha val="40000"/>
                    </a:schemeClr>
                  </a:outerShdw>
                </a:effectLst>
              </a:rPr>
              <a:t>Suggestion</a:t>
            </a:r>
            <a:endParaRPr lang="en-US" sz="2800" b="1" cap="none" spc="0" dirty="0">
              <a:ln w="0"/>
              <a:solidFill>
                <a:schemeClr val="tx1"/>
              </a:solidFill>
              <a:effectLst>
                <a:outerShdw blurRad="38100" dist="19050" dir="2700000" algn="tl" rotWithShape="0">
                  <a:schemeClr val="dk1">
                    <a:alpha val="40000"/>
                  </a:schemeClr>
                </a:outerShdw>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1861" r="67807" b="35448"/>
          <a:stretch/>
        </p:blipFill>
        <p:spPr>
          <a:xfrm>
            <a:off x="11137174" y="1"/>
            <a:ext cx="1054826" cy="6425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803214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GROUP-1</a:t>
            </a:r>
            <a:endParaRPr lang="en-IN" sz="4800" b="1" dirty="0"/>
          </a:p>
        </p:txBody>
      </p:sp>
      <p:sp>
        <p:nvSpPr>
          <p:cNvPr id="4" name="Rectangle 3"/>
          <p:cNvSpPr/>
          <p:nvPr/>
        </p:nvSpPr>
        <p:spPr>
          <a:xfrm>
            <a:off x="1115061" y="2701110"/>
            <a:ext cx="1815737" cy="1894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8662846" y="2925948"/>
            <a:ext cx="1619795" cy="1528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009637" y="2925948"/>
            <a:ext cx="1619795" cy="15283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13910" y="2643183"/>
            <a:ext cx="1832530" cy="1891528"/>
          </a:xfrm>
          <a:prstGeom prst="rect">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pic>
      <p:sp>
        <p:nvSpPr>
          <p:cNvPr id="12" name="Rectangle 11"/>
          <p:cNvSpPr/>
          <p:nvPr/>
        </p:nvSpPr>
        <p:spPr>
          <a:xfrm>
            <a:off x="3513910" y="4811485"/>
            <a:ext cx="1829526" cy="705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Minnow Bhandari</a:t>
            </a:r>
          </a:p>
          <a:p>
            <a:pPr algn="ctr"/>
            <a:r>
              <a:rPr lang="en-US" dirty="0"/>
              <a:t>(Business Analyst)</a:t>
            </a:r>
            <a:endParaRPr lang="en-IN" dirty="0"/>
          </a:p>
        </p:txBody>
      </p:sp>
      <p:sp>
        <p:nvSpPr>
          <p:cNvPr id="14" name="TextBox 13"/>
          <p:cNvSpPr txBox="1"/>
          <p:nvPr/>
        </p:nvSpPr>
        <p:spPr>
          <a:xfrm flipH="1">
            <a:off x="6420393" y="4881937"/>
            <a:ext cx="1678578" cy="369332"/>
          </a:xfrm>
          <a:prstGeom prst="rect">
            <a:avLst/>
          </a:prstGeom>
          <a:noFill/>
        </p:spPr>
        <p:txBody>
          <a:bodyPr wrap="square" rtlCol="0">
            <a:spAutoFit/>
          </a:bodyPr>
          <a:lstStyle/>
          <a:p>
            <a:endParaRPr lang="en-IN" dirty="0"/>
          </a:p>
        </p:txBody>
      </p:sp>
      <p:sp>
        <p:nvSpPr>
          <p:cNvPr id="15" name="TextBox 14"/>
          <p:cNvSpPr txBox="1"/>
          <p:nvPr/>
        </p:nvSpPr>
        <p:spPr>
          <a:xfrm flipH="1">
            <a:off x="6572793" y="5034337"/>
            <a:ext cx="1678578" cy="369332"/>
          </a:xfrm>
          <a:prstGeom prst="rect">
            <a:avLst/>
          </a:prstGeom>
          <a:noFill/>
        </p:spPr>
        <p:txBody>
          <a:bodyPr wrap="square" rtlCol="0">
            <a:spAutoFit/>
          </a:bodyPr>
          <a:lstStyle/>
          <a:p>
            <a:endParaRPr lang="en-IN" dirty="0"/>
          </a:p>
        </p:txBody>
      </p:sp>
      <p:sp>
        <p:nvSpPr>
          <p:cNvPr id="16" name="TextBox 15"/>
          <p:cNvSpPr txBox="1"/>
          <p:nvPr/>
        </p:nvSpPr>
        <p:spPr>
          <a:xfrm flipH="1">
            <a:off x="6725193" y="5186737"/>
            <a:ext cx="1678578" cy="369332"/>
          </a:xfrm>
          <a:prstGeom prst="rect">
            <a:avLst/>
          </a:prstGeom>
          <a:noFill/>
        </p:spPr>
        <p:txBody>
          <a:bodyPr wrap="square" rtlCol="0">
            <a:spAutoFit/>
          </a:bodyPr>
          <a:lstStyle/>
          <a:p>
            <a:endParaRPr lang="en-IN" dirty="0"/>
          </a:p>
        </p:txBody>
      </p:sp>
      <p:sp>
        <p:nvSpPr>
          <p:cNvPr id="18" name="Rectangle 17"/>
          <p:cNvSpPr/>
          <p:nvPr/>
        </p:nvSpPr>
        <p:spPr>
          <a:xfrm>
            <a:off x="6009637" y="4757840"/>
            <a:ext cx="1759856" cy="705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Isha Srabani</a:t>
            </a:r>
          </a:p>
          <a:p>
            <a:pPr algn="ctr"/>
            <a:r>
              <a:rPr lang="en-IN" sz="1600" dirty="0"/>
              <a:t>(Business Analyst)</a:t>
            </a:r>
          </a:p>
        </p:txBody>
      </p:sp>
      <p:sp>
        <p:nvSpPr>
          <p:cNvPr id="19" name="Rectangle 18"/>
          <p:cNvSpPr/>
          <p:nvPr/>
        </p:nvSpPr>
        <p:spPr>
          <a:xfrm>
            <a:off x="1002571" y="4811485"/>
            <a:ext cx="2029461" cy="71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Sonal Kahar</a:t>
            </a:r>
          </a:p>
          <a:p>
            <a:pPr algn="ctr"/>
            <a:r>
              <a:rPr lang="en-IN" dirty="0"/>
              <a:t>(Data Analyst)</a:t>
            </a:r>
          </a:p>
        </p:txBody>
      </p:sp>
      <p:sp>
        <p:nvSpPr>
          <p:cNvPr id="20" name="Rectangle 19"/>
          <p:cNvSpPr/>
          <p:nvPr/>
        </p:nvSpPr>
        <p:spPr>
          <a:xfrm>
            <a:off x="8552905" y="4754483"/>
            <a:ext cx="1869796" cy="7053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Pallavi Kulkarni</a:t>
            </a:r>
          </a:p>
          <a:p>
            <a:pPr algn="ctr"/>
            <a:r>
              <a:rPr lang="en-US" dirty="0"/>
              <a:t>(Business Analyst)</a:t>
            </a:r>
            <a:endParaRPr lang="en-IN" dirty="0"/>
          </a:p>
        </p:txBody>
      </p:sp>
      <p:pic>
        <p:nvPicPr>
          <p:cNvPr id="17" name="Picture 16"/>
          <p:cNvPicPr>
            <a:picLocks noChangeAspect="1"/>
          </p:cNvPicPr>
          <p:nvPr/>
        </p:nvPicPr>
        <p:blipFill rotWithShape="1">
          <a:blip r:embed="rId3">
            <a:extLst>
              <a:ext uri="{28A0092B-C50C-407E-A947-70E740481C1C}">
                <a14:useLocalDpi xmlns:a14="http://schemas.microsoft.com/office/drawing/2010/main" val="0"/>
              </a:ext>
            </a:extLst>
          </a:blip>
          <a:srcRect t="31861" r="67807" b="35448"/>
          <a:stretch/>
        </p:blipFill>
        <p:spPr>
          <a:xfrm>
            <a:off x="11137174" y="1"/>
            <a:ext cx="1054826" cy="6425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151509ED-CB1A-0160-5B55-3F1EC7C620E6}"/>
              </a:ext>
            </a:extLst>
          </p:cNvPr>
          <p:cNvPicPr>
            <a:picLocks noChangeAspect="1"/>
          </p:cNvPicPr>
          <p:nvPr/>
        </p:nvPicPr>
        <p:blipFill>
          <a:blip r:embed="rId4"/>
          <a:srcRect l="6131" r="6704" b="19385"/>
          <a:stretch>
            <a:fillRect/>
          </a:stretch>
        </p:blipFill>
        <p:spPr>
          <a:xfrm>
            <a:off x="5826033" y="2643183"/>
            <a:ext cx="2024743" cy="1878391"/>
          </a:xfrm>
          <a:prstGeom prst="rect">
            <a:avLst/>
          </a:prstGeom>
          <a:ln>
            <a:noFill/>
          </a:ln>
          <a:effectLst>
            <a:outerShdw blurRad="50800" dist="38100" dir="2700000" algn="tl" rotWithShape="0">
              <a:prstClr val="black">
                <a:alpha val="40000"/>
              </a:prstClr>
            </a:outerShdw>
          </a:effectLst>
        </p:spPr>
      </p:pic>
      <p:pic>
        <p:nvPicPr>
          <p:cNvPr id="10" name="Picture 9">
            <a:extLst>
              <a:ext uri="{FF2B5EF4-FFF2-40B4-BE49-F238E27FC236}">
                <a16:creationId xmlns:a16="http://schemas.microsoft.com/office/drawing/2014/main" id="{E08761B3-B7CE-EA41-8D53-1E7CED04556B}"/>
              </a:ext>
            </a:extLst>
          </p:cNvPr>
          <p:cNvPicPr>
            <a:picLocks noChangeAspect="1"/>
          </p:cNvPicPr>
          <p:nvPr/>
        </p:nvPicPr>
        <p:blipFill>
          <a:blip r:embed="rId5"/>
          <a:srcRect l="50350" t="29841" r="5132" b="33333"/>
          <a:stretch>
            <a:fillRect/>
          </a:stretch>
        </p:blipFill>
        <p:spPr>
          <a:xfrm>
            <a:off x="8471783" y="2643183"/>
            <a:ext cx="1950918" cy="1811119"/>
          </a:xfrm>
          <a:prstGeom prst="rect">
            <a:avLst/>
          </a:prstGeom>
        </p:spPr>
      </p:pic>
      <p:pic>
        <p:nvPicPr>
          <p:cNvPr id="13" name="Picture 12" descr="A person with long black hair and white dress&#10;&#10;AI-generated content may be incorrect.">
            <a:extLst>
              <a:ext uri="{FF2B5EF4-FFF2-40B4-BE49-F238E27FC236}">
                <a16:creationId xmlns:a16="http://schemas.microsoft.com/office/drawing/2014/main" id="{28E240C9-B853-45A5-40AA-06ED31C58962}"/>
              </a:ext>
            </a:extLst>
          </p:cNvPr>
          <p:cNvPicPr>
            <a:picLocks noChangeAspect="1"/>
          </p:cNvPicPr>
          <p:nvPr/>
        </p:nvPicPr>
        <p:blipFill rotWithShape="1">
          <a:blip r:embed="rId6"/>
          <a:srcRect l="12415" t="31269" r="8959" b="1"/>
          <a:stretch/>
        </p:blipFill>
        <p:spPr>
          <a:xfrm>
            <a:off x="1115061" y="2643182"/>
            <a:ext cx="1919256" cy="1952431"/>
          </a:xfrm>
          <a:prstGeom prst="rect">
            <a:avLst/>
          </a:prstGeom>
        </p:spPr>
      </p:pic>
    </p:spTree>
    <p:extLst>
      <p:ext uri="{BB962C8B-B14F-4D97-AF65-F5344CB8AC3E}">
        <p14:creationId xmlns:p14="http://schemas.microsoft.com/office/powerpoint/2010/main" val="3493525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08258"/>
            <a:ext cx="10515600" cy="1068737"/>
          </a:xfrm>
        </p:spPr>
        <p:txBody>
          <a:bodyPr>
            <a:noAutofit/>
          </a:bodyPr>
          <a:lstStyle/>
          <a:p>
            <a:r>
              <a:rPr lang="en-IN" sz="4800" b="1" dirty="0">
                <a:effectLst>
                  <a:outerShdw blurRad="50800" dist="38100" dir="8100000" algn="tr" rotWithShape="0">
                    <a:prstClr val="black">
                      <a:alpha val="40000"/>
                    </a:prstClr>
                  </a:outerShdw>
                </a:effectLst>
                <a:latin typeface="Calibri" panose="020F0502020204030204" pitchFamily="34" charset="0"/>
                <a:cs typeface="Calibri" panose="020F0502020204030204" pitchFamily="34" charset="0"/>
              </a:rPr>
              <a:t>Project Overview: High Cloud Airlines</a:t>
            </a:r>
            <a:endParaRPr lang="en-IN" sz="4800" dirty="0"/>
          </a:p>
        </p:txBody>
      </p:sp>
      <p:sp>
        <p:nvSpPr>
          <p:cNvPr id="3" name="Content Placeholder 2"/>
          <p:cNvSpPr>
            <a:spLocks noGrp="1"/>
          </p:cNvSpPr>
          <p:nvPr>
            <p:ph idx="1"/>
          </p:nvPr>
        </p:nvSpPr>
        <p:spPr>
          <a:xfrm>
            <a:off x="822960" y="2651759"/>
            <a:ext cx="6008914" cy="4310743"/>
          </a:xfrm>
        </p:spPr>
        <p:txBody>
          <a:bodyPr>
            <a:noAutofit/>
          </a:bodyPr>
          <a:lstStyle/>
          <a:p>
            <a:pPr>
              <a:buFont typeface="Wingdings" panose="05000000000000000000" pitchFamily="2" charset="2"/>
              <a:buChar char="q"/>
            </a:pPr>
            <a:r>
              <a:rPr lang="en-US" sz="1400" b="1" dirty="0">
                <a:solidFill>
                  <a:schemeClr val="bg1"/>
                </a:solidFill>
                <a:latin typeface="Calibri" panose="020F0502020204030204" pitchFamily="34" charset="0"/>
                <a:cs typeface="Calibri" panose="020F0502020204030204" pitchFamily="34" charset="0"/>
              </a:rPr>
              <a:t>This project aimed to analyze the operations and financial performance of High Cloud Airlines using actual airline data. With data from over 100 across various carriers.</a:t>
            </a:r>
          </a:p>
          <a:p>
            <a:pPr>
              <a:buFont typeface="Wingdings" panose="05000000000000000000" pitchFamily="2" charset="2"/>
              <a:buChar char="q"/>
            </a:pPr>
            <a:r>
              <a:rPr lang="en-US" sz="1400" b="1" dirty="0">
                <a:latin typeface="Calibri" panose="020F0502020204030204" pitchFamily="34" charset="0"/>
                <a:cs typeface="Calibri" panose="020F0502020204030204" pitchFamily="34" charset="0"/>
              </a:rPr>
              <a:t>Analyze passenger travel behavior over time to identify trends, such as peak travel seasons or preferred days of the week. </a:t>
            </a:r>
          </a:p>
          <a:p>
            <a:pPr>
              <a:buFont typeface="Wingdings" panose="05000000000000000000" pitchFamily="2" charset="2"/>
              <a:buChar char="q"/>
            </a:pPr>
            <a:r>
              <a:rPr lang="en-US" sz="1400" b="1" dirty="0">
                <a:latin typeface="Calibri" panose="020F0502020204030204" pitchFamily="34" charset="0"/>
                <a:cs typeface="Calibri" panose="020F0502020204030204" pitchFamily="34" charset="0"/>
              </a:rPr>
              <a:t>Assess how efficiently available seats are being filled on different routes and flights through load factor analysis. </a:t>
            </a:r>
          </a:p>
          <a:p>
            <a:pPr>
              <a:buFont typeface="Wingdings" panose="05000000000000000000" pitchFamily="2" charset="2"/>
              <a:buChar char="q"/>
            </a:pPr>
            <a:r>
              <a:rPr lang="en-US" sz="1400" b="1" dirty="0">
                <a:latin typeface="Calibri" panose="020F0502020204030204" pitchFamily="34" charset="0"/>
                <a:cs typeface="Calibri" panose="020F0502020204030204" pitchFamily="34" charset="0"/>
              </a:rPr>
              <a:t>Find out which carriers are performing best in terms of passenger load and route success. </a:t>
            </a:r>
          </a:p>
          <a:p>
            <a:pPr>
              <a:buFont typeface="Wingdings" panose="05000000000000000000" pitchFamily="2" charset="2"/>
              <a:buChar char="q"/>
            </a:pPr>
            <a:r>
              <a:rPr lang="en-US" sz="1400" b="1" dirty="0">
                <a:latin typeface="Calibri" panose="020F0502020204030204" pitchFamily="34" charset="0"/>
                <a:cs typeface="Calibri" panose="020F0502020204030204" pitchFamily="34" charset="0"/>
              </a:rPr>
              <a:t>Understand passenger trends and route performance, Evaluate load factor and seat utilization, Identify top-performing carriers, data-driven decision-making.</a:t>
            </a:r>
            <a:endParaRPr lang="en-IN" sz="1400" b="1" dirty="0">
              <a:latin typeface="Calibri" panose="020F0502020204030204" pitchFamily="34" charset="0"/>
              <a:cs typeface="Calibri" panose="020F0502020204030204" pitchFamily="34" charset="0"/>
            </a:endParaRPr>
          </a:p>
          <a:p>
            <a:endParaRPr lang="en-IN" sz="1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005" y="2821577"/>
            <a:ext cx="4075611" cy="2821578"/>
          </a:xfrm>
          <a:prstGeom prst="rect">
            <a:avLst/>
          </a:prstGeom>
          <a:ln>
            <a:noFill/>
          </a:ln>
          <a:effectLst>
            <a:softEdge rad="112500"/>
          </a:effectLst>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31861" r="67807" b="35448"/>
          <a:stretch/>
        </p:blipFill>
        <p:spPr>
          <a:xfrm>
            <a:off x="11137174" y="1"/>
            <a:ext cx="1054826" cy="6425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638973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848581"/>
          </a:xfrm>
        </p:spPr>
        <p:txBody>
          <a:bodyPr>
            <a:normAutofit fontScale="90000"/>
          </a:bodyPr>
          <a:lstStyle/>
          <a:p>
            <a:pPr algn="ctr"/>
            <a:r>
              <a:rPr lang="en-IN" sz="5400" b="1" dirty="0">
                <a:latin typeface="Calibri" panose="020F0502020204030204" pitchFamily="34" charset="0"/>
                <a:cs typeface="Calibri" panose="020F0502020204030204" pitchFamily="34" charset="0"/>
              </a:rPr>
              <a:t>Dashboard &amp; Analysis Work</a:t>
            </a:r>
          </a:p>
        </p:txBody>
      </p:sp>
      <p:sp>
        <p:nvSpPr>
          <p:cNvPr id="3" name="Content Placeholder 2"/>
          <p:cNvSpPr>
            <a:spLocks noGrp="1"/>
          </p:cNvSpPr>
          <p:nvPr>
            <p:ph idx="1"/>
          </p:nvPr>
        </p:nvSpPr>
        <p:spPr>
          <a:xfrm>
            <a:off x="770710" y="1702191"/>
            <a:ext cx="10646228" cy="4280598"/>
          </a:xfrm>
          <a:blipFill>
            <a:blip r:embed="rId2"/>
            <a:stretch>
              <a:fillRect/>
            </a:stretch>
          </a:blipFill>
        </p:spPr>
        <p:txBody>
          <a:bodyPr>
            <a:noAutofit/>
          </a:bodyPr>
          <a:lstStyle/>
          <a:p>
            <a:r>
              <a:rPr lang="en-US" sz="2000" dirty="0">
                <a:latin typeface="Calibri" panose="020F0502020204030204" pitchFamily="34" charset="0"/>
                <a:cs typeface="Calibri" panose="020F0502020204030204" pitchFamily="34" charset="0"/>
              </a:rPr>
              <a:t>We used all four tools—</a:t>
            </a:r>
            <a:r>
              <a:rPr lang="en-US" sz="2000" b="1" dirty="0">
                <a:latin typeface="Calibri" panose="020F0502020204030204" pitchFamily="34" charset="0"/>
                <a:cs typeface="Calibri" panose="020F0502020204030204" pitchFamily="34" charset="0"/>
              </a:rPr>
              <a:t>Excel</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SQL</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rPr>
              <a:t>Tableau</a:t>
            </a:r>
            <a:r>
              <a:rPr lang="en-US" sz="2000" dirty="0">
                <a:latin typeface="Calibri" panose="020F0502020204030204" pitchFamily="34" charset="0"/>
                <a:cs typeface="Calibri" panose="020F0502020204030204" pitchFamily="34" charset="0"/>
              </a:rPr>
              <a:t>, and </a:t>
            </a:r>
            <a:r>
              <a:rPr lang="en-US" sz="2000" b="1" dirty="0">
                <a:latin typeface="Calibri" panose="020F0502020204030204" pitchFamily="34" charset="0"/>
                <a:cs typeface="Calibri" panose="020F0502020204030204" pitchFamily="34" charset="0"/>
              </a:rPr>
              <a:t>Power BI</a:t>
            </a:r>
            <a:r>
              <a:rPr lang="en-US" sz="2000" dirty="0">
                <a:latin typeface="Calibri" panose="020F0502020204030204" pitchFamily="34" charset="0"/>
                <a:cs typeface="Calibri" panose="020F0502020204030204" pitchFamily="34" charset="0"/>
              </a:rPr>
              <a:t>—to perform in-depth analysis and create meaningful dashboards.</a:t>
            </a:r>
          </a:p>
          <a:p>
            <a:r>
              <a:rPr lang="en-US" sz="2000" dirty="0">
                <a:latin typeface="Calibri" panose="020F0502020204030204" pitchFamily="34" charset="0"/>
                <a:cs typeface="Calibri" panose="020F0502020204030204" pitchFamily="34" charset="0"/>
              </a:rPr>
              <a:t>Each tool helped answer specific business questions related to</a:t>
            </a:r>
          </a:p>
          <a:p>
            <a:pPr marL="0" indent="0">
              <a:buNone/>
            </a:pPr>
            <a:r>
              <a:rPr lang="en-US" sz="2000" dirty="0">
                <a:latin typeface="Calibri" panose="020F0502020204030204" pitchFamily="34" charset="0"/>
                <a:cs typeface="Calibri" panose="020F0502020204030204" pitchFamily="34" charset="0"/>
              </a:rPr>
              <a:t>        Passenger trends</a:t>
            </a:r>
          </a:p>
          <a:p>
            <a:pPr marL="457200" lvl="1" indent="0">
              <a:buNone/>
            </a:pPr>
            <a:r>
              <a:rPr lang="en-US" dirty="0">
                <a:latin typeface="Calibri" panose="020F0502020204030204" pitchFamily="34" charset="0"/>
                <a:cs typeface="Calibri" panose="020F0502020204030204" pitchFamily="34" charset="0"/>
              </a:rPr>
              <a:t>Load factor calculations</a:t>
            </a:r>
          </a:p>
          <a:p>
            <a:pPr marL="457200" lvl="1" indent="0">
              <a:buNone/>
            </a:pPr>
            <a:r>
              <a:rPr lang="en-US" dirty="0">
                <a:latin typeface="Calibri" panose="020F0502020204030204" pitchFamily="34" charset="0"/>
                <a:cs typeface="Calibri" panose="020F0502020204030204" pitchFamily="34" charset="0"/>
              </a:rPr>
              <a:t>Route and carrier performance</a:t>
            </a:r>
          </a:p>
          <a:p>
            <a:pPr marL="457200" lvl="1" indent="0">
              <a:buNone/>
            </a:pPr>
            <a:r>
              <a:rPr lang="en-US" dirty="0">
                <a:latin typeface="Calibri" panose="020F0502020204030204" pitchFamily="34" charset="0"/>
                <a:cs typeface="Calibri" panose="020F0502020204030204" pitchFamily="34" charset="0"/>
              </a:rPr>
              <a:t>Weekend vs Weekday comparison</a:t>
            </a:r>
          </a:p>
          <a:p>
            <a:pPr lvl="1"/>
            <a:endParaRPr lang="en-US"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Dashboards made it easier to visualize the data and draw insights for better airline planning and strategy.</a:t>
            </a:r>
          </a:p>
          <a:p>
            <a:endParaRPr lang="en-IN" sz="28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31861" r="67807" b="35448"/>
          <a:stretch/>
        </p:blipFill>
        <p:spPr>
          <a:xfrm>
            <a:off x="11137174" y="1"/>
            <a:ext cx="1054826" cy="6425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38223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270" y="2847703"/>
            <a:ext cx="9601196" cy="1345473"/>
          </a:xfrm>
        </p:spPr>
        <p:txBody>
          <a:bodyPr>
            <a:normAutofit/>
          </a:bodyPr>
          <a:lstStyle/>
          <a:p>
            <a:r>
              <a:rPr lang="en-US" sz="7200" b="1" dirty="0"/>
              <a:t>KPIs</a:t>
            </a:r>
            <a:endParaRPr lang="en-IN" sz="72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1861" r="67807" b="35448"/>
          <a:stretch/>
        </p:blipFill>
        <p:spPr>
          <a:xfrm>
            <a:off x="11137174" y="1"/>
            <a:ext cx="1054826" cy="6425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695065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load Factor percentage on a yearly , Quarterly , Monthly basis ( Transported passengers / Available seats)</a:t>
            </a:r>
            <a:endParaRPr lang="en-IN" sz="2800" b="1" dirty="0"/>
          </a:p>
        </p:txBody>
      </p:sp>
      <p:sp>
        <p:nvSpPr>
          <p:cNvPr id="4" name="Rectangle 1"/>
          <p:cNvSpPr>
            <a:spLocks noGrp="1" noChangeArrowheads="1"/>
          </p:cNvSpPr>
          <p:nvPr>
            <p:ph idx="1"/>
          </p:nvPr>
        </p:nvSpPr>
        <p:spPr bwMode="auto">
          <a:xfrm>
            <a:off x="1295402" y="2730857"/>
            <a:ext cx="5027021"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The load factor percentage increased from 75% in 2008–2009 to 78% by 2013, showing overall growth in seat utilization.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The highest load factor was recorded in 2011 and 2013, both at 78%, indicating peak efficiency in those years.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 steady improvement is seen from 2010 onwards, with a slight dip in 2012 to 77%, then rising again.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This trend reflects that High Cloud Airlines improved its passenger management and operational efficiency over the year</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326" y="2853247"/>
            <a:ext cx="3984172" cy="264832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31861" r="67807" b="35448"/>
          <a:stretch/>
        </p:blipFill>
        <p:spPr>
          <a:xfrm>
            <a:off x="11137174" y="1"/>
            <a:ext cx="1054826" cy="6425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55605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1861" r="67807" b="35448"/>
          <a:stretch/>
        </p:blipFill>
        <p:spPr>
          <a:xfrm>
            <a:off x="11137174" y="0"/>
            <a:ext cx="1054826" cy="74458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Title 4"/>
          <p:cNvSpPr>
            <a:spLocks noGrp="1"/>
          </p:cNvSpPr>
          <p:nvPr>
            <p:ph type="title"/>
          </p:nvPr>
        </p:nvSpPr>
        <p:spPr>
          <a:xfrm>
            <a:off x="1295401" y="997396"/>
            <a:ext cx="9601196" cy="1071155"/>
          </a:xfrm>
        </p:spPr>
        <p:txBody>
          <a:bodyPr>
            <a:normAutofit fontScale="90000"/>
          </a:bodyPr>
          <a:lstStyle/>
          <a:p>
            <a:r>
              <a:rPr lang="en-US" sz="3600" b="1" dirty="0"/>
              <a:t>load Factor percentage on a Carrier Name basis ( Transported passengers / Available seats</a:t>
            </a:r>
            <a:r>
              <a:rPr lang="en-US" b="1" dirty="0"/>
              <a:t>)</a:t>
            </a:r>
            <a:endParaRPr lang="en-IN" b="1" dirty="0"/>
          </a:p>
        </p:txBody>
      </p:sp>
      <p:sp>
        <p:nvSpPr>
          <p:cNvPr id="4" name="Rectangle 1"/>
          <p:cNvSpPr>
            <a:spLocks noGrp="1" noChangeArrowheads="1"/>
          </p:cNvSpPr>
          <p:nvPr>
            <p:ph idx="1"/>
          </p:nvPr>
        </p:nvSpPr>
        <p:spPr bwMode="auto">
          <a:xfrm>
            <a:off x="1295401" y="2554406"/>
            <a:ext cx="562791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This</a:t>
            </a:r>
            <a:r>
              <a:rPr kumimoji="0" lang="en-US" altLang="en-US" sz="1400" b="1" i="0" u="none" strike="noStrike" cap="none" normalizeH="0" dirty="0">
                <a:ln>
                  <a:noFill/>
                </a:ln>
                <a:solidFill>
                  <a:schemeClr val="tx1"/>
                </a:solidFill>
                <a:effectLst/>
                <a:latin typeface="Arial" panose="020B0604020202020204" pitchFamily="34" charset="0"/>
              </a:rPr>
              <a:t> chart</a:t>
            </a:r>
            <a:r>
              <a:rPr kumimoji="0" lang="en-US" altLang="en-US" sz="1400" b="1" i="0" u="none" strike="noStrike" cap="none" normalizeH="0" baseline="0" dirty="0">
                <a:ln>
                  <a:noFill/>
                </a:ln>
                <a:solidFill>
                  <a:schemeClr val="tx1"/>
                </a:solidFill>
                <a:effectLst/>
                <a:latin typeface="Arial" panose="020B0604020202020204" pitchFamily="34" charset="0"/>
              </a:rPr>
              <a:t> shows how different airlines performed in terms of seat utilization, calculated using the formula: (Transported Passengers / Available Seats).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The top contributors to load factor are Allegiant Air (13%), AirTran Airways (12%), and ExpressJet Airlines (11%) — indicating high passenger seat usage.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Airlines like Acropolis Aviation and Hainan Airlines show only 4% and 5% respectively, meaning lower efficiency in filling available seats.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This analysis helps compare which carriers are effectively using their flight capacity and which need operational improvements.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433" y="2779914"/>
            <a:ext cx="4612219" cy="28729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0738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647" y="2850120"/>
            <a:ext cx="9601196" cy="1303867"/>
          </a:xfrm>
        </p:spPr>
        <p:txBody>
          <a:bodyPr>
            <a:normAutofit/>
          </a:bodyPr>
          <a:lstStyle/>
          <a:p>
            <a:r>
              <a:rPr lang="en-US" sz="6000" b="1" dirty="0"/>
              <a:t>DASHBOARD</a:t>
            </a:r>
            <a:endParaRPr lang="en-IN" sz="60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1861" r="67807" b="35448"/>
          <a:stretch/>
        </p:blipFill>
        <p:spPr>
          <a:xfrm>
            <a:off x="11289574" y="178527"/>
            <a:ext cx="1054826" cy="64259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964941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
      <a:dk1>
        <a:srgbClr val="000000"/>
      </a:dk1>
      <a:lt1>
        <a:srgbClr val="000000"/>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Ion</Template>
  <TotalTime>1148</TotalTime>
  <Words>765</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Unicode MS</vt:lpstr>
      <vt:lpstr>Arial</vt:lpstr>
      <vt:lpstr>Arial Rounded MT Bold</vt:lpstr>
      <vt:lpstr>Calibri</vt:lpstr>
      <vt:lpstr>Garamond</vt:lpstr>
      <vt:lpstr>Gill Sans MT</vt:lpstr>
      <vt:lpstr>Wingdings</vt:lpstr>
      <vt:lpstr>Organic</vt:lpstr>
      <vt:lpstr>       HIGH CLOUD AIRLINES Approach to Enhancing Customer Satisfaction and Operational Efficiency.          </vt:lpstr>
      <vt:lpstr>CONTENTS</vt:lpstr>
      <vt:lpstr>GROUP-1</vt:lpstr>
      <vt:lpstr>Project Overview: High Cloud Airlines</vt:lpstr>
      <vt:lpstr>Dashboard &amp; Analysis Work</vt:lpstr>
      <vt:lpstr>KPIs</vt:lpstr>
      <vt:lpstr>load Factor percentage on a yearly , Quarterly , Monthly basis ( Transported passengers / Available seats)</vt:lpstr>
      <vt:lpstr>load Factor percentage on a Carrier Name basis ( Transported passengers / Available seats)</vt:lpstr>
      <vt:lpstr>DASHBOARD</vt:lpstr>
      <vt:lpstr>EXCEL</vt:lpstr>
      <vt:lpstr>TABLEAU</vt:lpstr>
      <vt:lpstr>Power BI</vt:lpstr>
      <vt:lpstr>Challenges Faced</vt:lpstr>
      <vt:lpstr>CONCLUSION</vt:lpstr>
      <vt:lpstr>SUGGESTION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Minnow Bhandari</dc:creator>
  <cp:lastModifiedBy>Minnow Bhandari</cp:lastModifiedBy>
  <cp:revision>59</cp:revision>
  <dcterms:created xsi:type="dcterms:W3CDTF">2025-07-06T18:11:40Z</dcterms:created>
  <dcterms:modified xsi:type="dcterms:W3CDTF">2025-07-16T14:55:57Z</dcterms:modified>
</cp:coreProperties>
</file>