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2" r:id="rId1"/>
  </p:sldMasterIdLst>
  <p:notesMasterIdLst>
    <p:notesMasterId r:id="rId11"/>
  </p:notesMasterIdLst>
  <p:sldIdLst>
    <p:sldId id="256" r:id="rId2"/>
    <p:sldId id="268" r:id="rId3"/>
    <p:sldId id="270" r:id="rId4"/>
    <p:sldId id="271" r:id="rId5"/>
    <p:sldId id="272" r:id="rId6"/>
    <p:sldId id="273" r:id="rId7"/>
    <p:sldId id="276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C0C431-3435-054F-AE67-2444147CE0B5}" v="29" dt="2023-09-26T10:54:23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4"/>
    <p:restoredTop sz="94687"/>
  </p:normalViewPr>
  <p:slideViewPr>
    <p:cSldViewPr snapToGrid="0">
      <p:cViewPr varScale="1">
        <p:scale>
          <a:sx n="132" d="100"/>
          <a:sy n="132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55A0C-2F0C-8B4B-BE87-A99BCA60608E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77680-CA96-AC4E-8E87-95194A0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77680-CA96-AC4E-8E87-95194A006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77680-CA96-AC4E-8E87-95194A006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82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77680-CA96-AC4E-8E87-95194A006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5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77680-CA96-AC4E-8E87-95194A006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45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77680-CA96-AC4E-8E87-95194A006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59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BEF980-2342-6D40-A164-36E42951429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7BDD-F68D-DE4A-9EE0-D87865324EC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5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980-2342-6D40-A164-36E42951429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7BDD-F68D-DE4A-9EE0-D8786532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980-2342-6D40-A164-36E42951429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7BDD-F68D-DE4A-9EE0-D87865324EC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9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980-2342-6D40-A164-36E42951429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7BDD-F68D-DE4A-9EE0-D8786532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0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980-2342-6D40-A164-36E42951429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7BDD-F68D-DE4A-9EE0-D87865324EC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5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980-2342-6D40-A164-36E42951429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7BDD-F68D-DE4A-9EE0-D8786532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3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980-2342-6D40-A164-36E42951429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7BDD-F68D-DE4A-9EE0-D8786532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9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980-2342-6D40-A164-36E42951429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7BDD-F68D-DE4A-9EE0-D8786532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4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980-2342-6D40-A164-36E42951429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7BDD-F68D-DE4A-9EE0-D8786532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1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980-2342-6D40-A164-36E42951429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7BDD-F68D-DE4A-9EE0-D8786532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4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980-2342-6D40-A164-36E42951429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7BDD-F68D-DE4A-9EE0-D87865324EC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BEF980-2342-6D40-A164-36E42951429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27E7BDD-F68D-DE4A-9EE0-D87865324EC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99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95AE4-95C9-8993-40CB-5F8739845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>
                    <a:alpha val="80000"/>
                  </a:schemeClr>
                </a:solidFill>
              </a:rPr>
              <a:t>ADP Internship fy’24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7AC4F-C209-41F5-B690-4DCDBA48B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 dirty="0"/>
              <a:t>Gayatri Ankam</a:t>
            </a:r>
          </a:p>
          <a:p>
            <a:r>
              <a:rPr lang="en-US" sz="2000" dirty="0"/>
              <a:t>Sep 2023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C6910F-48B8-1D1D-42AF-E7DFEA1D9764}"/>
              </a:ext>
            </a:extLst>
          </p:cNvPr>
          <p:cNvSpPr txBox="1"/>
          <p:nvPr/>
        </p:nvSpPr>
        <p:spPr>
          <a:xfrm>
            <a:off x="1273215" y="11806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90864-3714-02C1-09B4-FBEA8FBF0B64}"/>
              </a:ext>
            </a:extLst>
          </p:cNvPr>
          <p:cNvSpPr txBox="1"/>
          <p:nvPr/>
        </p:nvSpPr>
        <p:spPr>
          <a:xfrm>
            <a:off x="2488557" y="2893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F44CE-6058-89FB-8996-E00B8E93C72B}"/>
              </a:ext>
            </a:extLst>
          </p:cNvPr>
          <p:cNvSpPr txBox="1"/>
          <p:nvPr/>
        </p:nvSpPr>
        <p:spPr>
          <a:xfrm>
            <a:off x="-548640" y="3227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21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FE44-2B7E-CBD6-ABB8-A3DFFBE1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40731-E5F8-5677-F227-8D46C0B52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20" y="2249424"/>
            <a:ext cx="6916968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	</a:t>
            </a:r>
            <a:r>
              <a:rPr lang="en-US" sz="2000" dirty="0"/>
              <a:t>When a streaming job is run, it emits structured streaming metrics such as, input rate, process rate and batch duration. These metrics play a major role in monitoring the performance of the stream. </a:t>
            </a:r>
            <a:r>
              <a:rPr lang="en-US" sz="2000" dirty="0">
                <a:solidFill>
                  <a:srgbClr val="FF0000"/>
                </a:solidFill>
              </a:rPr>
              <a:t>There exists no unified view for these metrics to be queried on.</a:t>
            </a:r>
          </a:p>
          <a:p>
            <a:pPr marL="0" indent="0">
              <a:buNone/>
            </a:pPr>
            <a:r>
              <a:rPr lang="en-US" sz="2000" dirty="0"/>
              <a:t>	In a bug identified in the Databricks, the pipeline runs fine but there is no progress made by the pipeline, which gives a false impression that the pipeline is working fine. </a:t>
            </a:r>
            <a:r>
              <a:rPr lang="en-US" sz="2000" dirty="0">
                <a:solidFill>
                  <a:srgbClr val="FF0000"/>
                </a:solidFill>
              </a:rPr>
              <a:t>There is no log kept as to which batch last ran successfully before the pipeline stopped progressing.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AB48A-F5BE-93B4-26BD-9711D565AA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3" r="10362"/>
          <a:stretch/>
        </p:blipFill>
        <p:spPr>
          <a:xfrm>
            <a:off x="7632987" y="878788"/>
            <a:ext cx="4307205" cy="559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FE44-2B7E-CBD6-ABB8-A3DFFBE1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Existing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40731-E5F8-5677-F227-8D46C0B52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169" y="1842620"/>
            <a:ext cx="4302826" cy="2628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	</a:t>
            </a:r>
            <a:r>
              <a:rPr lang="en-US" sz="2000" dirty="0"/>
              <a:t>Spark UI enables us to view these metrics for each query. These visualizations </a:t>
            </a:r>
            <a:r>
              <a:rPr lang="en-US" sz="2000" dirty="0">
                <a:solidFill>
                  <a:srgbClr val="FF0000"/>
                </a:solidFill>
              </a:rPr>
              <a:t>exists only on table level </a:t>
            </a:r>
            <a:r>
              <a:rPr lang="en-US" sz="2000" dirty="0"/>
              <a:t>but there is no unified view on an app level, moreover, these are </a:t>
            </a:r>
            <a:r>
              <a:rPr lang="en-US" sz="2000" dirty="0">
                <a:solidFill>
                  <a:srgbClr val="FF0000"/>
                </a:solidFill>
              </a:rPr>
              <a:t>reset every time the pipeline restarts</a:t>
            </a:r>
            <a:r>
              <a:rPr lang="en-US" sz="2000" dirty="0"/>
              <a:t>. Spark UI does not also show a </a:t>
            </a:r>
            <a:r>
              <a:rPr lang="en-US" sz="2000" dirty="0">
                <a:solidFill>
                  <a:srgbClr val="FF0000"/>
                </a:solidFill>
              </a:rPr>
              <a:t>timestamp when a batch was last </a:t>
            </a:r>
            <a:r>
              <a:rPr lang="en-US" sz="2000" dirty="0"/>
              <a:t>run for each pipeline. 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3CFCDAB-4812-6556-CB0F-B8DC21ABF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74" r="26730" b="3563"/>
          <a:stretch/>
        </p:blipFill>
        <p:spPr>
          <a:xfrm>
            <a:off x="6096000" y="1539874"/>
            <a:ext cx="5047011" cy="29308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F40E10F-B377-0A45-FF1B-A28BE8243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248" y="4564694"/>
            <a:ext cx="8835796" cy="20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0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FE44-2B7E-CBD6-ABB8-A3DFFBE1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40731-E5F8-5677-F227-8D46C0B52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168" y="1911927"/>
            <a:ext cx="8692737" cy="3978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The primary objectives of this project is to resolve the limitations by the following,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</a:t>
            </a:r>
            <a:r>
              <a:rPr lang="en-US" sz="2000" dirty="0">
                <a:solidFill>
                  <a:schemeClr val="accent1"/>
                </a:solidFill>
              </a:rPr>
              <a:t>Centralizing these metrics into a dedicated delta table</a:t>
            </a:r>
            <a:r>
              <a:rPr lang="en-US" sz="2000" dirty="0"/>
              <a:t>, where all the metrics are stored consistently regardless of pipeline restart.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Building a </a:t>
            </a:r>
            <a:r>
              <a:rPr lang="en-US" sz="2000" dirty="0">
                <a:solidFill>
                  <a:schemeClr val="accent1"/>
                </a:solidFill>
              </a:rPr>
              <a:t>pipeline level table that shows the last time the batch ran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Building a </a:t>
            </a:r>
            <a:r>
              <a:rPr lang="en-US" sz="2000" dirty="0">
                <a:solidFill>
                  <a:schemeClr val="accent1"/>
                </a:solidFill>
              </a:rPr>
              <a:t>table level visualization to show the metrics as a table and line charts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Adding filters </a:t>
            </a:r>
            <a:r>
              <a:rPr lang="en-US" sz="2000" dirty="0"/>
              <a:t>such that the visualizations can be filtered by app, table or as of a particular timestamp.</a:t>
            </a:r>
          </a:p>
        </p:txBody>
      </p:sp>
    </p:spTree>
    <p:extLst>
      <p:ext uri="{BB962C8B-B14F-4D97-AF65-F5344CB8AC3E}">
        <p14:creationId xmlns:p14="http://schemas.microsoft.com/office/powerpoint/2010/main" val="2723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8FE44-2B7E-CBD6-ABB8-A3DFFBE1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spc="200">
                <a:solidFill>
                  <a:schemeClr val="tx1">
                    <a:alpha val="80000"/>
                  </a:schemeClr>
                </a:solidFill>
              </a:rPr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40731-E5F8-5677-F227-8D46C0B52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608" y="643467"/>
            <a:ext cx="309692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8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FE44-2B7E-CBD6-ABB8-A3DFFBE1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40731-E5F8-5677-F227-8D46C0B52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168" y="1911927"/>
            <a:ext cx="8692737" cy="3978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8" name="Picture 7" descr="A graph with blue lines and red lines&#10;&#10;Description automatically generated">
            <a:extLst>
              <a:ext uri="{FF2B5EF4-FFF2-40B4-BE49-F238E27FC236}">
                <a16:creationId xmlns:a16="http://schemas.microsoft.com/office/drawing/2014/main" id="{D97DEBFB-B299-7DC7-2F60-A58AB0688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168" y="2382250"/>
            <a:ext cx="2788329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8225B1-505E-EFA6-C59C-0AF29AC59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356" y="2382250"/>
            <a:ext cx="2788329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403CD2CC-0537-4C3D-3926-33A034125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762" y="2382250"/>
            <a:ext cx="2788329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771788-D845-EDE8-26EE-42366C5D387F}"/>
              </a:ext>
            </a:extLst>
          </p:cNvPr>
          <p:cNvSpPr txBox="1"/>
          <p:nvPr/>
        </p:nvSpPr>
        <p:spPr>
          <a:xfrm>
            <a:off x="1603167" y="4479668"/>
            <a:ext cx="2788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Rate and Process Rate increases or decreases in a similar pattern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7417F-A258-78D7-7E6E-793D055AC33D}"/>
              </a:ext>
            </a:extLst>
          </p:cNvPr>
          <p:cNvSpPr txBox="1"/>
          <p:nvPr/>
        </p:nvSpPr>
        <p:spPr>
          <a:xfrm>
            <a:off x="4888761" y="4479668"/>
            <a:ext cx="2788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 Rate increases while Input Rate decreases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E8D37-54C8-D1DB-EC11-3ABCC7703BEE}"/>
              </a:ext>
            </a:extLst>
          </p:cNvPr>
          <p:cNvSpPr txBox="1"/>
          <p:nvPr/>
        </p:nvSpPr>
        <p:spPr>
          <a:xfrm>
            <a:off x="8174356" y="4479668"/>
            <a:ext cx="2788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Rate decreases while Process Rate remains steady</a:t>
            </a:r>
          </a:p>
        </p:txBody>
      </p:sp>
    </p:spTree>
    <p:extLst>
      <p:ext uri="{BB962C8B-B14F-4D97-AF65-F5344CB8AC3E}">
        <p14:creationId xmlns:p14="http://schemas.microsoft.com/office/powerpoint/2010/main" val="266961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FE44-2B7E-CBD6-ABB8-A3DFFBE1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40731-E5F8-5677-F227-8D46C0B52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168" y="1911927"/>
            <a:ext cx="8692737" cy="3978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771788-D845-EDE8-26EE-42366C5D387F}"/>
              </a:ext>
            </a:extLst>
          </p:cNvPr>
          <p:cNvSpPr txBox="1"/>
          <p:nvPr/>
        </p:nvSpPr>
        <p:spPr>
          <a:xfrm>
            <a:off x="1603167" y="4479668"/>
            <a:ext cx="278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Decreasing Batch Duration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7417F-A258-78D7-7E6E-793D055AC33D}"/>
              </a:ext>
            </a:extLst>
          </p:cNvPr>
          <p:cNvSpPr txBox="1"/>
          <p:nvPr/>
        </p:nvSpPr>
        <p:spPr>
          <a:xfrm>
            <a:off x="4888761" y="4479668"/>
            <a:ext cx="278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Increasing Batch Duration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E8D37-54C8-D1DB-EC11-3ABCC7703BEE}"/>
              </a:ext>
            </a:extLst>
          </p:cNvPr>
          <p:cNvSpPr txBox="1"/>
          <p:nvPr/>
        </p:nvSpPr>
        <p:spPr>
          <a:xfrm>
            <a:off x="8174356" y="4479668"/>
            <a:ext cx="278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Steady Batch Duration</a:t>
            </a:r>
          </a:p>
        </p:txBody>
      </p:sp>
      <p:pic>
        <p:nvPicPr>
          <p:cNvPr id="5" name="Picture 4" descr="A line graph with numbers and a line&#10;&#10;Description automatically generated">
            <a:extLst>
              <a:ext uri="{FF2B5EF4-FFF2-40B4-BE49-F238E27FC236}">
                <a16:creationId xmlns:a16="http://schemas.microsoft.com/office/drawing/2014/main" id="{B4715641-1BBF-B9CB-6F8C-A0E8D5D50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167" y="2382250"/>
            <a:ext cx="2788329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9FF38DB0-6620-85F4-0110-E01224518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761" y="2382250"/>
            <a:ext cx="2788329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 descr="A line graph with numbers and a line&#10;&#10;Description automatically generated">
            <a:extLst>
              <a:ext uri="{FF2B5EF4-FFF2-40B4-BE49-F238E27FC236}">
                <a16:creationId xmlns:a16="http://schemas.microsoft.com/office/drawing/2014/main" id="{834233CC-CD52-6CFE-9050-88C0C6412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4355" y="2378332"/>
            <a:ext cx="2788329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53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ACF6-9954-CEC6-992A-FCA0C383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Feedback and Suggestions</a:t>
            </a:r>
          </a:p>
        </p:txBody>
      </p:sp>
      <p:pic>
        <p:nvPicPr>
          <p:cNvPr id="6" name="Graphic 5" descr="Chat">
            <a:extLst>
              <a:ext uri="{FF2B5EF4-FFF2-40B4-BE49-F238E27FC236}">
                <a16:creationId xmlns:a16="http://schemas.microsoft.com/office/drawing/2014/main" id="{9BD2210C-187B-1B89-CBFD-849CD2F89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0837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562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7EF85-7602-6813-2557-76C9D08C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7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{FD89C599-30A8-4343-95A3-0F2292773169}tf10001061</Template>
  <TotalTime>1460</TotalTime>
  <Words>323</Words>
  <Application>Microsoft Macintosh PowerPoint</Application>
  <PresentationFormat>Widescreen</PresentationFormat>
  <Paragraphs>33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 3</vt:lpstr>
      <vt:lpstr>Integral</vt:lpstr>
      <vt:lpstr>ADP Internship fy’24</vt:lpstr>
      <vt:lpstr>Problem statement</vt:lpstr>
      <vt:lpstr>Existing system</vt:lpstr>
      <vt:lpstr>Project overview</vt:lpstr>
      <vt:lpstr>Demo</vt:lpstr>
      <vt:lpstr>Observations</vt:lpstr>
      <vt:lpstr>Observations</vt:lpstr>
      <vt:lpstr>Feedback and Suggestions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Gayatri Ankam</dc:title>
  <dc:creator>Ankam, Gayatri</dc:creator>
  <cp:lastModifiedBy>Ankam, Gayatri</cp:lastModifiedBy>
  <cp:revision>3</cp:revision>
  <dcterms:created xsi:type="dcterms:W3CDTF">2023-08-18T05:12:02Z</dcterms:created>
  <dcterms:modified xsi:type="dcterms:W3CDTF">2023-10-10T08:22:02Z</dcterms:modified>
</cp:coreProperties>
</file>