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3" r:id="rId3"/>
    <p:sldId id="297" r:id="rId4"/>
    <p:sldId id="278" r:id="rId5"/>
    <p:sldId id="300" r:id="rId6"/>
    <p:sldId id="284" r:id="rId7"/>
    <p:sldId id="302" r:id="rId8"/>
    <p:sldId id="303" r:id="rId9"/>
    <p:sldId id="304" r:id="rId10"/>
    <p:sldId id="309" r:id="rId11"/>
    <p:sldId id="306" r:id="rId12"/>
    <p:sldId id="288" r:id="rId13"/>
    <p:sldId id="30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45C"/>
    <a:srgbClr val="2A345C"/>
    <a:srgbClr val="1C2244"/>
    <a:srgbClr val="F1ECE6"/>
    <a:srgbClr val="0F1225"/>
    <a:srgbClr val="6D8CAC"/>
    <a:srgbClr val="326393"/>
    <a:srgbClr val="C9CACF"/>
    <a:srgbClr val="CAB5BD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2023-04-19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10.svg"/><Relationship Id="rId4" Type="http://schemas.openxmlformats.org/officeDocument/2006/relationships/image" Target="../media/image7.png"/><Relationship Id="rId9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2918687" y="1582957"/>
            <a:ext cx="6354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융합프로젝트 </a:t>
            </a:r>
            <a:r>
              <a:rPr lang="en-US" altLang="ko-KR" sz="3600" b="1" dirty="0">
                <a:solidFill>
                  <a:schemeClr val="bg1"/>
                </a:solidFill>
              </a:rPr>
              <a:t>C</a:t>
            </a:r>
            <a:r>
              <a:rPr lang="ko-KR" altLang="en-US" sz="3600" b="1" dirty="0">
                <a:solidFill>
                  <a:schemeClr val="bg1"/>
                </a:solidFill>
              </a:rPr>
              <a:t>반 </a:t>
            </a:r>
            <a:r>
              <a:rPr lang="en-US" altLang="ko-KR" sz="3600" b="1" dirty="0">
                <a:solidFill>
                  <a:schemeClr val="bg1"/>
                </a:solidFill>
              </a:rPr>
              <a:t>A</a:t>
            </a:r>
            <a:r>
              <a:rPr lang="ko-KR" altLang="en-US" sz="3600" b="1" dirty="0">
                <a:solidFill>
                  <a:schemeClr val="bg1"/>
                </a:solidFill>
              </a:rPr>
              <a:t>조 보고서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0961E7-5079-4C40-88CA-C2ABE8F1C792}"/>
              </a:ext>
            </a:extLst>
          </p:cNvPr>
          <p:cNvSpPr txBox="1"/>
          <p:nvPr/>
        </p:nvSpPr>
        <p:spPr>
          <a:xfrm>
            <a:off x="5706310" y="3917911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r>
              <a:rPr lang="ko-KR" altLang="en-US" dirty="0" smtClean="0">
                <a:solidFill>
                  <a:schemeClr val="bg1"/>
                </a:solidFill>
              </a:rPr>
              <a:t>주차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D96CB-D837-42E6-B753-A362CB784AC7}"/>
              </a:ext>
            </a:extLst>
          </p:cNvPr>
          <p:cNvSpPr txBox="1"/>
          <p:nvPr/>
        </p:nvSpPr>
        <p:spPr>
          <a:xfrm>
            <a:off x="4241164" y="3028008"/>
            <a:ext cx="3709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나사 분류 공정 시스템</a:t>
            </a: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443691" y="1169126"/>
            <a:ext cx="5150774" cy="730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648393" y="1303573"/>
            <a:ext cx="1864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 smtClean="0">
                <a:solidFill>
                  <a:schemeClr val="bg1"/>
                </a:solidFill>
                <a:latin typeface="+mn-ea"/>
              </a:rPr>
              <a:t>프로젝트 정리</a:t>
            </a:r>
            <a:endParaRPr lang="ko-KR" altLang="en-US" sz="24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443690" y="2161112"/>
            <a:ext cx="11310505" cy="409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076" y="2594471"/>
            <a:ext cx="3408219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AI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할 일 </a:t>
            </a:r>
            <a:r>
              <a:rPr lang="en-US" altLang="ko-KR" sz="1050" dirty="0">
                <a:solidFill>
                  <a:schemeClr val="bg1"/>
                </a:solidFill>
              </a:rPr>
              <a:t>: </a:t>
            </a:r>
            <a:r>
              <a:rPr lang="ko-KR" altLang="en-US" sz="1050" dirty="0">
                <a:solidFill>
                  <a:schemeClr val="bg1"/>
                </a:solidFill>
              </a:rPr>
              <a:t>공작물 판별</a:t>
            </a:r>
            <a:r>
              <a:rPr lang="en-US" altLang="ko-KR" sz="1050" dirty="0">
                <a:solidFill>
                  <a:schemeClr val="bg1"/>
                </a:solidFill>
              </a:rPr>
              <a:t>(</a:t>
            </a:r>
            <a:r>
              <a:rPr lang="ko-KR" altLang="en-US" sz="1050" dirty="0">
                <a:solidFill>
                  <a:schemeClr val="bg1"/>
                </a:solidFill>
              </a:rPr>
              <a:t>네모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네모 불량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원통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원통 불량 </a:t>
            </a:r>
            <a:r>
              <a:rPr lang="en-US" altLang="ko-KR" sz="105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, </a:t>
            </a:r>
            <a:r>
              <a:rPr lang="ko-KR" altLang="en-US" sz="1050" dirty="0">
                <a:solidFill>
                  <a:schemeClr val="bg1"/>
                </a:solidFill>
              </a:rPr>
              <a:t>전자 기기 제작 및 제어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알고리즘 </a:t>
            </a:r>
            <a:r>
              <a:rPr lang="en-US" altLang="ko-KR" sz="1050" dirty="0">
                <a:solidFill>
                  <a:schemeClr val="bg1"/>
                </a:solidFill>
              </a:rPr>
              <a:t>: </a:t>
            </a:r>
            <a:r>
              <a:rPr lang="ko-KR" altLang="en-US" sz="1050" dirty="0">
                <a:solidFill>
                  <a:schemeClr val="bg1"/>
                </a:solidFill>
              </a:rPr>
              <a:t>네모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네모 불량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원통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원통 불량 판별 후 신호 전송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     </a:t>
            </a:r>
            <a:r>
              <a:rPr lang="ko-KR" altLang="en-US" sz="1050" dirty="0" smtClean="0">
                <a:solidFill>
                  <a:schemeClr val="bg1"/>
                </a:solidFill>
              </a:rPr>
              <a:t>녹색 </a:t>
            </a:r>
            <a:r>
              <a:rPr lang="en-US" altLang="ko-KR" sz="1050" dirty="0">
                <a:solidFill>
                  <a:schemeClr val="bg1"/>
                </a:solidFill>
              </a:rPr>
              <a:t>LED = </a:t>
            </a:r>
            <a:r>
              <a:rPr lang="ko-KR" altLang="en-US" sz="1050" dirty="0">
                <a:solidFill>
                  <a:schemeClr val="bg1"/>
                </a:solidFill>
              </a:rPr>
              <a:t>전원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    </a:t>
            </a:r>
            <a:r>
              <a:rPr lang="ko-KR" altLang="en-US" sz="1050" dirty="0" smtClean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LCD </a:t>
            </a:r>
            <a:r>
              <a:rPr lang="en-US" altLang="ko-KR" sz="1050" dirty="0">
                <a:solidFill>
                  <a:schemeClr val="bg1"/>
                </a:solidFill>
              </a:rPr>
              <a:t>"SQURE"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 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"</a:t>
            </a:r>
            <a:r>
              <a:rPr lang="en-US" altLang="ko-KR" sz="1050" dirty="0">
                <a:solidFill>
                  <a:schemeClr val="bg1"/>
                </a:solidFill>
              </a:rPr>
              <a:t>SHAPE : NORMAL"  : </a:t>
            </a:r>
            <a:r>
              <a:rPr lang="ko-KR" altLang="en-US" sz="1050" dirty="0">
                <a:solidFill>
                  <a:schemeClr val="bg1"/>
                </a:solidFill>
              </a:rPr>
              <a:t>네모 공작물 정상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LCD </a:t>
            </a:r>
            <a:r>
              <a:rPr lang="en-US" altLang="ko-KR" sz="1050" dirty="0">
                <a:solidFill>
                  <a:schemeClr val="bg1"/>
                </a:solidFill>
              </a:rPr>
              <a:t>"SQURE"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  </a:t>
            </a:r>
            <a:r>
              <a:rPr lang="en-US" altLang="ko-KR" sz="1050" dirty="0">
                <a:solidFill>
                  <a:schemeClr val="bg1"/>
                </a:solidFill>
              </a:rPr>
              <a:t>"SHAPE : FAULTY"  : </a:t>
            </a:r>
            <a:r>
              <a:rPr lang="ko-KR" altLang="en-US" sz="1050" dirty="0">
                <a:solidFill>
                  <a:schemeClr val="bg1"/>
                </a:solidFill>
              </a:rPr>
              <a:t>네모 공작물 불량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LCD </a:t>
            </a:r>
            <a:r>
              <a:rPr lang="en-US" altLang="ko-KR" sz="1050" dirty="0">
                <a:solidFill>
                  <a:schemeClr val="bg1"/>
                </a:solidFill>
              </a:rPr>
              <a:t>"CIRCLE"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</a:t>
            </a:r>
            <a:r>
              <a:rPr lang="en-US" altLang="ko-KR" sz="1050" dirty="0">
                <a:solidFill>
                  <a:schemeClr val="bg1"/>
                </a:solidFill>
              </a:rPr>
              <a:t>"SHAPE : NORMAL"  : </a:t>
            </a:r>
            <a:r>
              <a:rPr lang="ko-KR" altLang="en-US" sz="1050" dirty="0">
                <a:solidFill>
                  <a:schemeClr val="bg1"/>
                </a:solidFill>
              </a:rPr>
              <a:t>원통 공작물 정상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  </a:t>
            </a:r>
            <a:r>
              <a:rPr lang="ko-KR" altLang="en-US" sz="1050" dirty="0" smtClean="0">
                <a:solidFill>
                  <a:schemeClr val="bg1"/>
                </a:solidFill>
              </a:rPr>
              <a:t>   </a:t>
            </a:r>
            <a:r>
              <a:rPr lang="en-US" altLang="ko-KR" sz="1050" dirty="0">
                <a:solidFill>
                  <a:schemeClr val="bg1"/>
                </a:solidFill>
              </a:rPr>
              <a:t>LCD "CIRCLE"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  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 </a:t>
            </a:r>
            <a:r>
              <a:rPr lang="en-US" altLang="ko-KR" sz="1050" dirty="0">
                <a:solidFill>
                  <a:schemeClr val="bg1"/>
                </a:solidFill>
              </a:rPr>
              <a:t>"SHAPE : FAULTY"  : </a:t>
            </a:r>
            <a:r>
              <a:rPr lang="ko-KR" altLang="en-US" sz="1050" dirty="0">
                <a:solidFill>
                  <a:schemeClr val="bg1"/>
                </a:solidFill>
              </a:rPr>
              <a:t>원통 공작물 불량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필요물품 </a:t>
            </a:r>
            <a:r>
              <a:rPr lang="en-US" altLang="ko-KR" sz="1050" dirty="0">
                <a:solidFill>
                  <a:schemeClr val="bg1"/>
                </a:solidFill>
              </a:rPr>
              <a:t>: </a:t>
            </a:r>
            <a:r>
              <a:rPr lang="ko-KR" altLang="en-US" sz="1050" dirty="0">
                <a:solidFill>
                  <a:schemeClr val="bg1"/>
                </a:solidFill>
              </a:rPr>
              <a:t>카메라</a:t>
            </a:r>
            <a:r>
              <a:rPr lang="en-US" altLang="ko-KR" sz="1050" dirty="0">
                <a:solidFill>
                  <a:schemeClr val="bg1"/>
                </a:solidFill>
              </a:rPr>
              <a:t>, 5</a:t>
            </a:r>
            <a:r>
              <a:rPr lang="ko-KR" altLang="en-US" sz="1050" dirty="0">
                <a:solidFill>
                  <a:schemeClr val="bg1"/>
                </a:solidFill>
              </a:rPr>
              <a:t>파이 </a:t>
            </a:r>
            <a:r>
              <a:rPr lang="ko-KR" altLang="en-US" sz="1050" dirty="0" err="1">
                <a:solidFill>
                  <a:schemeClr val="bg1"/>
                </a:solidFill>
              </a:rPr>
              <a:t>고휘도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>
                <a:solidFill>
                  <a:schemeClr val="bg1"/>
                </a:solidFill>
              </a:rPr>
              <a:t>LED 3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330</a:t>
            </a:r>
            <a:r>
              <a:rPr lang="ko-KR" altLang="en-US" sz="1050" dirty="0">
                <a:solidFill>
                  <a:schemeClr val="bg1"/>
                </a:solidFill>
              </a:rPr>
              <a:t>옴 </a:t>
            </a:r>
            <a:r>
              <a:rPr lang="en-US" altLang="ko-KR" sz="1050" dirty="0">
                <a:solidFill>
                  <a:schemeClr val="bg1"/>
                </a:solidFill>
              </a:rPr>
              <a:t>3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      5[v</a:t>
            </a:r>
            <a:r>
              <a:rPr lang="en-US" altLang="ko-KR" sz="1050" dirty="0">
                <a:solidFill>
                  <a:schemeClr val="bg1"/>
                </a:solidFill>
              </a:rPr>
              <a:t>] </a:t>
            </a:r>
            <a:r>
              <a:rPr lang="ko-KR" altLang="en-US" sz="1050" dirty="0">
                <a:solidFill>
                  <a:schemeClr val="bg1"/>
                </a:solidFill>
              </a:rPr>
              <a:t>릴레이 모듈 </a:t>
            </a:r>
            <a:r>
              <a:rPr lang="en-US" altLang="ko-KR" sz="1050" dirty="0">
                <a:solidFill>
                  <a:schemeClr val="bg1"/>
                </a:solidFill>
              </a:rPr>
              <a:t>5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 err="1">
                <a:solidFill>
                  <a:schemeClr val="bg1"/>
                </a:solidFill>
              </a:rPr>
              <a:t>아두이노</a:t>
            </a:r>
            <a:endParaRPr lang="ko-KR" altLang="en-US" sz="1050" dirty="0">
              <a:solidFill>
                <a:schemeClr val="bg1"/>
              </a:solidFill>
            </a:endParaRPr>
          </a:p>
          <a:p>
            <a:r>
              <a:rPr lang="ko-KR" altLang="en-US" sz="1050" dirty="0">
                <a:solidFill>
                  <a:schemeClr val="bg1"/>
                </a:solidFill>
              </a:rPr>
              <a:t>              </a:t>
            </a:r>
            <a:r>
              <a:rPr lang="en-US" altLang="ko-KR" sz="1050" dirty="0">
                <a:solidFill>
                  <a:schemeClr val="bg1"/>
                </a:solidFill>
              </a:rPr>
              <a:t>LCD, LED(</a:t>
            </a:r>
            <a:r>
              <a:rPr lang="ko-KR" altLang="en-US" sz="1050" dirty="0">
                <a:solidFill>
                  <a:schemeClr val="bg1"/>
                </a:solidFill>
              </a:rPr>
              <a:t>청색</a:t>
            </a:r>
            <a:r>
              <a:rPr lang="en-US" altLang="ko-KR" sz="1050" dirty="0">
                <a:solidFill>
                  <a:schemeClr val="bg1"/>
                </a:solidFill>
              </a:rPr>
              <a:t>) 1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81185" y="2594471"/>
            <a:ext cx="33334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</a:rPr>
              <a:t>HardWare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할 일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필요 물품 제작 및 조달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제작 물품 </a:t>
            </a:r>
            <a:r>
              <a:rPr lang="en-US" altLang="ko-KR" sz="1200" dirty="0">
                <a:solidFill>
                  <a:schemeClr val="bg1"/>
                </a:solidFill>
              </a:rPr>
              <a:t>: </a:t>
            </a:r>
            <a:r>
              <a:rPr lang="ko-KR" altLang="en-US" sz="1200" dirty="0">
                <a:solidFill>
                  <a:schemeClr val="bg1"/>
                </a:solidFill>
              </a:rPr>
              <a:t>공작물 코너 테이블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                부품 박스 </a:t>
            </a:r>
            <a:r>
              <a:rPr lang="en-US" altLang="ko-KR" sz="1200" dirty="0">
                <a:solidFill>
                  <a:schemeClr val="bg1"/>
                </a:solidFill>
              </a:rPr>
              <a:t>x 4m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        </a:t>
            </a:r>
            <a:r>
              <a:rPr lang="ko-KR" altLang="en-US" sz="1200" dirty="0">
                <a:solidFill>
                  <a:schemeClr val="bg1"/>
                </a:solidFill>
              </a:rPr>
              <a:t>실린더 테이블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                카메라 케이스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                공급 </a:t>
            </a:r>
            <a:r>
              <a:rPr lang="ko-KR" altLang="en-US" sz="1200" dirty="0" err="1">
                <a:solidFill>
                  <a:schemeClr val="bg1"/>
                </a:solidFill>
              </a:rPr>
              <a:t>서포트</a:t>
            </a:r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                판별 공작물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                </a:t>
            </a:r>
            <a:r>
              <a:rPr lang="ko-KR" altLang="en-US" sz="1200" dirty="0" err="1">
                <a:solidFill>
                  <a:schemeClr val="bg1"/>
                </a:solidFill>
              </a:rPr>
              <a:t>서보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서포트</a:t>
            </a:r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ko-KR" altLang="en-US" sz="1200" dirty="0">
                <a:solidFill>
                  <a:schemeClr val="bg1"/>
                </a:solidFill>
              </a:rPr>
              <a:t>필요물품 </a:t>
            </a:r>
            <a:r>
              <a:rPr lang="en-US" altLang="ko-KR" sz="1200" dirty="0">
                <a:solidFill>
                  <a:schemeClr val="bg1"/>
                </a:solidFill>
              </a:rPr>
              <a:t>: 3D</a:t>
            </a:r>
            <a:r>
              <a:rPr lang="ko-KR" altLang="en-US" sz="1200" dirty="0">
                <a:solidFill>
                  <a:schemeClr val="bg1"/>
                </a:solidFill>
              </a:rPr>
              <a:t>프린터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필라멘트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프로파일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sz="1200" dirty="0" smtClean="0">
                <a:solidFill>
                  <a:schemeClr val="bg1"/>
                </a:solidFill>
              </a:rPr>
              <a:t>볼트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너트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나무판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덕트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</a:rPr>
              <a:t>찬넬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전동드릴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14094" y="2594471"/>
            <a:ext cx="3840596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</a:rPr>
              <a:t>PLC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할 일 </a:t>
            </a:r>
            <a:r>
              <a:rPr lang="en-US" altLang="ko-KR" sz="1050" dirty="0">
                <a:solidFill>
                  <a:schemeClr val="bg1"/>
                </a:solidFill>
              </a:rPr>
              <a:t>: </a:t>
            </a:r>
            <a:r>
              <a:rPr lang="ko-KR" altLang="en-US" sz="1050" dirty="0">
                <a:solidFill>
                  <a:schemeClr val="bg1"/>
                </a:solidFill>
              </a:rPr>
              <a:t>라인 제어 시스템 설계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전기 배선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부품 배치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필요물품 </a:t>
            </a:r>
            <a:r>
              <a:rPr lang="en-US" altLang="ko-KR" sz="1050" dirty="0">
                <a:solidFill>
                  <a:schemeClr val="bg1"/>
                </a:solidFill>
              </a:rPr>
              <a:t>: </a:t>
            </a:r>
            <a:r>
              <a:rPr lang="ko-KR" altLang="en-US" sz="1050" dirty="0">
                <a:solidFill>
                  <a:schemeClr val="bg1"/>
                </a:solidFill>
              </a:rPr>
              <a:t>코일 </a:t>
            </a:r>
            <a:r>
              <a:rPr lang="en-US" altLang="ko-KR" sz="1050" dirty="0">
                <a:solidFill>
                  <a:schemeClr val="bg1"/>
                </a:solidFill>
              </a:rPr>
              <a:t>1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릴레이 </a:t>
            </a:r>
            <a:r>
              <a:rPr lang="en-US" altLang="ko-KR" sz="1050" dirty="0">
                <a:solidFill>
                  <a:schemeClr val="bg1"/>
                </a:solidFill>
              </a:rPr>
              <a:t>24[v] 1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 err="1">
                <a:solidFill>
                  <a:schemeClr val="bg1"/>
                </a:solidFill>
              </a:rPr>
              <a:t>공압</a:t>
            </a:r>
            <a:r>
              <a:rPr lang="ko-KR" altLang="en-US" sz="1050" dirty="0">
                <a:solidFill>
                  <a:schemeClr val="bg1"/>
                </a:solidFill>
              </a:rPr>
              <a:t> 실린더 </a:t>
            </a:r>
            <a:r>
              <a:rPr lang="en-US" altLang="ko-KR" sz="1050" dirty="0">
                <a:solidFill>
                  <a:schemeClr val="bg1"/>
                </a:solidFill>
              </a:rPr>
              <a:t>1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서보모터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 err="1">
                <a:solidFill>
                  <a:schemeClr val="bg1"/>
                </a:solidFill>
              </a:rPr>
              <a:t>스테핑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r>
              <a:rPr lang="ko-KR" altLang="en-US" sz="1050" dirty="0" smtClean="0">
                <a:solidFill>
                  <a:schemeClr val="bg1"/>
                </a:solidFill>
              </a:rPr>
              <a:t>축</a:t>
            </a:r>
            <a:r>
              <a:rPr lang="en-US" altLang="ko-KR" sz="1050" dirty="0" smtClean="0">
                <a:solidFill>
                  <a:schemeClr val="bg1"/>
                </a:solidFill>
              </a:rPr>
              <a:t>,</a:t>
            </a:r>
            <a:r>
              <a:rPr lang="ko-KR" altLang="en-US" sz="1050" dirty="0" smtClean="0">
                <a:solidFill>
                  <a:schemeClr val="bg1"/>
                </a:solidFill>
              </a:rPr>
              <a:t> </a:t>
            </a:r>
            <a:r>
              <a:rPr lang="ko-KR" altLang="en-US" sz="1050" dirty="0">
                <a:solidFill>
                  <a:schemeClr val="bg1"/>
                </a:solidFill>
              </a:rPr>
              <a:t>편측 </a:t>
            </a:r>
            <a:r>
              <a:rPr lang="ko-KR" altLang="en-US" sz="1050" dirty="0" err="1">
                <a:solidFill>
                  <a:schemeClr val="bg1"/>
                </a:solidFill>
              </a:rPr>
              <a:t>솔레노이드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sz="1050" dirty="0" smtClean="0">
                <a:solidFill>
                  <a:schemeClr val="bg1"/>
                </a:solidFill>
              </a:rPr>
              <a:t>입출력 </a:t>
            </a:r>
            <a:r>
              <a:rPr lang="ko-KR" altLang="en-US" sz="1050" dirty="0">
                <a:solidFill>
                  <a:schemeClr val="bg1"/>
                </a:solidFill>
              </a:rPr>
              <a:t>모듈 </a:t>
            </a:r>
            <a:r>
              <a:rPr lang="en-US" altLang="ko-KR" sz="1050" dirty="0">
                <a:solidFill>
                  <a:schemeClr val="bg1"/>
                </a:solidFill>
              </a:rPr>
              <a:t>1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HMI, </a:t>
            </a:r>
            <a:r>
              <a:rPr lang="ko-KR" altLang="en-US" sz="1050" dirty="0" err="1">
                <a:solidFill>
                  <a:schemeClr val="bg1"/>
                </a:solidFill>
              </a:rPr>
              <a:t>이더넷</a:t>
            </a:r>
            <a:r>
              <a:rPr lang="ko-KR" altLang="en-US" sz="1050" dirty="0">
                <a:solidFill>
                  <a:schemeClr val="bg1"/>
                </a:solidFill>
              </a:rPr>
              <a:t> 선</a:t>
            </a:r>
            <a:r>
              <a:rPr lang="en-US" altLang="ko-KR" sz="1050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         PLC, </a:t>
            </a:r>
            <a:r>
              <a:rPr lang="ko-KR" altLang="en-US" sz="1050" dirty="0">
                <a:solidFill>
                  <a:schemeClr val="bg1"/>
                </a:solidFill>
              </a:rPr>
              <a:t>허브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 err="1">
                <a:solidFill>
                  <a:schemeClr val="bg1"/>
                </a:solidFill>
              </a:rPr>
              <a:t>단자대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 err="1">
                <a:solidFill>
                  <a:schemeClr val="bg1"/>
                </a:solidFill>
              </a:rPr>
              <a:t>포토센서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>
                <a:solidFill>
                  <a:schemeClr val="bg1"/>
                </a:solidFill>
              </a:rPr>
              <a:t>6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r>
              <a:rPr lang="en-US" altLang="ko-KR" sz="1050" dirty="0">
                <a:solidFill>
                  <a:schemeClr val="bg1"/>
                </a:solidFill>
              </a:rPr>
              <a:t> </a:t>
            </a:r>
            <a:r>
              <a:rPr lang="en-US" altLang="ko-KR" sz="1050" dirty="0" smtClean="0">
                <a:solidFill>
                  <a:schemeClr val="bg1"/>
                </a:solidFill>
              </a:rPr>
              <a:t>              </a:t>
            </a:r>
            <a:r>
              <a:rPr lang="ko-KR" altLang="en-US" sz="1050" dirty="0" err="1" smtClean="0">
                <a:solidFill>
                  <a:schemeClr val="bg1"/>
                </a:solidFill>
              </a:rPr>
              <a:t>리밋</a:t>
            </a:r>
            <a:r>
              <a:rPr lang="ko-KR" altLang="en-US" sz="1050" dirty="0" smtClean="0">
                <a:solidFill>
                  <a:schemeClr val="bg1"/>
                </a:solidFill>
              </a:rPr>
              <a:t> </a:t>
            </a:r>
            <a:r>
              <a:rPr lang="ko-KR" altLang="en-US" sz="1050" dirty="0">
                <a:solidFill>
                  <a:schemeClr val="bg1"/>
                </a:solidFill>
              </a:rPr>
              <a:t>센서 </a:t>
            </a:r>
            <a:r>
              <a:rPr lang="en-US" altLang="ko-KR" sz="1050" dirty="0">
                <a:solidFill>
                  <a:schemeClr val="bg1"/>
                </a:solidFill>
              </a:rPr>
              <a:t>4</a:t>
            </a:r>
            <a:r>
              <a:rPr lang="ko-KR" altLang="en-US" sz="1050" dirty="0">
                <a:solidFill>
                  <a:schemeClr val="bg1"/>
                </a:solidFill>
              </a:rPr>
              <a:t>개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컨베이어 벨트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추가 필요 예정 물품 </a:t>
            </a:r>
            <a:r>
              <a:rPr lang="en-US" altLang="ko-KR" sz="1050" dirty="0">
                <a:solidFill>
                  <a:schemeClr val="bg1"/>
                </a:solidFill>
              </a:rPr>
              <a:t>: HMI (9</a:t>
            </a:r>
            <a:r>
              <a:rPr lang="ko-KR" altLang="en-US" sz="1050" dirty="0">
                <a:solidFill>
                  <a:schemeClr val="bg1"/>
                </a:solidFill>
              </a:rPr>
              <a:t>인치</a:t>
            </a:r>
            <a:r>
              <a:rPr lang="en-US" altLang="ko-KR" sz="1050" dirty="0">
                <a:solidFill>
                  <a:schemeClr val="bg1"/>
                </a:solidFill>
              </a:rPr>
              <a:t>)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HMI :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START : </a:t>
            </a:r>
            <a:r>
              <a:rPr lang="ko-KR" altLang="en-US" sz="1050" dirty="0">
                <a:solidFill>
                  <a:schemeClr val="bg1"/>
                </a:solidFill>
              </a:rPr>
              <a:t>라인 가동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</a:t>
            </a:r>
            <a:r>
              <a:rPr lang="en-US" altLang="ko-KR" sz="1050" dirty="0">
                <a:solidFill>
                  <a:schemeClr val="bg1"/>
                </a:solidFill>
              </a:rPr>
              <a:t>STOP : </a:t>
            </a:r>
            <a:r>
              <a:rPr lang="ko-KR" altLang="en-US" sz="1050" dirty="0">
                <a:solidFill>
                  <a:schemeClr val="bg1"/>
                </a:solidFill>
              </a:rPr>
              <a:t>라인 멈춤</a:t>
            </a:r>
          </a:p>
          <a:p>
            <a:r>
              <a:rPr lang="ko-KR" altLang="en-US" sz="1050" dirty="0">
                <a:solidFill>
                  <a:schemeClr val="bg1"/>
                </a:solidFill>
              </a:rPr>
              <a:t>      </a:t>
            </a:r>
            <a:r>
              <a:rPr lang="ko-KR" altLang="en-US" sz="1050" dirty="0" err="1">
                <a:solidFill>
                  <a:schemeClr val="bg1"/>
                </a:solidFill>
              </a:rPr>
              <a:t>스테핑</a:t>
            </a:r>
            <a:r>
              <a:rPr lang="ko-KR" altLang="en-US" sz="1050" dirty="0">
                <a:solidFill>
                  <a:schemeClr val="bg1"/>
                </a:solidFill>
              </a:rPr>
              <a:t> 상태 </a:t>
            </a:r>
            <a:r>
              <a:rPr lang="en-US" altLang="ko-KR" sz="1050" dirty="0">
                <a:solidFill>
                  <a:schemeClr val="bg1"/>
                </a:solidFill>
              </a:rPr>
              <a:t>mm</a:t>
            </a:r>
          </a:p>
          <a:p>
            <a:r>
              <a:rPr lang="en-US" altLang="ko-KR" sz="1050" dirty="0">
                <a:solidFill>
                  <a:schemeClr val="bg1"/>
                </a:solidFill>
              </a:rPr>
              <a:t>      </a:t>
            </a:r>
            <a:r>
              <a:rPr lang="ko-KR" altLang="en-US" sz="1050" dirty="0">
                <a:solidFill>
                  <a:schemeClr val="bg1"/>
                </a:solidFill>
              </a:rPr>
              <a:t>테스트 버튼</a:t>
            </a:r>
            <a:r>
              <a:rPr lang="en-US" altLang="ko-KR" sz="1050" dirty="0">
                <a:solidFill>
                  <a:schemeClr val="bg1"/>
                </a:solidFill>
              </a:rPr>
              <a:t>, </a:t>
            </a:r>
            <a:r>
              <a:rPr lang="ko-KR" altLang="en-US" sz="1050" dirty="0">
                <a:solidFill>
                  <a:schemeClr val="bg1"/>
                </a:solidFill>
              </a:rPr>
              <a:t>창</a:t>
            </a:r>
          </a:p>
        </p:txBody>
      </p:sp>
    </p:spTree>
    <p:extLst>
      <p:ext uri="{BB962C8B-B14F-4D97-AF65-F5344CB8AC3E}">
        <p14:creationId xmlns:p14="http://schemas.microsoft.com/office/powerpoint/2010/main" val="149335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619902" y="2147777"/>
            <a:ext cx="136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</a:t>
            </a:r>
            <a:r>
              <a:rPr lang="en-US" altLang="ko-KR" sz="3200" dirty="0">
                <a:solidFill>
                  <a:prstClr val="white"/>
                </a:solidFill>
                <a:latin typeface="마루 부리 Beta"/>
              </a:rPr>
              <a:t>3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>
                <a:solidFill>
                  <a:prstClr val="white"/>
                </a:solidFill>
                <a:latin typeface="마루 부리 Beta"/>
              </a:rPr>
              <a:t>조원 평가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보고</a:t>
            </a:r>
          </a:p>
        </p:txBody>
      </p:sp>
    </p:spTree>
    <p:extLst>
      <p:ext uri="{BB962C8B-B14F-4D97-AF65-F5344CB8AC3E}">
        <p14:creationId xmlns:p14="http://schemas.microsoft.com/office/powerpoint/2010/main" val="331112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조원 평가 보고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2C9ADE-D457-9400-E298-791145697609}"/>
              </a:ext>
            </a:extLst>
          </p:cNvPr>
          <p:cNvCxnSpPr>
            <a:cxnSpLocks/>
          </p:cNvCxnSpPr>
          <p:nvPr/>
        </p:nvCxnSpPr>
        <p:spPr>
          <a:xfrm flipH="1" flipV="1">
            <a:off x="723318" y="1481441"/>
            <a:ext cx="1533321" cy="73325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7E07131F-C7A6-3548-A2CC-53AAE8EBF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432624"/>
              </p:ext>
            </p:extLst>
          </p:nvPr>
        </p:nvGraphicFramePr>
        <p:xfrm>
          <a:off x="4515607" y="1728131"/>
          <a:ext cx="3160786" cy="429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393">
                  <a:extLst>
                    <a:ext uri="{9D8B030D-6E8A-4147-A177-3AD203B41FA5}">
                      <a16:colId xmlns:a16="http://schemas.microsoft.com/office/drawing/2014/main" val="1704757622"/>
                    </a:ext>
                  </a:extLst>
                </a:gridCol>
                <a:gridCol w="1580393">
                  <a:extLst>
                    <a:ext uri="{9D8B030D-6E8A-4147-A177-3AD203B41FA5}">
                      <a16:colId xmlns:a16="http://schemas.microsoft.com/office/drawing/2014/main" val="1356273896"/>
                    </a:ext>
                  </a:extLst>
                </a:gridCol>
              </a:tblGrid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조원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점수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518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임신홍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팀장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A+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93629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 smtClean="0"/>
                        <a:t>구해원</a:t>
                      </a:r>
                      <a:endParaRPr lang="en-US" altLang="ko-KR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A+</a:t>
                      </a:r>
                      <a:endParaRPr lang="ko-KR" altLang="en-US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867284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575702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574460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999486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FC8649A-C054-D3D6-1D18-FC8803DE7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145022"/>
              </p:ext>
            </p:extLst>
          </p:nvPr>
        </p:nvGraphicFramePr>
        <p:xfrm>
          <a:off x="844222" y="1728127"/>
          <a:ext cx="3160786" cy="4285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393">
                  <a:extLst>
                    <a:ext uri="{9D8B030D-6E8A-4147-A177-3AD203B41FA5}">
                      <a16:colId xmlns:a16="http://schemas.microsoft.com/office/drawing/2014/main" val="1704757622"/>
                    </a:ext>
                  </a:extLst>
                </a:gridCol>
                <a:gridCol w="1580393">
                  <a:extLst>
                    <a:ext uri="{9D8B030D-6E8A-4147-A177-3AD203B41FA5}">
                      <a16:colId xmlns:a16="http://schemas.microsoft.com/office/drawing/2014/main" val="1356273896"/>
                    </a:ext>
                  </a:extLst>
                </a:gridCol>
              </a:tblGrid>
              <a:tr h="714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조원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점수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535189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구보승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팀장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A+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8936299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임동우</a:t>
                      </a:r>
                      <a:endParaRPr lang="en-US" altLang="ko-K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A+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867284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smtClean="0"/>
                        <a:t>이현민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파견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 smtClean="0"/>
                        <a:t>A+</a:t>
                      </a:r>
                      <a:endParaRPr lang="ko-KR" altLang="en-US" b="1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575702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574460"/>
                  </a:ext>
                </a:extLst>
              </a:tr>
              <a:tr h="714191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999486"/>
                  </a:ext>
                </a:extLst>
              </a:tr>
            </a:tbl>
          </a:graphicData>
        </a:graphic>
      </p:graphicFrame>
      <p:graphicFrame>
        <p:nvGraphicFramePr>
          <p:cNvPr id="12" name="표 10">
            <a:extLst>
              <a:ext uri="{FF2B5EF4-FFF2-40B4-BE49-F238E27FC236}">
                <a16:creationId xmlns:a16="http://schemas.microsoft.com/office/drawing/2014/main" id="{1B499777-A2E8-3432-E279-68F995AEF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415042"/>
              </p:ext>
            </p:extLst>
          </p:nvPr>
        </p:nvGraphicFramePr>
        <p:xfrm>
          <a:off x="8186992" y="1728127"/>
          <a:ext cx="3160786" cy="429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393">
                  <a:extLst>
                    <a:ext uri="{9D8B030D-6E8A-4147-A177-3AD203B41FA5}">
                      <a16:colId xmlns:a16="http://schemas.microsoft.com/office/drawing/2014/main" val="1704757622"/>
                    </a:ext>
                  </a:extLst>
                </a:gridCol>
                <a:gridCol w="1580393">
                  <a:extLst>
                    <a:ext uri="{9D8B030D-6E8A-4147-A177-3AD203B41FA5}">
                      <a16:colId xmlns:a16="http://schemas.microsoft.com/office/drawing/2014/main" val="1356273896"/>
                    </a:ext>
                  </a:extLst>
                </a:gridCol>
              </a:tblGrid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조원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점수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3518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김동주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팀장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A+</a:t>
                      </a:r>
                      <a:endParaRPr lang="ko-KR" altLang="en-US" b="1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936299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smtClean="0"/>
                        <a:t>이동엽</a:t>
                      </a:r>
                      <a:endParaRPr lang="ko-KR" altLang="en-US" b="1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u="none" dirty="0" smtClean="0"/>
                        <a:t>A+</a:t>
                      </a:r>
                      <a:endParaRPr lang="ko-KR" altLang="en-US" b="1" u="none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0867284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 smtClean="0"/>
                        <a:t>김민엽</a:t>
                      </a:r>
                      <a:r>
                        <a:rPr lang="en-US" altLang="ko-KR" b="1" dirty="0" smtClean="0"/>
                        <a:t>(</a:t>
                      </a:r>
                      <a:r>
                        <a:rPr lang="ko-KR" altLang="en-US" b="1" dirty="0" smtClean="0"/>
                        <a:t>조장</a:t>
                      </a:r>
                      <a:r>
                        <a:rPr lang="en-US" altLang="ko-KR" b="1" dirty="0" smtClean="0"/>
                        <a:t>)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>
                    <a:lnT w="12700" cmpd="sng">
                      <a:noFill/>
                    </a:lnT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8575702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574460"/>
                  </a:ext>
                </a:extLst>
              </a:tr>
              <a:tr h="715694"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3999486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050027-3C49-D50E-4831-3D333055B523}"/>
              </a:ext>
            </a:extLst>
          </p:cNvPr>
          <p:cNvSpPr/>
          <p:nvPr/>
        </p:nvSpPr>
        <p:spPr>
          <a:xfrm>
            <a:off x="844222" y="1031846"/>
            <a:ext cx="3160786" cy="5568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하드웨어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72A469-05D1-60AA-4973-FA099C3FE8F8}"/>
              </a:ext>
            </a:extLst>
          </p:cNvPr>
          <p:cNvSpPr/>
          <p:nvPr/>
        </p:nvSpPr>
        <p:spPr>
          <a:xfrm>
            <a:off x="4515607" y="1031846"/>
            <a:ext cx="3160786" cy="5568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PLC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4CB125-81CC-71AF-AE22-BF9644DFDD56}"/>
              </a:ext>
            </a:extLst>
          </p:cNvPr>
          <p:cNvSpPr/>
          <p:nvPr/>
        </p:nvSpPr>
        <p:spPr>
          <a:xfrm>
            <a:off x="8186992" y="1031846"/>
            <a:ext cx="3160786" cy="5568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844222" y="6126480"/>
            <a:ext cx="3160786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515607" y="6126480"/>
            <a:ext cx="3160786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186992" y="6126480"/>
            <a:ext cx="3160786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44221" y="6126480"/>
            <a:ext cx="689588" cy="274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515608" y="6127747"/>
            <a:ext cx="683352" cy="273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8186993" y="6127747"/>
            <a:ext cx="1871407" cy="2730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4408" y="6078974"/>
            <a:ext cx="77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10%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712676" y="6078974"/>
            <a:ext cx="77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10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380944" y="6078974"/>
            <a:ext cx="77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60</a:t>
            </a:r>
            <a:r>
              <a:rPr lang="en-US" altLang="ko-KR" dirty="0" smtClean="0">
                <a:solidFill>
                  <a:schemeClr val="bg1"/>
                </a:solidFill>
              </a:rPr>
              <a:t>%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66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619901" y="2147777"/>
            <a:ext cx="136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Part </a:t>
            </a:r>
            <a:r>
              <a:rPr lang="en-US" altLang="ko-KR" sz="3200" dirty="0">
                <a:solidFill>
                  <a:prstClr val="white"/>
                </a:solidFill>
                <a:latin typeface="마루 부리 Beta"/>
              </a:rPr>
              <a:t>4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, 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solidFill>
                  <a:prstClr val="white"/>
                </a:solidFill>
                <a:latin typeface="마루 부리 Beta"/>
              </a:rPr>
              <a:t>Q &amp; A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pic>
        <p:nvPicPr>
          <p:cNvPr id="6" name="그래픽 5" descr="느낌표 단색으로 채워진">
            <a:extLst>
              <a:ext uri="{FF2B5EF4-FFF2-40B4-BE49-F238E27FC236}">
                <a16:creationId xmlns:a16="http://schemas.microsoft.com/office/drawing/2014/main" id="{6E02BFAB-6027-A0EB-D664-50CB716BF85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69798" y="1154374"/>
            <a:ext cx="1533156" cy="1533156"/>
          </a:xfrm>
          <a:prstGeom prst="rect">
            <a:avLst/>
          </a:prstGeom>
        </p:spPr>
      </p:pic>
      <p:pic>
        <p:nvPicPr>
          <p:cNvPr id="9" name="그래픽 8" descr="기어 헤드 윤곽선">
            <a:extLst>
              <a:ext uri="{FF2B5EF4-FFF2-40B4-BE49-F238E27FC236}">
                <a16:creationId xmlns:a16="http://schemas.microsoft.com/office/drawing/2014/main" id="{5C82F659-132D-994C-AB02-69F517C05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54592" y="2714088"/>
            <a:ext cx="2661047" cy="2661047"/>
          </a:xfrm>
          <a:prstGeom prst="rect">
            <a:avLst/>
          </a:prstGeom>
        </p:spPr>
      </p:pic>
      <p:pic>
        <p:nvPicPr>
          <p:cNvPr id="11" name="그래픽 10" descr="돋보기 단색으로 채워진">
            <a:extLst>
              <a:ext uri="{FF2B5EF4-FFF2-40B4-BE49-F238E27FC236}">
                <a16:creationId xmlns:a16="http://schemas.microsoft.com/office/drawing/2014/main" id="{90FD0515-D01D-3657-251A-7F32A325401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481603" y="2144477"/>
            <a:ext cx="1533156" cy="1533156"/>
          </a:xfrm>
          <a:prstGeom prst="rect">
            <a:avLst/>
          </a:prstGeom>
        </p:spPr>
      </p:pic>
      <p:pic>
        <p:nvPicPr>
          <p:cNvPr id="13" name="그래픽 12" descr="물음표 단색으로 채워진">
            <a:extLst>
              <a:ext uri="{FF2B5EF4-FFF2-40B4-BE49-F238E27FC236}">
                <a16:creationId xmlns:a16="http://schemas.microsoft.com/office/drawing/2014/main" id="{298AD594-3884-0F3F-1BD6-9DC785799300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 rot="2176836">
            <a:off x="9116310" y="2225951"/>
            <a:ext cx="1533156" cy="153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0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33C7044-85DF-48C4-9801-150B8C9FD8FD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A6985C-E331-4DC3-8E74-D8FC2B1393AD}"/>
              </a:ext>
            </a:extLst>
          </p:cNvPr>
          <p:cNvSpPr txBox="1"/>
          <p:nvPr/>
        </p:nvSpPr>
        <p:spPr>
          <a:xfrm>
            <a:off x="152400" y="435864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B4D3ACE-05D9-4E3A-937C-B66D29696D7A}"/>
              </a:ext>
            </a:extLst>
          </p:cNvPr>
          <p:cNvGrpSpPr/>
          <p:nvPr/>
        </p:nvGrpSpPr>
        <p:grpSpPr>
          <a:xfrm>
            <a:off x="1676452" y="4758750"/>
            <a:ext cx="4419548" cy="523220"/>
            <a:chOff x="1320852" y="4758750"/>
            <a:chExt cx="4419548" cy="5232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5DC55-E3AC-4BDB-A37D-92014C2B84A9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프로젝트 설명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C566F2-B9E3-4556-A8BB-3138BC81D189}"/>
                </a:ext>
              </a:extLst>
            </p:cNvPr>
            <p:cNvSpPr txBox="1"/>
            <p:nvPr/>
          </p:nvSpPr>
          <p:spPr>
            <a:xfrm>
              <a:off x="1320852" y="4758750"/>
              <a:ext cx="3113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1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8C343DA-FAB4-4FD3-B792-CD9C0BE848B1}"/>
              </a:ext>
            </a:extLst>
          </p:cNvPr>
          <p:cNvGrpSpPr/>
          <p:nvPr/>
        </p:nvGrpSpPr>
        <p:grpSpPr>
          <a:xfrm>
            <a:off x="1676452" y="5777895"/>
            <a:ext cx="4419548" cy="523220"/>
            <a:chOff x="1320852" y="4758750"/>
            <a:chExt cx="4419548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57320F-BC60-40C4-A266-D46F6A6DB200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팀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성과보고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9776E1-D2A2-48A9-A0CD-C0BD287FBB29}"/>
                </a:ext>
              </a:extLst>
            </p:cNvPr>
            <p:cNvSpPr txBox="1"/>
            <p:nvPr/>
          </p:nvSpPr>
          <p:spPr>
            <a:xfrm>
              <a:off x="1320852" y="4758750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2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C75BF16-F303-45D9-8C4D-B454A42605F2}"/>
              </a:ext>
            </a:extLst>
          </p:cNvPr>
          <p:cNvGrpSpPr/>
          <p:nvPr/>
        </p:nvGrpSpPr>
        <p:grpSpPr>
          <a:xfrm>
            <a:off x="6934226" y="4758750"/>
            <a:ext cx="4419548" cy="523220"/>
            <a:chOff x="1320852" y="4758750"/>
            <a:chExt cx="4419548" cy="5232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EB8A33-CE9C-4FC4-8B34-1E5E1469742C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chemeClr val="bg1"/>
                  </a:solidFill>
                </a:rPr>
                <a:t>조원 </a:t>
              </a:r>
              <a:r>
                <a:rPr lang="ko-KR" altLang="en-US" sz="2000" dirty="0" err="1">
                  <a:solidFill>
                    <a:schemeClr val="bg1"/>
                  </a:solidFill>
                </a:rPr>
                <a:t>평가보고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45E09F-70AB-4DE7-B148-264104F9E08D}"/>
                </a:ext>
              </a:extLst>
            </p:cNvPr>
            <p:cNvSpPr txBox="1"/>
            <p:nvPr/>
          </p:nvSpPr>
          <p:spPr>
            <a:xfrm>
              <a:off x="1320852" y="4758750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3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2B75415-ACB9-4E8B-8DC2-197ECDE67E04}"/>
              </a:ext>
            </a:extLst>
          </p:cNvPr>
          <p:cNvGrpSpPr/>
          <p:nvPr/>
        </p:nvGrpSpPr>
        <p:grpSpPr>
          <a:xfrm>
            <a:off x="6934226" y="5777895"/>
            <a:ext cx="4419548" cy="523220"/>
            <a:chOff x="1320852" y="4758750"/>
            <a:chExt cx="4419548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4B92E0-C0B7-44D3-B086-D79556BF057A}"/>
                </a:ext>
              </a:extLst>
            </p:cNvPr>
            <p:cNvSpPr txBox="1"/>
            <p:nvPr/>
          </p:nvSpPr>
          <p:spPr>
            <a:xfrm>
              <a:off x="1920240" y="4820900"/>
              <a:ext cx="38201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solidFill>
                    <a:schemeClr val="bg1"/>
                  </a:solidFill>
                </a:rPr>
                <a:t>Q &amp; A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EE13C9-13D6-45BD-A8F2-0816DAC5AAF6}"/>
                </a:ext>
              </a:extLst>
            </p:cNvPr>
            <p:cNvSpPr txBox="1"/>
            <p:nvPr/>
          </p:nvSpPr>
          <p:spPr>
            <a:xfrm>
              <a:off x="1320852" y="4758750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</a:rPr>
                <a:t>4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20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6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588229" y="2147777"/>
            <a:ext cx="1425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1,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프로젝트 설명</a:t>
            </a:r>
          </a:p>
        </p:txBody>
      </p:sp>
    </p:spTree>
    <p:extLst>
      <p:ext uri="{BB962C8B-B14F-4D97-AF65-F5344CB8AC3E}">
        <p14:creationId xmlns:p14="http://schemas.microsoft.com/office/powerpoint/2010/main" val="3407836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6178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AI</a:t>
            </a:r>
            <a:r>
              <a:rPr lang="ko-KR" altLang="en-US" sz="3200" spc="-3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를 이용한 공작물 불량 판별 시스템</a:t>
            </a:r>
            <a:endParaRPr lang="ko-KR" altLang="en-US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31619-6FDF-42E9-82F7-C3756377E023}"/>
              </a:ext>
            </a:extLst>
          </p:cNvPr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AFC25-2A92-4C24-B572-12B917896FF7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6C5CC-C6BA-40B5-9D17-36E1217947E5}"/>
              </a:ext>
            </a:extLst>
          </p:cNvPr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A193566-DC5A-4BD2-BBFF-176881B803C6}"/>
              </a:ext>
            </a:extLst>
          </p:cNvPr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F3C12-730E-4AFD-BEB5-3B474AC65425}"/>
              </a:ext>
            </a:extLst>
          </p:cNvPr>
          <p:cNvSpPr txBox="1"/>
          <p:nvPr/>
        </p:nvSpPr>
        <p:spPr>
          <a:xfrm>
            <a:off x="3133303" y="372375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&gt;&gt;</a:t>
            </a:r>
            <a:endParaRPr lang="ko-KR" altLang="en-US" b="1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2AC40B-081A-4C79-BF80-1243419EFDA8}"/>
              </a:ext>
            </a:extLst>
          </p:cNvPr>
          <p:cNvSpPr txBox="1"/>
          <p:nvPr/>
        </p:nvSpPr>
        <p:spPr>
          <a:xfrm>
            <a:off x="5907507" y="372375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&gt;&gt;</a:t>
            </a:r>
            <a:endParaRPr lang="ko-KR" altLang="en-US" b="1" dirty="0"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B273D9-6F8C-42CE-838F-E8F10E9E2223}"/>
              </a:ext>
            </a:extLst>
          </p:cNvPr>
          <p:cNvSpPr txBox="1"/>
          <p:nvPr/>
        </p:nvSpPr>
        <p:spPr>
          <a:xfrm>
            <a:off x="8634767" y="372375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+mn-ea"/>
              </a:rPr>
              <a:t>&gt;&gt;</a:t>
            </a:r>
            <a:endParaRPr lang="ko-KR" altLang="en-US" b="1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92FD61-6DA6-410E-A460-8661C9FCAEDF}"/>
              </a:ext>
            </a:extLst>
          </p:cNvPr>
          <p:cNvSpPr txBox="1"/>
          <p:nvPr/>
        </p:nvSpPr>
        <p:spPr>
          <a:xfrm>
            <a:off x="1458753" y="2151529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</a:rPr>
              <a:t>재료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투입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4247766" y="21515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</a:rPr>
              <a:t>AI </a:t>
            </a: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분류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A9AF63-31AA-49C6-ACBB-4C532B64710B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A20815-B360-4B1E-85A3-62B6AB453174}"/>
              </a:ext>
            </a:extLst>
          </p:cNvPr>
          <p:cNvSpPr txBox="1"/>
          <p:nvPr/>
        </p:nvSpPr>
        <p:spPr>
          <a:xfrm>
            <a:off x="6882090" y="2151529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신호 변환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3BBC1AC-C158-4AE1-9D8F-67AEEEB17C9F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63A084-1DD6-4B82-B483-15FCA3A48B69}"/>
              </a:ext>
            </a:extLst>
          </p:cNvPr>
          <p:cNvSpPr txBox="1"/>
          <p:nvPr/>
        </p:nvSpPr>
        <p:spPr>
          <a:xfrm>
            <a:off x="9632418" y="2151529"/>
            <a:ext cx="118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</a:rPr>
              <a:t>분류 공정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0A7E0-4649-4149-9C1A-40FB28E685CF}"/>
              </a:ext>
            </a:extLst>
          </p:cNvPr>
          <p:cNvSpPr txBox="1"/>
          <p:nvPr/>
        </p:nvSpPr>
        <p:spPr>
          <a:xfrm>
            <a:off x="1097950" y="3273238"/>
            <a:ext cx="168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공작물</a:t>
            </a: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정육각형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정육강형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원통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원통불량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랜덤으로 배치 후 실린더를 이용해 라인으로 투입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0274E9-BD5D-4E97-9C9F-91F062DC1F8E}"/>
              </a:ext>
            </a:extLst>
          </p:cNvPr>
          <p:cNvSpPr txBox="1"/>
          <p:nvPr/>
        </p:nvSpPr>
        <p:spPr>
          <a:xfrm>
            <a:off x="3856508" y="3273238"/>
            <a:ext cx="1682895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OPENCV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이용하여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공작물의 모양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400" b="1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표면패턴을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분석하여 모양과 상태를 판별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52D78C-B1FC-429D-AC70-107D9C6D10D9}"/>
              </a:ext>
            </a:extLst>
          </p:cNvPr>
          <p:cNvSpPr txBox="1"/>
          <p:nvPr/>
        </p:nvSpPr>
        <p:spPr>
          <a:xfrm>
            <a:off x="6615067" y="3273238"/>
            <a:ext cx="1682895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분류를 거친 신호를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아두이노를 통해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PLC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인식할 수 있는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24V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BIT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형태로 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변환하여 전송 </a:t>
            </a:r>
            <a:endParaRPr lang="en-US" altLang="ko-KR" sz="1400" b="1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작업수행</a:t>
            </a:r>
            <a:endParaRPr lang="ko-KR" altLang="en-US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934A90-DC10-4BD2-8469-BEB9AAE5A7D4}"/>
              </a:ext>
            </a:extLst>
          </p:cNvPr>
          <p:cNvSpPr txBox="1"/>
          <p:nvPr/>
        </p:nvSpPr>
        <p:spPr>
          <a:xfrm>
            <a:off x="9383173" y="3273238"/>
            <a:ext cx="1682895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AI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통해 생성된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신호를 받아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PLC</a:t>
            </a: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통해 </a:t>
            </a:r>
            <a:r>
              <a:rPr lang="ko-KR" altLang="en-US" sz="1400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공작물을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ko-KR" altLang="en-US" sz="1400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최종적으로 분류</a:t>
            </a:r>
            <a:endParaRPr lang="en-US" altLang="ko-KR" sz="14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B7B5C9-F745-401A-99F6-001F312C8F5D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1E91AB-8D61-C0D8-F662-61401DC2E2BB}"/>
              </a:ext>
            </a:extLst>
          </p:cNvPr>
          <p:cNvSpPr txBox="1"/>
          <p:nvPr/>
        </p:nvSpPr>
        <p:spPr>
          <a:xfrm>
            <a:off x="2898498" y="1158276"/>
            <a:ext cx="6572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3D </a:t>
            </a:r>
            <a:r>
              <a:rPr lang="ko-KR" altLang="en-US" dirty="0" smtClean="0"/>
              <a:t>프린터로 출력된 공작물의 </a:t>
            </a:r>
            <a:r>
              <a:rPr lang="ko-KR" altLang="en-US" dirty="0" err="1" smtClean="0"/>
              <a:t>표면상태를</a:t>
            </a:r>
            <a:r>
              <a:rPr lang="ko-KR" altLang="en-US" dirty="0" smtClean="0"/>
              <a:t> 판별하여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정상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불량을 판별 후 분류하는 시스템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022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F534C6-FC61-4EA2-8855-1A1004EB5117}"/>
              </a:ext>
            </a:extLst>
          </p:cNvPr>
          <p:cNvSpPr txBox="1"/>
          <p:nvPr/>
        </p:nvSpPr>
        <p:spPr>
          <a:xfrm>
            <a:off x="619903" y="2147777"/>
            <a:ext cx="136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</a:rPr>
              <a:t>Part 2, 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94A62-3A98-4459-B069-8674BB246AAC}"/>
              </a:ext>
            </a:extLst>
          </p:cNvPr>
          <p:cNvSpPr txBox="1"/>
          <p:nvPr/>
        </p:nvSpPr>
        <p:spPr>
          <a:xfrm>
            <a:off x="2633685" y="2178554"/>
            <a:ext cx="446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</a:rPr>
              <a:t>팀 성과보고</a:t>
            </a:r>
          </a:p>
        </p:txBody>
      </p:sp>
    </p:spTree>
    <p:extLst>
      <p:ext uri="{BB962C8B-B14F-4D97-AF65-F5344CB8AC3E}">
        <p14:creationId xmlns:p14="http://schemas.microsoft.com/office/powerpoint/2010/main" val="201616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223482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2281114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하드웨어 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3564662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3579352"/>
            <a:ext cx="1117998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PLC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 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15329A-A686-4974-A482-CF46E001D756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BF32E-3D4D-416C-8E66-F898CB17E0F5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884163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898853"/>
            <a:ext cx="843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AI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팀</a:t>
            </a:r>
          </a:p>
        </p:txBody>
      </p: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471498" y="1028099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1881198" y="1028099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822334" y="1214976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138292" y="1261267"/>
            <a:ext cx="1938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하드웨어 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E9419C-2793-31F7-F7E5-547E29A346D8}"/>
              </a:ext>
            </a:extLst>
          </p:cNvPr>
          <p:cNvSpPr/>
          <p:nvPr/>
        </p:nvSpPr>
        <p:spPr>
          <a:xfrm>
            <a:off x="471498" y="2305266"/>
            <a:ext cx="5408666" cy="4220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C6C6B-6A74-1269-3905-B59DF3EA0876}"/>
              </a:ext>
            </a:extLst>
          </p:cNvPr>
          <p:cNvSpPr/>
          <p:nvPr/>
        </p:nvSpPr>
        <p:spPr>
          <a:xfrm>
            <a:off x="6311838" y="2305266"/>
            <a:ext cx="5408664" cy="4220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4240-14B2-4AB3-6267-9534E34BFD7F}"/>
              </a:ext>
            </a:extLst>
          </p:cNvPr>
          <p:cNvSpPr txBox="1"/>
          <p:nvPr/>
        </p:nvSpPr>
        <p:spPr>
          <a:xfrm>
            <a:off x="609474" y="243577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실습 사진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A5BDD-DC2A-E4B6-1DDA-28BB5180ED5F}"/>
              </a:ext>
            </a:extLst>
          </p:cNvPr>
          <p:cNvSpPr txBox="1"/>
          <p:nvPr/>
        </p:nvSpPr>
        <p:spPr>
          <a:xfrm>
            <a:off x="6540315" y="24368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금일 성과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59CA8-4128-1629-6642-ED42E504CDD3}"/>
              </a:ext>
            </a:extLst>
          </p:cNvPr>
          <p:cNvSpPr txBox="1"/>
          <p:nvPr/>
        </p:nvSpPr>
        <p:spPr>
          <a:xfrm>
            <a:off x="6540315" y="423086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다음 주 계획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DC3C23-2599-4B7F-79E7-7D698C5004F9}"/>
              </a:ext>
            </a:extLst>
          </p:cNvPr>
          <p:cNvSpPr txBox="1"/>
          <p:nvPr/>
        </p:nvSpPr>
        <p:spPr>
          <a:xfrm>
            <a:off x="6540314" y="2845958"/>
            <a:ext cx="5137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판넬 제작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배선 수기 작성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3A2A10-C1AE-AA41-A8D8-88806E8BA509}"/>
              </a:ext>
            </a:extLst>
          </p:cNvPr>
          <p:cNvSpPr txBox="1"/>
          <p:nvPr/>
        </p:nvSpPr>
        <p:spPr>
          <a:xfrm>
            <a:off x="6540315" y="4686835"/>
            <a:ext cx="408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EPLAN </a:t>
            </a:r>
            <a:r>
              <a:rPr lang="ko-KR" altLang="en-US" dirty="0" smtClean="0">
                <a:solidFill>
                  <a:schemeClr val="bg1"/>
                </a:solidFill>
              </a:rPr>
              <a:t>제작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PLC </a:t>
            </a:r>
            <a:r>
              <a:rPr lang="ko-KR" altLang="en-US" dirty="0" smtClean="0">
                <a:solidFill>
                  <a:schemeClr val="bg1"/>
                </a:solidFill>
              </a:rPr>
              <a:t>프로그램 제작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117" y="2620439"/>
            <a:ext cx="2590401" cy="345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2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471498" y="1028099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1881198" y="1028099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829548" y="1214976"/>
            <a:ext cx="380232" cy="646331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138292" y="1261267"/>
            <a:ext cx="1095556" cy="58477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PLC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E9419C-2793-31F7-F7E5-547E29A346D8}"/>
              </a:ext>
            </a:extLst>
          </p:cNvPr>
          <p:cNvSpPr/>
          <p:nvPr/>
        </p:nvSpPr>
        <p:spPr>
          <a:xfrm>
            <a:off x="471498" y="2305266"/>
            <a:ext cx="5605106" cy="4220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C6C6B-6A74-1269-3905-B59DF3EA0876}"/>
              </a:ext>
            </a:extLst>
          </p:cNvPr>
          <p:cNvSpPr/>
          <p:nvPr/>
        </p:nvSpPr>
        <p:spPr>
          <a:xfrm>
            <a:off x="6311838" y="2305266"/>
            <a:ext cx="5408664" cy="4220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4240-14B2-4AB3-6267-9534E34BFD7F}"/>
              </a:ext>
            </a:extLst>
          </p:cNvPr>
          <p:cNvSpPr txBox="1"/>
          <p:nvPr/>
        </p:nvSpPr>
        <p:spPr>
          <a:xfrm>
            <a:off x="609474" y="2435773"/>
            <a:ext cx="18288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실습 사진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A5BDD-DC2A-E4B6-1DDA-28BB5180ED5F}"/>
              </a:ext>
            </a:extLst>
          </p:cNvPr>
          <p:cNvSpPr txBox="1"/>
          <p:nvPr/>
        </p:nvSpPr>
        <p:spPr>
          <a:xfrm>
            <a:off x="6540315" y="2436868"/>
            <a:ext cx="18288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금일 성과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59CA8-4128-1629-6642-ED42E504CDD3}"/>
              </a:ext>
            </a:extLst>
          </p:cNvPr>
          <p:cNvSpPr txBox="1"/>
          <p:nvPr/>
        </p:nvSpPr>
        <p:spPr>
          <a:xfrm>
            <a:off x="6540315" y="4592515"/>
            <a:ext cx="18288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>
                <a:solidFill>
                  <a:schemeClr val="bg1"/>
                </a:solidFill>
              </a:rPr>
              <a:t>다음 주 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7B370-E557-E86D-689A-E6EA89AB70DA}"/>
              </a:ext>
            </a:extLst>
          </p:cNvPr>
          <p:cNvSpPr txBox="1"/>
          <p:nvPr/>
        </p:nvSpPr>
        <p:spPr>
          <a:xfrm>
            <a:off x="6540315" y="2845958"/>
            <a:ext cx="408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NX </a:t>
            </a:r>
            <a:r>
              <a:rPr lang="ko-KR" altLang="en-US" dirty="0" smtClean="0">
                <a:solidFill>
                  <a:schemeClr val="bg1"/>
                </a:solidFill>
              </a:rPr>
              <a:t>모델링 초기 작업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완료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디지털 트윈 작업시작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40B25-D3A0-7323-FF6D-9BFBE3A650F0}"/>
              </a:ext>
            </a:extLst>
          </p:cNvPr>
          <p:cNvSpPr txBox="1"/>
          <p:nvPr/>
        </p:nvSpPr>
        <p:spPr>
          <a:xfrm>
            <a:off x="6540315" y="5010348"/>
            <a:ext cx="4084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3D </a:t>
            </a:r>
            <a:r>
              <a:rPr lang="ko-KR" altLang="en-US" dirty="0" smtClean="0">
                <a:solidFill>
                  <a:schemeClr val="bg1"/>
                </a:solidFill>
              </a:rPr>
              <a:t>공작물 출력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디지털 트윈 작업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HMI </a:t>
            </a:r>
            <a:r>
              <a:rPr lang="ko-KR" altLang="en-US" smtClean="0">
                <a:solidFill>
                  <a:schemeClr val="bg1"/>
                </a:solidFill>
              </a:rPr>
              <a:t>고정 구조물 제작</a:t>
            </a:r>
            <a:endParaRPr lang="en-US" altLang="ko-KR" dirty="0">
              <a:solidFill>
                <a:schemeClr val="bg1"/>
              </a:solidFill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562" y="2620439"/>
            <a:ext cx="2756650" cy="367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9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11525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팀 성과보고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471498" y="1028099"/>
            <a:ext cx="11684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1881198" y="1028099"/>
            <a:ext cx="8242300" cy="104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829548" y="1214976"/>
            <a:ext cx="380232" cy="646331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138292" y="1261267"/>
            <a:ext cx="875561" cy="58477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ko-KR" sz="3200" spc="-300" dirty="0">
                <a:solidFill>
                  <a:schemeClr val="bg1"/>
                </a:solidFill>
                <a:latin typeface="+mn-ea"/>
              </a:rPr>
              <a:t>AI</a:t>
            </a:r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 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E9419C-2793-31F7-F7E5-547E29A346D8}"/>
              </a:ext>
            </a:extLst>
          </p:cNvPr>
          <p:cNvSpPr/>
          <p:nvPr/>
        </p:nvSpPr>
        <p:spPr>
          <a:xfrm>
            <a:off x="471498" y="2305266"/>
            <a:ext cx="5408666" cy="42205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C6C6B-6A74-1269-3905-B59DF3EA0876}"/>
              </a:ext>
            </a:extLst>
          </p:cNvPr>
          <p:cNvSpPr/>
          <p:nvPr/>
        </p:nvSpPr>
        <p:spPr>
          <a:xfrm>
            <a:off x="6311838" y="2305266"/>
            <a:ext cx="5408664" cy="42205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04240-14B2-4AB3-6267-9534E34BFD7F}"/>
              </a:ext>
            </a:extLst>
          </p:cNvPr>
          <p:cNvSpPr txBox="1"/>
          <p:nvPr/>
        </p:nvSpPr>
        <p:spPr>
          <a:xfrm>
            <a:off x="609474" y="2435773"/>
            <a:ext cx="18288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실습 사진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EA5BDD-DC2A-E4B6-1DDA-28BB5180ED5F}"/>
              </a:ext>
            </a:extLst>
          </p:cNvPr>
          <p:cNvSpPr txBox="1"/>
          <p:nvPr/>
        </p:nvSpPr>
        <p:spPr>
          <a:xfrm>
            <a:off x="6540315" y="2436868"/>
            <a:ext cx="18288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금일 성과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C59CA8-4128-1629-6642-ED42E504CDD3}"/>
              </a:ext>
            </a:extLst>
          </p:cNvPr>
          <p:cNvSpPr txBox="1"/>
          <p:nvPr/>
        </p:nvSpPr>
        <p:spPr>
          <a:xfrm>
            <a:off x="6540315" y="4230864"/>
            <a:ext cx="182880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>
                <a:solidFill>
                  <a:schemeClr val="bg1"/>
                </a:solidFill>
              </a:rPr>
              <a:t>다음 주 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23227-9180-8D0F-34FA-0D8296DAE08E}"/>
              </a:ext>
            </a:extLst>
          </p:cNvPr>
          <p:cNvSpPr txBox="1"/>
          <p:nvPr/>
        </p:nvSpPr>
        <p:spPr>
          <a:xfrm>
            <a:off x="6540315" y="2845959"/>
            <a:ext cx="5047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프로그램 안정화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카메라로 물체 인식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Esp8266 </a:t>
            </a:r>
            <a:r>
              <a:rPr lang="ko-KR" altLang="en-US" dirty="0" smtClean="0">
                <a:solidFill>
                  <a:schemeClr val="bg1"/>
                </a:solidFill>
              </a:rPr>
              <a:t>전원부족으로 </a:t>
            </a:r>
            <a:r>
              <a:rPr lang="en-US" altLang="ko-KR" dirty="0" err="1" smtClean="0">
                <a:solidFill>
                  <a:schemeClr val="bg1"/>
                </a:solidFill>
              </a:rPr>
              <a:t>uno</a:t>
            </a:r>
            <a:r>
              <a:rPr lang="ko-KR" altLang="en-US" dirty="0" smtClean="0">
                <a:solidFill>
                  <a:schemeClr val="bg1"/>
                </a:solidFill>
              </a:rPr>
              <a:t>로 교체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9CF70-3E77-6D5F-4554-5CBE24D163E8}"/>
              </a:ext>
            </a:extLst>
          </p:cNvPr>
          <p:cNvSpPr txBox="1"/>
          <p:nvPr/>
        </p:nvSpPr>
        <p:spPr>
          <a:xfrm>
            <a:off x="6540314" y="4685876"/>
            <a:ext cx="4495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프로그램 안정화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ko-KR" altLang="en-US" dirty="0" smtClean="0">
                <a:solidFill>
                  <a:schemeClr val="bg1"/>
                </a:solidFill>
              </a:rPr>
              <a:t>카메라로 물체 인식 데이터 수집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 algn="l">
              <a:buFontTx/>
              <a:buChar char="-"/>
            </a:pPr>
            <a:r>
              <a:rPr lang="en-US" altLang="ko-KR" dirty="0" smtClean="0">
                <a:solidFill>
                  <a:schemeClr val="bg1"/>
                </a:solidFill>
              </a:rPr>
              <a:t>PLC </a:t>
            </a:r>
            <a:r>
              <a:rPr lang="ko-KR" altLang="en-US" dirty="0" smtClean="0">
                <a:solidFill>
                  <a:schemeClr val="bg1"/>
                </a:solidFill>
              </a:rPr>
              <a:t>연동 계획 수립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420" y="3038271"/>
            <a:ext cx="2193102" cy="292482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44" y="3038272"/>
            <a:ext cx="2193102" cy="292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2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601</Words>
  <Application>Microsoft Office PowerPoint</Application>
  <PresentationFormat>와이드스크린</PresentationFormat>
  <Paragraphs>161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마루 부리 Beta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Windows 사용자</cp:lastModifiedBy>
  <cp:revision>42</cp:revision>
  <dcterms:created xsi:type="dcterms:W3CDTF">2020-11-18T01:48:02Z</dcterms:created>
  <dcterms:modified xsi:type="dcterms:W3CDTF">2023-04-19T02:48:01Z</dcterms:modified>
</cp:coreProperties>
</file>