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1" r:id="rId17"/>
    <p:sldId id="271" r:id="rId18"/>
    <p:sldId id="272" r:id="rId19"/>
    <p:sldId id="273" r:id="rId20"/>
    <p:sldId id="274" r:id="rId21"/>
    <p:sldId id="275" r:id="rId22"/>
    <p:sldId id="276" r:id="rId23"/>
    <p:sldId id="277" r:id="rId24"/>
    <p:sldId id="278" r:id="rId25"/>
    <p:sldId id="279" r:id="rId26"/>
    <p:sldId id="280" r:id="rId27"/>
    <p:sldId id="282"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640" autoAdjust="0"/>
  </p:normalViewPr>
  <p:slideViewPr>
    <p:cSldViewPr>
      <p:cViewPr varScale="1">
        <p:scale>
          <a:sx n="67" d="100"/>
          <a:sy n="67" d="100"/>
        </p:scale>
        <p:origin x="-6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400800" y="6355080"/>
            <a:ext cx="2286000" cy="365760"/>
          </a:xfrm>
        </p:spPr>
        <p:txBody>
          <a:bodyPr/>
          <a:lstStyle>
            <a:lvl1pPr>
              <a:defRPr sz="1400"/>
            </a:lvl1pPr>
          </a:lstStyle>
          <a:p>
            <a:fld id="{EF5F61F2-E370-4AEC-83DD-63957375CAD9}" type="datetimeFigureOut">
              <a:rPr kumimoji="1" lang="ja-JP" altLang="en-US" smtClean="0"/>
              <a:t>2013/12/23</a:t>
            </a:fld>
            <a:endParaRPr kumimoji="1" lang="ja-JP" altLang="en-US"/>
          </a:p>
        </p:txBody>
      </p:sp>
      <p:sp>
        <p:nvSpPr>
          <p:cNvPr id="17" name="フッター プレースホルダー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ー 28"/>
          <p:cNvSpPr>
            <a:spLocks noGrp="1"/>
          </p:cNvSpPr>
          <p:nvPr>
            <p:ph type="sldNum" sz="quarter" idx="12"/>
          </p:nvPr>
        </p:nvSpPr>
        <p:spPr>
          <a:xfrm>
            <a:off x="1216152" y="6355080"/>
            <a:ext cx="1219200" cy="365760"/>
          </a:xfrm>
        </p:spPr>
        <p:txBody>
          <a:bodyPr/>
          <a:lstStyle/>
          <a:p>
            <a:fld id="{FD7429B7-65AA-46C6-8F19-8DE93A1EB04E}" type="slidenum">
              <a:rPr kumimoji="1" lang="ja-JP" altLang="en-US" smtClean="0"/>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457200" y="1219200"/>
            <a:ext cx="8229600"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a:xfrm>
            <a:off x="6400800" y="6355080"/>
            <a:ext cx="2286000" cy="365760"/>
          </a:xfrm>
        </p:spPr>
        <p:txBody>
          <a:bodyPr/>
          <a:lstStyle/>
          <a:p>
            <a:fld id="{EF5F61F2-E370-4AEC-83DD-63957375CAD9}" type="datetimeFigureOut">
              <a:rPr kumimoji="1" lang="ja-JP" altLang="en-US" smtClean="0"/>
              <a:t>2013/12/23</a:t>
            </a:fld>
            <a:endParaRPr kumimoji="1" lang="ja-JP" altLang="en-US"/>
          </a:p>
        </p:txBody>
      </p:sp>
      <p:sp>
        <p:nvSpPr>
          <p:cNvPr id="5" name="フッター プレースホルダー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ー 5"/>
          <p:cNvSpPr>
            <a:spLocks noGrp="1"/>
          </p:cNvSpPr>
          <p:nvPr>
            <p:ph type="sldNum" sz="quarter" idx="12"/>
          </p:nvPr>
        </p:nvSpPr>
        <p:spPr>
          <a:xfrm>
            <a:off x="1069848" y="6355080"/>
            <a:ext cx="1520952" cy="365760"/>
          </a:xfrm>
        </p:spPr>
        <p:txBody>
          <a:bodyPr/>
          <a:lstStyle/>
          <a:p>
            <a:fld id="{FD7429B7-65AA-46C6-8F19-8DE93A1EB04E}" type="slidenum">
              <a:rPr kumimoji="1" lang="ja-JP" altLang="en-US" smtClean="0"/>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219200"/>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632198" y="1216152"/>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648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ー 11"/>
          <p:cNvSpPr>
            <a:spLocks noGrp="1"/>
          </p:cNvSpPr>
          <p:nvPr>
            <p:ph sz="quarter" idx="1"/>
          </p:nvPr>
        </p:nvSpPr>
        <p:spPr>
          <a:xfrm>
            <a:off x="304800" y="304800"/>
            <a:ext cx="5715000" cy="5715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F5F61F2-E370-4AEC-83DD-63957375CAD9}" type="datetimeFigureOut">
              <a:rPr kumimoji="1" lang="ja-JP" altLang="en-US" smtClean="0"/>
              <a:t>2013/12/23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7429B7-65AA-46C6-8F19-8DE93A1EB04E}"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F5F61F2-E370-4AEC-83DD-63957375CAD9}" type="datetimeFigureOut">
              <a:rPr kumimoji="1" lang="ja-JP" altLang="en-US" smtClean="0"/>
              <a:t>2013/12/23</a:t>
            </a:fld>
            <a:endParaRPr kumimoji="1" lang="ja-JP" altLang="en-US"/>
          </a:p>
        </p:txBody>
      </p:sp>
      <p:sp>
        <p:nvSpPr>
          <p:cNvPr id="3" name="フッター プレースホルダー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D7429B7-65AA-46C6-8F19-8DE93A1EB04E}" type="slidenum">
              <a:rPr kumimoji="1" lang="ja-JP" altLang="en-US" smtClean="0"/>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wolframalpha.com/"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二次方程式の解法</a:t>
            </a:r>
            <a:endParaRPr kumimoji="1" lang="ja-JP" altLang="en-US" dirty="0"/>
          </a:p>
        </p:txBody>
      </p:sp>
    </p:spTree>
    <p:extLst>
      <p:ext uri="{BB962C8B-B14F-4D97-AF65-F5344CB8AC3E}">
        <p14:creationId xmlns:p14="http://schemas.microsoft.com/office/powerpoint/2010/main" val="97125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両辺を</a:t>
            </a:r>
            <a:r>
              <a:rPr kumimoji="1" lang="en-US" altLang="ja-JP" dirty="0" smtClean="0"/>
              <a:t>a</a:t>
            </a:r>
            <a:r>
              <a:rPr kumimoji="1" lang="ja-JP" altLang="en-US" dirty="0" smtClean="0"/>
              <a:t>で割る</a:t>
            </a:r>
            <a:endParaRPr kumimoji="1" lang="ja-JP"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805113"/>
            <a:ext cx="5114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85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両辺の平方根をとる</a:t>
            </a:r>
            <a:endParaRPr kumimoji="1" lang="ja-JP"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757488"/>
            <a:ext cx="50673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481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normAutofit/>
              </a:bodyPr>
              <a:lstStyle/>
              <a:p>
                <a14:m>
                  <m:oMath xmlns:m="http://schemas.openxmlformats.org/officeDocument/2006/math">
                    <m:rad>
                      <m:radPr>
                        <m:degHide m:val="on"/>
                        <m:ctrlPr>
                          <a:rPr kumimoji="1" lang="en-US" altLang="ja-JP" i="1" dirty="0" smtClean="0">
                            <a:latin typeface="Cambria Math"/>
                          </a:rPr>
                        </m:ctrlPr>
                      </m:radPr>
                      <m:deg/>
                      <m:e>
                        <m:sSup>
                          <m:sSupPr>
                            <m:ctrlPr>
                              <a:rPr kumimoji="1" lang="en-US" altLang="ja-JP" b="0" i="1" dirty="0" smtClean="0">
                                <a:latin typeface="Cambria Math"/>
                              </a:rPr>
                            </m:ctrlPr>
                          </m:sSupPr>
                          <m:e>
                            <m:r>
                              <a:rPr kumimoji="1" lang="en-US" altLang="ja-JP" b="0" i="1" dirty="0" smtClean="0">
                                <a:latin typeface="Cambria Math"/>
                              </a:rPr>
                              <m:t>𝑑</m:t>
                            </m:r>
                          </m:e>
                          <m:sup>
                            <m:r>
                              <a:rPr kumimoji="1" lang="en-US" altLang="ja-JP" b="0" i="1" dirty="0" smtClean="0">
                                <a:latin typeface="Cambria Math"/>
                              </a:rPr>
                              <m:t>2</m:t>
                            </m:r>
                          </m:sup>
                        </m:sSup>
                      </m:e>
                    </m:rad>
                  </m:oMath>
                </a14:m>
                <a:r>
                  <a:rPr kumimoji="1" lang="ja-JP" altLang="en-US" dirty="0" smtClean="0"/>
                  <a:t>の</a:t>
                </a:r>
                <a:r>
                  <a:rPr kumimoji="1" lang="ja-JP" altLang="en-US" dirty="0" smtClean="0"/>
                  <a:t>形</a:t>
                </a:r>
                <a:r>
                  <a:rPr lang="ja-JP" altLang="en-US" dirty="0" smtClean="0"/>
                  <a:t>は？</a:t>
                </a:r>
                <a:endParaRPr kumimoji="1" lang="ja-JP" altLang="en-US"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rotWithShape="1">
                <a:blip r:embed="rId2"/>
                <a:stretch>
                  <a:fillRect b="-18000"/>
                </a:stretch>
              </a:blipFill>
            </p:spPr>
            <p:txBody>
              <a:bodyPr/>
              <a:lstStyle/>
              <a:p>
                <a:r>
                  <a:rPr lang="ja-JP" altLang="en-US">
                    <a:noFill/>
                  </a:rPr>
                  <a:t> </a:t>
                </a:r>
              </a:p>
            </p:txBody>
          </p:sp>
        </mc:Fallback>
      </mc:AlternateContent>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2724150"/>
            <a:ext cx="52197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419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こうなる　（ルートを外す）</a:t>
            </a:r>
            <a:endParaRPr kumimoji="1" lang="ja-JP"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714625"/>
            <a:ext cx="50006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930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絶対値は外せる</a:t>
            </a:r>
            <a:endParaRPr kumimoji="1" lang="ja-JP"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2719388"/>
            <a:ext cx="51244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07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分数をまとめて完成！</a:t>
            </a:r>
            <a:endParaRPr kumimoji="1" lang="ja-JP"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2667000"/>
            <a:ext cx="5848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679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ちょっと休憩</a:t>
            </a:r>
            <a:endParaRPr kumimoji="1" lang="ja-JP" altLang="en-US" dirty="0"/>
          </a:p>
        </p:txBody>
      </p:sp>
      <p:sp>
        <p:nvSpPr>
          <p:cNvPr id="3" name="縦書きテキスト プレースホルダー 2"/>
          <p:cNvSpPr>
            <a:spLocks noGrp="1"/>
          </p:cNvSpPr>
          <p:nvPr>
            <p:ph type="body" orient="vert" idx="1"/>
          </p:nvPr>
        </p:nvSpPr>
        <p:spPr/>
        <p:txBody>
          <a:bodyPr vert="horz"/>
          <a:lstStyle/>
          <a:p>
            <a:r>
              <a:rPr lang="ja-JP" altLang="en-US" dirty="0" smtClean="0"/>
              <a:t>３次方程式の解の公式は？</a:t>
            </a:r>
            <a:endParaRPr lang="en-US" altLang="ja-JP" dirty="0" smtClean="0"/>
          </a:p>
          <a:p>
            <a:r>
              <a:rPr kumimoji="1" lang="ja-JP" altLang="en-US" dirty="0" smtClean="0"/>
              <a:t>４次方程式の解の公式は？</a:t>
            </a:r>
            <a:endParaRPr kumimoji="1" lang="en-US" altLang="ja-JP" dirty="0" smtClean="0"/>
          </a:p>
          <a:p>
            <a:r>
              <a:rPr lang="ja-JP" altLang="en-US" dirty="0" smtClean="0"/>
              <a:t>５次方程式の解の公式は？</a:t>
            </a:r>
            <a:endParaRPr lang="en-US" altLang="ja-JP" dirty="0" smtClean="0"/>
          </a:p>
          <a:p>
            <a:r>
              <a:rPr kumimoji="1" lang="en-US" altLang="ja-JP" dirty="0" smtClean="0"/>
              <a:t>…</a:t>
            </a:r>
          </a:p>
          <a:p>
            <a:r>
              <a:rPr lang="en-US" altLang="ja-JP" dirty="0"/>
              <a:t>n</a:t>
            </a:r>
            <a:r>
              <a:rPr lang="ja-JP" altLang="en-US" dirty="0" smtClean="0"/>
              <a:t>次方程式の解の公式は？</a:t>
            </a:r>
            <a:endParaRPr lang="en-US" altLang="ja-JP" dirty="0" smtClean="0"/>
          </a:p>
          <a:p>
            <a:endParaRPr kumimoji="1" lang="en-US" altLang="ja-JP" dirty="0"/>
          </a:p>
          <a:p>
            <a:r>
              <a:rPr lang="en-US" altLang="ja-JP" dirty="0">
                <a:hlinkClick r:id="rId2"/>
              </a:rPr>
              <a:t>http://www.wolframalpha.com/</a:t>
            </a:r>
            <a:endParaRPr kumimoji="1" lang="ja-JP" altLang="en-US" dirty="0"/>
          </a:p>
        </p:txBody>
      </p:sp>
    </p:spTree>
    <p:extLst>
      <p:ext uri="{BB962C8B-B14F-4D97-AF65-F5344CB8AC3E}">
        <p14:creationId xmlns:p14="http://schemas.microsoft.com/office/powerpoint/2010/main" val="75951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確認</a:t>
            </a:r>
            <a:r>
              <a:rPr lang="ja-JP" altLang="en-US" dirty="0"/>
              <a:t>問題</a:t>
            </a:r>
            <a:r>
              <a:rPr kumimoji="1" lang="ja-JP" altLang="en-US" dirty="0" smtClean="0"/>
              <a:t>　次の方程式を解きなさい</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138" y="3076575"/>
            <a:ext cx="38957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62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２で括る</a:t>
            </a:r>
            <a:endParaRPr kumimoji="1" lang="ja-JP"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43213"/>
            <a:ext cx="45720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0501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平方完成！</a:t>
            </a:r>
            <a:endParaRPr kumimoji="1" lang="ja-JP" alt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2833688"/>
            <a:ext cx="65341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6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今日の目標</a:t>
            </a:r>
            <a:endParaRPr kumimoji="1" lang="ja-JP" altLang="en-US" dirty="0"/>
          </a:p>
        </p:txBody>
      </p:sp>
      <p:sp>
        <p:nvSpPr>
          <p:cNvPr id="3" name="縦書きテキスト プレースホルダー 2"/>
          <p:cNvSpPr>
            <a:spLocks noGrp="1"/>
          </p:cNvSpPr>
          <p:nvPr>
            <p:ph type="body" orient="vert" idx="1"/>
          </p:nvPr>
        </p:nvSpPr>
        <p:spPr/>
        <p:txBody>
          <a:bodyPr vert="horz"/>
          <a:lstStyle/>
          <a:p>
            <a:r>
              <a:rPr lang="ja-JP" altLang="en-US" dirty="0" smtClean="0"/>
              <a:t>宿題の答え合わせ。</a:t>
            </a:r>
            <a:endParaRPr lang="en-US" altLang="ja-JP" dirty="0" smtClean="0"/>
          </a:p>
          <a:p>
            <a:r>
              <a:rPr lang="ja-JP" altLang="en-US" dirty="0" smtClean="0"/>
              <a:t>平方完成の技術をしっかり身につけて二次方程式の解の公式を自分で導けるようにする。</a:t>
            </a:r>
            <a:endParaRPr kumimoji="1" lang="ja-JP" altLang="en-US" dirty="0"/>
          </a:p>
        </p:txBody>
      </p:sp>
    </p:spTree>
    <p:extLst>
      <p:ext uri="{BB962C8B-B14F-4D97-AF65-F5344CB8AC3E}">
        <p14:creationId xmlns:p14="http://schemas.microsoft.com/office/powerpoint/2010/main" val="308206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中括弧</a:t>
            </a:r>
            <a:r>
              <a:rPr kumimoji="1" lang="ja-JP" altLang="en-US" dirty="0" smtClean="0"/>
              <a:t>を外す</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2800350"/>
            <a:ext cx="51530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816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移項する</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2814638"/>
            <a:ext cx="45624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945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a:t>
            </a:r>
            <a:endParaRPr kumimoji="1" lang="ja-JP"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2843213"/>
            <a:ext cx="46196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351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795588"/>
            <a:ext cx="38576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437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両辺の平方根をとる</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786063"/>
            <a:ext cx="38576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086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移項する</a:t>
            </a:r>
            <a:endParaRPr kumimoji="1" lang="ja-JP"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3" y="2814638"/>
            <a:ext cx="3838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705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完成！</a:t>
            </a:r>
            <a:endParaRPr kumimoji="1" lang="ja-JP" altLang="en-US" dirty="0">
              <a:solidFill>
                <a:srgbClr val="FF00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824163"/>
            <a:ext cx="39147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4931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0070C0"/>
                </a:solidFill>
              </a:rPr>
              <a:t>お疲れ様でした！</a:t>
            </a:r>
            <a:endParaRPr kumimoji="1" lang="ja-JP" altLang="en-US" dirty="0">
              <a:solidFill>
                <a:srgbClr val="0070C0"/>
              </a:solidFill>
            </a:endParaRPr>
          </a:p>
        </p:txBody>
      </p:sp>
    </p:spTree>
    <p:extLst>
      <p:ext uri="{BB962C8B-B14F-4D97-AF65-F5344CB8AC3E}">
        <p14:creationId xmlns:p14="http://schemas.microsoft.com/office/powerpoint/2010/main" val="170331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二次方程式の解法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normAutofit/>
              </a:bodyPr>
              <a:lstStyle/>
              <a:p>
                <a:pPr marL="0" indent="0">
                  <a:buNone/>
                </a:pPr>
                <a:r>
                  <a:rPr kumimoji="1" lang="ja-JP" altLang="en-US" sz="2800" dirty="0" smtClean="0"/>
                  <a:t>二次方程式</a:t>
                </a:r>
                <a:r>
                  <a:rPr lang="ja-JP" altLang="en-US" sz="2800" dirty="0" smtClean="0"/>
                  <a:t>（</a:t>
                </a:r>
                <a14:m>
                  <m:oMath xmlns:m="http://schemas.openxmlformats.org/officeDocument/2006/math">
                    <m:sSup>
                      <m:sSupPr>
                        <m:ctrlPr>
                          <a:rPr lang="en-US" altLang="ja-JP" sz="2800" i="1" smtClean="0">
                            <a:latin typeface="Cambria Math"/>
                          </a:rPr>
                        </m:ctrlPr>
                      </m:sSupPr>
                      <m:e>
                        <m:r>
                          <a:rPr lang="en-US" altLang="ja-JP" sz="2800" b="0" i="1" smtClean="0">
                            <a:latin typeface="Cambria Math"/>
                          </a:rPr>
                          <m:t>𝑎𝑥</m:t>
                        </m:r>
                      </m:e>
                      <m:sup>
                        <m:r>
                          <a:rPr lang="en-US" altLang="ja-JP" sz="2800" b="0" i="1" smtClean="0">
                            <a:latin typeface="Cambria Math"/>
                          </a:rPr>
                          <m:t>2</m:t>
                        </m:r>
                      </m:sup>
                    </m:sSup>
                    <m:r>
                      <a:rPr lang="en-US" altLang="ja-JP" sz="2800" b="0" i="1" smtClean="0">
                        <a:latin typeface="Cambria Math"/>
                      </a:rPr>
                      <m:t>+</m:t>
                    </m:r>
                    <m:r>
                      <a:rPr lang="en-US" altLang="ja-JP" sz="2800" b="0" i="1" smtClean="0">
                        <a:latin typeface="Cambria Math"/>
                      </a:rPr>
                      <m:t>𝑏𝑥</m:t>
                    </m:r>
                    <m:r>
                      <a:rPr lang="en-US" altLang="ja-JP" sz="2800" b="0" i="1" smtClean="0">
                        <a:latin typeface="Cambria Math"/>
                      </a:rPr>
                      <m:t>+</m:t>
                    </m:r>
                    <m:r>
                      <a:rPr lang="en-US" altLang="ja-JP" sz="2800" b="0" i="1" smtClean="0">
                        <a:latin typeface="Cambria Math"/>
                      </a:rPr>
                      <m:t>𝑐</m:t>
                    </m:r>
                    <m:r>
                      <a:rPr lang="en-US" altLang="ja-JP" sz="2800" b="0" i="1" smtClean="0">
                        <a:latin typeface="Cambria Math"/>
                      </a:rPr>
                      <m:t>=0</m:t>
                    </m:r>
                  </m:oMath>
                </a14:m>
                <a:r>
                  <a:rPr lang="en-US" altLang="ja-JP" sz="2800" dirty="0" smtClean="0"/>
                  <a:t> </a:t>
                </a:r>
                <a:r>
                  <a:rPr lang="ja-JP" altLang="en-US" sz="2800" dirty="0" smtClean="0"/>
                  <a:t>（</a:t>
                </a:r>
                <a:r>
                  <a:rPr lang="en-US" altLang="ja-JP" sz="2800" dirty="0" smtClean="0"/>
                  <a:t>a</a:t>
                </a:r>
                <a:r>
                  <a:rPr lang="ja-JP" altLang="en-US" sz="2800" dirty="0" smtClean="0"/>
                  <a:t>≠</a:t>
                </a:r>
                <a:r>
                  <a:rPr lang="en-US" altLang="ja-JP" sz="2800" dirty="0"/>
                  <a:t>0</a:t>
                </a:r>
                <a:r>
                  <a:rPr lang="ja-JP" altLang="en-US" sz="2800" dirty="0" smtClean="0"/>
                  <a:t>）</a:t>
                </a:r>
                <a:r>
                  <a:rPr lang="ja-JP" altLang="en-US" sz="2800" dirty="0" smtClean="0"/>
                  <a:t>）</a:t>
                </a:r>
                <a:endParaRPr lang="en-US" altLang="ja-JP" sz="2800" dirty="0" smtClean="0"/>
              </a:p>
              <a:p>
                <a:pPr marL="0" indent="0">
                  <a:buNone/>
                </a:pPr>
                <a:r>
                  <a:rPr kumimoji="1" lang="ja-JP" altLang="en-US" sz="2800" dirty="0" smtClean="0"/>
                  <a:t>の</a:t>
                </a:r>
                <a:r>
                  <a:rPr kumimoji="1" lang="ja-JP" altLang="en-US" sz="2800" dirty="0" smtClean="0"/>
                  <a:t>解の公式を導く。</a:t>
                </a:r>
                <a:endParaRPr kumimoji="1" lang="en-US" altLang="ja-JP" sz="2800" dirty="0" smtClean="0"/>
              </a:p>
              <a:p>
                <a:pPr marL="0" indent="0">
                  <a:buNone/>
                </a:pP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1">
                <a:blip r:embed="rId2"/>
                <a:stretch>
                  <a:fillRect l="-1481" t="-1481"/>
                </a:stretch>
              </a:blipFill>
            </p:spPr>
            <p:txBody>
              <a:bodyPr/>
              <a:lstStyle/>
              <a:p>
                <a:r>
                  <a:rPr lang="ja-JP"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968171"/>
            <a:ext cx="66389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04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この式を</a:t>
            </a:r>
            <a:r>
              <a:rPr lang="ja-JP" altLang="en-US" dirty="0" smtClean="0">
                <a:solidFill>
                  <a:srgbClr val="FF0000"/>
                </a:solidFill>
              </a:rPr>
              <a:t>同値</a:t>
            </a:r>
            <a:r>
              <a:rPr lang="ja-JP" altLang="en-US" dirty="0" smtClean="0"/>
              <a:t>変形していく。</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990850"/>
            <a:ext cx="73247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200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a:t>
            </a:r>
            <a:r>
              <a:rPr kumimoji="1" lang="ja-JP" altLang="en-US" dirty="0" smtClean="0"/>
              <a:t>で括ろう</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881313"/>
            <a:ext cx="43624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648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平方完成　</a:t>
            </a:r>
            <a:r>
              <a:rPr lang="ja-JP" altLang="en-US" dirty="0" smtClean="0">
                <a:solidFill>
                  <a:srgbClr val="FF0000"/>
                </a:solidFill>
              </a:rPr>
              <a:t>重要テクニック！</a:t>
            </a:r>
            <a:endParaRPr kumimoji="1" lang="ja-JP" altLang="en-US"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786063"/>
            <a:ext cx="67913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24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中括弧を外す</a:t>
            </a:r>
            <a:endParaRPr kumimoji="1" lang="ja-JP"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2805113"/>
            <a:ext cx="56959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286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移項</a:t>
            </a:r>
            <a:r>
              <a:rPr lang="ja-JP" altLang="en-US" dirty="0"/>
              <a:t>する</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790825"/>
            <a:ext cx="49053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61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分数をまとめる</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2828925"/>
            <a:ext cx="54578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884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169</TotalTime>
  <Words>188</Words>
  <Application>Microsoft Office PowerPoint</Application>
  <PresentationFormat>画面に合わせる (4:3)</PresentationFormat>
  <Paragraphs>38</Paragraphs>
  <Slides>27</Slides>
  <Notes>0</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アース</vt:lpstr>
      <vt:lpstr>二次方程式の解法</vt:lpstr>
      <vt:lpstr>今日の目標</vt:lpstr>
      <vt:lpstr>二次方程式の解法</vt:lpstr>
      <vt:lpstr>この式を同値変形していく。</vt:lpstr>
      <vt:lpstr>aで括ろう</vt:lpstr>
      <vt:lpstr>平方完成　重要テクニック！</vt:lpstr>
      <vt:lpstr>中括弧を外す</vt:lpstr>
      <vt:lpstr>移項する</vt:lpstr>
      <vt:lpstr>分数をまとめる</vt:lpstr>
      <vt:lpstr>両辺をaで割る</vt:lpstr>
      <vt:lpstr>両辺の平方根をとる</vt:lpstr>
      <vt:lpstr>√(d^2 )の形は？</vt:lpstr>
      <vt:lpstr>こうなる　（ルートを外す）</vt:lpstr>
      <vt:lpstr>絶対値は外せる</vt:lpstr>
      <vt:lpstr>分数をまとめて完成！</vt:lpstr>
      <vt:lpstr>ちょっと休憩</vt:lpstr>
      <vt:lpstr>確認問題　次の方程式を解きなさい</vt:lpstr>
      <vt:lpstr>２で括る</vt:lpstr>
      <vt:lpstr>平方完成！</vt:lpstr>
      <vt:lpstr>中括弧を外す</vt:lpstr>
      <vt:lpstr>移項する</vt:lpstr>
      <vt:lpstr>計算・・・</vt:lpstr>
      <vt:lpstr>計算・・・</vt:lpstr>
      <vt:lpstr>両辺の平方根をとる</vt:lpstr>
      <vt:lpstr>移項する</vt:lpstr>
      <vt:lpstr>完成！</vt:lpstr>
      <vt:lpstr>お疲れ様でした！</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二次方程式の解法</dc:title>
  <dc:creator>John</dc:creator>
  <cp:lastModifiedBy>John</cp:lastModifiedBy>
  <cp:revision>9</cp:revision>
  <dcterms:created xsi:type="dcterms:W3CDTF">2013-12-23T05:46:22Z</dcterms:created>
  <dcterms:modified xsi:type="dcterms:W3CDTF">2013-12-23T12:23:10Z</dcterms:modified>
</cp:coreProperties>
</file>