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58" r:id="rId4"/>
    <p:sldId id="257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600"/>
    <a:srgbClr val="FFA000"/>
    <a:srgbClr val="FFAA00"/>
    <a:srgbClr val="FFAF00"/>
    <a:srgbClr val="FFB500"/>
    <a:srgbClr val="FFA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7AD6A9-7856-43D4-B074-9DA4B6F38A54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C51E8-E78B-4766-A2A0-241511673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109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组件化与模块化：组件化立足点要大于模块化，组件化立足于项目，模块化立足于代码。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C51E8-E78B-4766-A2A0-24151167335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021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AJAX</a:t>
            </a:r>
            <a:r>
              <a:rPr lang="zh-CN" altLang="en-US" dirty="0" smtClean="0"/>
              <a:t>的出现，前端真正的迎来的前后端分离，‘富</a:t>
            </a:r>
            <a:r>
              <a:rPr lang="en-US" altLang="zh-CN" dirty="0" smtClean="0"/>
              <a:t>’</a:t>
            </a:r>
            <a:r>
              <a:rPr lang="zh-CN" altLang="en-US" dirty="0" smtClean="0"/>
              <a:t>的理念开始流行。前端开始承担更多的开发。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C51E8-E78B-4766-A2A0-24151167335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033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Vue</a:t>
            </a:r>
            <a:r>
              <a:rPr lang="zh-CN" altLang="en-US" dirty="0" smtClean="0"/>
              <a:t>提供了完善的组件编写方案，并提供了动态的组件创建</a:t>
            </a:r>
            <a:r>
              <a:rPr lang="en-US" altLang="zh-CN" dirty="0" smtClean="0"/>
              <a:t>&lt;component&gt;</a:t>
            </a:r>
            <a:r>
              <a:rPr lang="zh-CN" altLang="en-US" dirty="0" smtClean="0"/>
              <a:t>以及</a:t>
            </a:r>
            <a:r>
              <a:rPr lang="en-US" altLang="zh-CN" dirty="0" smtClean="0"/>
              <a:t>render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C51E8-E78B-4766-A2A0-24151167335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743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C51E8-E78B-4766-A2A0-24151167335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117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C03A-B8C9-4D2C-8825-8B8CADD21247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16566-8892-4753-B2CD-A8E3437DE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140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 dir="u"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C03A-B8C9-4D2C-8825-8B8CADD21247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16566-8892-4753-B2CD-A8E3437DE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445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 dir="u"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C03A-B8C9-4D2C-8825-8B8CADD21247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16566-8892-4753-B2CD-A8E3437DE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723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 dir="u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C03A-B8C9-4D2C-8825-8B8CADD21247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16566-8892-4753-B2CD-A8E3437DE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845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 dir="u"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C03A-B8C9-4D2C-8825-8B8CADD21247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16566-8892-4753-B2CD-A8E3437DE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296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 dir="u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C03A-B8C9-4D2C-8825-8B8CADD21247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16566-8892-4753-B2CD-A8E3437DE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538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 dir="u"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C03A-B8C9-4D2C-8825-8B8CADD21247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16566-8892-4753-B2CD-A8E3437DE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423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 dir="u"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C03A-B8C9-4D2C-8825-8B8CADD21247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16566-8892-4753-B2CD-A8E3437DE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763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 dir="u"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C03A-B8C9-4D2C-8825-8B8CADD21247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16566-8892-4753-B2CD-A8E3437DE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42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 dir="u"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C03A-B8C9-4D2C-8825-8B8CADD21247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16566-8892-4753-B2CD-A8E3437DE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495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 dir="u"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C03A-B8C9-4D2C-8825-8B8CADD21247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16566-8892-4753-B2CD-A8E3437DE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08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 dir="u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6A8B4"/>
            </a:gs>
            <a:gs pos="100000">
              <a:srgbClr val="577487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6C03A-B8C9-4D2C-8825-8B8CADD21247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16566-8892-4753-B2CD-A8E3437DE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04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>
        <p14:pan dir="u"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关于组件化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编写页面组件可视化编辑工具总结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863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 dir="u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设计</a:t>
            </a:r>
            <a:r>
              <a:rPr lang="en-US" altLang="zh-CN" dirty="0" smtClean="0">
                <a:solidFill>
                  <a:schemeClr val="bg1"/>
                </a:solidFill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</a:rPr>
              <a:t>组件可视化编辑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从三个组件状态设计三个功能模块：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bg1"/>
                </a:solidFill>
              </a:rPr>
              <a:t>模</a:t>
            </a:r>
            <a:r>
              <a:rPr lang="zh-CN" altLang="en-US" dirty="0" smtClean="0">
                <a:solidFill>
                  <a:schemeClr val="bg1"/>
                </a:solidFill>
              </a:rPr>
              <a:t>板状态</a:t>
            </a:r>
            <a:r>
              <a:rPr lang="en-US" altLang="zh-CN" dirty="0" smtClean="0">
                <a:solidFill>
                  <a:schemeClr val="bg1"/>
                </a:solidFill>
              </a:rPr>
              <a:t>—</a:t>
            </a:r>
            <a:r>
              <a:rPr lang="zh-CN" altLang="en-US" dirty="0" smtClean="0">
                <a:solidFill>
                  <a:schemeClr val="bg1"/>
                </a:solidFill>
              </a:rPr>
              <a:t>组件加载窗体，用于展示、创建、销毁组件。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bg1"/>
                </a:solidFill>
              </a:rPr>
              <a:t>设</a:t>
            </a:r>
            <a:r>
              <a:rPr lang="zh-CN" altLang="en-US" dirty="0" smtClean="0">
                <a:solidFill>
                  <a:schemeClr val="bg1"/>
                </a:solidFill>
              </a:rPr>
              <a:t>计状态</a:t>
            </a:r>
            <a:r>
              <a:rPr lang="en-US" altLang="zh-CN" dirty="0" smtClean="0">
                <a:solidFill>
                  <a:schemeClr val="bg1"/>
                </a:solidFill>
              </a:rPr>
              <a:t>—</a:t>
            </a:r>
            <a:r>
              <a:rPr lang="zh-CN" altLang="en-US" dirty="0" smtClean="0">
                <a:solidFill>
                  <a:schemeClr val="bg1"/>
                </a:solidFill>
              </a:rPr>
              <a:t>组件编辑窗体，用于接收组件对象实例暴露的</a:t>
            </a:r>
            <a:r>
              <a:rPr lang="en-US" altLang="zh-CN" dirty="0" smtClean="0">
                <a:solidFill>
                  <a:schemeClr val="bg1"/>
                </a:solidFill>
              </a:rPr>
              <a:t>API</a:t>
            </a:r>
            <a:r>
              <a:rPr lang="zh-CN" altLang="en-US" dirty="0" smtClean="0">
                <a:solidFill>
                  <a:schemeClr val="bg1"/>
                </a:solidFill>
              </a:rPr>
              <a:t>、属性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bg1"/>
                </a:solidFill>
              </a:rPr>
              <a:t>运</a:t>
            </a:r>
            <a:r>
              <a:rPr lang="zh-CN" altLang="en-US" dirty="0" smtClean="0">
                <a:solidFill>
                  <a:schemeClr val="bg1"/>
                </a:solidFill>
              </a:rPr>
              <a:t>行状态</a:t>
            </a:r>
            <a:r>
              <a:rPr lang="en-US" altLang="zh-CN" dirty="0" smtClean="0">
                <a:solidFill>
                  <a:schemeClr val="bg1"/>
                </a:solidFill>
              </a:rPr>
              <a:t>—</a:t>
            </a:r>
            <a:r>
              <a:rPr lang="zh-CN" altLang="en-US" dirty="0" smtClean="0">
                <a:solidFill>
                  <a:schemeClr val="bg1"/>
                </a:solidFill>
              </a:rPr>
              <a:t>组件实时展示窗体，用于展示编辑好的组件对象实例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988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 dir="u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编写</a:t>
            </a:r>
            <a:r>
              <a:rPr lang="en-US" altLang="zh-CN" dirty="0" smtClean="0">
                <a:solidFill>
                  <a:schemeClr val="bg1"/>
                </a:solidFill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</a:rPr>
              <a:t>组件可视化编辑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关键问题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1. </a:t>
            </a:r>
            <a:r>
              <a:rPr lang="zh-CN" altLang="en-US" dirty="0" smtClean="0">
                <a:solidFill>
                  <a:schemeClr val="bg1"/>
                </a:solidFill>
              </a:rPr>
              <a:t>组件模板的加载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2. </a:t>
            </a:r>
            <a:r>
              <a:rPr lang="zh-CN" altLang="en-US" dirty="0" smtClean="0">
                <a:solidFill>
                  <a:schemeClr val="bg1"/>
                </a:solidFill>
              </a:rPr>
              <a:t>组件动态创建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3. </a:t>
            </a:r>
            <a:r>
              <a:rPr lang="zh-CN" altLang="en-US" dirty="0" smtClean="0">
                <a:solidFill>
                  <a:schemeClr val="bg1"/>
                </a:solidFill>
              </a:rPr>
              <a:t>组件对象向外暴露</a:t>
            </a:r>
            <a:r>
              <a:rPr lang="en-US" altLang="zh-CN" dirty="0" smtClean="0">
                <a:solidFill>
                  <a:schemeClr val="bg1"/>
                </a:solidFill>
              </a:rPr>
              <a:t>API</a:t>
            </a:r>
            <a:r>
              <a:rPr lang="zh-CN" altLang="en-US" dirty="0" smtClean="0">
                <a:solidFill>
                  <a:schemeClr val="bg1"/>
                </a:solidFill>
              </a:rPr>
              <a:t>、属性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212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 dir="u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完善</a:t>
            </a:r>
            <a:r>
              <a:rPr lang="en-US" altLang="zh-CN" dirty="0" smtClean="0">
                <a:solidFill>
                  <a:schemeClr val="bg1"/>
                </a:solidFill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</a:rPr>
              <a:t>组件可视化编辑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zh-CN" sz="6000" dirty="0" smtClean="0">
                <a:solidFill>
                  <a:schemeClr val="bg1"/>
                </a:solidFill>
              </a:rPr>
              <a:t>On the way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009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 dir="u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什</a:t>
            </a:r>
            <a:r>
              <a:rPr lang="zh-CN" altLang="en-US" dirty="0" smtClean="0">
                <a:solidFill>
                  <a:schemeClr val="bg1"/>
                </a:solidFill>
              </a:rPr>
              <a:t>么是组件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组件是对数据和方法的简单封装；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用面向对象的理念理解，组件是拥有独立作用域，包含自身属性、方法的一个对象，并可以通过契约接口供外部调用。</a:t>
            </a:r>
            <a:r>
              <a:rPr lang="en-US" altLang="zh-CN" dirty="0" smtClean="0">
                <a:solidFill>
                  <a:schemeClr val="bg1"/>
                </a:solidFill>
              </a:rPr>
              <a:t/>
            </a:r>
            <a:br>
              <a:rPr lang="en-US" altLang="zh-CN" dirty="0" smtClean="0">
                <a:solidFill>
                  <a:schemeClr val="bg1"/>
                </a:solidFill>
              </a:rPr>
            </a:br>
            <a:r>
              <a:rPr lang="en-US" altLang="zh-CN" dirty="0" smtClean="0">
                <a:solidFill>
                  <a:schemeClr val="bg1"/>
                </a:solidFill>
              </a:rPr>
              <a:t/>
            </a:r>
            <a:br>
              <a:rPr lang="en-US" altLang="zh-CN" dirty="0" smtClean="0">
                <a:solidFill>
                  <a:schemeClr val="bg1"/>
                </a:solidFill>
              </a:rPr>
            </a:br>
            <a:r>
              <a:rPr lang="zh-CN" altLang="en-US" dirty="0">
                <a:solidFill>
                  <a:schemeClr val="bg1"/>
                </a:solidFill>
              </a:rPr>
              <a:t>对</a:t>
            </a:r>
            <a:r>
              <a:rPr lang="zh-CN" altLang="en-US" dirty="0" smtClean="0">
                <a:solidFill>
                  <a:schemeClr val="bg1"/>
                </a:solidFill>
              </a:rPr>
              <a:t>于前端：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392701" y="4202545"/>
            <a:ext cx="3154580" cy="1551710"/>
            <a:chOff x="3392701" y="4202545"/>
            <a:chExt cx="3154580" cy="1551710"/>
          </a:xfrm>
        </p:grpSpPr>
        <p:sp>
          <p:nvSpPr>
            <p:cNvPr id="4" name="文本框 3"/>
            <p:cNvSpPr txBox="1"/>
            <p:nvPr/>
          </p:nvSpPr>
          <p:spPr>
            <a:xfrm>
              <a:off x="4950691" y="4202545"/>
              <a:ext cx="736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HTML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950691" y="4537824"/>
              <a:ext cx="519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CSS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950691" y="4928888"/>
              <a:ext cx="1272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JAVASCRIPT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左大括号 6"/>
            <p:cNvSpPr/>
            <p:nvPr/>
          </p:nvSpPr>
          <p:spPr>
            <a:xfrm>
              <a:off x="4470400" y="4202545"/>
              <a:ext cx="263886" cy="1551710"/>
            </a:xfrm>
            <a:prstGeom prst="leftBrac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392701" y="479373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组件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950690" y="5319952"/>
              <a:ext cx="1596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Image/video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等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5096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 dir="u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组件的特性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bg1"/>
                </a:solidFill>
              </a:rPr>
              <a:t>‘高度内聚，低耦合’</a:t>
            </a:r>
            <a:r>
              <a:rPr lang="en-US" altLang="zh-CN" dirty="0" smtClean="0">
                <a:solidFill>
                  <a:schemeClr val="bg1"/>
                </a:solidFill>
              </a:rPr>
              <a:t>—</a:t>
            </a:r>
            <a:r>
              <a:rPr lang="zh-CN" altLang="en-US" dirty="0" smtClean="0">
                <a:solidFill>
                  <a:schemeClr val="bg1"/>
                </a:solidFill>
              </a:rPr>
              <a:t>组</a:t>
            </a:r>
            <a:r>
              <a:rPr lang="zh-CN" altLang="en-US" dirty="0">
                <a:solidFill>
                  <a:schemeClr val="bg1"/>
                </a:solidFill>
              </a:rPr>
              <a:t>件应该是高内聚，只负责本身所提供的功能，不依赖与其他组件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bg1"/>
                </a:solidFill>
              </a:rPr>
              <a:t>‘拥有自己的作用域’</a:t>
            </a:r>
            <a:r>
              <a:rPr lang="en-US" altLang="zh-CN" dirty="0" smtClean="0">
                <a:solidFill>
                  <a:schemeClr val="bg1"/>
                </a:solidFill>
              </a:rPr>
              <a:t>—</a:t>
            </a:r>
            <a:r>
              <a:rPr lang="zh-CN" altLang="en-US" dirty="0" smtClean="0">
                <a:solidFill>
                  <a:schemeClr val="bg1"/>
                </a:solidFill>
              </a:rPr>
              <a:t>拥</a:t>
            </a:r>
            <a:r>
              <a:rPr lang="zh-CN" altLang="en-US" dirty="0">
                <a:solidFill>
                  <a:schemeClr val="bg1"/>
                </a:solidFill>
              </a:rPr>
              <a:t>有自己独立的作用域，不会出现全局冲突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bg1"/>
                </a:solidFill>
              </a:rPr>
              <a:t>‘自定义元素标签’</a:t>
            </a:r>
            <a:r>
              <a:rPr lang="en-US" altLang="zh-CN" dirty="0" smtClean="0">
                <a:solidFill>
                  <a:schemeClr val="bg1"/>
                </a:solidFill>
              </a:rPr>
              <a:t>—</a:t>
            </a:r>
            <a:r>
              <a:rPr lang="zh-CN" altLang="en-US" dirty="0" smtClean="0">
                <a:solidFill>
                  <a:schemeClr val="bg1"/>
                </a:solidFill>
              </a:rPr>
              <a:t>组</a:t>
            </a:r>
            <a:r>
              <a:rPr lang="zh-CN" altLang="en-US" dirty="0">
                <a:solidFill>
                  <a:schemeClr val="bg1"/>
                </a:solidFill>
              </a:rPr>
              <a:t>件的使用方式应该是如同使用</a:t>
            </a:r>
            <a:r>
              <a:rPr lang="en-US" altLang="zh-CN" dirty="0">
                <a:solidFill>
                  <a:schemeClr val="bg1"/>
                </a:solidFill>
              </a:rPr>
              <a:t>HTML</a:t>
            </a:r>
            <a:r>
              <a:rPr lang="zh-CN" altLang="en-US" dirty="0">
                <a:solidFill>
                  <a:schemeClr val="bg1"/>
                </a:solidFill>
              </a:rPr>
              <a:t>标签一样便捷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bg1"/>
                </a:solidFill>
              </a:rPr>
              <a:t>‘组件之间可相互通讯’</a:t>
            </a:r>
            <a:r>
              <a:rPr lang="en-US" altLang="zh-CN" dirty="0" smtClean="0">
                <a:solidFill>
                  <a:schemeClr val="bg1"/>
                </a:solidFill>
              </a:rPr>
              <a:t>—</a:t>
            </a:r>
            <a:r>
              <a:rPr lang="zh-CN" altLang="en-US" dirty="0" smtClean="0">
                <a:solidFill>
                  <a:schemeClr val="bg1"/>
                </a:solidFill>
              </a:rPr>
              <a:t>多</a:t>
            </a:r>
            <a:r>
              <a:rPr lang="zh-CN" altLang="en-US" dirty="0">
                <a:solidFill>
                  <a:schemeClr val="bg1"/>
                </a:solidFill>
              </a:rPr>
              <a:t>个组件组合成了完整页面，每个组件即独立又相关关联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bg1"/>
                </a:solidFill>
              </a:rPr>
              <a:t>‘定义规范化’</a:t>
            </a:r>
            <a:r>
              <a:rPr lang="en-US" altLang="zh-CN" dirty="0" smtClean="0">
                <a:solidFill>
                  <a:schemeClr val="bg1"/>
                </a:solidFill>
              </a:rPr>
              <a:t>—</a:t>
            </a:r>
            <a:r>
              <a:rPr lang="zh-CN" altLang="en-US" dirty="0" smtClean="0">
                <a:solidFill>
                  <a:schemeClr val="bg1"/>
                </a:solidFill>
              </a:rPr>
              <a:t>有</a:t>
            </a:r>
            <a:r>
              <a:rPr lang="zh-CN" altLang="en-US" dirty="0">
                <a:solidFill>
                  <a:schemeClr val="bg1"/>
                </a:solidFill>
              </a:rPr>
              <a:t>统一的标准实现组件，便于使用何管理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0763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 dir="u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什么是组件化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073" y="1759021"/>
            <a:ext cx="4574309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化繁为简，分而治之的思想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412509" y="3768436"/>
            <a:ext cx="951346" cy="332509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446982" y="1759021"/>
            <a:ext cx="4574309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页面功能的分治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133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 dir="u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前端的组件化发展历程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五边形 3"/>
          <p:cNvSpPr/>
          <p:nvPr/>
        </p:nvSpPr>
        <p:spPr>
          <a:xfrm>
            <a:off x="1228436" y="3112654"/>
            <a:ext cx="2687781" cy="484632"/>
          </a:xfrm>
          <a:prstGeom prst="homePlat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静态页面时期</a:t>
            </a:r>
            <a:endParaRPr lang="zh-CN" altLang="en-US" sz="1600" dirty="0"/>
          </a:p>
        </p:txBody>
      </p:sp>
      <p:sp>
        <p:nvSpPr>
          <p:cNvPr id="5" name="燕尾形 4"/>
          <p:cNvSpPr/>
          <p:nvPr/>
        </p:nvSpPr>
        <p:spPr>
          <a:xfrm>
            <a:off x="3673900" y="3112654"/>
            <a:ext cx="2302027" cy="484632"/>
          </a:xfrm>
          <a:prstGeom prst="chevron">
            <a:avLst/>
          </a:prstGeom>
          <a:solidFill>
            <a:srgbClr val="FFB500"/>
          </a:solidFill>
          <a:ln>
            <a:solidFill>
              <a:srgbClr val="FFB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</a:rPr>
              <a:t>后端动态页面时期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5747463" y="3112654"/>
            <a:ext cx="2302027" cy="484632"/>
          </a:xfrm>
          <a:prstGeom prst="chevron">
            <a:avLst/>
          </a:prstGeom>
          <a:solidFill>
            <a:srgbClr val="FFAA00"/>
          </a:solidFill>
          <a:ln>
            <a:solidFill>
              <a:srgbClr val="FFA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</a:rPr>
              <a:t>后端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taglib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9" name="燕尾形 8"/>
          <p:cNvSpPr/>
          <p:nvPr/>
        </p:nvSpPr>
        <p:spPr>
          <a:xfrm>
            <a:off x="7807174" y="3112654"/>
            <a:ext cx="1170572" cy="484632"/>
          </a:xfrm>
          <a:prstGeom prst="chevron">
            <a:avLst/>
          </a:prstGeom>
          <a:solidFill>
            <a:srgbClr val="FFA000"/>
          </a:solidFill>
          <a:ln>
            <a:solidFill>
              <a:srgbClr val="FF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AJAX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0" name="燕尾形 9"/>
          <p:cNvSpPr/>
          <p:nvPr/>
        </p:nvSpPr>
        <p:spPr>
          <a:xfrm>
            <a:off x="8710163" y="3112654"/>
            <a:ext cx="2098829" cy="484632"/>
          </a:xfrm>
          <a:prstGeom prst="chevron">
            <a:avLst/>
          </a:prstGeom>
          <a:solidFill>
            <a:srgbClr val="FF9600"/>
          </a:solidFill>
          <a:ln>
            <a:solidFill>
              <a:srgbClr val="FF9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MV*</a:t>
            </a:r>
            <a:r>
              <a:rPr lang="zh-CN" altLang="en-US" sz="1600" dirty="0" smtClean="0">
                <a:solidFill>
                  <a:schemeClr val="bg1"/>
                </a:solidFill>
              </a:rPr>
              <a:t>盛行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2441932" y="3597286"/>
            <a:ext cx="1" cy="6791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310853" y="427643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单独创建，减少内嵌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H="1">
            <a:off x="4801824" y="3597286"/>
            <a:ext cx="1" cy="9285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670745" y="453499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后</a:t>
            </a:r>
            <a:r>
              <a:rPr lang="zh-CN" altLang="en-US" dirty="0" smtClean="0">
                <a:solidFill>
                  <a:schemeClr val="bg1"/>
                </a:solidFill>
              </a:rPr>
              <a:t>端控制，抽取公共逻辑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6981618" y="3597286"/>
            <a:ext cx="1" cy="120562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847281" y="483458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后</a:t>
            </a:r>
            <a:r>
              <a:rPr lang="zh-CN" altLang="en-US" dirty="0" smtClean="0">
                <a:solidFill>
                  <a:schemeClr val="bg1"/>
                </a:solidFill>
              </a:rPr>
              <a:t>端实现的标签技术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8390966" y="3592204"/>
            <a:ext cx="1" cy="15155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7398931" y="5143414"/>
            <a:ext cx="1984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框</a:t>
            </a:r>
            <a:r>
              <a:rPr lang="zh-CN" altLang="en-US" dirty="0" smtClean="0">
                <a:solidFill>
                  <a:schemeClr val="bg1"/>
                </a:solidFill>
              </a:rPr>
              <a:t>架</a:t>
            </a:r>
            <a:r>
              <a:rPr lang="en-US" altLang="zh-CN" dirty="0" smtClean="0">
                <a:solidFill>
                  <a:schemeClr val="bg1"/>
                </a:solidFill>
              </a:rPr>
              <a:t>:</a:t>
            </a:r>
            <a:r>
              <a:rPr lang="en-US" altLang="zh-CN" dirty="0" err="1" smtClean="0">
                <a:solidFill>
                  <a:schemeClr val="bg1"/>
                </a:solidFill>
              </a:rPr>
              <a:t>jquery</a:t>
            </a:r>
            <a:r>
              <a:rPr lang="en-US" altLang="zh-CN" dirty="0" smtClean="0">
                <a:solidFill>
                  <a:schemeClr val="bg1"/>
                </a:solidFill>
              </a:rPr>
              <a:t>/</a:t>
            </a:r>
            <a:r>
              <a:rPr lang="en-US" altLang="zh-CN" dirty="0" err="1" smtClean="0">
                <a:solidFill>
                  <a:schemeClr val="bg1"/>
                </a:solidFill>
              </a:rPr>
              <a:t>easyui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9880736" y="3592203"/>
            <a:ext cx="1" cy="1920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8888701" y="5519379"/>
            <a:ext cx="1984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Virtual </a:t>
            </a:r>
            <a:r>
              <a:rPr lang="en-US" altLang="zh-CN" dirty="0" err="1" smtClean="0">
                <a:solidFill>
                  <a:schemeClr val="bg1"/>
                </a:solidFill>
              </a:rPr>
              <a:t>dom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自定义标签元素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219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 dir="u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组件化前提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实现组件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/>
            </a:r>
            <a:br>
              <a:rPr lang="en-US" altLang="zh-CN" dirty="0" smtClean="0">
                <a:solidFill>
                  <a:schemeClr val="bg1"/>
                </a:solidFill>
              </a:rPr>
            </a:br>
            <a:r>
              <a:rPr lang="zh-CN" altLang="en-US" dirty="0" smtClean="0">
                <a:solidFill>
                  <a:schemeClr val="bg1"/>
                </a:solidFill>
              </a:rPr>
              <a:t>接口标准化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780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 dir="u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心脏</a:t>
            </a:r>
            <a:r>
              <a:rPr lang="en-US" altLang="zh-CN" dirty="0" smtClean="0">
                <a:solidFill>
                  <a:schemeClr val="bg1"/>
                </a:solidFill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</a:rPr>
              <a:t>组件引擎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 marL="0" indent="0" algn="ctr">
              <a:buNone/>
            </a:pPr>
            <a:r>
              <a:rPr lang="zh-CN" altLang="en-US" dirty="0">
                <a:solidFill>
                  <a:schemeClr val="bg1"/>
                </a:solidFill>
              </a:rPr>
              <a:t>使</a:t>
            </a:r>
            <a:r>
              <a:rPr lang="zh-CN" altLang="en-US" dirty="0" smtClean="0">
                <a:solidFill>
                  <a:schemeClr val="bg1"/>
                </a:solidFill>
              </a:rPr>
              <a:t>用</a:t>
            </a:r>
            <a:r>
              <a:rPr lang="en-US" altLang="zh-CN" dirty="0" err="1" smtClean="0">
                <a:solidFill>
                  <a:schemeClr val="bg1"/>
                </a:solidFill>
              </a:rPr>
              <a:t>Vue</a:t>
            </a:r>
            <a:r>
              <a:rPr lang="zh-CN" altLang="en-US" dirty="0" smtClean="0">
                <a:solidFill>
                  <a:schemeClr val="bg1"/>
                </a:solidFill>
              </a:rPr>
              <a:t>来做心脏</a:t>
            </a:r>
            <a:r>
              <a:rPr lang="en-US" altLang="zh-CN" dirty="0" smtClean="0">
                <a:solidFill>
                  <a:schemeClr val="bg1"/>
                </a:solidFill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</a:rPr>
              <a:t>组件引擎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3043959" y="1452563"/>
            <a:ext cx="6357938" cy="4724400"/>
            <a:chOff x="1187718" y="956776"/>
            <a:chExt cx="6357498" cy="4724488"/>
          </a:xfrm>
        </p:grpSpPr>
        <p:sp>
          <p:nvSpPr>
            <p:cNvPr id="5" name="流程图: 可选过程 2"/>
            <p:cNvSpPr>
              <a:spLocks noChangeArrowheads="1"/>
            </p:cNvSpPr>
            <p:nvPr/>
          </p:nvSpPr>
          <p:spPr bwMode="auto">
            <a:xfrm>
              <a:off x="3347898" y="2835695"/>
              <a:ext cx="1728144" cy="936411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dirty="0" smtClean="0"/>
                <a:t>组</a:t>
              </a:r>
              <a:r>
                <a:rPr lang="zh-CN" altLang="en-US" dirty="0"/>
                <a:t>件引</a:t>
              </a:r>
              <a:r>
                <a:rPr lang="zh-CN" altLang="en-US" dirty="0" smtClean="0"/>
                <a:t>擎</a:t>
              </a:r>
              <a:r>
                <a:rPr lang="en-US" altLang="zh-CN" dirty="0" smtClean="0"/>
                <a:t/>
              </a:r>
              <a:br>
                <a:rPr lang="en-US" altLang="zh-CN" dirty="0" smtClean="0"/>
              </a:br>
              <a:r>
                <a:rPr lang="en-US" altLang="zh-CN" dirty="0" err="1" smtClean="0"/>
                <a:t>Vue</a:t>
              </a:r>
              <a:endParaRPr lang="zh-CN" altLang="en-US" dirty="0"/>
            </a:p>
          </p:txBody>
        </p:sp>
        <p:sp>
          <p:nvSpPr>
            <p:cNvPr id="6" name="流程图: 磁盘 1"/>
            <p:cNvSpPr>
              <a:spLocks noChangeArrowheads="1"/>
            </p:cNvSpPr>
            <p:nvPr/>
          </p:nvSpPr>
          <p:spPr bwMode="auto">
            <a:xfrm>
              <a:off x="1187718" y="2708940"/>
              <a:ext cx="1008084" cy="1224102"/>
            </a:xfrm>
            <a:prstGeom prst="flowChartMagneticDisk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zh-CN" altLang="en-US"/>
                <a:t> 组件库</a:t>
              </a:r>
            </a:p>
          </p:txBody>
        </p:sp>
        <p:sp>
          <p:nvSpPr>
            <p:cNvPr id="7" name="右箭头 6"/>
            <p:cNvSpPr/>
            <p:nvPr/>
          </p:nvSpPr>
          <p:spPr bwMode="auto">
            <a:xfrm>
              <a:off x="2390960" y="3234880"/>
              <a:ext cx="761947" cy="171453"/>
            </a:xfrm>
            <a:prstGeom prst="rightArrow">
              <a:avLst/>
            </a:prstGeom>
            <a:gradFill>
              <a:gsLst>
                <a:gs pos="0">
                  <a:schemeClr val="bg1"/>
                </a:gs>
                <a:gs pos="54000">
                  <a:srgbClr val="E81A21"/>
                </a:gs>
                <a:gs pos="69000">
                  <a:srgbClr val="E81A21"/>
                </a:gs>
                <a:gs pos="100000">
                  <a:schemeClr val="bg1"/>
                </a:gs>
              </a:gsLst>
              <a:lin ang="54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dirty="0"/>
            </a:p>
          </p:txBody>
        </p:sp>
        <p:sp>
          <p:nvSpPr>
            <p:cNvPr id="8" name="文本框 3"/>
            <p:cNvSpPr txBox="1">
              <a:spLocks noChangeArrowheads="1"/>
            </p:cNvSpPr>
            <p:nvPr/>
          </p:nvSpPr>
          <p:spPr bwMode="auto">
            <a:xfrm>
              <a:off x="2195802" y="2865934"/>
              <a:ext cx="11721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/>
                <a:t>加载</a:t>
              </a:r>
              <a:r>
                <a:rPr lang="en-US" altLang="zh-CN"/>
                <a:t>/</a:t>
              </a:r>
              <a:r>
                <a:rPr lang="zh-CN" altLang="en-US"/>
                <a:t>引入</a:t>
              </a:r>
            </a:p>
          </p:txBody>
        </p:sp>
        <p:sp>
          <p:nvSpPr>
            <p:cNvPr id="9" name="右箭头 8"/>
            <p:cNvSpPr/>
            <p:nvPr/>
          </p:nvSpPr>
          <p:spPr bwMode="auto">
            <a:xfrm rot="16200000">
              <a:off x="3830690" y="2242682"/>
              <a:ext cx="762014" cy="171438"/>
            </a:xfrm>
            <a:prstGeom prst="rightArrow">
              <a:avLst/>
            </a:prstGeom>
            <a:gradFill>
              <a:gsLst>
                <a:gs pos="0">
                  <a:schemeClr val="bg1"/>
                </a:gs>
                <a:gs pos="54000">
                  <a:srgbClr val="E81A21"/>
                </a:gs>
                <a:gs pos="69000">
                  <a:srgbClr val="E81A21"/>
                </a:gs>
                <a:gs pos="100000">
                  <a:schemeClr val="bg1"/>
                </a:gs>
              </a:gsLst>
              <a:lin ang="54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dirty="0"/>
            </a:p>
          </p:txBody>
        </p:sp>
        <p:sp>
          <p:nvSpPr>
            <p:cNvPr id="10" name="右箭头 9"/>
            <p:cNvSpPr/>
            <p:nvPr/>
          </p:nvSpPr>
          <p:spPr bwMode="auto">
            <a:xfrm rot="5400000">
              <a:off x="3983079" y="4193756"/>
              <a:ext cx="762014" cy="171438"/>
            </a:xfrm>
            <a:prstGeom prst="rightArrow">
              <a:avLst/>
            </a:prstGeom>
            <a:gradFill>
              <a:gsLst>
                <a:gs pos="0">
                  <a:schemeClr val="bg1"/>
                </a:gs>
                <a:gs pos="54000">
                  <a:srgbClr val="E81A21"/>
                </a:gs>
                <a:gs pos="69000">
                  <a:srgbClr val="E81A21"/>
                </a:gs>
                <a:gs pos="100000">
                  <a:schemeClr val="bg1"/>
                </a:gs>
              </a:gsLst>
              <a:lin ang="54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dirty="0"/>
            </a:p>
          </p:txBody>
        </p:sp>
        <p:sp>
          <p:nvSpPr>
            <p:cNvPr id="11" name="文本框 4"/>
            <p:cNvSpPr txBox="1">
              <a:spLocks noChangeArrowheads="1"/>
            </p:cNvSpPr>
            <p:nvPr/>
          </p:nvSpPr>
          <p:spPr bwMode="auto">
            <a:xfrm>
              <a:off x="4297695" y="2143274"/>
              <a:ext cx="6463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/>
                <a:t>构建</a:t>
              </a:r>
            </a:p>
          </p:txBody>
        </p:sp>
        <p:sp>
          <p:nvSpPr>
            <p:cNvPr id="12" name="文本框 12"/>
            <p:cNvSpPr txBox="1">
              <a:spLocks noChangeArrowheads="1"/>
            </p:cNvSpPr>
            <p:nvPr/>
          </p:nvSpPr>
          <p:spPr bwMode="auto">
            <a:xfrm>
              <a:off x="4418665" y="4095195"/>
              <a:ext cx="6463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/>
                <a:t>暴露</a:t>
              </a:r>
            </a:p>
          </p:txBody>
        </p:sp>
        <p:sp>
          <p:nvSpPr>
            <p:cNvPr id="13" name="流程图: 可选过程 13"/>
            <p:cNvSpPr>
              <a:spLocks noChangeArrowheads="1"/>
            </p:cNvSpPr>
            <p:nvPr/>
          </p:nvSpPr>
          <p:spPr bwMode="auto">
            <a:xfrm>
              <a:off x="3347898" y="956776"/>
              <a:ext cx="1728144" cy="936411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endParaRPr lang="en-US" altLang="zh-CN" dirty="0"/>
            </a:p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dirty="0"/>
                <a:t>组件展示</a:t>
              </a:r>
            </a:p>
          </p:txBody>
        </p:sp>
        <p:sp>
          <p:nvSpPr>
            <p:cNvPr id="14" name="流程图: 可选过程 14"/>
            <p:cNvSpPr>
              <a:spLocks noChangeArrowheads="1"/>
            </p:cNvSpPr>
            <p:nvPr/>
          </p:nvSpPr>
          <p:spPr bwMode="auto">
            <a:xfrm>
              <a:off x="3347898" y="4744853"/>
              <a:ext cx="1728144" cy="936411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dirty="0"/>
                <a:t>组件编辑</a:t>
              </a:r>
              <a:endParaRPr lang="en-US" altLang="zh-CN" dirty="0"/>
            </a:p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1600" dirty="0"/>
                <a:t>1.</a:t>
              </a:r>
              <a:r>
                <a:rPr lang="zh-CN" altLang="en-US" sz="1600" dirty="0"/>
                <a:t>组件操作</a:t>
              </a:r>
              <a:endParaRPr lang="en-US" altLang="zh-CN" sz="1600" dirty="0"/>
            </a:p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1600" dirty="0"/>
                <a:t>2.</a:t>
              </a:r>
              <a:r>
                <a:rPr lang="zh-CN" altLang="en-US" sz="1600" dirty="0"/>
                <a:t>组件属性操作</a:t>
              </a:r>
              <a:endParaRPr lang="en-US" altLang="zh-CN" sz="1600" dirty="0"/>
            </a:p>
          </p:txBody>
        </p:sp>
        <p:sp>
          <p:nvSpPr>
            <p:cNvPr id="15" name="流程图: 数据 6"/>
            <p:cNvSpPr>
              <a:spLocks noChangeArrowheads="1"/>
            </p:cNvSpPr>
            <p:nvPr/>
          </p:nvSpPr>
          <p:spPr bwMode="auto">
            <a:xfrm>
              <a:off x="6033090" y="2998026"/>
              <a:ext cx="1512126" cy="611745"/>
            </a:xfrm>
            <a:prstGeom prst="flowChartInputOutpu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zh-CN" altLang="en-US" dirty="0"/>
                <a:t>页面结构数据</a:t>
              </a:r>
            </a:p>
          </p:txBody>
        </p:sp>
        <p:sp>
          <p:nvSpPr>
            <p:cNvPr id="16" name="右箭头 15"/>
            <p:cNvSpPr/>
            <p:nvPr/>
          </p:nvSpPr>
          <p:spPr bwMode="auto">
            <a:xfrm rot="10800000">
              <a:off x="5270485" y="3057077"/>
              <a:ext cx="761947" cy="171453"/>
            </a:xfrm>
            <a:prstGeom prst="rightArrow">
              <a:avLst/>
            </a:prstGeom>
            <a:gradFill>
              <a:gsLst>
                <a:gs pos="0">
                  <a:schemeClr val="bg1"/>
                </a:gs>
                <a:gs pos="54000">
                  <a:srgbClr val="E81A21"/>
                </a:gs>
                <a:gs pos="69000">
                  <a:srgbClr val="E81A21"/>
                </a:gs>
                <a:gs pos="100000">
                  <a:schemeClr val="bg1"/>
                </a:gs>
              </a:gsLst>
              <a:lin ang="54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dirty="0"/>
            </a:p>
          </p:txBody>
        </p:sp>
        <p:sp>
          <p:nvSpPr>
            <p:cNvPr id="17" name="文本框 16"/>
            <p:cNvSpPr txBox="1">
              <a:spLocks noChangeArrowheads="1"/>
            </p:cNvSpPr>
            <p:nvPr/>
          </p:nvSpPr>
          <p:spPr bwMode="auto">
            <a:xfrm>
              <a:off x="5087703" y="2708940"/>
              <a:ext cx="11721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/>
                <a:t>加载</a:t>
              </a:r>
              <a:r>
                <a:rPr lang="en-US" altLang="zh-CN"/>
                <a:t>/</a:t>
              </a:r>
              <a:r>
                <a:rPr lang="zh-CN" altLang="en-US"/>
                <a:t>引入</a:t>
              </a:r>
            </a:p>
          </p:txBody>
        </p:sp>
        <p:sp>
          <p:nvSpPr>
            <p:cNvPr id="18" name="右箭头 17"/>
            <p:cNvSpPr/>
            <p:nvPr/>
          </p:nvSpPr>
          <p:spPr bwMode="auto">
            <a:xfrm rot="16200000">
              <a:off x="3597343" y="4193756"/>
              <a:ext cx="762014" cy="171438"/>
            </a:xfrm>
            <a:prstGeom prst="rightArrow">
              <a:avLst/>
            </a:prstGeom>
            <a:gradFill>
              <a:gsLst>
                <a:gs pos="0">
                  <a:schemeClr val="bg1"/>
                </a:gs>
                <a:gs pos="54000">
                  <a:srgbClr val="E81A21"/>
                </a:gs>
                <a:gs pos="69000">
                  <a:srgbClr val="E81A21"/>
                </a:gs>
                <a:gs pos="100000">
                  <a:schemeClr val="bg1"/>
                </a:gs>
              </a:gsLst>
              <a:lin ang="54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dirty="0"/>
            </a:p>
          </p:txBody>
        </p:sp>
        <p:sp>
          <p:nvSpPr>
            <p:cNvPr id="19" name="文本框 18"/>
            <p:cNvSpPr txBox="1">
              <a:spLocks noChangeArrowheads="1"/>
            </p:cNvSpPr>
            <p:nvPr/>
          </p:nvSpPr>
          <p:spPr bwMode="auto">
            <a:xfrm>
              <a:off x="3246296" y="4089728"/>
              <a:ext cx="6463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/>
                <a:t>操作</a:t>
              </a:r>
            </a:p>
          </p:txBody>
        </p:sp>
        <p:sp>
          <p:nvSpPr>
            <p:cNvPr id="20" name="右箭头 19"/>
            <p:cNvSpPr/>
            <p:nvPr/>
          </p:nvSpPr>
          <p:spPr bwMode="auto">
            <a:xfrm>
              <a:off x="5292709" y="3298382"/>
              <a:ext cx="761947" cy="171453"/>
            </a:xfrm>
            <a:prstGeom prst="rightArrow">
              <a:avLst/>
            </a:prstGeom>
            <a:gradFill>
              <a:gsLst>
                <a:gs pos="0">
                  <a:schemeClr val="bg1"/>
                </a:gs>
                <a:gs pos="54000">
                  <a:srgbClr val="E81A21"/>
                </a:gs>
                <a:gs pos="69000">
                  <a:srgbClr val="E81A21"/>
                </a:gs>
                <a:gs pos="100000">
                  <a:schemeClr val="bg1"/>
                </a:gs>
              </a:gsLst>
              <a:lin ang="54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dirty="0"/>
            </a:p>
          </p:txBody>
        </p:sp>
        <p:sp>
          <p:nvSpPr>
            <p:cNvPr id="21" name="文本框 21"/>
            <p:cNvSpPr txBox="1">
              <a:spLocks noChangeArrowheads="1"/>
            </p:cNvSpPr>
            <p:nvPr/>
          </p:nvSpPr>
          <p:spPr bwMode="auto">
            <a:xfrm>
              <a:off x="5339760" y="3421553"/>
              <a:ext cx="6463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/>
                <a:t>编辑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7526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 dir="u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准备</a:t>
            </a:r>
            <a:r>
              <a:rPr lang="en-US" altLang="zh-CN" dirty="0" smtClean="0">
                <a:solidFill>
                  <a:schemeClr val="bg1"/>
                </a:solidFill>
              </a:rPr>
              <a:t>-</a:t>
            </a:r>
            <a:r>
              <a:rPr lang="zh-CN" altLang="en-US" dirty="0">
                <a:solidFill>
                  <a:schemeClr val="bg1"/>
                </a:solidFill>
              </a:rPr>
              <a:t>组件</a:t>
            </a:r>
            <a:r>
              <a:rPr lang="zh-CN" altLang="en-US" dirty="0" smtClean="0">
                <a:solidFill>
                  <a:schemeClr val="bg1"/>
                </a:solidFill>
              </a:rPr>
              <a:t>可视化编辑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五边形 3"/>
          <p:cNvSpPr/>
          <p:nvPr/>
        </p:nvSpPr>
        <p:spPr>
          <a:xfrm>
            <a:off x="748142" y="3112654"/>
            <a:ext cx="2687781" cy="484632"/>
          </a:xfrm>
          <a:prstGeom prst="homePlat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页</a:t>
            </a:r>
            <a:r>
              <a:rPr lang="zh-CN" altLang="en-US" sz="1600" dirty="0" smtClean="0"/>
              <a:t>面资源积累</a:t>
            </a:r>
            <a:endParaRPr lang="zh-CN" altLang="en-US" sz="1600" dirty="0"/>
          </a:p>
        </p:txBody>
      </p:sp>
      <p:sp>
        <p:nvSpPr>
          <p:cNvPr id="5" name="燕尾形 4"/>
          <p:cNvSpPr/>
          <p:nvPr/>
        </p:nvSpPr>
        <p:spPr>
          <a:xfrm>
            <a:off x="3193606" y="3112654"/>
            <a:ext cx="2302027" cy="484632"/>
          </a:xfrm>
          <a:prstGeom prst="chevron">
            <a:avLst/>
          </a:prstGeom>
          <a:solidFill>
            <a:srgbClr val="FFB500"/>
          </a:solidFill>
          <a:ln>
            <a:solidFill>
              <a:srgbClr val="FFB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</a:rPr>
              <a:t>页面资源整理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5267169" y="3112654"/>
            <a:ext cx="2302027" cy="484632"/>
          </a:xfrm>
          <a:prstGeom prst="chevron">
            <a:avLst/>
          </a:prstGeom>
          <a:solidFill>
            <a:srgbClr val="FFAA00"/>
          </a:solidFill>
          <a:ln>
            <a:solidFill>
              <a:srgbClr val="FFA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资源目</a:t>
            </a:r>
            <a:r>
              <a:rPr lang="zh-CN" altLang="en-US" sz="1600" dirty="0" smtClean="0">
                <a:solidFill>
                  <a:schemeClr val="bg1"/>
                </a:solidFill>
              </a:rPr>
              <a:t>录重新整理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燕尾形 6"/>
          <p:cNvSpPr/>
          <p:nvPr/>
        </p:nvSpPr>
        <p:spPr>
          <a:xfrm>
            <a:off x="7326880" y="3112654"/>
            <a:ext cx="2195808" cy="484632"/>
          </a:xfrm>
          <a:prstGeom prst="chevron">
            <a:avLst/>
          </a:prstGeom>
          <a:solidFill>
            <a:srgbClr val="FFA000"/>
          </a:solidFill>
          <a:ln>
            <a:solidFill>
              <a:srgbClr val="FF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资</a:t>
            </a:r>
            <a:r>
              <a:rPr lang="zh-CN" altLang="en-US" sz="1600" dirty="0" smtClean="0">
                <a:solidFill>
                  <a:schemeClr val="bg1"/>
                </a:solidFill>
              </a:rPr>
              <a:t>源转化为组件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9255106" y="3112654"/>
            <a:ext cx="2098829" cy="484632"/>
          </a:xfrm>
          <a:prstGeom prst="chevron">
            <a:avLst/>
          </a:prstGeom>
          <a:solidFill>
            <a:srgbClr val="FF9600"/>
          </a:solidFill>
          <a:ln>
            <a:solidFill>
              <a:srgbClr val="FF9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更灵</a:t>
            </a:r>
            <a:r>
              <a:rPr lang="zh-CN" altLang="en-US" sz="1600" dirty="0" smtClean="0">
                <a:solidFill>
                  <a:schemeClr val="bg1"/>
                </a:solidFill>
              </a:rPr>
              <a:t>活的组件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434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 dir="u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更灵</a:t>
            </a:r>
            <a:r>
              <a:rPr lang="zh-CN" altLang="en-US" dirty="0" smtClean="0">
                <a:solidFill>
                  <a:schemeClr val="bg1"/>
                </a:solidFill>
              </a:rPr>
              <a:t>活的组件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编辑组件需要有三种状态：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</a:rPr>
              <a:t>模板状态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设</a:t>
            </a:r>
            <a:r>
              <a:rPr lang="zh-CN" altLang="en-US" dirty="0" smtClean="0">
                <a:solidFill>
                  <a:schemeClr val="bg1"/>
                </a:solidFill>
              </a:rPr>
              <a:t>计状态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运</a:t>
            </a:r>
            <a:r>
              <a:rPr lang="zh-CN" altLang="en-US" dirty="0" smtClean="0">
                <a:solidFill>
                  <a:schemeClr val="bg1"/>
                </a:solidFill>
              </a:rPr>
              <a:t>行状态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设计状态与运行状态并行存在。</a:t>
            </a:r>
            <a:r>
              <a:rPr lang="en-US" altLang="zh-CN" dirty="0" smtClean="0">
                <a:solidFill>
                  <a:schemeClr val="bg1"/>
                </a:solidFill>
              </a:rPr>
              <a:t/>
            </a:r>
            <a:br>
              <a:rPr lang="en-US" altLang="zh-CN" dirty="0" smtClean="0">
                <a:solidFill>
                  <a:schemeClr val="bg1"/>
                </a:solidFill>
              </a:rPr>
            </a:br>
            <a:r>
              <a:rPr lang="zh-CN" altLang="en-US" dirty="0" smtClean="0">
                <a:solidFill>
                  <a:schemeClr val="bg1"/>
                </a:solidFill>
              </a:rPr>
              <a:t>模板状态</a:t>
            </a:r>
            <a:r>
              <a:rPr lang="en-US" altLang="zh-CN" dirty="0" smtClean="0">
                <a:solidFill>
                  <a:schemeClr val="bg1"/>
                </a:solidFill>
              </a:rPr>
              <a:t>—</a:t>
            </a:r>
            <a:r>
              <a:rPr lang="zh-CN" altLang="en-US" dirty="0" smtClean="0">
                <a:solidFill>
                  <a:schemeClr val="bg1"/>
                </a:solidFill>
              </a:rPr>
              <a:t>以模板的形式保存在组件引擎内，并向外暴露</a:t>
            </a:r>
            <a:r>
              <a:rPr lang="en-US" altLang="zh-CN" dirty="0" smtClean="0">
                <a:solidFill>
                  <a:schemeClr val="bg1"/>
                </a:solidFill>
              </a:rPr>
              <a:t>API</a:t>
            </a:r>
            <a:r>
              <a:rPr lang="zh-CN" altLang="en-US" dirty="0" smtClean="0">
                <a:solidFill>
                  <a:schemeClr val="bg1"/>
                </a:solidFill>
              </a:rPr>
              <a:t>，由外部控制创建和销毁。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bg1"/>
                </a:solidFill>
              </a:rPr>
              <a:t>运</a:t>
            </a:r>
            <a:r>
              <a:rPr lang="zh-CN" altLang="en-US" dirty="0" smtClean="0">
                <a:solidFill>
                  <a:schemeClr val="bg1"/>
                </a:solidFill>
              </a:rPr>
              <a:t>行状态</a:t>
            </a:r>
            <a:r>
              <a:rPr lang="en-US" altLang="zh-CN" dirty="0" smtClean="0">
                <a:solidFill>
                  <a:schemeClr val="bg1"/>
                </a:solidFill>
              </a:rPr>
              <a:t>—</a:t>
            </a:r>
            <a:r>
              <a:rPr lang="zh-CN" altLang="en-US" dirty="0" smtClean="0">
                <a:solidFill>
                  <a:schemeClr val="bg1"/>
                </a:solidFill>
              </a:rPr>
              <a:t>通过模板创建的组件对象，对象向外暴露</a:t>
            </a:r>
            <a:r>
              <a:rPr lang="en-US" altLang="zh-CN" dirty="0" smtClean="0">
                <a:solidFill>
                  <a:schemeClr val="bg1"/>
                </a:solidFill>
              </a:rPr>
              <a:t>API</a:t>
            </a:r>
            <a:r>
              <a:rPr lang="zh-CN" altLang="en-US" dirty="0" smtClean="0">
                <a:solidFill>
                  <a:schemeClr val="bg1"/>
                </a:solidFill>
              </a:rPr>
              <a:t>到设计面板，设计面板的操作会触发运行状态的更新。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670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 dir="u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819</Words>
  <Application>Microsoft Office PowerPoint</Application>
  <PresentationFormat>宽屏</PresentationFormat>
  <Paragraphs>83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Office 主题</vt:lpstr>
      <vt:lpstr>关于组件化</vt:lpstr>
      <vt:lpstr>什么是组件</vt:lpstr>
      <vt:lpstr>组件的特性</vt:lpstr>
      <vt:lpstr>什么是组件化</vt:lpstr>
      <vt:lpstr>前端的组件化发展历程</vt:lpstr>
      <vt:lpstr>组件化前提</vt:lpstr>
      <vt:lpstr>心脏-组件引擎</vt:lpstr>
      <vt:lpstr>准备-组件可视化编辑</vt:lpstr>
      <vt:lpstr>更灵活的组件</vt:lpstr>
      <vt:lpstr>设计-组件可视化编辑</vt:lpstr>
      <vt:lpstr>编写-组件可视化编辑</vt:lpstr>
      <vt:lpstr>完善-组件可视化编辑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关于组件化</dc:title>
  <dc:creator>崔海雨</dc:creator>
  <cp:lastModifiedBy>崔海雨</cp:lastModifiedBy>
  <cp:revision>72</cp:revision>
  <dcterms:created xsi:type="dcterms:W3CDTF">2018-01-24T11:06:29Z</dcterms:created>
  <dcterms:modified xsi:type="dcterms:W3CDTF">2018-01-24T12:54:43Z</dcterms:modified>
</cp:coreProperties>
</file>