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7487"/>
    <a:srgbClr val="96A8B4"/>
    <a:srgbClr val="97A4B3"/>
    <a:srgbClr val="8897A9"/>
    <a:srgbClr val="5A697C"/>
    <a:srgbClr val="7B8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snapToGrid="0">
      <p:cViewPr varScale="1">
        <p:scale>
          <a:sx n="88" d="100"/>
          <a:sy n="88" d="100"/>
        </p:scale>
        <p:origin x="29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2261FC-3174-46BD-9F35-B8849BE0BC5D}" type="datetimeFigureOut">
              <a:rPr lang="zh-CN" altLang="en-US" smtClean="0"/>
              <a:t>2018/1/24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FD74BA-66E6-4200-A8CC-4BC7B2337F21}" type="slidenum">
              <a:rPr lang="zh-CN" altLang="en-US" smtClean="0"/>
              <a:t>‹#›</a:t>
            </a:fld>
            <a:endParaRPr lang="zh-CN" altLang="en-US"/>
          </a:p>
        </p:txBody>
      </p:sp>
    </p:spTree>
    <p:extLst>
      <p:ext uri="{BB962C8B-B14F-4D97-AF65-F5344CB8AC3E}">
        <p14:creationId xmlns:p14="http://schemas.microsoft.com/office/powerpoint/2010/main" val="6450212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43124333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281724467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69681404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2358678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31143021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222148243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72661914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26680043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79070870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35714860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3A069-6634-4681-9BFF-13C45BAFE9BE}" type="datetimeFigureOut">
              <a:rPr lang="zh-CN" altLang="en-US" smtClean="0"/>
              <a:t>2018/1/24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6421094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6A8B4"/>
            </a:gs>
            <a:gs pos="100000">
              <a:srgbClr val="57748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A069-6634-4681-9BFF-13C45BAFE9BE}" type="datetimeFigureOut">
              <a:rPr lang="zh-CN" altLang="en-US" smtClean="0"/>
              <a:t>2018/1/24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838F2-7B09-4EE2-BC37-F92AA8B60662}" type="slidenum">
              <a:rPr lang="zh-CN" altLang="en-US" smtClean="0"/>
              <a:t>‹#›</a:t>
            </a:fld>
            <a:endParaRPr lang="zh-CN" altLang="en-US"/>
          </a:p>
        </p:txBody>
      </p:sp>
    </p:spTree>
    <p:extLst>
      <p:ext uri="{BB962C8B-B14F-4D97-AF65-F5344CB8AC3E}">
        <p14:creationId xmlns:p14="http://schemas.microsoft.com/office/powerpoint/2010/main" val="106877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bg1"/>
                </a:solidFill>
              </a:rPr>
              <a:t>关</a:t>
            </a:r>
            <a:r>
              <a:rPr lang="zh-CN" altLang="en-US" dirty="0" smtClean="0">
                <a:solidFill>
                  <a:schemeClr val="bg1"/>
                </a:solidFill>
              </a:rPr>
              <a:t>于动画的那些事</a:t>
            </a:r>
            <a:endParaRPr lang="zh-CN" altLang="en-US" dirty="0">
              <a:solidFill>
                <a:schemeClr val="bg1"/>
              </a:solidFill>
            </a:endParaRPr>
          </a:p>
        </p:txBody>
      </p:sp>
      <p:sp>
        <p:nvSpPr>
          <p:cNvPr id="3" name="副标题 2"/>
          <p:cNvSpPr>
            <a:spLocks noGrp="1"/>
          </p:cNvSpPr>
          <p:nvPr>
            <p:ph type="subTitle" idx="1"/>
          </p:nvPr>
        </p:nvSpPr>
        <p:spPr/>
        <p:txBody>
          <a:bodyPr/>
          <a:lstStyle/>
          <a:p>
            <a:r>
              <a:rPr lang="en-US" altLang="zh-CN" dirty="0" smtClean="0">
                <a:solidFill>
                  <a:schemeClr val="bg1"/>
                </a:solidFill>
              </a:rPr>
              <a:t>17</a:t>
            </a:r>
            <a:r>
              <a:rPr lang="zh-CN" altLang="en-US" dirty="0" smtClean="0">
                <a:solidFill>
                  <a:schemeClr val="bg1"/>
                </a:solidFill>
              </a:rPr>
              <a:t>年的动画总结</a:t>
            </a:r>
            <a:endParaRPr lang="zh-CN" altLang="en-US" dirty="0">
              <a:solidFill>
                <a:schemeClr val="bg1"/>
              </a:solidFill>
            </a:endParaRPr>
          </a:p>
        </p:txBody>
      </p:sp>
    </p:spTree>
    <p:extLst>
      <p:ext uri="{BB962C8B-B14F-4D97-AF65-F5344CB8AC3E}">
        <p14:creationId xmlns:p14="http://schemas.microsoft.com/office/powerpoint/2010/main" val="78071294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运动轨迹</a:t>
            </a:r>
            <a:r>
              <a:rPr lang="en-US" altLang="zh-CN" dirty="0" smtClean="0">
                <a:solidFill>
                  <a:schemeClr val="bg1"/>
                </a:solidFill>
              </a:rPr>
              <a:t>-</a:t>
            </a:r>
            <a:r>
              <a:rPr lang="zh-CN" altLang="en-US" dirty="0" smtClean="0">
                <a:solidFill>
                  <a:schemeClr val="bg1"/>
                </a:solidFill>
              </a:rPr>
              <a:t>椭圆</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12" y="2062956"/>
            <a:ext cx="5286375" cy="3876675"/>
          </a:xfrm>
        </p:spPr>
      </p:pic>
    </p:spTree>
    <p:extLst>
      <p:ext uri="{BB962C8B-B14F-4D97-AF65-F5344CB8AC3E}">
        <p14:creationId xmlns:p14="http://schemas.microsoft.com/office/powerpoint/2010/main" val="14419733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pPr algn="ctr"/>
            <a:r>
              <a:rPr lang="zh-CN" altLang="en-US" dirty="0" smtClean="0">
                <a:solidFill>
                  <a:schemeClr val="bg1"/>
                </a:solidFill>
              </a:rPr>
              <a:t>运动轨迹</a:t>
            </a:r>
            <a:r>
              <a:rPr lang="en-US" altLang="zh-CN" dirty="0" smtClean="0">
                <a:solidFill>
                  <a:schemeClr val="bg1"/>
                </a:solidFill>
              </a:rPr>
              <a:t>-</a:t>
            </a:r>
            <a:r>
              <a:rPr lang="zh-CN" altLang="en-US" dirty="0">
                <a:solidFill>
                  <a:schemeClr val="bg1"/>
                </a:solidFill>
              </a:rPr>
              <a:t>抛物线</a:t>
            </a:r>
          </a:p>
        </p:txBody>
      </p:sp>
      <p:sp>
        <p:nvSpPr>
          <p:cNvPr id="5" name="内容占位符 2"/>
          <p:cNvSpPr>
            <a:spLocks noGrp="1"/>
          </p:cNvSpPr>
          <p:nvPr>
            <p:ph idx="1"/>
          </p:nvPr>
        </p:nvSpPr>
        <p:spPr>
          <a:xfrm>
            <a:off x="838200" y="1690688"/>
            <a:ext cx="3564292" cy="4351338"/>
          </a:xfrm>
        </p:spPr>
        <p:txBody>
          <a:bodyPr/>
          <a:lstStyle/>
          <a:p>
            <a:pPr marL="0" indent="0">
              <a:buNone/>
            </a:pPr>
            <a:r>
              <a:rPr lang="zh-CN" altLang="en-US" dirty="0">
                <a:solidFill>
                  <a:schemeClr val="bg1"/>
                </a:solidFill>
              </a:rPr>
              <a:t>函</a:t>
            </a:r>
            <a:r>
              <a:rPr lang="zh-CN" altLang="en-US" dirty="0" smtClean="0">
                <a:solidFill>
                  <a:schemeClr val="bg1"/>
                </a:solidFill>
              </a:rPr>
              <a:t>数表达式</a:t>
            </a:r>
            <a:endParaRPr lang="en-US" altLang="zh-CN" dirty="0">
              <a:solidFill>
                <a:schemeClr val="bg1"/>
              </a:solidFill>
            </a:endParaRPr>
          </a:p>
          <a:p>
            <a:pPr marL="0" indent="0">
              <a:buNone/>
            </a:pPr>
            <a:r>
              <a:rPr lang="en-US" altLang="zh-CN" dirty="0" smtClean="0">
                <a:solidFill>
                  <a:schemeClr val="bg1"/>
                </a:solidFill>
              </a:rPr>
              <a:t/>
            </a:r>
            <a:br>
              <a:rPr lang="en-US" altLang="zh-CN" dirty="0" smtClean="0">
                <a:solidFill>
                  <a:schemeClr val="bg1"/>
                </a:solidFill>
              </a:rPr>
            </a:br>
            <a:r>
              <a:rPr lang="en-US" altLang="zh-CN" dirty="0" smtClean="0">
                <a:solidFill>
                  <a:schemeClr val="bg1"/>
                </a:solidFill>
              </a:rPr>
              <a:t>y = ax^2 + </a:t>
            </a:r>
            <a:r>
              <a:rPr lang="en-US" altLang="zh-CN" dirty="0" err="1" smtClean="0">
                <a:solidFill>
                  <a:schemeClr val="bg1"/>
                </a:solidFill>
              </a:rPr>
              <a:t>bx</a:t>
            </a:r>
            <a:r>
              <a:rPr lang="en-US" altLang="zh-CN" dirty="0" smtClean="0">
                <a:solidFill>
                  <a:schemeClr val="bg1"/>
                </a:solidFill>
              </a:rPr>
              <a:t> + c</a:t>
            </a:r>
            <a:br>
              <a:rPr lang="en-US" altLang="zh-CN" dirty="0" smtClean="0">
                <a:solidFill>
                  <a:schemeClr val="bg1"/>
                </a:solidFill>
              </a:rPr>
            </a:br>
            <a:r>
              <a:rPr lang="en-US" altLang="zh-CN" dirty="0" smtClean="0">
                <a:solidFill>
                  <a:schemeClr val="bg1"/>
                </a:solidFill>
              </a:rPr>
              <a:t>b = (y-ax^2)/x</a:t>
            </a:r>
            <a:br>
              <a:rPr lang="en-US" altLang="zh-CN" dirty="0" smtClean="0">
                <a:solidFill>
                  <a:schemeClr val="bg1"/>
                </a:solidFill>
              </a:rPr>
            </a:br>
            <a:endParaRPr lang="en-US" altLang="zh-CN" dirty="0" smtClean="0">
              <a:solidFill>
                <a:schemeClr val="bg1"/>
              </a:solidFill>
            </a:endParaRPr>
          </a:p>
          <a:p>
            <a:pPr marL="0" indent="0">
              <a:buNone/>
            </a:pPr>
            <a:r>
              <a:rPr lang="en-US" altLang="zh-CN" dirty="0">
                <a:solidFill>
                  <a:schemeClr val="bg1"/>
                </a:solidFill>
              </a:rPr>
              <a:t>y` = 2ax + </a:t>
            </a:r>
            <a:r>
              <a:rPr lang="en-US" altLang="zh-CN" dirty="0" smtClean="0">
                <a:solidFill>
                  <a:schemeClr val="bg1"/>
                </a:solidFill>
              </a:rPr>
              <a:t>b</a:t>
            </a:r>
            <a:br>
              <a:rPr lang="en-US" altLang="zh-CN" dirty="0" smtClean="0">
                <a:solidFill>
                  <a:schemeClr val="bg1"/>
                </a:solidFill>
              </a:rPr>
            </a:br>
            <a:endParaRPr lang="en-US" altLang="zh-CN" dirty="0" smtClean="0">
              <a:solidFill>
                <a:schemeClr val="bg1"/>
              </a:solidFill>
            </a:endParaRPr>
          </a:p>
          <a:p>
            <a:pPr marL="0" indent="0">
              <a:buNone/>
            </a:pPr>
            <a:r>
              <a:rPr lang="en-US" altLang="zh-CN" dirty="0" smtClean="0">
                <a:solidFill>
                  <a:schemeClr val="bg1"/>
                </a:solidFill>
              </a:rPr>
              <a:t>x^2 + y^2 = </a:t>
            </a:r>
            <a:r>
              <a:rPr lang="en-US" altLang="zh-CN" dirty="0" err="1" smtClean="0">
                <a:solidFill>
                  <a:schemeClr val="bg1"/>
                </a:solidFill>
              </a:rPr>
              <a:t>incr</a:t>
            </a:r>
            <a:endParaRPr lang="en-US" altLang="zh-CN" dirty="0" smtClean="0">
              <a:solidFill>
                <a:schemeClr val="bg1"/>
              </a:solidFill>
            </a:endParaRPr>
          </a:p>
        </p:txBody>
      </p:sp>
      <p:sp>
        <p:nvSpPr>
          <p:cNvPr id="7" name="内容占位符 2"/>
          <p:cNvSpPr txBox="1">
            <a:spLocks/>
          </p:cNvSpPr>
          <p:nvPr/>
        </p:nvSpPr>
        <p:spPr>
          <a:xfrm>
            <a:off x="7497149" y="1690688"/>
            <a:ext cx="35425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chemeClr val="bg1"/>
                </a:solidFill>
              </a:rPr>
              <a:t>javascript</a:t>
            </a:r>
            <a:endParaRPr lang="en-US" altLang="zh-CN" dirty="0" smtClean="0">
              <a:solidFill>
                <a:schemeClr val="bg1"/>
              </a:solidFill>
            </a:endParaRPr>
          </a:p>
          <a:p>
            <a:pPr marL="0" indent="0">
              <a:buFont typeface="Arial" panose="020B0604020202020204" pitchFamily="34" charset="0"/>
              <a:buNone/>
            </a:pPr>
            <a:r>
              <a:rPr lang="en-US" altLang="zh-CN" dirty="0" smtClean="0">
                <a:solidFill>
                  <a:schemeClr val="bg1"/>
                </a:solidFill>
              </a:rPr>
              <a:t/>
            </a:r>
            <a:br>
              <a:rPr lang="en-US" altLang="zh-CN" dirty="0" smtClean="0">
                <a:solidFill>
                  <a:schemeClr val="bg1"/>
                </a:solidFill>
              </a:rPr>
            </a:br>
            <a:endParaRPr lang="zh-CN" altLang="en-US" dirty="0">
              <a:solidFill>
                <a:schemeClr val="bg1"/>
              </a:solidFill>
            </a:endParaRPr>
          </a:p>
        </p:txBody>
      </p:sp>
      <p:sp>
        <p:nvSpPr>
          <p:cNvPr id="9" name="右箭头 8"/>
          <p:cNvSpPr/>
          <p:nvPr/>
        </p:nvSpPr>
        <p:spPr>
          <a:xfrm>
            <a:off x="3769567" y="2948473"/>
            <a:ext cx="1819470" cy="42920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516" y="1690688"/>
            <a:ext cx="4354284" cy="4626864"/>
          </a:xfrm>
          <a:prstGeom prst="rect">
            <a:avLst/>
          </a:prstGeom>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590" y="1027906"/>
            <a:ext cx="6020640" cy="5249008"/>
          </a:xfrm>
          <a:prstGeom prst="rect">
            <a:avLst/>
          </a:prstGeom>
        </p:spPr>
      </p:pic>
    </p:spTree>
    <p:extLst>
      <p:ext uri="{BB962C8B-B14F-4D97-AF65-F5344CB8AC3E}">
        <p14:creationId xmlns:p14="http://schemas.microsoft.com/office/powerpoint/2010/main" val="150132413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24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bg1"/>
                </a:solidFill>
              </a:rPr>
              <a:t>运</a:t>
            </a:r>
            <a:r>
              <a:rPr lang="zh-CN" altLang="en-US" dirty="0" smtClean="0">
                <a:solidFill>
                  <a:schemeClr val="bg1"/>
                </a:solidFill>
              </a:rPr>
              <a:t>动轨迹综合</a:t>
            </a:r>
            <a:r>
              <a:rPr lang="en-US" altLang="zh-CN" dirty="0" smtClean="0">
                <a:solidFill>
                  <a:schemeClr val="bg1"/>
                </a:solidFill>
              </a:rPr>
              <a:t>DEMO</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5" y="2058194"/>
            <a:ext cx="5276850" cy="3886200"/>
          </a:xfrm>
        </p:spPr>
      </p:pic>
    </p:spTree>
    <p:extLst>
      <p:ext uri="{BB962C8B-B14F-4D97-AF65-F5344CB8AC3E}">
        <p14:creationId xmlns:p14="http://schemas.microsoft.com/office/powerpoint/2010/main" val="17653346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bg1"/>
                </a:solidFill>
              </a:rPr>
              <a:t>运动曲线</a:t>
            </a:r>
          </a:p>
        </p:txBody>
      </p:sp>
      <p:sp>
        <p:nvSpPr>
          <p:cNvPr id="3" name="内容占位符 2"/>
          <p:cNvSpPr>
            <a:spLocks noGrp="1"/>
          </p:cNvSpPr>
          <p:nvPr>
            <p:ph idx="1"/>
          </p:nvPr>
        </p:nvSpPr>
        <p:spPr/>
        <p:txBody>
          <a:bodyPr anchor="ctr"/>
          <a:lstStyle/>
          <a:p>
            <a:pPr marL="0" indent="0" algn="ctr">
              <a:buNone/>
            </a:pPr>
            <a:r>
              <a:rPr lang="zh-CN" altLang="en-US" dirty="0" smtClean="0">
                <a:solidFill>
                  <a:schemeClr val="bg1"/>
                </a:solidFill>
              </a:rPr>
              <a:t>动画是关于时间的函数。</a:t>
            </a:r>
            <a:endParaRPr lang="en-US" altLang="zh-CN" dirty="0" smtClean="0">
              <a:solidFill>
                <a:schemeClr val="bg1"/>
              </a:solidFill>
            </a:endParaRPr>
          </a:p>
          <a:p>
            <a:pPr marL="0" indent="0" algn="ctr">
              <a:buNone/>
            </a:pPr>
            <a:r>
              <a:rPr lang="zh-CN" altLang="en-US" dirty="0" smtClean="0">
                <a:solidFill>
                  <a:schemeClr val="bg1"/>
                </a:solidFill>
              </a:rPr>
              <a:t>它是由相关联的时间点与属性值点组成的线段</a:t>
            </a:r>
            <a:endParaRPr lang="zh-CN" altLang="en-US"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556" y="1355977"/>
            <a:ext cx="8784383" cy="5197709"/>
          </a:xfrm>
          <a:prstGeom prst="rect">
            <a:avLst/>
          </a:prstGeom>
        </p:spPr>
      </p:pic>
    </p:spTree>
    <p:extLst>
      <p:ext uri="{BB962C8B-B14F-4D97-AF65-F5344CB8AC3E}">
        <p14:creationId xmlns:p14="http://schemas.microsoft.com/office/powerpoint/2010/main" val="28827630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运动曲线</a:t>
            </a:r>
            <a:r>
              <a:rPr lang="en-US" altLang="zh-CN" dirty="0" smtClean="0">
                <a:solidFill>
                  <a:schemeClr val="bg1"/>
                </a:solidFill>
              </a:rPr>
              <a:t>-</a:t>
            </a:r>
            <a:r>
              <a:rPr lang="zh-CN" altLang="en-US" dirty="0" smtClean="0">
                <a:solidFill>
                  <a:schemeClr val="bg1"/>
                </a:solidFill>
              </a:rPr>
              <a:t>速度</a:t>
            </a:r>
            <a:endParaRPr lang="zh-CN" altLang="en-US" dirty="0">
              <a:solidFill>
                <a:schemeClr val="bg1"/>
              </a:solidFill>
            </a:endParaRPr>
          </a:p>
        </p:txBody>
      </p:sp>
      <p:sp>
        <p:nvSpPr>
          <p:cNvPr id="5" name="内容占位符 4"/>
          <p:cNvSpPr>
            <a:spLocks noGrp="1"/>
          </p:cNvSpPr>
          <p:nvPr>
            <p:ph idx="1"/>
          </p:nvPr>
        </p:nvSpPr>
        <p:spPr/>
        <p:txBody>
          <a:bodyPr/>
          <a:lstStyle/>
          <a:p>
            <a:pPr marL="0" indent="0">
              <a:buNone/>
            </a:pPr>
            <a:r>
              <a:rPr lang="en-US" altLang="zh-CN" dirty="0">
                <a:solidFill>
                  <a:schemeClr val="bg1"/>
                </a:solidFill>
              </a:rPr>
              <a:t>v = </a:t>
            </a:r>
            <a:r>
              <a:rPr lang="el-GR" altLang="zh-CN" dirty="0">
                <a:solidFill>
                  <a:schemeClr val="bg1"/>
                </a:solidFill>
              </a:rPr>
              <a:t>Δ</a:t>
            </a:r>
            <a:r>
              <a:rPr lang="en-US" altLang="zh-CN" dirty="0">
                <a:solidFill>
                  <a:schemeClr val="bg1"/>
                </a:solidFill>
              </a:rPr>
              <a:t>y/</a:t>
            </a:r>
            <a:r>
              <a:rPr lang="el-GR" altLang="zh-CN" dirty="0">
                <a:solidFill>
                  <a:schemeClr val="bg1"/>
                </a:solidFill>
              </a:rPr>
              <a:t>Δ</a:t>
            </a:r>
            <a:r>
              <a:rPr lang="en-US" altLang="zh-CN" dirty="0">
                <a:solidFill>
                  <a:schemeClr val="bg1"/>
                </a:solidFill>
              </a:rPr>
              <a:t>t</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718" y="1392594"/>
            <a:ext cx="6578082" cy="4933562"/>
          </a:xfrm>
          <a:prstGeom prst="rect">
            <a:avLst/>
          </a:prstGeom>
        </p:spPr>
      </p:pic>
    </p:spTree>
    <p:extLst>
      <p:ext uri="{BB962C8B-B14F-4D97-AF65-F5344CB8AC3E}">
        <p14:creationId xmlns:p14="http://schemas.microsoft.com/office/powerpoint/2010/main" val="36895650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速度向量</a:t>
            </a:r>
            <a:endParaRPr lang="zh-CN" altLang="en-US" dirty="0">
              <a:solidFill>
                <a:schemeClr val="bg1"/>
              </a:solidFill>
            </a:endParaRPr>
          </a:p>
        </p:txBody>
      </p:sp>
      <p:sp>
        <p:nvSpPr>
          <p:cNvPr id="3" name="内容占位符 2"/>
          <p:cNvSpPr>
            <a:spLocks noGrp="1"/>
          </p:cNvSpPr>
          <p:nvPr>
            <p:ph idx="1"/>
          </p:nvPr>
        </p:nvSpPr>
        <p:spPr/>
        <p:txBody>
          <a:bodyPr/>
          <a:lstStyle/>
          <a:p>
            <a:pPr>
              <a:lnSpc>
                <a:spcPct val="150000"/>
              </a:lnSpc>
            </a:pPr>
            <a:r>
              <a:rPr lang="zh-CN" altLang="en-US" dirty="0" smtClean="0">
                <a:solidFill>
                  <a:schemeClr val="bg1"/>
                </a:solidFill>
              </a:rPr>
              <a:t>速度向量包含方向，方向确定动画的运行方向</a:t>
            </a:r>
            <a:r>
              <a:rPr lang="en-US" altLang="zh-CN" dirty="0" smtClean="0">
                <a:solidFill>
                  <a:schemeClr val="bg1"/>
                </a:solidFill>
              </a:rPr>
              <a:t/>
            </a:r>
            <a:br>
              <a:rPr lang="en-US" altLang="zh-CN" dirty="0" smtClean="0">
                <a:solidFill>
                  <a:schemeClr val="bg1"/>
                </a:solidFill>
              </a:rPr>
            </a:br>
            <a:r>
              <a:rPr lang="en-US" altLang="zh-CN" sz="2000" dirty="0" smtClean="0">
                <a:solidFill>
                  <a:schemeClr val="bg1"/>
                </a:solidFill>
              </a:rPr>
              <a:t>1. </a:t>
            </a:r>
            <a:r>
              <a:rPr lang="zh-CN" altLang="en-US" sz="2000" dirty="0">
                <a:solidFill>
                  <a:schemeClr val="bg1"/>
                </a:solidFill>
              </a:rPr>
              <a:t>沿单一</a:t>
            </a:r>
            <a:r>
              <a:rPr lang="zh-CN" altLang="en-US" sz="2000" dirty="0" smtClean="0">
                <a:solidFill>
                  <a:schemeClr val="bg1"/>
                </a:solidFill>
              </a:rPr>
              <a:t>轴的速度向量</a:t>
            </a:r>
            <a:r>
              <a:rPr lang="en-US" altLang="zh-CN" sz="2000" dirty="0" smtClean="0">
                <a:solidFill>
                  <a:schemeClr val="bg1"/>
                </a:solidFill>
              </a:rPr>
              <a:t/>
            </a:r>
            <a:br>
              <a:rPr lang="en-US" altLang="zh-CN" sz="2000" dirty="0" smtClean="0">
                <a:solidFill>
                  <a:schemeClr val="bg1"/>
                </a:solidFill>
              </a:rPr>
            </a:br>
            <a:r>
              <a:rPr lang="en-US" altLang="zh-CN" sz="2000" dirty="0" smtClean="0">
                <a:solidFill>
                  <a:schemeClr val="bg1"/>
                </a:solidFill>
              </a:rPr>
              <a:t>2. </a:t>
            </a:r>
            <a:r>
              <a:rPr lang="zh-CN" altLang="en-US" sz="2000" dirty="0" smtClean="0">
                <a:solidFill>
                  <a:schemeClr val="bg1"/>
                </a:solidFill>
              </a:rPr>
              <a:t>沿双轴的速度向量</a:t>
            </a:r>
            <a:endParaRPr lang="en-US" altLang="zh-CN" sz="2000" dirty="0" smtClean="0">
              <a:solidFill>
                <a:schemeClr val="bg1"/>
              </a:solidFill>
            </a:endParaRPr>
          </a:p>
          <a:p>
            <a:pPr>
              <a:lnSpc>
                <a:spcPct val="150000"/>
              </a:lnSpc>
            </a:pPr>
            <a:r>
              <a:rPr lang="zh-CN" altLang="en-US" dirty="0">
                <a:solidFill>
                  <a:schemeClr val="bg1"/>
                </a:solidFill>
              </a:rPr>
              <a:t>速</a:t>
            </a:r>
            <a:r>
              <a:rPr lang="zh-CN" altLang="en-US" dirty="0" smtClean="0">
                <a:solidFill>
                  <a:schemeClr val="bg1"/>
                </a:solidFill>
              </a:rPr>
              <a:t>度的拆分和合成</a:t>
            </a:r>
            <a:r>
              <a:rPr lang="en-US" altLang="zh-CN" dirty="0" smtClean="0">
                <a:solidFill>
                  <a:schemeClr val="bg1"/>
                </a:solidFill>
              </a:rPr>
              <a:t/>
            </a:r>
            <a:br>
              <a:rPr lang="en-US" altLang="zh-CN" dirty="0" smtClean="0">
                <a:solidFill>
                  <a:schemeClr val="bg1"/>
                </a:solidFill>
              </a:rPr>
            </a:br>
            <a:r>
              <a:rPr lang="zh-CN" altLang="en-US" dirty="0" smtClean="0">
                <a:solidFill>
                  <a:schemeClr val="bg1"/>
                </a:solidFill>
              </a:rPr>
              <a:t>需要用到三角函数</a:t>
            </a:r>
            <a:endParaRPr lang="zh-CN" altLang="en-US" dirty="0">
              <a:solidFill>
                <a:schemeClr val="bg1"/>
              </a:solidFill>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29048"/>
            <a:ext cx="6025334" cy="193082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392" y="2898224"/>
            <a:ext cx="6526375" cy="3861648"/>
          </a:xfrm>
          <a:prstGeom prst="rect">
            <a:avLst/>
          </a:prstGeom>
        </p:spPr>
      </p:pic>
    </p:spTree>
    <p:extLst>
      <p:ext uri="{BB962C8B-B14F-4D97-AF65-F5344CB8AC3E}">
        <p14:creationId xmlns:p14="http://schemas.microsoft.com/office/powerpoint/2010/main" val="103746521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变速运动曲线</a:t>
            </a:r>
            <a:endParaRPr lang="zh-CN" altLang="en-US" dirty="0">
              <a:solidFill>
                <a:schemeClr val="bg1"/>
              </a:solidFill>
            </a:endParaRPr>
          </a:p>
        </p:txBody>
      </p:sp>
      <p:sp>
        <p:nvSpPr>
          <p:cNvPr id="5" name="内容占位符 4"/>
          <p:cNvSpPr>
            <a:spLocks noGrp="1"/>
          </p:cNvSpPr>
          <p:nvPr>
            <p:ph idx="1"/>
          </p:nvPr>
        </p:nvSpPr>
        <p:spPr>
          <a:xfrm>
            <a:off x="6008914" y="1825625"/>
            <a:ext cx="5344886" cy="4351338"/>
          </a:xfrm>
        </p:spPr>
        <p:txBody>
          <a:bodyPr/>
          <a:lstStyle/>
          <a:p>
            <a:pPr marL="0" indent="0">
              <a:buNone/>
            </a:pPr>
            <a:r>
              <a:rPr lang="zh-CN" altLang="en-US" dirty="0" smtClean="0">
                <a:solidFill>
                  <a:schemeClr val="bg1"/>
                </a:solidFill>
              </a:rPr>
              <a:t>速度并不是一成不变的，受到多种因素的影响。</a:t>
            </a:r>
            <a:endParaRPr lang="en-US" altLang="zh-CN" dirty="0" smtClean="0">
              <a:solidFill>
                <a:schemeClr val="bg1"/>
              </a:solidFill>
            </a:endParaRPr>
          </a:p>
          <a:p>
            <a:pPr marL="0" indent="0">
              <a:buNone/>
            </a:pPr>
            <a:r>
              <a:rPr lang="zh-CN" altLang="en-US" dirty="0">
                <a:solidFill>
                  <a:schemeClr val="bg1"/>
                </a:solidFill>
              </a:rPr>
              <a:t>相</a:t>
            </a:r>
            <a:r>
              <a:rPr lang="zh-CN" altLang="en-US" dirty="0" smtClean="0">
                <a:solidFill>
                  <a:schemeClr val="bg1"/>
                </a:solidFill>
              </a:rPr>
              <a:t>应的会得到多种多样的运动曲线。</a:t>
            </a:r>
            <a:r>
              <a:rPr lang="en-US" altLang="zh-CN" dirty="0" smtClean="0">
                <a:solidFill>
                  <a:schemeClr val="bg1"/>
                </a:solidFill>
              </a:rPr>
              <a:t/>
            </a:r>
            <a:br>
              <a:rPr lang="en-US" altLang="zh-CN" dirty="0" smtClean="0">
                <a:solidFill>
                  <a:schemeClr val="bg1"/>
                </a:solidFill>
              </a:rPr>
            </a:br>
            <a:r>
              <a:rPr lang="zh-CN" altLang="en-US" dirty="0" smtClean="0">
                <a:solidFill>
                  <a:schemeClr val="bg1"/>
                </a:solidFill>
              </a:rPr>
              <a:t>两个关键点：</a:t>
            </a:r>
            <a:endParaRPr lang="en-US" altLang="zh-CN" dirty="0" smtClean="0">
              <a:solidFill>
                <a:schemeClr val="bg1"/>
              </a:solidFill>
            </a:endParaRPr>
          </a:p>
          <a:p>
            <a:pPr marL="0" indent="0">
              <a:buNone/>
            </a:pPr>
            <a:r>
              <a:rPr lang="en-US" altLang="zh-CN" dirty="0" smtClean="0">
                <a:solidFill>
                  <a:schemeClr val="bg1"/>
                </a:solidFill>
              </a:rPr>
              <a:t>1.</a:t>
            </a:r>
            <a:r>
              <a:rPr lang="zh-CN" altLang="en-US" dirty="0" smtClean="0">
                <a:solidFill>
                  <a:schemeClr val="bg1"/>
                </a:solidFill>
              </a:rPr>
              <a:t>加速度</a:t>
            </a:r>
          </a:p>
          <a:p>
            <a:pPr marL="0" indent="0">
              <a:buNone/>
            </a:pPr>
            <a:r>
              <a:rPr lang="en-US" altLang="zh-CN" dirty="0" smtClean="0">
                <a:solidFill>
                  <a:schemeClr val="bg1"/>
                </a:solidFill>
              </a:rPr>
              <a:t>2.</a:t>
            </a:r>
            <a:r>
              <a:rPr lang="zh-CN" altLang="en-US" dirty="0" smtClean="0">
                <a:solidFill>
                  <a:schemeClr val="bg1"/>
                </a:solidFill>
              </a:rPr>
              <a:t>联想抛物线的绘制</a:t>
            </a:r>
            <a:r>
              <a:rPr lang="en-US" altLang="zh-CN" dirty="0" smtClean="0">
                <a:solidFill>
                  <a:schemeClr val="bg1"/>
                </a:solidFill>
              </a:rPr>
              <a:t>-</a:t>
            </a:r>
            <a:r>
              <a:rPr lang="zh-CN" altLang="en-US" dirty="0" smtClean="0">
                <a:solidFill>
                  <a:schemeClr val="bg1"/>
                </a:solidFill>
              </a:rPr>
              <a:t>切线即是速度。</a:t>
            </a:r>
            <a:endParaRPr lang="en-US" altLang="zh-CN" dirty="0" smtClean="0">
              <a:solidFill>
                <a:schemeClr val="bg1"/>
              </a:solidFill>
            </a:endParaRPr>
          </a:p>
          <a:p>
            <a:pPr marL="0" indent="0">
              <a:buNone/>
            </a:pPr>
            <a:endParaRPr lang="zh-CN" altLang="en-US" dirty="0">
              <a:solidFill>
                <a:schemeClr val="bg1"/>
              </a:solidFill>
            </a:endParaRPr>
          </a:p>
        </p:txBody>
      </p:sp>
      <p:pic>
        <p:nvPicPr>
          <p:cNvPr id="6"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631" y="2023080"/>
            <a:ext cx="3258005" cy="3191320"/>
          </a:xfrm>
          <a:prstGeom prst="rect">
            <a:avLst/>
          </a:prstGeom>
        </p:spPr>
      </p:pic>
    </p:spTree>
    <p:extLst>
      <p:ext uri="{BB962C8B-B14F-4D97-AF65-F5344CB8AC3E}">
        <p14:creationId xmlns:p14="http://schemas.microsoft.com/office/powerpoint/2010/main" val="188793839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2" end="2"/>
                                            </p:txEl>
                                          </p:spTgt>
                                        </p:tgtEl>
                                      </p:cBhvr>
                                    </p:animEffect>
                                    <p:animScale>
                                      <p:cBhvr>
                                        <p:cTn id="7"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加速度</a:t>
            </a:r>
            <a:endParaRPr lang="zh-CN" altLang="en-US" dirty="0">
              <a:solidFill>
                <a:schemeClr val="bg1"/>
              </a:solidFill>
            </a:endParaRPr>
          </a:p>
        </p:txBody>
      </p:sp>
      <p:sp>
        <p:nvSpPr>
          <p:cNvPr id="3" name="内容占位符 2"/>
          <p:cNvSpPr>
            <a:spLocks noGrp="1"/>
          </p:cNvSpPr>
          <p:nvPr>
            <p:ph idx="1"/>
          </p:nvPr>
        </p:nvSpPr>
        <p:spPr/>
        <p:txBody>
          <a:bodyPr/>
          <a:lstStyle/>
          <a:p>
            <a:pPr marL="0" indent="0">
              <a:lnSpc>
                <a:spcPct val="150000"/>
              </a:lnSpc>
              <a:buNone/>
            </a:pPr>
            <a:r>
              <a:rPr lang="zh-CN" altLang="en-US" dirty="0" smtClean="0">
                <a:solidFill>
                  <a:schemeClr val="bg1"/>
                </a:solidFill>
              </a:rPr>
              <a:t>加速度是向量</a:t>
            </a:r>
            <a:endParaRPr lang="en-US" altLang="zh-CN" dirty="0" smtClean="0">
              <a:solidFill>
                <a:schemeClr val="bg1"/>
              </a:solidFill>
            </a:endParaRPr>
          </a:p>
          <a:p>
            <a:pPr marL="0" indent="0">
              <a:lnSpc>
                <a:spcPct val="150000"/>
              </a:lnSpc>
              <a:buNone/>
            </a:pPr>
            <a:r>
              <a:rPr lang="zh-CN" altLang="en-US" dirty="0">
                <a:solidFill>
                  <a:schemeClr val="bg1"/>
                </a:solidFill>
              </a:rPr>
              <a:t>加</a:t>
            </a:r>
            <a:r>
              <a:rPr lang="zh-CN" altLang="en-US" dirty="0" smtClean="0">
                <a:solidFill>
                  <a:schemeClr val="bg1"/>
                </a:solidFill>
              </a:rPr>
              <a:t>速度的合成分解，运动到三角函数</a:t>
            </a:r>
            <a:endParaRPr lang="en-US" altLang="zh-CN" dirty="0" smtClean="0">
              <a:solidFill>
                <a:schemeClr val="bg1"/>
              </a:solidFill>
            </a:endParaRPr>
          </a:p>
          <a:p>
            <a:pPr marL="0" indent="0">
              <a:lnSpc>
                <a:spcPct val="150000"/>
              </a:lnSpc>
              <a:buNone/>
            </a:pPr>
            <a:r>
              <a:rPr lang="zh-CN" altLang="en-US" dirty="0" smtClean="0">
                <a:solidFill>
                  <a:schemeClr val="bg1"/>
                </a:solidFill>
              </a:rPr>
              <a:t>加速度与速度的夹角决定物体是加速加速运动</a:t>
            </a:r>
            <a:endParaRPr lang="zh-CN" altLang="en-US" dirty="0">
              <a:solidFill>
                <a:schemeClr val="bg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037" y="1825625"/>
            <a:ext cx="8065926" cy="4772599"/>
          </a:xfrm>
          <a:prstGeom prst="rect">
            <a:avLst/>
          </a:prstGeom>
        </p:spPr>
      </p:pic>
    </p:spTree>
    <p:extLst>
      <p:ext uri="{BB962C8B-B14F-4D97-AF65-F5344CB8AC3E}">
        <p14:creationId xmlns:p14="http://schemas.microsoft.com/office/powerpoint/2010/main" val="359660568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bg1"/>
                </a:solidFill>
              </a:rPr>
              <a:t>速</a:t>
            </a:r>
            <a:r>
              <a:rPr lang="zh-CN" altLang="en-US" dirty="0" smtClean="0">
                <a:solidFill>
                  <a:schemeClr val="bg1"/>
                </a:solidFill>
              </a:rPr>
              <a:t>度向量、加速度</a:t>
            </a:r>
            <a:r>
              <a:rPr lang="en-US" altLang="zh-CN" dirty="0" smtClean="0">
                <a:solidFill>
                  <a:schemeClr val="bg1"/>
                </a:solidFill>
              </a:rPr>
              <a:t>-</a:t>
            </a:r>
            <a:r>
              <a:rPr lang="zh-CN" altLang="en-US" dirty="0" smtClean="0">
                <a:solidFill>
                  <a:schemeClr val="bg1"/>
                </a:solidFill>
              </a:rPr>
              <a:t>总结</a:t>
            </a:r>
            <a:endParaRPr lang="zh-CN" altLang="en-US" dirty="0">
              <a:solidFill>
                <a:schemeClr val="bg1"/>
              </a:solidFill>
            </a:endParaRPr>
          </a:p>
        </p:txBody>
      </p:sp>
      <p:sp>
        <p:nvSpPr>
          <p:cNvPr id="3" name="内容占位符 2"/>
          <p:cNvSpPr>
            <a:spLocks noGrp="1"/>
          </p:cNvSpPr>
          <p:nvPr>
            <p:ph idx="1"/>
          </p:nvPr>
        </p:nvSpPr>
        <p:spPr/>
        <p:txBody>
          <a:bodyPr/>
          <a:lstStyle/>
          <a:p>
            <a:pPr marL="0" indent="0">
              <a:lnSpc>
                <a:spcPct val="150000"/>
              </a:lnSpc>
              <a:buNone/>
            </a:pPr>
            <a:r>
              <a:rPr lang="zh-CN" altLang="en-US" dirty="0">
                <a:solidFill>
                  <a:schemeClr val="bg1"/>
                </a:solidFill>
              </a:rPr>
              <a:t>速度和加速度的是控制动画运动的基本元素，它们都是向量，即都包含</a:t>
            </a:r>
            <a:r>
              <a:rPr lang="zh-CN" altLang="en-US" b="1" dirty="0">
                <a:solidFill>
                  <a:schemeClr val="bg1"/>
                </a:solidFill>
              </a:rPr>
              <a:t>方向</a:t>
            </a:r>
            <a:endParaRPr lang="zh-CN" altLang="en-US" dirty="0">
              <a:solidFill>
                <a:schemeClr val="bg1"/>
              </a:solidFill>
            </a:endParaRPr>
          </a:p>
          <a:p>
            <a:pPr marL="0" indent="0">
              <a:lnSpc>
                <a:spcPct val="150000"/>
              </a:lnSpc>
              <a:buNone/>
            </a:pPr>
            <a:r>
              <a:rPr lang="zh-CN" altLang="en-US" dirty="0">
                <a:solidFill>
                  <a:schemeClr val="bg1"/>
                </a:solidFill>
              </a:rPr>
              <a:t>速度和加速度的关键是</a:t>
            </a:r>
            <a:r>
              <a:rPr lang="zh-CN" altLang="en-US" b="1" dirty="0">
                <a:solidFill>
                  <a:schemeClr val="bg1"/>
                </a:solidFill>
              </a:rPr>
              <a:t>合成与分解</a:t>
            </a:r>
            <a:r>
              <a:rPr lang="zh-CN" altLang="en-US" dirty="0">
                <a:solidFill>
                  <a:schemeClr val="bg1"/>
                </a:solidFill>
              </a:rPr>
              <a:t>，其中运用到了三角函数</a:t>
            </a:r>
          </a:p>
          <a:p>
            <a:endParaRPr lang="zh-CN" altLang="en-US" dirty="0"/>
          </a:p>
        </p:txBody>
      </p:sp>
    </p:spTree>
    <p:extLst>
      <p:ext uri="{BB962C8B-B14F-4D97-AF65-F5344CB8AC3E}">
        <p14:creationId xmlns:p14="http://schemas.microsoft.com/office/powerpoint/2010/main" val="140797653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速度、加速度运用</a:t>
            </a:r>
            <a:r>
              <a:rPr lang="en-US" altLang="zh-CN" dirty="0" smtClean="0">
                <a:solidFill>
                  <a:schemeClr val="bg1"/>
                </a:solidFill>
              </a:rPr>
              <a:t>DEMO</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1912" y="1825625"/>
            <a:ext cx="4628176" cy="4351338"/>
          </a:xfrm>
        </p:spPr>
      </p:pic>
    </p:spTree>
    <p:extLst>
      <p:ext uri="{BB962C8B-B14F-4D97-AF65-F5344CB8AC3E}">
        <p14:creationId xmlns:p14="http://schemas.microsoft.com/office/powerpoint/2010/main" val="29973456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动画分类</a:t>
            </a:r>
            <a:endParaRPr lang="zh-CN" altLang="en-US" dirty="0">
              <a:solidFill>
                <a:schemeClr val="bg1"/>
              </a:solidFill>
            </a:endParaRPr>
          </a:p>
        </p:txBody>
      </p:sp>
      <p:sp>
        <p:nvSpPr>
          <p:cNvPr id="3" name="内容占位符 2"/>
          <p:cNvSpPr>
            <a:spLocks noGrp="1"/>
          </p:cNvSpPr>
          <p:nvPr>
            <p:ph idx="1"/>
          </p:nvPr>
        </p:nvSpPr>
        <p:spPr>
          <a:xfrm>
            <a:off x="4861248" y="1778972"/>
            <a:ext cx="4718957" cy="4351338"/>
          </a:xfrm>
        </p:spPr>
        <p:txBody>
          <a:bodyPr/>
          <a:lstStyle/>
          <a:p>
            <a:pPr marL="0" indent="0">
              <a:lnSpc>
                <a:spcPct val="150000"/>
              </a:lnSpc>
              <a:buNone/>
            </a:pPr>
            <a:r>
              <a:rPr lang="en-US" altLang="zh-CN" dirty="0" smtClean="0">
                <a:solidFill>
                  <a:schemeClr val="bg1"/>
                </a:solidFill>
              </a:rPr>
              <a:t>javascript</a:t>
            </a:r>
            <a:r>
              <a:rPr lang="zh-CN" altLang="en-US" dirty="0" smtClean="0">
                <a:solidFill>
                  <a:schemeClr val="bg1"/>
                </a:solidFill>
              </a:rPr>
              <a:t>动画</a:t>
            </a:r>
            <a:r>
              <a:rPr lang="en-US" altLang="zh-CN" dirty="0" smtClean="0">
                <a:solidFill>
                  <a:schemeClr val="bg1"/>
                </a:solidFill>
              </a:rPr>
              <a:t/>
            </a:r>
            <a:br>
              <a:rPr lang="en-US" altLang="zh-CN" dirty="0" smtClean="0">
                <a:solidFill>
                  <a:schemeClr val="bg1"/>
                </a:solidFill>
              </a:rPr>
            </a:br>
            <a:r>
              <a:rPr lang="en-US" altLang="zh-CN" sz="2000" dirty="0" smtClean="0">
                <a:solidFill>
                  <a:schemeClr val="bg1"/>
                </a:solidFill>
              </a:rPr>
              <a:t>DOM</a:t>
            </a:r>
            <a:r>
              <a:rPr lang="zh-CN" altLang="en-US" sz="2000" dirty="0" smtClean="0">
                <a:solidFill>
                  <a:schemeClr val="bg1"/>
                </a:solidFill>
              </a:rPr>
              <a:t>动画</a:t>
            </a:r>
            <a:endParaRPr lang="en-US" altLang="zh-CN" sz="2000" dirty="0" smtClean="0">
              <a:solidFill>
                <a:schemeClr val="bg1"/>
              </a:solidFill>
            </a:endParaRPr>
          </a:p>
          <a:p>
            <a:pPr marL="0" indent="0">
              <a:buNone/>
            </a:pPr>
            <a:r>
              <a:rPr lang="en-US" altLang="zh-CN" sz="2000" dirty="0" smtClean="0">
                <a:solidFill>
                  <a:schemeClr val="bg1"/>
                </a:solidFill>
              </a:rPr>
              <a:t>CANVAS</a:t>
            </a:r>
            <a:r>
              <a:rPr lang="zh-CN" altLang="en-US" sz="2000" dirty="0" smtClean="0">
                <a:solidFill>
                  <a:schemeClr val="bg1"/>
                </a:solidFill>
              </a:rPr>
              <a:t>动画</a:t>
            </a:r>
            <a:r>
              <a:rPr lang="en-US" altLang="zh-CN" dirty="0" smtClean="0">
                <a:solidFill>
                  <a:schemeClr val="bg1"/>
                </a:solidFill>
              </a:rPr>
              <a:t/>
            </a:r>
            <a:br>
              <a:rPr lang="en-US" altLang="zh-CN" dirty="0" smtClean="0">
                <a:solidFill>
                  <a:schemeClr val="bg1"/>
                </a:solidFill>
              </a:rPr>
            </a:br>
            <a:endParaRPr lang="en-US" altLang="zh-CN" dirty="0" smtClean="0">
              <a:solidFill>
                <a:schemeClr val="bg1"/>
              </a:solidFill>
            </a:endParaRPr>
          </a:p>
          <a:p>
            <a:pPr marL="0" indent="0">
              <a:buNone/>
            </a:pPr>
            <a:r>
              <a:rPr lang="en-US" altLang="zh-CN" dirty="0" smtClean="0">
                <a:solidFill>
                  <a:schemeClr val="bg1"/>
                </a:solidFill>
              </a:rPr>
              <a:t>CSS3</a:t>
            </a:r>
            <a:r>
              <a:rPr lang="zh-CN" altLang="en-US" dirty="0" smtClean="0">
                <a:solidFill>
                  <a:schemeClr val="bg1"/>
                </a:solidFill>
              </a:rPr>
              <a:t>动画</a:t>
            </a:r>
            <a:endParaRPr lang="en-US" altLang="zh-CN" dirty="0" smtClean="0">
              <a:solidFill>
                <a:schemeClr val="bg1"/>
              </a:solidFill>
            </a:endParaRPr>
          </a:p>
          <a:p>
            <a:pPr marL="0" indent="0">
              <a:buNone/>
            </a:pPr>
            <a:r>
              <a:rPr lang="en-US" altLang="zh-CN" sz="2000" dirty="0">
                <a:solidFill>
                  <a:schemeClr val="bg1"/>
                </a:solidFill>
              </a:rPr>
              <a:t>t</a:t>
            </a:r>
            <a:r>
              <a:rPr lang="en-US" altLang="zh-CN" sz="2000" dirty="0" smtClean="0">
                <a:solidFill>
                  <a:schemeClr val="bg1"/>
                </a:solidFill>
              </a:rPr>
              <a:t>ransition</a:t>
            </a:r>
          </a:p>
          <a:p>
            <a:pPr marL="0" indent="0">
              <a:buNone/>
            </a:pPr>
            <a:r>
              <a:rPr lang="en-US" altLang="zh-CN" sz="2000" dirty="0">
                <a:solidFill>
                  <a:schemeClr val="bg1"/>
                </a:solidFill>
              </a:rPr>
              <a:t>a</a:t>
            </a:r>
            <a:r>
              <a:rPr lang="en-US" altLang="zh-CN" sz="2000" dirty="0" smtClean="0">
                <a:solidFill>
                  <a:schemeClr val="bg1"/>
                </a:solidFill>
              </a:rPr>
              <a:t>nimation</a:t>
            </a:r>
            <a:r>
              <a:rPr lang="en-US" altLang="zh-CN" dirty="0" smtClean="0">
                <a:solidFill>
                  <a:schemeClr val="bg1"/>
                </a:solidFill>
              </a:rPr>
              <a:t/>
            </a:r>
            <a:br>
              <a:rPr lang="en-US" altLang="zh-CN" dirty="0" smtClean="0">
                <a:solidFill>
                  <a:schemeClr val="bg1"/>
                </a:solidFill>
              </a:rPr>
            </a:br>
            <a:r>
              <a:rPr lang="en-US" altLang="zh-CN" dirty="0" smtClean="0">
                <a:solidFill>
                  <a:schemeClr val="bg1"/>
                </a:solidFill>
              </a:rPr>
              <a:t/>
            </a:r>
            <a:br>
              <a:rPr lang="en-US" altLang="zh-CN" dirty="0" smtClean="0">
                <a:solidFill>
                  <a:schemeClr val="bg1"/>
                </a:solidFill>
              </a:rPr>
            </a:br>
            <a:r>
              <a:rPr lang="en-US" altLang="zh-CN" dirty="0" smtClean="0">
                <a:solidFill>
                  <a:schemeClr val="bg1"/>
                </a:solidFill>
              </a:rPr>
              <a:t>SVG</a:t>
            </a:r>
            <a:r>
              <a:rPr lang="zh-CN" altLang="en-US" dirty="0" smtClean="0">
                <a:solidFill>
                  <a:schemeClr val="bg1"/>
                </a:solidFill>
              </a:rPr>
              <a:t>动画</a:t>
            </a:r>
            <a:endParaRPr lang="en-US" altLang="zh-CN" dirty="0" smtClean="0">
              <a:solidFill>
                <a:schemeClr val="bg1"/>
              </a:solidFill>
            </a:endParaRPr>
          </a:p>
        </p:txBody>
      </p:sp>
    </p:spTree>
    <p:extLst>
      <p:ext uri="{BB962C8B-B14F-4D97-AF65-F5344CB8AC3E}">
        <p14:creationId xmlns:p14="http://schemas.microsoft.com/office/powerpoint/2010/main" val="148259216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变速运动曲线</a:t>
            </a:r>
            <a:endParaRPr lang="zh-CN" altLang="en-US" dirty="0">
              <a:solidFill>
                <a:schemeClr val="bg1"/>
              </a:solidFill>
            </a:endParaRPr>
          </a:p>
        </p:txBody>
      </p:sp>
      <p:sp>
        <p:nvSpPr>
          <p:cNvPr id="5" name="内容占位符 4"/>
          <p:cNvSpPr>
            <a:spLocks noGrp="1"/>
          </p:cNvSpPr>
          <p:nvPr>
            <p:ph idx="1"/>
          </p:nvPr>
        </p:nvSpPr>
        <p:spPr>
          <a:xfrm>
            <a:off x="6008914" y="1825625"/>
            <a:ext cx="5344886" cy="4351338"/>
          </a:xfrm>
        </p:spPr>
        <p:txBody>
          <a:bodyPr/>
          <a:lstStyle/>
          <a:p>
            <a:pPr marL="0" indent="0">
              <a:buNone/>
            </a:pPr>
            <a:r>
              <a:rPr lang="zh-CN" altLang="en-US" dirty="0" smtClean="0">
                <a:solidFill>
                  <a:schemeClr val="bg1"/>
                </a:solidFill>
              </a:rPr>
              <a:t>速度并不是一成不变的，受到多种因素的影响。</a:t>
            </a:r>
            <a:endParaRPr lang="en-US" altLang="zh-CN" dirty="0" smtClean="0">
              <a:solidFill>
                <a:schemeClr val="bg1"/>
              </a:solidFill>
            </a:endParaRPr>
          </a:p>
          <a:p>
            <a:pPr marL="0" indent="0">
              <a:buNone/>
            </a:pPr>
            <a:r>
              <a:rPr lang="zh-CN" altLang="en-US" dirty="0">
                <a:solidFill>
                  <a:schemeClr val="bg1"/>
                </a:solidFill>
              </a:rPr>
              <a:t>相</a:t>
            </a:r>
            <a:r>
              <a:rPr lang="zh-CN" altLang="en-US" dirty="0" smtClean="0">
                <a:solidFill>
                  <a:schemeClr val="bg1"/>
                </a:solidFill>
              </a:rPr>
              <a:t>应的会得到多种多样的运动曲线。</a:t>
            </a:r>
            <a:r>
              <a:rPr lang="en-US" altLang="zh-CN" dirty="0" smtClean="0">
                <a:solidFill>
                  <a:schemeClr val="bg1"/>
                </a:solidFill>
              </a:rPr>
              <a:t/>
            </a:r>
            <a:br>
              <a:rPr lang="en-US" altLang="zh-CN" dirty="0" smtClean="0">
                <a:solidFill>
                  <a:schemeClr val="bg1"/>
                </a:solidFill>
              </a:rPr>
            </a:br>
            <a:r>
              <a:rPr lang="zh-CN" altLang="en-US" dirty="0" smtClean="0">
                <a:solidFill>
                  <a:schemeClr val="bg1"/>
                </a:solidFill>
              </a:rPr>
              <a:t>两个关键点：</a:t>
            </a:r>
            <a:endParaRPr lang="en-US" altLang="zh-CN" dirty="0" smtClean="0">
              <a:solidFill>
                <a:schemeClr val="bg1"/>
              </a:solidFill>
            </a:endParaRPr>
          </a:p>
          <a:p>
            <a:pPr marL="0" indent="0">
              <a:buNone/>
            </a:pPr>
            <a:r>
              <a:rPr lang="en-US" altLang="zh-CN" dirty="0" smtClean="0">
                <a:solidFill>
                  <a:schemeClr val="bg1"/>
                </a:solidFill>
              </a:rPr>
              <a:t>1.</a:t>
            </a:r>
            <a:r>
              <a:rPr lang="zh-CN" altLang="en-US" dirty="0" smtClean="0">
                <a:solidFill>
                  <a:schemeClr val="bg1"/>
                </a:solidFill>
              </a:rPr>
              <a:t>加速度</a:t>
            </a:r>
          </a:p>
          <a:p>
            <a:pPr marL="0" indent="0">
              <a:buNone/>
            </a:pPr>
            <a:r>
              <a:rPr lang="en-US" altLang="zh-CN" dirty="0" smtClean="0">
                <a:solidFill>
                  <a:schemeClr val="bg1"/>
                </a:solidFill>
              </a:rPr>
              <a:t>2.</a:t>
            </a:r>
            <a:r>
              <a:rPr lang="zh-CN" altLang="en-US" dirty="0" smtClean="0">
                <a:solidFill>
                  <a:schemeClr val="bg1"/>
                </a:solidFill>
              </a:rPr>
              <a:t>联想抛物线的绘制</a:t>
            </a:r>
            <a:r>
              <a:rPr lang="en-US" altLang="zh-CN" dirty="0" smtClean="0">
                <a:solidFill>
                  <a:schemeClr val="bg1"/>
                </a:solidFill>
              </a:rPr>
              <a:t>-</a:t>
            </a:r>
            <a:r>
              <a:rPr lang="zh-CN" altLang="en-US" dirty="0" smtClean="0">
                <a:solidFill>
                  <a:schemeClr val="bg1"/>
                </a:solidFill>
              </a:rPr>
              <a:t>切线即是速度。</a:t>
            </a:r>
            <a:endParaRPr lang="en-US" altLang="zh-CN" dirty="0" smtClean="0">
              <a:solidFill>
                <a:schemeClr val="bg1"/>
              </a:solidFill>
            </a:endParaRPr>
          </a:p>
          <a:p>
            <a:pPr marL="0" indent="0">
              <a:buNone/>
            </a:pPr>
            <a:endParaRPr lang="zh-CN" altLang="en-US" dirty="0">
              <a:solidFill>
                <a:schemeClr val="bg1"/>
              </a:solidFill>
            </a:endParaRPr>
          </a:p>
        </p:txBody>
      </p:sp>
      <p:pic>
        <p:nvPicPr>
          <p:cNvPr id="6"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631" y="2023080"/>
            <a:ext cx="3258005" cy="3191320"/>
          </a:xfrm>
          <a:prstGeom prst="rect">
            <a:avLst/>
          </a:prstGeom>
        </p:spPr>
      </p:pic>
    </p:spTree>
    <p:extLst>
      <p:ext uri="{BB962C8B-B14F-4D97-AF65-F5344CB8AC3E}">
        <p14:creationId xmlns:p14="http://schemas.microsoft.com/office/powerpoint/2010/main" val="259068385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3" end="3"/>
                                            </p:txEl>
                                          </p:spTgt>
                                        </p:tgtEl>
                                      </p:cBhvr>
                                    </p:animEffect>
                                    <p:animScale>
                                      <p:cBhvr>
                                        <p:cTn id="7" dur="250" autoRev="1" fill="hold"/>
                                        <p:tgtEl>
                                          <p:spTgt spid="5">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多样的运动曲线</a:t>
            </a:r>
            <a:r>
              <a:rPr lang="en-US" altLang="zh-CN" dirty="0" smtClean="0">
                <a:solidFill>
                  <a:schemeClr val="bg1"/>
                </a:solidFill>
              </a:rPr>
              <a:t>-</a:t>
            </a:r>
            <a:r>
              <a:rPr lang="zh-CN" altLang="en-US" dirty="0" smtClean="0">
                <a:solidFill>
                  <a:schemeClr val="bg1"/>
                </a:solidFill>
              </a:rPr>
              <a:t>切线与速度</a:t>
            </a:r>
            <a:endParaRPr lang="zh-CN" altLang="en-US" dirty="0">
              <a:solidFill>
                <a:schemeClr val="bg1"/>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0" y="2086769"/>
            <a:ext cx="6286500" cy="3829050"/>
          </a:xfrm>
        </p:spPr>
      </p:pic>
    </p:spTree>
    <p:extLst>
      <p:ext uri="{BB962C8B-B14F-4D97-AF65-F5344CB8AC3E}">
        <p14:creationId xmlns:p14="http://schemas.microsoft.com/office/powerpoint/2010/main" val="24525541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曲线解读</a:t>
            </a:r>
            <a:endParaRPr lang="zh-CN" altLang="en-US" dirty="0">
              <a:solidFill>
                <a:schemeClr val="bg1"/>
              </a:solidFill>
            </a:endParaRPr>
          </a:p>
        </p:txBody>
      </p:sp>
      <p:sp>
        <p:nvSpPr>
          <p:cNvPr id="5" name="内容占位符 4"/>
          <p:cNvSpPr>
            <a:spLocks noGrp="1"/>
          </p:cNvSpPr>
          <p:nvPr>
            <p:ph idx="1"/>
          </p:nvPr>
        </p:nvSpPr>
        <p:spPr/>
        <p:txBody>
          <a:bodyPr/>
          <a:lstStyle/>
          <a:p>
            <a:pPr marL="0" indent="0">
              <a:lnSpc>
                <a:spcPct val="150000"/>
              </a:lnSpc>
              <a:buNone/>
            </a:pPr>
            <a:r>
              <a:rPr lang="zh-CN" altLang="en-US" b="1" dirty="0">
                <a:solidFill>
                  <a:schemeClr val="bg1"/>
                </a:solidFill>
              </a:rPr>
              <a:t>速度线与</a:t>
            </a:r>
            <a:r>
              <a:rPr lang="en-US" altLang="zh-CN" b="1" dirty="0">
                <a:solidFill>
                  <a:schemeClr val="bg1"/>
                </a:solidFill>
              </a:rPr>
              <a:t>x</a:t>
            </a:r>
            <a:r>
              <a:rPr lang="zh-CN" altLang="en-US" b="1" dirty="0">
                <a:solidFill>
                  <a:schemeClr val="bg1"/>
                </a:solidFill>
              </a:rPr>
              <a:t>轴的夹角越小，速度值越小。或者，反应到运动曲线上则是，线段越陡速度越快，</a:t>
            </a:r>
            <a:r>
              <a:rPr lang="zh-CN" altLang="en-US" b="1" dirty="0" smtClean="0">
                <a:solidFill>
                  <a:schemeClr val="bg1"/>
                </a:solidFill>
              </a:rPr>
              <a:t>线段</a:t>
            </a:r>
            <a:r>
              <a:rPr lang="zh-CN" altLang="en-US" b="1" dirty="0">
                <a:solidFill>
                  <a:schemeClr val="bg1"/>
                </a:solidFill>
              </a:rPr>
              <a:t>越平缓速度越慢。</a:t>
            </a:r>
            <a:endParaRPr lang="zh-CN" altLang="en-US"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084" y="1499605"/>
            <a:ext cx="8611475" cy="5026834"/>
          </a:xfrm>
          <a:prstGeom prst="rect">
            <a:avLst/>
          </a:prstGeom>
        </p:spPr>
      </p:pic>
    </p:spTree>
    <p:extLst>
      <p:ext uri="{BB962C8B-B14F-4D97-AF65-F5344CB8AC3E}">
        <p14:creationId xmlns:p14="http://schemas.microsoft.com/office/powerpoint/2010/main" val="14018336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bg1"/>
                </a:solidFill>
              </a:rPr>
              <a:t>写在最后</a:t>
            </a:r>
          </a:p>
        </p:txBody>
      </p:sp>
      <p:sp>
        <p:nvSpPr>
          <p:cNvPr id="3" name="内容占位符 2"/>
          <p:cNvSpPr>
            <a:spLocks noGrp="1"/>
          </p:cNvSpPr>
          <p:nvPr>
            <p:ph idx="1"/>
          </p:nvPr>
        </p:nvSpPr>
        <p:spPr/>
        <p:txBody>
          <a:bodyPr/>
          <a:lstStyle/>
          <a:p>
            <a:pPr marL="0" indent="0">
              <a:buNone/>
            </a:pPr>
            <a:r>
              <a:rPr lang="zh-CN" altLang="en-US" dirty="0">
                <a:solidFill>
                  <a:schemeClr val="bg1"/>
                </a:solidFill>
              </a:rPr>
              <a:t>我们的初衷：如何做更自然的动画效果？</a:t>
            </a:r>
            <a:br>
              <a:rPr lang="zh-CN" altLang="en-US" dirty="0">
                <a:solidFill>
                  <a:schemeClr val="bg1"/>
                </a:solidFill>
              </a:rPr>
            </a:br>
            <a:r>
              <a:rPr lang="zh-CN" altLang="en-US" dirty="0">
                <a:solidFill>
                  <a:schemeClr val="bg1"/>
                </a:solidFill>
              </a:rPr>
              <a:t>我们通过阐述动画效果中涉及到路径变化、运动速度变化两个方面来将动画效果与我们在现实生活中的运动相结合，让我们看到更自然的动画效果。这也正是动画效果的两个技巧：</a:t>
            </a:r>
          </a:p>
          <a:p>
            <a:pPr lvl="1"/>
            <a:r>
              <a:rPr lang="zh-CN" altLang="en-US" dirty="0">
                <a:solidFill>
                  <a:schemeClr val="bg1"/>
                </a:solidFill>
              </a:rPr>
              <a:t>寻找参照物</a:t>
            </a:r>
          </a:p>
          <a:p>
            <a:pPr lvl="1"/>
            <a:r>
              <a:rPr lang="zh-CN" altLang="en-US" dirty="0">
                <a:solidFill>
                  <a:schemeClr val="bg1"/>
                </a:solidFill>
              </a:rPr>
              <a:t>恰到好处的</a:t>
            </a:r>
            <a:r>
              <a:rPr lang="en-US" altLang="zh-CN" dirty="0">
                <a:solidFill>
                  <a:schemeClr val="bg1"/>
                </a:solidFill>
              </a:rPr>
              <a:t>easing-</a:t>
            </a:r>
            <a:r>
              <a:rPr lang="zh-CN" altLang="en-US" dirty="0">
                <a:solidFill>
                  <a:schemeClr val="bg1"/>
                </a:solidFill>
              </a:rPr>
              <a:t>速度变化</a:t>
            </a:r>
          </a:p>
          <a:p>
            <a:endParaRPr lang="zh-CN" altLang="en-US" dirty="0"/>
          </a:p>
        </p:txBody>
      </p:sp>
    </p:spTree>
    <p:extLst>
      <p:ext uri="{BB962C8B-B14F-4D97-AF65-F5344CB8AC3E}">
        <p14:creationId xmlns:p14="http://schemas.microsoft.com/office/powerpoint/2010/main" val="15128561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192"/>
            <a:ext cx="10515600" cy="5691771"/>
          </a:xfrm>
        </p:spPr>
        <p:txBody>
          <a:bodyPr anchor="ctr">
            <a:normAutofit/>
          </a:bodyPr>
          <a:lstStyle/>
          <a:p>
            <a:pPr marL="0" indent="0" algn="ctr">
              <a:buNone/>
            </a:pPr>
            <a:r>
              <a:rPr lang="en-US" altLang="zh-CN" sz="6000" dirty="0" smtClean="0">
                <a:solidFill>
                  <a:schemeClr val="bg1"/>
                </a:solidFill>
              </a:rPr>
              <a:t>Thanks</a:t>
            </a:r>
            <a:endParaRPr lang="zh-CN" altLang="en-US" sz="6000" dirty="0">
              <a:solidFill>
                <a:schemeClr val="bg1"/>
              </a:solidFill>
            </a:endParaRPr>
          </a:p>
        </p:txBody>
      </p:sp>
    </p:spTree>
    <p:extLst>
      <p:ext uri="{BB962C8B-B14F-4D97-AF65-F5344CB8AC3E}">
        <p14:creationId xmlns:p14="http://schemas.microsoft.com/office/powerpoint/2010/main" val="64517050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核心</a:t>
            </a:r>
            <a:r>
              <a:rPr lang="en-US" altLang="zh-CN" dirty="0" smtClean="0">
                <a:solidFill>
                  <a:schemeClr val="bg1"/>
                </a:solidFill>
              </a:rPr>
              <a:t>-</a:t>
            </a:r>
            <a:r>
              <a:rPr lang="zh-CN" altLang="en-US" dirty="0" smtClean="0">
                <a:solidFill>
                  <a:schemeClr val="bg1"/>
                </a:solidFill>
              </a:rPr>
              <a:t>动画的本质</a:t>
            </a:r>
            <a:endParaRPr lang="zh-CN" altLang="en-US" dirty="0">
              <a:solidFill>
                <a:schemeClr val="bg1"/>
              </a:solidFill>
            </a:endParaRPr>
          </a:p>
        </p:txBody>
      </p:sp>
      <p:sp>
        <p:nvSpPr>
          <p:cNvPr id="3" name="内容占位符 2"/>
          <p:cNvSpPr>
            <a:spLocks noGrp="1"/>
          </p:cNvSpPr>
          <p:nvPr>
            <p:ph idx="1"/>
          </p:nvPr>
        </p:nvSpPr>
        <p:spPr/>
        <p:txBody>
          <a:bodyPr/>
          <a:lstStyle/>
          <a:p>
            <a:endParaRPr lang="zh-CN" altLang="en-US" dirty="0"/>
          </a:p>
        </p:txBody>
      </p:sp>
      <p:sp>
        <p:nvSpPr>
          <p:cNvPr id="4" name="流程图: 资料带 3"/>
          <p:cNvSpPr/>
          <p:nvPr/>
        </p:nvSpPr>
        <p:spPr>
          <a:xfrm>
            <a:off x="5288902" y="2360645"/>
            <a:ext cx="1614196" cy="1156996"/>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577487"/>
                </a:solidFill>
              </a:rPr>
              <a:t>DOM</a:t>
            </a:r>
            <a:r>
              <a:rPr lang="zh-CN" altLang="en-US" dirty="0" smtClean="0">
                <a:solidFill>
                  <a:srgbClr val="577487"/>
                </a:solidFill>
              </a:rPr>
              <a:t>元素属性</a:t>
            </a:r>
            <a:endParaRPr lang="zh-CN" altLang="en-US" dirty="0">
              <a:solidFill>
                <a:srgbClr val="577487"/>
              </a:solidFill>
            </a:endParaRPr>
          </a:p>
        </p:txBody>
      </p:sp>
      <p:sp>
        <p:nvSpPr>
          <p:cNvPr id="5" name="流程图: 过程 4"/>
          <p:cNvSpPr/>
          <p:nvPr/>
        </p:nvSpPr>
        <p:spPr>
          <a:xfrm>
            <a:off x="2351313" y="3965560"/>
            <a:ext cx="1698173" cy="101703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577487"/>
                </a:solidFill>
              </a:rPr>
              <a:t>定时</a:t>
            </a:r>
            <a:r>
              <a:rPr lang="zh-CN" altLang="en-US" dirty="0" smtClean="0">
                <a:solidFill>
                  <a:srgbClr val="577487"/>
                </a:solidFill>
              </a:rPr>
              <a:t>器触发</a:t>
            </a:r>
            <a:r>
              <a:rPr lang="en-US" altLang="zh-CN" dirty="0" smtClean="0">
                <a:solidFill>
                  <a:srgbClr val="577487"/>
                </a:solidFill>
              </a:rPr>
              <a:t>-</a:t>
            </a:r>
          </a:p>
          <a:p>
            <a:pPr algn="ctr"/>
            <a:r>
              <a:rPr lang="zh-CN" altLang="en-US" dirty="0" smtClean="0">
                <a:solidFill>
                  <a:srgbClr val="577487"/>
                </a:solidFill>
              </a:rPr>
              <a:t>属性更改</a:t>
            </a:r>
            <a:endParaRPr lang="zh-CN" altLang="en-US" dirty="0">
              <a:solidFill>
                <a:srgbClr val="577487"/>
              </a:solidFill>
            </a:endParaRPr>
          </a:p>
        </p:txBody>
      </p:sp>
      <p:sp>
        <p:nvSpPr>
          <p:cNvPr id="7" name="流程图: 过程 6"/>
          <p:cNvSpPr/>
          <p:nvPr/>
        </p:nvSpPr>
        <p:spPr>
          <a:xfrm>
            <a:off x="7719525" y="3965560"/>
            <a:ext cx="1698173" cy="101703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577487"/>
                </a:solidFill>
              </a:rPr>
              <a:t>浏览</a:t>
            </a:r>
            <a:r>
              <a:rPr lang="zh-CN" altLang="en-US" dirty="0" smtClean="0">
                <a:solidFill>
                  <a:srgbClr val="577487"/>
                </a:solidFill>
              </a:rPr>
              <a:t>器</a:t>
            </a:r>
            <a:r>
              <a:rPr lang="en-US" altLang="zh-CN" dirty="0" smtClean="0">
                <a:solidFill>
                  <a:srgbClr val="577487"/>
                </a:solidFill>
              </a:rPr>
              <a:t>/GPU-</a:t>
            </a:r>
          </a:p>
          <a:p>
            <a:pPr algn="ctr"/>
            <a:r>
              <a:rPr lang="zh-CN" altLang="en-US" dirty="0" smtClean="0">
                <a:solidFill>
                  <a:srgbClr val="577487"/>
                </a:solidFill>
              </a:rPr>
              <a:t>渲染</a:t>
            </a:r>
            <a:endParaRPr lang="en-US" altLang="zh-CN" dirty="0" smtClean="0">
              <a:solidFill>
                <a:srgbClr val="577487"/>
              </a:solidFill>
            </a:endParaRPr>
          </a:p>
        </p:txBody>
      </p:sp>
      <p:cxnSp>
        <p:nvCxnSpPr>
          <p:cNvPr id="9" name="直接箭头连接符 8"/>
          <p:cNvCxnSpPr>
            <a:stCxn id="5" idx="3"/>
            <a:endCxn id="7" idx="1"/>
          </p:cNvCxnSpPr>
          <p:nvPr/>
        </p:nvCxnSpPr>
        <p:spPr>
          <a:xfrm>
            <a:off x="4049486" y="4474078"/>
            <a:ext cx="3670039" cy="0"/>
          </a:xfrm>
          <a:prstGeom prst="straightConnector1">
            <a:avLst/>
          </a:prstGeom>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2"/>
          </p:cNvCxnSpPr>
          <p:nvPr/>
        </p:nvCxnSpPr>
        <p:spPr>
          <a:xfrm>
            <a:off x="6096000" y="3401941"/>
            <a:ext cx="0" cy="10721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2"/>
            <a:endCxn id="5" idx="2"/>
          </p:cNvCxnSpPr>
          <p:nvPr/>
        </p:nvCxnSpPr>
        <p:spPr>
          <a:xfrm rot="5400000">
            <a:off x="5884506" y="2298490"/>
            <a:ext cx="12700" cy="5368212"/>
          </a:xfrm>
          <a:prstGeom prst="bentConnector3">
            <a:avLst>
              <a:gd name="adj1" fmla="val 1800000"/>
            </a:avLst>
          </a:prstGeom>
          <a:ln>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27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目的</a:t>
            </a:r>
            <a:r>
              <a:rPr lang="en-US" altLang="zh-CN" dirty="0" smtClean="0">
                <a:solidFill>
                  <a:schemeClr val="bg1"/>
                </a:solidFill>
              </a:rPr>
              <a:t>-</a:t>
            </a:r>
            <a:r>
              <a:rPr lang="zh-CN" altLang="en-US" dirty="0" smtClean="0">
                <a:solidFill>
                  <a:schemeClr val="bg1"/>
                </a:solidFill>
              </a:rPr>
              <a:t>增强页面效果</a:t>
            </a:r>
            <a:endParaRPr lang="zh-CN" altLang="en-US" dirty="0">
              <a:solidFill>
                <a:schemeClr val="bg1"/>
              </a:solidFill>
            </a:endParaRPr>
          </a:p>
        </p:txBody>
      </p:sp>
      <p:sp>
        <p:nvSpPr>
          <p:cNvPr id="3" name="内容占位符 2"/>
          <p:cNvSpPr>
            <a:spLocks noGrp="1"/>
          </p:cNvSpPr>
          <p:nvPr>
            <p:ph idx="1"/>
          </p:nvPr>
        </p:nvSpPr>
        <p:spPr>
          <a:xfrm>
            <a:off x="4730620" y="1690688"/>
            <a:ext cx="3236168" cy="4351338"/>
          </a:xfrm>
        </p:spPr>
        <p:txBody>
          <a:bodyPr/>
          <a:lstStyle/>
          <a:p>
            <a:pPr marL="0" indent="0">
              <a:lnSpc>
                <a:spcPct val="150000"/>
              </a:lnSpc>
              <a:buNone/>
            </a:pPr>
            <a:r>
              <a:rPr lang="zh-CN" altLang="en-US" dirty="0" smtClean="0">
                <a:solidFill>
                  <a:schemeClr val="bg1"/>
                </a:solidFill>
              </a:rPr>
              <a:t>视觉效果</a:t>
            </a:r>
            <a:r>
              <a:rPr lang="en-US" altLang="zh-CN" dirty="0" smtClean="0">
                <a:solidFill>
                  <a:schemeClr val="bg1"/>
                </a:solidFill>
              </a:rPr>
              <a:t/>
            </a:r>
            <a:br>
              <a:rPr lang="en-US" altLang="zh-CN" dirty="0" smtClean="0">
                <a:solidFill>
                  <a:schemeClr val="bg1"/>
                </a:solidFill>
              </a:rPr>
            </a:br>
            <a:r>
              <a:rPr lang="zh-CN" altLang="en-US" sz="2000" dirty="0" smtClean="0">
                <a:solidFill>
                  <a:schemeClr val="bg1"/>
                </a:solidFill>
              </a:rPr>
              <a:t>烘托、营造氛围、对比突出</a:t>
            </a:r>
            <a:endParaRPr lang="en-US" altLang="zh-CN" sz="2000" dirty="0" smtClean="0">
              <a:solidFill>
                <a:schemeClr val="bg1"/>
              </a:solidFill>
            </a:endParaRPr>
          </a:p>
          <a:p>
            <a:pPr marL="0" indent="0">
              <a:lnSpc>
                <a:spcPct val="100000"/>
              </a:lnSpc>
              <a:buNone/>
            </a:pPr>
            <a:r>
              <a:rPr lang="zh-CN" altLang="en-US" sz="2000" dirty="0">
                <a:solidFill>
                  <a:schemeClr val="bg1"/>
                </a:solidFill>
              </a:rPr>
              <a:t>吸</a:t>
            </a:r>
            <a:r>
              <a:rPr lang="zh-CN" altLang="en-US" sz="2000" dirty="0" smtClean="0">
                <a:solidFill>
                  <a:schemeClr val="bg1"/>
                </a:solidFill>
              </a:rPr>
              <a:t>引眼球</a:t>
            </a:r>
            <a:r>
              <a:rPr lang="en-US" altLang="zh-CN" sz="2000" dirty="0" smtClean="0">
                <a:solidFill>
                  <a:schemeClr val="bg1"/>
                </a:solidFill>
              </a:rPr>
              <a:t>……</a:t>
            </a:r>
            <a:br>
              <a:rPr lang="en-US" altLang="zh-CN" sz="2000" dirty="0" smtClean="0">
                <a:solidFill>
                  <a:schemeClr val="bg1"/>
                </a:solidFill>
              </a:rPr>
            </a:br>
            <a:endParaRPr lang="en-US" altLang="zh-CN" sz="2000" dirty="0" smtClean="0">
              <a:solidFill>
                <a:schemeClr val="bg1"/>
              </a:solidFill>
            </a:endParaRPr>
          </a:p>
          <a:p>
            <a:pPr marL="0" indent="0">
              <a:lnSpc>
                <a:spcPct val="150000"/>
              </a:lnSpc>
              <a:buNone/>
            </a:pPr>
            <a:r>
              <a:rPr lang="zh-CN" altLang="en-US" dirty="0">
                <a:solidFill>
                  <a:schemeClr val="bg1"/>
                </a:solidFill>
              </a:rPr>
              <a:t>视</a:t>
            </a:r>
            <a:r>
              <a:rPr lang="zh-CN" altLang="en-US" dirty="0" smtClean="0">
                <a:solidFill>
                  <a:schemeClr val="bg1"/>
                </a:solidFill>
              </a:rPr>
              <a:t>觉引导</a:t>
            </a:r>
            <a:r>
              <a:rPr lang="en-US" altLang="zh-CN" dirty="0" smtClean="0">
                <a:solidFill>
                  <a:schemeClr val="bg1"/>
                </a:solidFill>
              </a:rPr>
              <a:t/>
            </a:r>
            <a:br>
              <a:rPr lang="en-US" altLang="zh-CN" dirty="0" smtClean="0">
                <a:solidFill>
                  <a:schemeClr val="bg1"/>
                </a:solidFill>
              </a:rPr>
            </a:br>
            <a:r>
              <a:rPr lang="zh-CN" altLang="en-US" sz="2000" dirty="0">
                <a:solidFill>
                  <a:schemeClr val="bg1"/>
                </a:solidFill>
              </a:rPr>
              <a:t>涉</a:t>
            </a:r>
            <a:r>
              <a:rPr lang="zh-CN" altLang="en-US" sz="2000" dirty="0" smtClean="0">
                <a:solidFill>
                  <a:schemeClr val="bg1"/>
                </a:solidFill>
              </a:rPr>
              <a:t>及到任何页面交互的效果</a:t>
            </a:r>
            <a:endParaRPr lang="zh-CN" altLang="en-US" sz="2000" dirty="0">
              <a:solidFill>
                <a:schemeClr val="bg1"/>
              </a:solidFill>
            </a:endParaRPr>
          </a:p>
        </p:txBody>
      </p:sp>
    </p:spTree>
    <p:extLst>
      <p:ext uri="{BB962C8B-B14F-4D97-AF65-F5344CB8AC3E}">
        <p14:creationId xmlns:p14="http://schemas.microsoft.com/office/powerpoint/2010/main" val="108731433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solidFill>
                  <a:schemeClr val="bg1"/>
                </a:solidFill>
              </a:rPr>
              <a:t>关</a:t>
            </a:r>
            <a:r>
              <a:rPr lang="zh-CN" altLang="en-US" dirty="0" smtClean="0">
                <a:solidFill>
                  <a:schemeClr val="bg1"/>
                </a:solidFill>
              </a:rPr>
              <a:t>键</a:t>
            </a:r>
            <a:r>
              <a:rPr lang="en-US" altLang="zh-CN" dirty="0" smtClean="0">
                <a:solidFill>
                  <a:schemeClr val="bg1"/>
                </a:solidFill>
              </a:rPr>
              <a:t>-</a:t>
            </a:r>
            <a:r>
              <a:rPr lang="zh-CN" altLang="en-US" dirty="0" smtClean="0">
                <a:solidFill>
                  <a:schemeClr val="bg1"/>
                </a:solidFill>
              </a:rPr>
              <a:t>‘</a:t>
            </a:r>
            <a:r>
              <a:rPr lang="zh-CN" altLang="en-US" dirty="0">
                <a:solidFill>
                  <a:schemeClr val="bg1"/>
                </a:solidFill>
              </a:rPr>
              <a:t>自然</a:t>
            </a:r>
            <a:r>
              <a:rPr lang="zh-CN" altLang="en-US" dirty="0" smtClean="0">
                <a:solidFill>
                  <a:schemeClr val="bg1"/>
                </a:solidFill>
              </a:rPr>
              <a:t>’的动画</a:t>
            </a:r>
            <a:endParaRPr lang="zh-CN" altLang="en-US" dirty="0">
              <a:solidFill>
                <a:schemeClr val="bg1"/>
              </a:solidFill>
            </a:endParaRPr>
          </a:p>
        </p:txBody>
      </p:sp>
      <p:sp>
        <p:nvSpPr>
          <p:cNvPr id="3" name="内容占位符 2"/>
          <p:cNvSpPr>
            <a:spLocks noGrp="1"/>
          </p:cNvSpPr>
          <p:nvPr>
            <p:ph idx="1"/>
          </p:nvPr>
        </p:nvSpPr>
        <p:spPr/>
        <p:txBody>
          <a:bodyPr anchor="ctr"/>
          <a:lstStyle/>
          <a:p>
            <a:pPr marL="0" indent="0" algn="ctr">
              <a:lnSpc>
                <a:spcPct val="150000"/>
              </a:lnSpc>
              <a:buNone/>
            </a:pPr>
            <a:r>
              <a:rPr lang="zh-CN" altLang="en-US" dirty="0" smtClean="0">
                <a:solidFill>
                  <a:schemeClr val="bg1"/>
                </a:solidFill>
              </a:rPr>
              <a:t>源于现实的物理运动</a:t>
            </a:r>
            <a:r>
              <a:rPr lang="en-US" altLang="zh-CN" dirty="0" smtClean="0">
                <a:solidFill>
                  <a:schemeClr val="bg1"/>
                </a:solidFill>
              </a:rPr>
              <a:t/>
            </a:r>
            <a:br>
              <a:rPr lang="en-US" altLang="zh-CN" dirty="0" smtClean="0">
                <a:solidFill>
                  <a:schemeClr val="bg1"/>
                </a:solidFill>
              </a:rPr>
            </a:br>
            <a:r>
              <a:rPr lang="zh-CN" altLang="en-US" dirty="0" smtClean="0">
                <a:solidFill>
                  <a:schemeClr val="bg1"/>
                </a:solidFill>
              </a:rPr>
              <a:t>避免形而上学</a:t>
            </a:r>
            <a:endParaRPr lang="zh-CN" altLang="en-US" dirty="0">
              <a:solidFill>
                <a:schemeClr val="bg1"/>
              </a:solidFill>
            </a:endParaRPr>
          </a:p>
        </p:txBody>
      </p:sp>
    </p:spTree>
    <p:extLst>
      <p:ext uri="{BB962C8B-B14F-4D97-AF65-F5344CB8AC3E}">
        <p14:creationId xmlns:p14="http://schemas.microsoft.com/office/powerpoint/2010/main" val="67252696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‘自然’背后的功臣</a:t>
            </a:r>
            <a:endParaRPr lang="zh-CN" altLang="en-US" dirty="0">
              <a:solidFill>
                <a:schemeClr val="bg1"/>
              </a:solidFill>
            </a:endParaRPr>
          </a:p>
        </p:txBody>
      </p:sp>
      <p:sp>
        <p:nvSpPr>
          <p:cNvPr id="3" name="内容占位符 2"/>
          <p:cNvSpPr>
            <a:spLocks noGrp="1"/>
          </p:cNvSpPr>
          <p:nvPr>
            <p:ph idx="1"/>
          </p:nvPr>
        </p:nvSpPr>
        <p:spPr/>
        <p:txBody>
          <a:bodyPr anchor="ctr"/>
          <a:lstStyle/>
          <a:p>
            <a:pPr marL="0" indent="0" algn="ctr">
              <a:buNone/>
            </a:pPr>
            <a:r>
              <a:rPr lang="zh-CN" altLang="en-US" dirty="0" smtClean="0">
                <a:solidFill>
                  <a:schemeClr val="bg1"/>
                </a:solidFill>
              </a:rPr>
              <a:t>运动轨迹</a:t>
            </a:r>
            <a:r>
              <a:rPr lang="en-US" altLang="zh-CN" dirty="0" smtClean="0">
                <a:solidFill>
                  <a:schemeClr val="bg1"/>
                </a:solidFill>
              </a:rPr>
              <a:t/>
            </a:r>
            <a:br>
              <a:rPr lang="en-US" altLang="zh-CN" dirty="0" smtClean="0">
                <a:solidFill>
                  <a:schemeClr val="bg1"/>
                </a:solidFill>
              </a:rPr>
            </a:br>
            <a:endParaRPr lang="en-US" altLang="zh-CN" dirty="0" smtClean="0">
              <a:solidFill>
                <a:schemeClr val="bg1"/>
              </a:solidFill>
            </a:endParaRPr>
          </a:p>
          <a:p>
            <a:pPr marL="0" indent="0" algn="ctr">
              <a:buNone/>
            </a:pPr>
            <a:r>
              <a:rPr lang="zh-CN" altLang="en-US" dirty="0">
                <a:solidFill>
                  <a:schemeClr val="bg1"/>
                </a:solidFill>
              </a:rPr>
              <a:t>运</a:t>
            </a:r>
            <a:r>
              <a:rPr lang="zh-CN" altLang="en-US" dirty="0" smtClean="0">
                <a:solidFill>
                  <a:schemeClr val="bg1"/>
                </a:solidFill>
              </a:rPr>
              <a:t>动曲线</a:t>
            </a:r>
            <a:endParaRPr lang="zh-CN" altLang="en-US" dirty="0">
              <a:solidFill>
                <a:schemeClr val="bg1"/>
              </a:solidFill>
            </a:endParaRPr>
          </a:p>
        </p:txBody>
      </p:sp>
      <p:sp>
        <p:nvSpPr>
          <p:cNvPr id="5" name="右大括号 4"/>
          <p:cNvSpPr/>
          <p:nvPr/>
        </p:nvSpPr>
        <p:spPr>
          <a:xfrm>
            <a:off x="6969967" y="3222187"/>
            <a:ext cx="457200" cy="155821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7520473" y="3816627"/>
            <a:ext cx="2761862" cy="369332"/>
          </a:xfrm>
          <a:prstGeom prst="rect">
            <a:avLst/>
          </a:prstGeom>
          <a:noFill/>
        </p:spPr>
        <p:txBody>
          <a:bodyPr wrap="square" rtlCol="0">
            <a:spAutoFit/>
          </a:bodyPr>
          <a:lstStyle/>
          <a:p>
            <a:r>
              <a:rPr lang="zh-CN" altLang="en-US" dirty="0" smtClean="0">
                <a:solidFill>
                  <a:schemeClr val="bg1"/>
                </a:solidFill>
              </a:rPr>
              <a:t>数学、物理函数表达式</a:t>
            </a:r>
            <a:endParaRPr lang="zh-CN" altLang="en-US" dirty="0">
              <a:solidFill>
                <a:schemeClr val="bg1"/>
              </a:solidFill>
            </a:endParaRPr>
          </a:p>
        </p:txBody>
      </p:sp>
    </p:spTree>
    <p:extLst>
      <p:ext uri="{BB962C8B-B14F-4D97-AF65-F5344CB8AC3E}">
        <p14:creationId xmlns:p14="http://schemas.microsoft.com/office/powerpoint/2010/main" val="30748326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运动轨迹</a:t>
            </a:r>
            <a:r>
              <a:rPr lang="en-US" altLang="zh-CN" dirty="0" smtClean="0">
                <a:solidFill>
                  <a:schemeClr val="bg1"/>
                </a:solidFill>
              </a:rPr>
              <a:t>-</a:t>
            </a:r>
            <a:r>
              <a:rPr lang="zh-CN" altLang="en-US" dirty="0" smtClean="0">
                <a:solidFill>
                  <a:schemeClr val="bg1"/>
                </a:solidFill>
              </a:rPr>
              <a:t>圆</a:t>
            </a:r>
            <a:endParaRPr lang="zh-CN" altLang="en-US" dirty="0">
              <a:solidFill>
                <a:schemeClr val="bg1"/>
              </a:solidFill>
            </a:endParaRPr>
          </a:p>
        </p:txBody>
      </p:sp>
      <p:sp>
        <p:nvSpPr>
          <p:cNvPr id="3" name="内容占位符 2"/>
          <p:cNvSpPr>
            <a:spLocks noGrp="1"/>
          </p:cNvSpPr>
          <p:nvPr>
            <p:ph idx="1"/>
          </p:nvPr>
        </p:nvSpPr>
        <p:spPr>
          <a:xfrm>
            <a:off x="838200" y="1690688"/>
            <a:ext cx="3564292" cy="4351338"/>
          </a:xfrm>
        </p:spPr>
        <p:txBody>
          <a:bodyPr/>
          <a:lstStyle/>
          <a:p>
            <a:pPr marL="0" indent="0">
              <a:buNone/>
            </a:pPr>
            <a:r>
              <a:rPr lang="zh-CN" altLang="en-US" dirty="0">
                <a:solidFill>
                  <a:schemeClr val="bg1"/>
                </a:solidFill>
              </a:rPr>
              <a:t>函</a:t>
            </a:r>
            <a:r>
              <a:rPr lang="zh-CN" altLang="en-US" dirty="0" smtClean="0">
                <a:solidFill>
                  <a:schemeClr val="bg1"/>
                </a:solidFill>
              </a:rPr>
              <a:t>数表达式</a:t>
            </a:r>
            <a:endParaRPr lang="en-US" altLang="zh-CN" dirty="0">
              <a:solidFill>
                <a:schemeClr val="bg1"/>
              </a:solidFill>
            </a:endParaRPr>
          </a:p>
          <a:p>
            <a:pPr marL="0" indent="0">
              <a:buNone/>
            </a:pPr>
            <a:r>
              <a:rPr lang="en-US" altLang="zh-CN" dirty="0" smtClean="0">
                <a:solidFill>
                  <a:schemeClr val="bg1"/>
                </a:solidFill>
              </a:rPr>
              <a:t/>
            </a:r>
            <a:br>
              <a:rPr lang="en-US" altLang="zh-CN" dirty="0" smtClean="0">
                <a:solidFill>
                  <a:schemeClr val="bg1"/>
                </a:solidFill>
              </a:rPr>
            </a:br>
            <a:r>
              <a:rPr lang="en-US" altLang="zh-CN" dirty="0" smtClean="0">
                <a:solidFill>
                  <a:schemeClr val="bg1"/>
                </a:solidFill>
              </a:rPr>
              <a:t>x^2 + y^2 = r2</a:t>
            </a:r>
            <a:br>
              <a:rPr lang="en-US" altLang="zh-CN" dirty="0" smtClean="0">
                <a:solidFill>
                  <a:schemeClr val="bg1"/>
                </a:solidFill>
              </a:rPr>
            </a:br>
            <a:endParaRPr lang="en-US" altLang="zh-CN" dirty="0" smtClean="0">
              <a:solidFill>
                <a:schemeClr val="bg1"/>
              </a:solidFill>
            </a:endParaRPr>
          </a:p>
          <a:p>
            <a:pPr marL="0" indent="0">
              <a:buNone/>
            </a:pPr>
            <a:r>
              <a:rPr lang="en-US" altLang="zh-CN" dirty="0" smtClean="0">
                <a:solidFill>
                  <a:schemeClr val="bg1"/>
                </a:solidFill>
              </a:rPr>
              <a:t>x = r * cos(</a:t>
            </a:r>
            <a:r>
              <a:rPr lang="en-US" altLang="zh-CN" dirty="0" err="1" smtClean="0">
                <a:solidFill>
                  <a:schemeClr val="bg1"/>
                </a:solidFill>
              </a:rPr>
              <a:t>deg</a:t>
            </a:r>
            <a:r>
              <a:rPr lang="en-US" altLang="zh-CN" dirty="0" smtClean="0">
                <a:solidFill>
                  <a:schemeClr val="bg1"/>
                </a:solidFill>
              </a:rPr>
              <a:t>)</a:t>
            </a:r>
          </a:p>
          <a:p>
            <a:pPr marL="0" indent="0">
              <a:buNone/>
            </a:pPr>
            <a:endParaRPr lang="en-US" altLang="zh-CN" dirty="0" smtClean="0">
              <a:solidFill>
                <a:schemeClr val="bg1"/>
              </a:solidFill>
            </a:endParaRPr>
          </a:p>
          <a:p>
            <a:pPr marL="0" indent="0">
              <a:buNone/>
            </a:pPr>
            <a:r>
              <a:rPr lang="en-US" altLang="zh-CN" dirty="0" smtClean="0">
                <a:solidFill>
                  <a:schemeClr val="bg1"/>
                </a:solidFill>
              </a:rPr>
              <a:t>y = r * sin(</a:t>
            </a:r>
            <a:r>
              <a:rPr lang="en-US" altLang="zh-CN" dirty="0" err="1" smtClean="0">
                <a:solidFill>
                  <a:schemeClr val="bg1"/>
                </a:solidFill>
              </a:rPr>
              <a:t>deg</a:t>
            </a:r>
            <a:r>
              <a:rPr lang="en-US" altLang="zh-CN" dirty="0" smtClean="0">
                <a:solidFill>
                  <a:schemeClr val="bg1"/>
                </a:solidFill>
              </a:rPr>
              <a:t>)</a:t>
            </a:r>
            <a:endParaRPr lang="zh-CN" altLang="en-US" dirty="0">
              <a:solidFill>
                <a:schemeClr val="bg1"/>
              </a:solidFill>
            </a:endParaRPr>
          </a:p>
        </p:txBody>
      </p:sp>
      <p:grpSp>
        <p:nvGrpSpPr>
          <p:cNvPr id="6" name="组合 5"/>
          <p:cNvGrpSpPr/>
          <p:nvPr/>
        </p:nvGrpSpPr>
        <p:grpSpPr>
          <a:xfrm>
            <a:off x="5998201" y="1690688"/>
            <a:ext cx="5887272" cy="4351338"/>
            <a:chOff x="5998201" y="1690688"/>
            <a:chExt cx="5887272" cy="4351338"/>
          </a:xfrm>
        </p:grpSpPr>
        <p:sp>
          <p:nvSpPr>
            <p:cNvPr id="4" name="内容占位符 2"/>
            <p:cNvSpPr txBox="1">
              <a:spLocks/>
            </p:cNvSpPr>
            <p:nvPr/>
          </p:nvSpPr>
          <p:spPr>
            <a:xfrm>
              <a:off x="7497149" y="1690688"/>
              <a:ext cx="35425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chemeClr val="bg1"/>
                  </a:solidFill>
                </a:rPr>
                <a:t>javascript</a:t>
              </a:r>
              <a:endParaRPr lang="en-US" altLang="zh-CN" dirty="0" smtClean="0">
                <a:solidFill>
                  <a:schemeClr val="bg1"/>
                </a:solidFill>
              </a:endParaRPr>
            </a:p>
            <a:p>
              <a:pPr marL="0" indent="0">
                <a:buFont typeface="Arial" panose="020B0604020202020204" pitchFamily="34" charset="0"/>
                <a:buNone/>
              </a:pPr>
              <a:r>
                <a:rPr lang="en-US" altLang="zh-CN" dirty="0" smtClean="0">
                  <a:solidFill>
                    <a:schemeClr val="bg1"/>
                  </a:solidFill>
                </a:rPr>
                <a:t/>
              </a:r>
              <a:br>
                <a:rPr lang="en-US" altLang="zh-CN" dirty="0" smtClean="0">
                  <a:solidFill>
                    <a:schemeClr val="bg1"/>
                  </a:solidFill>
                </a:rPr>
              </a:br>
              <a:endParaRPr lang="zh-CN" altLang="en-US" dirty="0">
                <a:solidFill>
                  <a:schemeClr val="bg1"/>
                </a:solidFill>
              </a:endParaRP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201" y="2489501"/>
              <a:ext cx="5887272" cy="1376856"/>
            </a:xfrm>
            <a:prstGeom prst="rect">
              <a:avLst/>
            </a:prstGeom>
          </p:spPr>
        </p:pic>
      </p:grpSp>
      <p:sp>
        <p:nvSpPr>
          <p:cNvPr id="9" name="右箭头 8"/>
          <p:cNvSpPr/>
          <p:nvPr/>
        </p:nvSpPr>
        <p:spPr>
          <a:xfrm>
            <a:off x="3769567" y="2948473"/>
            <a:ext cx="1819470" cy="42920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75792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solidFill>
                  <a:schemeClr val="bg1"/>
                </a:solidFill>
              </a:rPr>
              <a:t>运动轨迹</a:t>
            </a:r>
            <a:r>
              <a:rPr lang="en-US" altLang="zh-CN" dirty="0" smtClean="0">
                <a:solidFill>
                  <a:schemeClr val="bg1"/>
                </a:solidFill>
              </a:rPr>
              <a:t>-</a:t>
            </a:r>
            <a:r>
              <a:rPr lang="zh-CN" altLang="en-US" dirty="0" smtClean="0">
                <a:solidFill>
                  <a:schemeClr val="bg1"/>
                </a:solidFill>
              </a:rPr>
              <a:t>圆</a:t>
            </a:r>
            <a:endParaRPr lang="zh-CN" altLang="en-US" dirty="0">
              <a:solidFill>
                <a:schemeClr val="bg1"/>
              </a:solidFill>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812" y="2277269"/>
            <a:ext cx="5286375" cy="3448050"/>
          </a:xfrm>
        </p:spPr>
      </p:pic>
    </p:spTree>
    <p:extLst>
      <p:ext uri="{BB962C8B-B14F-4D97-AF65-F5344CB8AC3E}">
        <p14:creationId xmlns:p14="http://schemas.microsoft.com/office/powerpoint/2010/main" val="167566280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solidFill>
                  <a:schemeClr val="bg1"/>
                </a:solidFill>
              </a:rPr>
              <a:t>运动轨迹</a:t>
            </a:r>
            <a:r>
              <a:rPr lang="en-US" altLang="zh-CN" dirty="0" smtClean="0">
                <a:solidFill>
                  <a:schemeClr val="bg1"/>
                </a:solidFill>
              </a:rPr>
              <a:t>-</a:t>
            </a:r>
            <a:r>
              <a:rPr lang="zh-CN" altLang="en-US" dirty="0" smtClean="0">
                <a:solidFill>
                  <a:schemeClr val="bg1"/>
                </a:solidFill>
              </a:rPr>
              <a:t>椭圆</a:t>
            </a:r>
            <a:endParaRPr lang="zh-CN" altLang="en-US" dirty="0">
              <a:solidFill>
                <a:schemeClr val="bg1"/>
              </a:solidFill>
            </a:endParaRPr>
          </a:p>
        </p:txBody>
      </p:sp>
      <p:sp>
        <p:nvSpPr>
          <p:cNvPr id="12" name="内容占位符 2"/>
          <p:cNvSpPr>
            <a:spLocks noGrp="1"/>
          </p:cNvSpPr>
          <p:nvPr>
            <p:ph idx="1"/>
          </p:nvPr>
        </p:nvSpPr>
        <p:spPr>
          <a:xfrm>
            <a:off x="838200" y="1690688"/>
            <a:ext cx="3564292" cy="4351338"/>
          </a:xfrm>
        </p:spPr>
        <p:txBody>
          <a:bodyPr/>
          <a:lstStyle/>
          <a:p>
            <a:pPr marL="0" indent="0">
              <a:buNone/>
            </a:pPr>
            <a:r>
              <a:rPr lang="zh-CN" altLang="en-US" dirty="0">
                <a:solidFill>
                  <a:schemeClr val="bg1"/>
                </a:solidFill>
              </a:rPr>
              <a:t>函</a:t>
            </a:r>
            <a:r>
              <a:rPr lang="zh-CN" altLang="en-US" dirty="0" smtClean="0">
                <a:solidFill>
                  <a:schemeClr val="bg1"/>
                </a:solidFill>
              </a:rPr>
              <a:t>数表达式</a:t>
            </a:r>
            <a:endParaRPr lang="en-US" altLang="zh-CN" dirty="0">
              <a:solidFill>
                <a:schemeClr val="bg1"/>
              </a:solidFill>
            </a:endParaRPr>
          </a:p>
          <a:p>
            <a:pPr marL="0" indent="0">
              <a:buNone/>
            </a:pPr>
            <a:r>
              <a:rPr lang="en-US" altLang="zh-CN" sz="2000" dirty="0" smtClean="0">
                <a:solidFill>
                  <a:schemeClr val="bg1"/>
                </a:solidFill>
              </a:rPr>
              <a:t/>
            </a:r>
            <a:br>
              <a:rPr lang="en-US" altLang="zh-CN" sz="2000" dirty="0" smtClean="0">
                <a:solidFill>
                  <a:schemeClr val="bg1"/>
                </a:solidFill>
              </a:rPr>
            </a:br>
            <a:r>
              <a:rPr lang="zh-CN" altLang="en-US" sz="2000" dirty="0">
                <a:solidFill>
                  <a:schemeClr val="bg1"/>
                </a:solidFill>
              </a:rPr>
              <a:t>焦</a:t>
            </a:r>
            <a:r>
              <a:rPr lang="zh-CN" altLang="en-US" sz="2000" dirty="0" smtClean="0">
                <a:solidFill>
                  <a:schemeClr val="bg1"/>
                </a:solidFill>
              </a:rPr>
              <a:t>点</a:t>
            </a:r>
            <a:r>
              <a:rPr lang="en-US" altLang="zh-CN" sz="2000" dirty="0" smtClean="0">
                <a:solidFill>
                  <a:schemeClr val="bg1"/>
                </a:solidFill>
              </a:rPr>
              <a:t>X</a:t>
            </a:r>
            <a:r>
              <a:rPr lang="zh-CN" altLang="en-US" sz="2000" dirty="0" smtClean="0">
                <a:solidFill>
                  <a:schemeClr val="bg1"/>
                </a:solidFill>
              </a:rPr>
              <a:t>轴</a:t>
            </a:r>
            <a:r>
              <a:rPr lang="en-US" altLang="zh-CN" sz="2000" dirty="0" smtClean="0">
                <a:solidFill>
                  <a:schemeClr val="bg1"/>
                </a:solidFill>
              </a:rPr>
              <a:t> </a:t>
            </a:r>
            <a:r>
              <a:rPr lang="en-US" altLang="zh-CN" sz="2000" dirty="0">
                <a:solidFill>
                  <a:schemeClr val="bg1"/>
                </a:solidFill>
              </a:rPr>
              <a:t>x^2/a^2 + y^2/b^2 = 1</a:t>
            </a:r>
            <a:r>
              <a:rPr lang="en-US" altLang="zh-CN" sz="2000" dirty="0" smtClean="0">
                <a:solidFill>
                  <a:schemeClr val="bg1"/>
                </a:solidFill>
              </a:rPr>
              <a:t/>
            </a:r>
            <a:br>
              <a:rPr lang="en-US" altLang="zh-CN" sz="2000" dirty="0" smtClean="0">
                <a:solidFill>
                  <a:schemeClr val="bg1"/>
                </a:solidFill>
              </a:rPr>
            </a:br>
            <a:r>
              <a:rPr lang="zh-CN" altLang="en-US" sz="2000" dirty="0">
                <a:solidFill>
                  <a:schemeClr val="bg1"/>
                </a:solidFill>
              </a:rPr>
              <a:t>焦</a:t>
            </a:r>
            <a:r>
              <a:rPr lang="zh-CN" altLang="en-US" sz="2000" dirty="0" smtClean="0">
                <a:solidFill>
                  <a:schemeClr val="bg1"/>
                </a:solidFill>
              </a:rPr>
              <a:t>点</a:t>
            </a:r>
            <a:r>
              <a:rPr lang="en-US" altLang="zh-CN" sz="2000" dirty="0" smtClean="0">
                <a:solidFill>
                  <a:schemeClr val="bg1"/>
                </a:solidFill>
              </a:rPr>
              <a:t>Y</a:t>
            </a:r>
            <a:r>
              <a:rPr lang="zh-CN" altLang="en-US" sz="2000" dirty="0" smtClean="0">
                <a:solidFill>
                  <a:schemeClr val="bg1"/>
                </a:solidFill>
              </a:rPr>
              <a:t>轴 </a:t>
            </a:r>
            <a:r>
              <a:rPr lang="en-US" altLang="zh-CN" sz="2000" dirty="0" smtClean="0">
                <a:solidFill>
                  <a:schemeClr val="bg1"/>
                </a:solidFill>
              </a:rPr>
              <a:t>y^2/a^2 </a:t>
            </a:r>
            <a:r>
              <a:rPr lang="en-US" altLang="zh-CN" sz="2000" dirty="0">
                <a:solidFill>
                  <a:schemeClr val="bg1"/>
                </a:solidFill>
              </a:rPr>
              <a:t>+ x^2/b^2 = 1</a:t>
            </a:r>
            <a:r>
              <a:rPr lang="en-US" altLang="zh-CN" dirty="0" smtClean="0">
                <a:solidFill>
                  <a:schemeClr val="bg1"/>
                </a:solidFill>
              </a:rPr>
              <a:t/>
            </a:r>
            <a:br>
              <a:rPr lang="en-US" altLang="zh-CN" dirty="0" smtClean="0">
                <a:solidFill>
                  <a:schemeClr val="bg1"/>
                </a:solidFill>
              </a:rPr>
            </a:br>
            <a:endParaRPr lang="en-US" altLang="zh-CN" dirty="0" smtClean="0">
              <a:solidFill>
                <a:schemeClr val="bg1"/>
              </a:solidFill>
            </a:endParaRPr>
          </a:p>
          <a:p>
            <a:pPr marL="0" indent="0">
              <a:buNone/>
            </a:pPr>
            <a:r>
              <a:rPr lang="en-US" altLang="zh-CN" dirty="0" smtClean="0">
                <a:solidFill>
                  <a:schemeClr val="bg1"/>
                </a:solidFill>
              </a:rPr>
              <a:t>x = </a:t>
            </a:r>
            <a:r>
              <a:rPr lang="en-US" altLang="zh-CN" dirty="0" err="1" smtClean="0">
                <a:solidFill>
                  <a:schemeClr val="bg1"/>
                </a:solidFill>
              </a:rPr>
              <a:t>ar</a:t>
            </a:r>
            <a:r>
              <a:rPr lang="en-US" altLang="zh-CN" dirty="0" smtClean="0">
                <a:solidFill>
                  <a:schemeClr val="bg1"/>
                </a:solidFill>
              </a:rPr>
              <a:t> * cos(</a:t>
            </a:r>
            <a:r>
              <a:rPr lang="en-US" altLang="zh-CN" dirty="0" err="1" smtClean="0">
                <a:solidFill>
                  <a:schemeClr val="bg1"/>
                </a:solidFill>
              </a:rPr>
              <a:t>deg</a:t>
            </a:r>
            <a:r>
              <a:rPr lang="en-US" altLang="zh-CN" dirty="0" smtClean="0">
                <a:solidFill>
                  <a:schemeClr val="bg1"/>
                </a:solidFill>
              </a:rPr>
              <a:t>)</a:t>
            </a:r>
          </a:p>
          <a:p>
            <a:pPr marL="0" indent="0">
              <a:buNone/>
            </a:pPr>
            <a:endParaRPr lang="en-US" altLang="zh-CN" dirty="0" smtClean="0">
              <a:solidFill>
                <a:schemeClr val="bg1"/>
              </a:solidFill>
            </a:endParaRPr>
          </a:p>
          <a:p>
            <a:pPr marL="0" indent="0">
              <a:buNone/>
            </a:pPr>
            <a:r>
              <a:rPr lang="en-US" altLang="zh-CN" dirty="0" smtClean="0">
                <a:solidFill>
                  <a:schemeClr val="bg1"/>
                </a:solidFill>
              </a:rPr>
              <a:t>y = </a:t>
            </a:r>
            <a:r>
              <a:rPr lang="en-US" altLang="zh-CN" dirty="0" err="1" smtClean="0">
                <a:solidFill>
                  <a:schemeClr val="bg1"/>
                </a:solidFill>
              </a:rPr>
              <a:t>br</a:t>
            </a:r>
            <a:r>
              <a:rPr lang="en-US" altLang="zh-CN" dirty="0" smtClean="0">
                <a:solidFill>
                  <a:schemeClr val="bg1"/>
                </a:solidFill>
              </a:rPr>
              <a:t> * sin(</a:t>
            </a:r>
            <a:r>
              <a:rPr lang="en-US" altLang="zh-CN" dirty="0" err="1" smtClean="0">
                <a:solidFill>
                  <a:schemeClr val="bg1"/>
                </a:solidFill>
              </a:rPr>
              <a:t>deg</a:t>
            </a:r>
            <a:r>
              <a:rPr lang="en-US" altLang="zh-CN" dirty="0" smtClean="0">
                <a:solidFill>
                  <a:schemeClr val="bg1"/>
                </a:solidFill>
              </a:rPr>
              <a:t>)</a:t>
            </a:r>
            <a:endParaRPr lang="zh-CN" altLang="en-US" dirty="0">
              <a:solidFill>
                <a:schemeClr val="bg1"/>
              </a:solidFill>
            </a:endParaRPr>
          </a:p>
        </p:txBody>
      </p:sp>
      <p:sp>
        <p:nvSpPr>
          <p:cNvPr id="14" name="内容占位符 2"/>
          <p:cNvSpPr txBox="1">
            <a:spLocks/>
          </p:cNvSpPr>
          <p:nvPr/>
        </p:nvSpPr>
        <p:spPr>
          <a:xfrm>
            <a:off x="7497149" y="1690688"/>
            <a:ext cx="354252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chemeClr val="bg1"/>
                </a:solidFill>
              </a:rPr>
              <a:t>javascript</a:t>
            </a:r>
            <a:endParaRPr lang="en-US" altLang="zh-CN" dirty="0" smtClean="0">
              <a:solidFill>
                <a:schemeClr val="bg1"/>
              </a:solidFill>
            </a:endParaRPr>
          </a:p>
          <a:p>
            <a:pPr marL="0" indent="0">
              <a:buFont typeface="Arial" panose="020B0604020202020204" pitchFamily="34" charset="0"/>
              <a:buNone/>
            </a:pPr>
            <a:r>
              <a:rPr lang="en-US" altLang="zh-CN" dirty="0" smtClean="0">
                <a:solidFill>
                  <a:schemeClr val="bg1"/>
                </a:solidFill>
              </a:rPr>
              <a:t/>
            </a:r>
            <a:br>
              <a:rPr lang="en-US" altLang="zh-CN" dirty="0" smtClean="0">
                <a:solidFill>
                  <a:schemeClr val="bg1"/>
                </a:solidFill>
              </a:rPr>
            </a:br>
            <a:endParaRPr lang="zh-CN" altLang="en-US" dirty="0">
              <a:solidFill>
                <a:schemeClr val="bg1"/>
              </a:solidFill>
            </a:endParaRPr>
          </a:p>
        </p:txBody>
      </p:sp>
      <p:sp>
        <p:nvSpPr>
          <p:cNvPr id="16" name="右箭头 15"/>
          <p:cNvSpPr/>
          <p:nvPr/>
        </p:nvSpPr>
        <p:spPr>
          <a:xfrm>
            <a:off x="3769567" y="2948473"/>
            <a:ext cx="1819470" cy="429209"/>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79819"/>
            <a:ext cx="5868219" cy="1371791"/>
          </a:xfrm>
          <a:prstGeom prst="rect">
            <a:avLst/>
          </a:prstGeom>
        </p:spPr>
      </p:pic>
    </p:spTree>
    <p:extLst>
      <p:ext uri="{BB962C8B-B14F-4D97-AF65-F5344CB8AC3E}">
        <p14:creationId xmlns:p14="http://schemas.microsoft.com/office/powerpoint/2010/main" val="11021058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539</Words>
  <Application>Microsoft Office PowerPoint</Application>
  <PresentationFormat>宽屏</PresentationFormat>
  <Paragraphs>84</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宋体</vt:lpstr>
      <vt:lpstr>Arial</vt:lpstr>
      <vt:lpstr>Calibri</vt:lpstr>
      <vt:lpstr>Calibri Light</vt:lpstr>
      <vt:lpstr>Office 主题</vt:lpstr>
      <vt:lpstr>关于动画的那些事</vt:lpstr>
      <vt:lpstr>动画分类</vt:lpstr>
      <vt:lpstr>核心-动画的本质</vt:lpstr>
      <vt:lpstr>目的-增强页面效果</vt:lpstr>
      <vt:lpstr>关键-‘自然’的动画</vt:lpstr>
      <vt:lpstr>‘自然’背后的功臣</vt:lpstr>
      <vt:lpstr>运动轨迹-圆</vt:lpstr>
      <vt:lpstr>运动轨迹-圆</vt:lpstr>
      <vt:lpstr>PowerPoint 演示文稿</vt:lpstr>
      <vt:lpstr>运动轨迹-椭圆</vt:lpstr>
      <vt:lpstr>运动轨迹-抛物线</vt:lpstr>
      <vt:lpstr>运动轨迹综合DEMO</vt:lpstr>
      <vt:lpstr>运动曲线</vt:lpstr>
      <vt:lpstr>运动曲线-速度</vt:lpstr>
      <vt:lpstr>速度向量</vt:lpstr>
      <vt:lpstr>变速运动曲线</vt:lpstr>
      <vt:lpstr>加速度</vt:lpstr>
      <vt:lpstr>速度向量、加速度-总结</vt:lpstr>
      <vt:lpstr>速度、加速度运用DEMO</vt:lpstr>
      <vt:lpstr>变速运动曲线</vt:lpstr>
      <vt:lpstr>多样的运动曲线-切线与速度</vt:lpstr>
      <vt:lpstr>曲线解读</vt:lpstr>
      <vt:lpstr>写在最后</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关于动画的那些事</dc:title>
  <dc:creator>崔海雨</dc:creator>
  <cp:lastModifiedBy>崔海雨</cp:lastModifiedBy>
  <cp:revision>70</cp:revision>
  <dcterms:created xsi:type="dcterms:W3CDTF">2018-01-24T06:01:59Z</dcterms:created>
  <dcterms:modified xsi:type="dcterms:W3CDTF">2018-01-24T11:01:59Z</dcterms:modified>
</cp:coreProperties>
</file>