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60" r:id="rId7"/>
    <p:sldId id="266" r:id="rId8"/>
    <p:sldId id="267" r:id="rId9"/>
    <p:sldId id="268" r:id="rId10"/>
    <p:sldId id="269" r:id="rId11"/>
    <p:sldId id="261" r:id="rId12"/>
    <p:sldId id="262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70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43D065-051C-11C0-28C1-5C4E7B802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3B183BB-3AA5-49E6-CB70-206A5FE7B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0407DC-67D1-2485-8D58-3895C7B2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11ED4C-65CE-2981-326B-4254F597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EB639C-9FE0-5AEC-DDD3-AB55B0C9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889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B92287-64D8-BFC3-EC93-7109C672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632558E-8D86-49BD-14CA-1C9062CEB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BD39F3-1CEB-4563-A21C-AD7456E7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70770B-EC24-CDAE-E468-7356ABCD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63867B-386B-56BB-3412-1E917443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425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A4197CC-AE9B-DB85-97B9-E79B9B5D0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4CB7C3B-2210-34F0-90AE-5030C4B84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71A999-D201-DA4B-57CA-043D8348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5F76D0-10E3-F4F2-FAF9-FE15961E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24C0C2E-EFA4-D998-A8C1-AA5D328C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38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D860B6-D3DA-18E5-7761-982546D7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71A1A0-B728-D310-4AD7-6ECB2A051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2BEBEB-040B-64ED-1F02-3AD73CF3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A2AEBC1-8D8F-1421-DAFD-868F61B7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2429959-8654-1103-E4F2-BD0D46AE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2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24B33-CAD4-30FD-E542-249A47CE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B781218-2E6D-0E6D-278A-A95274AD6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C9ECF1-D4B6-BE34-0387-39A2F49F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7F0197-A750-20FF-E8A2-8769FCCE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CC6B7F-02BB-C5E2-9502-1636C1CD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18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0DB764-8767-2A27-0078-F622CB2E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4BAC2A-CEA7-C325-1C6D-5A401D6EC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4907828-EC4C-F9F5-3C6E-E9ED8E908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B6897E0-5087-82A3-86AA-A3379F23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D713B46-6EC7-099A-8AAA-FB6A40F9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2F53640-8F10-00A8-B765-1E772DF7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86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6E0CE1-8673-68A5-22B8-3D245E3D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71A43B9-06A1-BB6C-F8EB-0B78DDB21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02BA0A3-72FB-31D5-76A0-07500DCEF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B79A087-5992-59AA-0D43-37939B13C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F2D94C2-B4A1-D360-8336-F979AA8BF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4D71F6B-44A2-FA50-1B01-C65E05C7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D1D1C57-20DF-9A52-67D4-5D499323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6354E3A-66D3-65E0-4A84-5B4C240A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376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E6D536-C47B-54BA-CCA2-464181DA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8649BFF-7226-0FCE-9EE0-46EEFC59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DBE61D8-2E71-CA4B-C0FC-4DD7FAD8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012ED6D-FE3D-9F30-F07A-58E278CC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935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98BAD19-789F-7D39-353D-8877FA46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DCA2719-99D0-336A-E193-63BF6BF1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718E634-2A8C-EA30-05F3-81EF995D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507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138392-8707-1261-EA69-1BD8E88F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505BB5-1ACC-17D2-BCA2-E3FC9145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BE2FDC2-4BFC-B6FE-C451-655A863D7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01442C1-5B68-72A9-58D9-6F42F736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F9F7283-8F90-D780-E60A-9AAD3EEC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ABD5A9F-E23A-7545-4DBB-2969EACC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42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EB0D1D-9FFA-11F9-8EF1-7D2A84C4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3CA79ED-1456-5704-0FF8-7E77A1FA8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19F8BE6-2C4A-27E6-EA83-80317DA13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0C96FB7-F290-7FDF-40C8-25C62E8A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2F1F24B-ABA6-66ED-911F-D9AF24ED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74764A8-B17F-2CDA-D5CC-23AEEDF7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835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AAC1057-8926-DE2E-7576-772E8C89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AF0649-CD86-23FC-2118-B3E17FD9D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5039F1D-239D-2887-73E4-8D73ABC00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70E78E-E28D-7A34-D28E-F420A72B7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E5D51F-FEF6-1CB6-99AB-5CF23B589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319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isak, ruházat, ég, személy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DFBAAEE1-52F2-5913-F51A-1A11362F9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2261" y="0"/>
            <a:ext cx="13094261" cy="7418717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FEF4A84-20A2-5D1B-DD1B-56C6E2965DB3}"/>
              </a:ext>
            </a:extLst>
          </p:cNvPr>
          <p:cNvSpPr txBox="1"/>
          <p:nvPr/>
        </p:nvSpPr>
        <p:spPr>
          <a:xfrm>
            <a:off x="6730917" y="-40567"/>
            <a:ext cx="5407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Data kihívás (2025, nyár):</a:t>
            </a:r>
            <a:br>
              <a:rPr lang="hu-HU" sz="24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web </a:t>
            </a:r>
            <a:r>
              <a:rPr lang="hu-HU" sz="2400" b="1" dirty="0" err="1">
                <a:solidFill>
                  <a:schemeClr val="bg2">
                    <a:lumMod val="25000"/>
                  </a:schemeClr>
                </a:solidFill>
              </a:rPr>
              <a:t>scraping</a:t>
            </a:r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 + AI-os érzelemelemzés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BF4A4EC-FAF0-D60E-E5D6-ACD7EF707423}"/>
              </a:ext>
            </a:extLst>
          </p:cNvPr>
          <p:cNvSpPr txBox="1"/>
          <p:nvPr/>
        </p:nvSpPr>
        <p:spPr>
          <a:xfrm>
            <a:off x="4210355" y="658693"/>
            <a:ext cx="7927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/>
              <a:t>Poet.hu oldal verseinek érzelemelemzése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C885AC55-AF4A-7307-76CC-C0428D7F7B88}"/>
              </a:ext>
            </a:extLst>
          </p:cNvPr>
          <p:cNvSpPr txBox="1"/>
          <p:nvPr/>
        </p:nvSpPr>
        <p:spPr>
          <a:xfrm>
            <a:off x="10441539" y="1243468"/>
            <a:ext cx="1591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/>
              <a:t>készítette:</a:t>
            </a:r>
          </a:p>
          <a:p>
            <a:pPr algn="r"/>
            <a:r>
              <a:rPr lang="hu-HU" b="1" dirty="0"/>
              <a:t>Kunsági Zsolt</a:t>
            </a:r>
          </a:p>
          <a:p>
            <a:pPr algn="r"/>
            <a:r>
              <a:rPr lang="hu-HU" b="1" dirty="0" err="1"/>
              <a:t>Infodok</a:t>
            </a:r>
            <a:endParaRPr lang="hu-HU" b="1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AB7E2DD-F04F-678A-19BC-A71BEB72359D}"/>
              </a:ext>
            </a:extLst>
          </p:cNvPr>
          <p:cNvSpPr txBox="1"/>
          <p:nvPr/>
        </p:nvSpPr>
        <p:spPr>
          <a:xfrm>
            <a:off x="4210355" y="1202514"/>
            <a:ext cx="2880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/>
              <a:t>BERT modellel</a:t>
            </a:r>
          </a:p>
        </p:txBody>
      </p:sp>
    </p:spTree>
    <p:extLst>
      <p:ext uri="{BB962C8B-B14F-4D97-AF65-F5344CB8AC3E}">
        <p14:creationId xmlns:p14="http://schemas.microsoft.com/office/powerpoint/2010/main" val="1670625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20088489-D3B3-FE67-2B7F-42453A8D2E8B}"/>
              </a:ext>
            </a:extLst>
          </p:cNvPr>
          <p:cNvSpPr txBox="1"/>
          <p:nvPr/>
        </p:nvSpPr>
        <p:spPr>
          <a:xfrm>
            <a:off x="268448" y="343949"/>
            <a:ext cx="111056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Megállapítás, összefoglalás, :</a:t>
            </a:r>
          </a:p>
          <a:p>
            <a:endParaRPr lang="hu-HU" b="1" dirty="0"/>
          </a:p>
          <a:p>
            <a:r>
              <a:rPr lang="hu-HU" dirty="0"/>
              <a:t>A BERT modellel (SZTAKI-HLT/</a:t>
            </a:r>
            <a:r>
              <a:rPr lang="hu-HU" dirty="0" err="1"/>
              <a:t>hubert</a:t>
            </a:r>
            <a:r>
              <a:rPr lang="hu-HU" dirty="0"/>
              <a:t>-</a:t>
            </a:r>
            <a:r>
              <a:rPr lang="hu-HU" dirty="0" err="1"/>
              <a:t>base</a:t>
            </a:r>
            <a:r>
              <a:rPr lang="hu-HU" dirty="0"/>
              <a:t>-cc) 78%  pontossággal sikerült az amatőr költők verseiről eldönteni, </a:t>
            </a:r>
          </a:p>
          <a:p>
            <a:r>
              <a:rPr lang="hu-HU" dirty="0"/>
              <a:t>hogy pozitív vagy negatív hangulatú.</a:t>
            </a:r>
          </a:p>
          <a:p>
            <a:endParaRPr lang="hu-HU" dirty="0"/>
          </a:p>
          <a:p>
            <a:r>
              <a:rPr lang="hu-HU" dirty="0"/>
              <a:t>A  Poet.hu oldalról a pozitív és a negatív kategóriájú verseket 3 db Excelbe mentettem.</a:t>
            </a:r>
          </a:p>
          <a:p>
            <a:r>
              <a:rPr lang="hu-HU" dirty="0"/>
              <a:t>Az adatokat megvizsgáltam, kizártam néhány verset,  töröltem a </a:t>
            </a:r>
            <a:r>
              <a:rPr lang="hu-HU" dirty="0" err="1"/>
              <a:t>duplikációkat</a:t>
            </a:r>
            <a:r>
              <a:rPr lang="hu-HU" dirty="0"/>
              <a:t>.</a:t>
            </a:r>
          </a:p>
          <a:p>
            <a:r>
              <a:rPr lang="hu-HU" dirty="0"/>
              <a:t>2db Excel felhasználásával tanítottam a modellt. A 3. Excellel teszteltem </a:t>
            </a:r>
          </a:p>
          <a:p>
            <a:r>
              <a:rPr lang="hu-HU" dirty="0"/>
              <a:t>a működést. Minden variációt kipróbáltam (A+B, teszt: C, A+C, teszt: B, B+C, teszt: C), közel azonos </a:t>
            </a:r>
          </a:p>
          <a:p>
            <a:r>
              <a:rPr lang="hu-HU" dirty="0"/>
              <a:t>eredményekre jutottam.</a:t>
            </a:r>
          </a:p>
          <a:p>
            <a:endParaRPr lang="hu-HU" dirty="0"/>
          </a:p>
          <a:p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539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CE2641A4-3492-C6F3-95F0-4693693D4121}"/>
              </a:ext>
            </a:extLst>
          </p:cNvPr>
          <p:cNvSpPr txBox="1"/>
          <p:nvPr/>
        </p:nvSpPr>
        <p:spPr>
          <a:xfrm>
            <a:off x="268448" y="343949"/>
            <a:ext cx="92252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További ötletek:</a:t>
            </a:r>
          </a:p>
          <a:p>
            <a:br>
              <a:rPr lang="hu-HU" dirty="0"/>
            </a:br>
            <a:r>
              <a:rPr lang="hu-HU" dirty="0"/>
              <a:t>További tapasztalatszerzés más területeken.</a:t>
            </a:r>
          </a:p>
          <a:p>
            <a:r>
              <a:rPr lang="hu-HU" dirty="0" err="1"/>
              <a:t>Pl</a:t>
            </a:r>
            <a:r>
              <a:rPr lang="hu-HU" dirty="0"/>
              <a:t>: Cikkek kategorizálása, Kommentek elemzése, Bulling, Indirekt sértő kifejezések szűrése, </a:t>
            </a:r>
            <a:br>
              <a:rPr lang="hu-HU" dirty="0"/>
            </a:br>
            <a:r>
              <a:rPr lang="hu-HU" dirty="0"/>
              <a:t>Fenyegető üzenetek szűrése …</a:t>
            </a:r>
          </a:p>
        </p:txBody>
      </p:sp>
    </p:spTree>
    <p:extLst>
      <p:ext uri="{BB962C8B-B14F-4D97-AF65-F5344CB8AC3E}">
        <p14:creationId xmlns:p14="http://schemas.microsoft.com/office/powerpoint/2010/main" val="75026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85F081-1220-7BFE-3710-22CAE9BA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2680486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959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8FDEF0E0-1D38-5193-B7ED-E380D851631D}"/>
              </a:ext>
            </a:extLst>
          </p:cNvPr>
          <p:cNvSpPr txBox="1"/>
          <p:nvPr/>
        </p:nvSpPr>
        <p:spPr>
          <a:xfrm>
            <a:off x="336430" y="207034"/>
            <a:ext cx="1077439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/>
              <a:t>Poet.hu</a:t>
            </a:r>
          </a:p>
          <a:p>
            <a:r>
              <a:rPr lang="hu-HU" dirty="0"/>
              <a:t>A </a:t>
            </a:r>
            <a:r>
              <a:rPr lang="hu-HU" b="1" dirty="0"/>
              <a:t>Poet.hu </a:t>
            </a:r>
            <a:r>
              <a:rPr lang="hu-HU" dirty="0"/>
              <a:t>(poet.hu) Magyarország egyik legnagyobb és </a:t>
            </a:r>
            <a:r>
              <a:rPr lang="hu-HU" b="1" dirty="0"/>
              <a:t>leglátogatottabb</a:t>
            </a:r>
            <a:r>
              <a:rPr lang="hu-HU" dirty="0"/>
              <a:t> </a:t>
            </a:r>
            <a:r>
              <a:rPr lang="hu-HU" b="1" dirty="0"/>
              <a:t>amatőr verses oldala</a:t>
            </a:r>
            <a:r>
              <a:rPr lang="hu-HU" dirty="0"/>
              <a:t>, több mint </a:t>
            </a:r>
            <a:br>
              <a:rPr lang="hu-HU" dirty="0"/>
            </a:br>
            <a:r>
              <a:rPr lang="hu-HU" dirty="0"/>
              <a:t>38 000 regisztrált felhasználóval és naponta átlagosan 10 000 egyedi látogatóval (2016. májusi adatok).</a:t>
            </a:r>
          </a:p>
          <a:p>
            <a:r>
              <a:rPr lang="hu-HU" b="1" dirty="0"/>
              <a:t>Poet.hu tapasztalat: </a:t>
            </a:r>
            <a:r>
              <a:rPr lang="hu-HU" dirty="0"/>
              <a:t>költői álnéven én is küldtem be verseket. Kedves, támogató közösség az oldalon.</a:t>
            </a:r>
          </a:p>
          <a:p>
            <a:endParaRPr lang="hu-HU" dirty="0"/>
          </a:p>
          <a:p>
            <a:r>
              <a:rPr lang="hu-HU" b="1" dirty="0"/>
              <a:t>Projekt cél: BERT modellel érzelemelemzés. </a:t>
            </a:r>
            <a:r>
              <a:rPr lang="hu-HU" dirty="0"/>
              <a:t>Érdekelt egy olyan megoldás megvalósítása, ahol nem használok külső szolgáltatást (</a:t>
            </a:r>
            <a:r>
              <a:rPr lang="hu-HU" dirty="0" err="1"/>
              <a:t>ChatGPT</a:t>
            </a:r>
            <a:r>
              <a:rPr lang="hu-HU" dirty="0"/>
              <a:t>). </a:t>
            </a:r>
            <a:r>
              <a:rPr lang="hu-HU" dirty="0" err="1"/>
              <a:t>Pl</a:t>
            </a:r>
            <a:r>
              <a:rPr lang="hu-HU" dirty="0"/>
              <a:t>: nagy mennyiségű adat feldolgozása esetén hasznos. (</a:t>
            </a:r>
            <a:r>
              <a:rPr lang="hu-HU" dirty="0" err="1"/>
              <a:t>Többszörfuttattam</a:t>
            </a:r>
            <a:r>
              <a:rPr lang="hu-HU" dirty="0"/>
              <a:t> le a kódot. Nem fogyasztottam </a:t>
            </a:r>
            <a:r>
              <a:rPr lang="hu-HU" dirty="0" err="1"/>
              <a:t>tokent</a:t>
            </a:r>
            <a:r>
              <a:rPr lang="hu-HU" dirty="0"/>
              <a:t>.)</a:t>
            </a:r>
          </a:p>
          <a:p>
            <a:endParaRPr lang="hu-HU" dirty="0"/>
          </a:p>
          <a:p>
            <a:r>
              <a:rPr lang="hu-HU" b="1" dirty="0"/>
              <a:t>Kezdeti célkitűzés:</a:t>
            </a:r>
          </a:p>
          <a:p>
            <a:r>
              <a:rPr lang="hu-HU" sz="2400" b="1" dirty="0"/>
              <a:t>Az AI -program el tudja-e dönteni, hogy egy vers Pozitív vagy Negatív hangulatú, kategóriájú?</a:t>
            </a:r>
          </a:p>
          <a:p>
            <a:endParaRPr lang="hu-HU" dirty="0"/>
          </a:p>
          <a:p>
            <a:r>
              <a:rPr lang="hu-HU" b="1" dirty="0"/>
              <a:t>Web </a:t>
            </a:r>
            <a:r>
              <a:rPr lang="hu-HU" b="1" dirty="0" err="1"/>
              <a:t>scraping</a:t>
            </a:r>
            <a:r>
              <a:rPr lang="hu-HU" b="1" dirty="0"/>
              <a:t>:  </a:t>
            </a:r>
            <a:r>
              <a:rPr lang="hu-HU" dirty="0"/>
              <a:t>Google </a:t>
            </a:r>
            <a:r>
              <a:rPr lang="hu-HU" dirty="0" err="1"/>
              <a:t>Colab</a:t>
            </a:r>
            <a:r>
              <a:rPr lang="hu-HU" dirty="0"/>
              <a:t> </a:t>
            </a:r>
            <a:r>
              <a:rPr lang="hu-HU" dirty="0" err="1"/>
              <a:t>Notebooks</a:t>
            </a:r>
            <a:r>
              <a:rPr lang="hu-HU" dirty="0"/>
              <a:t>-ban oldottam meg a </a:t>
            </a:r>
            <a:r>
              <a:rPr lang="hu-HU" dirty="0" err="1"/>
              <a:t>Beautiful</a:t>
            </a:r>
            <a:r>
              <a:rPr lang="hu-HU" dirty="0"/>
              <a:t> </a:t>
            </a:r>
            <a:r>
              <a:rPr lang="hu-HU" dirty="0" err="1"/>
              <a:t>Soup</a:t>
            </a:r>
            <a:r>
              <a:rPr lang="hu-HU" dirty="0"/>
              <a:t> könyvtárral.</a:t>
            </a:r>
          </a:p>
          <a:p>
            <a:r>
              <a:rPr lang="hu-HU" dirty="0"/>
              <a:t>Weboldal linkek, CSS osztálynevek szerint találtam meg az adatokat.</a:t>
            </a:r>
            <a:br>
              <a:rPr lang="hu-HU" dirty="0"/>
            </a:br>
            <a:r>
              <a:rPr lang="hu-HU" b="1" dirty="0"/>
              <a:t>Tapasztalat</a:t>
            </a:r>
            <a:r>
              <a:rPr lang="hu-HU" dirty="0"/>
              <a:t>: ha nem Google felől érkezett a nagy mennyiségű adatletöltés, akkor a Poet.hu szerver egy idő után időtúllépés zárja a kapcsolatot.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81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339E0D87-7441-2025-54B3-5D51681BCAA1}"/>
              </a:ext>
            </a:extLst>
          </p:cNvPr>
          <p:cNvSpPr txBox="1"/>
          <p:nvPr/>
        </p:nvSpPr>
        <p:spPr>
          <a:xfrm>
            <a:off x="327804" y="224286"/>
            <a:ext cx="11598432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Web </a:t>
            </a:r>
            <a:r>
              <a:rPr lang="hu-HU" b="1" dirty="0" err="1"/>
              <a:t>scraping</a:t>
            </a:r>
            <a:r>
              <a:rPr lang="hu-HU" b="1" dirty="0"/>
              <a:t>:  </a:t>
            </a:r>
            <a:r>
              <a:rPr lang="hu-HU" dirty="0"/>
              <a:t>Poet.hu Érzelmek oldalán (poet.hu/</a:t>
            </a:r>
            <a:r>
              <a:rPr lang="hu-HU" dirty="0" err="1"/>
              <a:t>Erzelmek</a:t>
            </a:r>
            <a:r>
              <a:rPr lang="hu-HU" dirty="0"/>
              <a:t>/) a </a:t>
            </a:r>
          </a:p>
          <a:p>
            <a:br>
              <a:rPr lang="hu-HU" dirty="0"/>
            </a:br>
            <a:r>
              <a:rPr lang="hu-HU" b="1" dirty="0">
                <a:solidFill>
                  <a:schemeClr val="accent6">
                    <a:lumMod val="75000"/>
                  </a:schemeClr>
                </a:solidFill>
              </a:rPr>
              <a:t>Pozitív</a:t>
            </a:r>
            <a:r>
              <a:rPr lang="hu-HU" dirty="0"/>
              <a:t> kategóriájú versek: </a:t>
            </a:r>
            <a:r>
              <a:rPr lang="hu-HU" b="1" dirty="0"/>
              <a:t>Szeretet, Boldogság, Bizalom, Mosoly</a:t>
            </a:r>
          </a:p>
          <a:p>
            <a:endParaRPr lang="hu-HU" b="1" dirty="0"/>
          </a:p>
          <a:p>
            <a:r>
              <a:rPr lang="hu-HU" b="1" dirty="0">
                <a:solidFill>
                  <a:srgbClr val="FF0000"/>
                </a:solidFill>
              </a:rPr>
              <a:t>Negatív</a:t>
            </a:r>
            <a:r>
              <a:rPr lang="hu-HU" dirty="0"/>
              <a:t> versek: </a:t>
            </a:r>
            <a:r>
              <a:rPr lang="hu-HU" b="1" dirty="0"/>
              <a:t>Félelem, Sírás, Fájdalom, Szenvedés </a:t>
            </a:r>
            <a:r>
              <a:rPr lang="hu-HU" dirty="0"/>
              <a:t>kategóriában találhatók.</a:t>
            </a:r>
          </a:p>
          <a:p>
            <a:endParaRPr lang="hu-HU" dirty="0"/>
          </a:p>
          <a:p>
            <a:r>
              <a:rPr lang="hu-HU" dirty="0"/>
              <a:t>(Éles szétválasztás, az elégikus, melankolikus hangulatúakat, kategóriába tartozókat nem vettem bele.)</a:t>
            </a:r>
          </a:p>
          <a:p>
            <a:endParaRPr lang="hu-HU" dirty="0"/>
          </a:p>
          <a:p>
            <a:r>
              <a:rPr lang="hu-HU" dirty="0"/>
              <a:t>Modell készítéshez és a  Teszteléshez 3db Excelt készítettem (A, B, C) web </a:t>
            </a:r>
            <a:r>
              <a:rPr lang="hu-HU" dirty="0" err="1"/>
              <a:t>scraping</a:t>
            </a:r>
            <a:r>
              <a:rPr lang="hu-HU" dirty="0"/>
              <a:t> módszerrel.</a:t>
            </a:r>
            <a:br>
              <a:rPr lang="hu-HU" dirty="0"/>
            </a:br>
            <a:r>
              <a:rPr lang="hu-HU" dirty="0"/>
              <a:t>(</a:t>
            </a:r>
            <a:r>
              <a:rPr lang="hu-HU" b="1" dirty="0"/>
              <a:t>A</a:t>
            </a:r>
            <a:r>
              <a:rPr lang="hu-HU" dirty="0"/>
              <a:t>:189, </a:t>
            </a:r>
            <a:r>
              <a:rPr lang="hu-HU" b="1" dirty="0"/>
              <a:t>B</a:t>
            </a:r>
            <a:r>
              <a:rPr lang="hu-HU" dirty="0"/>
              <a:t>: 219, </a:t>
            </a:r>
            <a:r>
              <a:rPr lang="hu-HU" b="1" dirty="0"/>
              <a:t>C</a:t>
            </a:r>
            <a:r>
              <a:rPr lang="hu-HU" dirty="0"/>
              <a:t>: 240 db verset tartalmazott.)</a:t>
            </a:r>
          </a:p>
          <a:p>
            <a:endParaRPr lang="hu-HU" dirty="0"/>
          </a:p>
          <a:p>
            <a:r>
              <a:rPr lang="hu-HU" dirty="0"/>
              <a:t>Az Excel fájlok oszlopai: </a:t>
            </a:r>
            <a:r>
              <a:rPr lang="hu-HU" b="1" dirty="0"/>
              <a:t>Típus (pozitív/negatív) </a:t>
            </a:r>
            <a:r>
              <a:rPr lang="hu-HU" dirty="0"/>
              <a:t>, Szerző, Cím, </a:t>
            </a:r>
            <a:r>
              <a:rPr lang="hu-HU" b="1" dirty="0"/>
              <a:t>Vers</a:t>
            </a:r>
            <a:r>
              <a:rPr lang="hu-HU" dirty="0"/>
              <a:t>, Link.</a:t>
            </a:r>
          </a:p>
          <a:p>
            <a:endParaRPr lang="hu-HU" dirty="0"/>
          </a:p>
          <a:p>
            <a:r>
              <a:rPr lang="hu-HU" b="1" dirty="0"/>
              <a:t>Adatok vizsgálata: </a:t>
            </a:r>
            <a:r>
              <a:rPr lang="hu-HU" dirty="0"/>
              <a:t>A verseket átnéztem (átfutottam).  Néhányat OFF jelzővel láttam el. </a:t>
            </a:r>
            <a:br>
              <a:rPr lang="hu-HU" dirty="0"/>
            </a:br>
            <a:r>
              <a:rPr lang="hu-HU" dirty="0" err="1"/>
              <a:t>Duplikációkra</a:t>
            </a:r>
            <a:r>
              <a:rPr lang="hu-HU" dirty="0"/>
              <a:t> figyeltem, a tanító, validációs, teszt adatoknál ne legyen azonos vers.</a:t>
            </a:r>
          </a:p>
          <a:p>
            <a:endParaRPr lang="hu-HU" dirty="0"/>
          </a:p>
          <a:p>
            <a:r>
              <a:rPr lang="hu-HU" b="1" dirty="0"/>
              <a:t>Kiegyensúlyozás: </a:t>
            </a:r>
            <a:r>
              <a:rPr lang="hu-HU" dirty="0"/>
              <a:t>A Modell tanítására szánt Exceleket (pl. A+B)  előbb kiegyensúlyoztam, egyenlő Pozitív és Negatív </a:t>
            </a:r>
            <a:br>
              <a:rPr lang="hu-HU" dirty="0"/>
            </a:br>
            <a:r>
              <a:rPr lang="hu-HU" dirty="0"/>
              <a:t>hangulatú vers legyen a táblában.</a:t>
            </a:r>
            <a:br>
              <a:rPr lang="hu-HU" dirty="0"/>
            </a:br>
            <a:r>
              <a:rPr lang="hu-HU" dirty="0"/>
              <a:t>A Tanító és Validációs arány: 70%-30%  </a:t>
            </a:r>
          </a:p>
          <a:p>
            <a:r>
              <a:rPr lang="hu-HU" dirty="0"/>
              <a:t>Pl. A+B (A és B Excelek egyesítésével)  a </a:t>
            </a:r>
            <a:r>
              <a:rPr lang="hu-HU" dirty="0" err="1"/>
              <a:t>Train</a:t>
            </a:r>
            <a:r>
              <a:rPr lang="hu-HU" dirty="0"/>
              <a:t> halmaz mérete: 261, Validációs halmaz mérete: 113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15723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A3CD8D9B-788C-B9C0-E7E5-84EB86FF11D1}"/>
              </a:ext>
            </a:extLst>
          </p:cNvPr>
          <p:cNvSpPr txBox="1"/>
          <p:nvPr/>
        </p:nvSpPr>
        <p:spPr>
          <a:xfrm>
            <a:off x="327804" y="224286"/>
            <a:ext cx="10628935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BERT modell</a:t>
            </a:r>
          </a:p>
          <a:p>
            <a:r>
              <a:rPr lang="hu-HU" dirty="0"/>
              <a:t>(</a:t>
            </a:r>
            <a:r>
              <a:rPr lang="hu-HU" dirty="0" err="1"/>
              <a:t>Bidirectional</a:t>
            </a:r>
            <a:r>
              <a:rPr lang="hu-HU" dirty="0"/>
              <a:t> </a:t>
            </a:r>
            <a:r>
              <a:rPr lang="hu-HU" dirty="0" err="1"/>
              <a:t>Encoder</a:t>
            </a:r>
            <a:r>
              <a:rPr lang="hu-HU" dirty="0"/>
              <a:t> </a:t>
            </a:r>
            <a:r>
              <a:rPr lang="hu-HU" dirty="0" err="1"/>
              <a:t>Representations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Transformers)</a:t>
            </a:r>
          </a:p>
          <a:p>
            <a:r>
              <a:rPr lang="hu-HU" dirty="0"/>
              <a:t>Google AI, 2018</a:t>
            </a:r>
            <a:br>
              <a:rPr lang="hu-HU" dirty="0"/>
            </a:br>
            <a:endParaRPr lang="hu-HU" dirty="0"/>
          </a:p>
          <a:p>
            <a:r>
              <a:rPr lang="hu-HU" dirty="0"/>
              <a:t>BERT modell a </a:t>
            </a:r>
            <a:r>
              <a:rPr lang="hu-HU" b="1" dirty="0" err="1"/>
              <a:t>Transformer</a:t>
            </a:r>
            <a:r>
              <a:rPr lang="hu-HU" dirty="0"/>
              <a:t> </a:t>
            </a:r>
            <a:r>
              <a:rPr lang="hu-HU" b="1" dirty="0"/>
              <a:t>neurális hálózati struktúrán alapul</a:t>
            </a:r>
            <a:r>
              <a:rPr lang="hu-HU" dirty="0"/>
              <a:t>, amely jól kezeli </a:t>
            </a:r>
            <a:br>
              <a:rPr lang="hu-HU" dirty="0"/>
            </a:br>
            <a:r>
              <a:rPr lang="hu-HU" dirty="0"/>
              <a:t>a szöveges adatokban lévő hosszú összefüggéseket.</a:t>
            </a:r>
          </a:p>
          <a:p>
            <a:endParaRPr lang="hu-HU" dirty="0"/>
          </a:p>
          <a:p>
            <a:r>
              <a:rPr lang="hu-HU" b="1" dirty="0" err="1"/>
              <a:t>Bidirectional</a:t>
            </a:r>
            <a:r>
              <a:rPr lang="hu-HU" b="1" dirty="0"/>
              <a:t> (</a:t>
            </a:r>
            <a:r>
              <a:rPr lang="hu-HU" b="1" dirty="0" err="1"/>
              <a:t>kétirányú</a:t>
            </a:r>
            <a:r>
              <a:rPr lang="hu-HU" b="1" dirty="0"/>
              <a:t>) kontextus</a:t>
            </a:r>
            <a:r>
              <a:rPr lang="hu-HU" dirty="0"/>
              <a:t>: A korábbi modell csak balról jobbra olvasta a szöveget, </a:t>
            </a:r>
            <a:br>
              <a:rPr lang="hu-HU" dirty="0"/>
            </a:br>
            <a:r>
              <a:rPr lang="hu-HU" dirty="0"/>
              <a:t>míg BERT </a:t>
            </a:r>
            <a:r>
              <a:rPr lang="hu-HU" b="1" dirty="0"/>
              <a:t>egyszerre veszi figyelembe a szavak bal és jobb kontextusát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BERT modell előre betanított (</a:t>
            </a:r>
            <a:r>
              <a:rPr lang="hu-HU" b="1" dirty="0" err="1"/>
              <a:t>pre-trained</a:t>
            </a:r>
            <a:r>
              <a:rPr lang="hu-HU" b="1" dirty="0"/>
              <a:t>)</a:t>
            </a:r>
            <a:r>
              <a:rPr lang="hu-HU" dirty="0"/>
              <a:t> modell. Már nagy mennyiségű szövegen megtanították neki </a:t>
            </a:r>
          </a:p>
          <a:p>
            <a:r>
              <a:rPr lang="hu-HU" dirty="0"/>
              <a:t>a nyelv általános mintáit és szabályszerűségeit.</a:t>
            </a:r>
          </a:p>
          <a:p>
            <a:endParaRPr lang="hu-HU" dirty="0"/>
          </a:p>
          <a:p>
            <a:r>
              <a:rPr lang="hu-HU" b="1" dirty="0"/>
              <a:t>A BERT modellnek a SZTAKI-HLT/</a:t>
            </a:r>
            <a:r>
              <a:rPr lang="hu-HU" b="1" dirty="0" err="1"/>
              <a:t>hubert</a:t>
            </a:r>
            <a:r>
              <a:rPr lang="hu-HU" b="1" dirty="0"/>
              <a:t>-</a:t>
            </a:r>
            <a:r>
              <a:rPr lang="hu-HU" b="1" dirty="0" err="1"/>
              <a:t>base</a:t>
            </a:r>
            <a:r>
              <a:rPr lang="hu-HU" b="1" dirty="0"/>
              <a:t>-cc </a:t>
            </a:r>
            <a:r>
              <a:rPr lang="hu-HU" dirty="0"/>
              <a:t>változatát használtam (magyar nyelvre optimalizált, </a:t>
            </a:r>
          </a:p>
          <a:p>
            <a:r>
              <a:rPr lang="hu-HU" i="1" dirty="0" err="1"/>
              <a:t>pre-trained</a:t>
            </a:r>
            <a:r>
              <a:rPr lang="hu-HU" dirty="0"/>
              <a:t> BERT-típusú modell.)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047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D28AAB31-A79E-5496-5B24-AC4EF5F30849}"/>
              </a:ext>
            </a:extLst>
          </p:cNvPr>
          <p:cNvSpPr txBox="1"/>
          <p:nvPr/>
        </p:nvSpPr>
        <p:spPr>
          <a:xfrm>
            <a:off x="327804" y="224286"/>
            <a:ext cx="1040496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Érzelemelemzés BERT-alapú modell segítségével</a:t>
            </a:r>
            <a:endParaRPr lang="hu-HU" b="1" dirty="0"/>
          </a:p>
          <a:p>
            <a:r>
              <a:rPr lang="hu-HU" b="1" dirty="0"/>
              <a:t>(SZTAKI-HLT/</a:t>
            </a:r>
            <a:r>
              <a:rPr lang="hu-HU" b="1" dirty="0" err="1"/>
              <a:t>hubert</a:t>
            </a:r>
            <a:r>
              <a:rPr lang="hu-HU" b="1" dirty="0"/>
              <a:t>-</a:t>
            </a:r>
            <a:r>
              <a:rPr lang="hu-HU" b="1" dirty="0" err="1"/>
              <a:t>base</a:t>
            </a:r>
            <a:r>
              <a:rPr lang="hu-HU" b="1" dirty="0"/>
              <a:t>-cc)</a:t>
            </a:r>
          </a:p>
          <a:p>
            <a:r>
              <a:rPr lang="hu-HU" b="1" dirty="0" err="1"/>
              <a:t>Fine-tuning</a:t>
            </a:r>
            <a:r>
              <a:rPr lang="hu-HU" b="1" dirty="0"/>
              <a:t>: </a:t>
            </a:r>
            <a:r>
              <a:rPr lang="hu-HU" dirty="0"/>
              <a:t>Előre betanított modell egy adott feladatra hangolása</a:t>
            </a:r>
          </a:p>
          <a:p>
            <a:r>
              <a:rPr lang="hu-HU" b="1" dirty="0"/>
              <a:t>Beállítások: </a:t>
            </a:r>
          </a:p>
          <a:p>
            <a:r>
              <a:rPr lang="hu-HU" b="1" dirty="0" err="1"/>
              <a:t>Epoch</a:t>
            </a:r>
            <a:r>
              <a:rPr lang="hu-HU" dirty="0"/>
              <a:t> =</a:t>
            </a:r>
            <a:r>
              <a:rPr lang="hu-HU" b="1" dirty="0"/>
              <a:t>9</a:t>
            </a:r>
            <a:r>
              <a:rPr lang="hu-HU" dirty="0"/>
              <a:t> (Kísérleteztem: 5,6,7,8,9,10 beállításokkal)</a:t>
            </a:r>
          </a:p>
          <a:p>
            <a:r>
              <a:rPr lang="hu-HU" dirty="0"/>
              <a:t>1 </a:t>
            </a:r>
            <a:r>
              <a:rPr lang="hu-HU" b="1" dirty="0" err="1"/>
              <a:t>epoch</a:t>
            </a:r>
            <a:r>
              <a:rPr lang="hu-HU" dirty="0"/>
              <a:t> azt jelenti, a modell </a:t>
            </a:r>
            <a:r>
              <a:rPr lang="hu-HU" b="1" dirty="0"/>
              <a:t>egyszer teljesen végigmegy az egész tanító adathalmazon</a:t>
            </a:r>
            <a:r>
              <a:rPr lang="hu-HU" dirty="0"/>
              <a:t>.</a:t>
            </a:r>
          </a:p>
          <a:p>
            <a:r>
              <a:rPr lang="hu-HU" b="1" dirty="0" err="1"/>
              <a:t>Learning</a:t>
            </a:r>
            <a:r>
              <a:rPr lang="hu-HU" b="1" dirty="0"/>
              <a:t> </a:t>
            </a:r>
            <a:r>
              <a:rPr lang="hu-HU" b="1" dirty="0" err="1"/>
              <a:t>rate</a:t>
            </a:r>
            <a:r>
              <a:rPr lang="hu-HU" b="1" dirty="0"/>
              <a:t> </a:t>
            </a:r>
            <a:r>
              <a:rPr lang="hu-HU" dirty="0"/>
              <a:t>= </a:t>
            </a:r>
            <a:r>
              <a:rPr lang="hu-HU" b="1" dirty="0"/>
              <a:t>1e-5</a:t>
            </a:r>
          </a:p>
          <a:p>
            <a:r>
              <a:rPr lang="hu-HU" dirty="0"/>
              <a:t>A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rate</a:t>
            </a:r>
            <a:r>
              <a:rPr lang="hu-HU" dirty="0"/>
              <a:t> azt határozza meg, hogy a modell mekkora lépésekben változtatja </a:t>
            </a:r>
            <a:br>
              <a:rPr lang="hu-HU" dirty="0"/>
            </a:br>
            <a:r>
              <a:rPr lang="hu-HU" dirty="0"/>
              <a:t>a súlyait az optimalizálás során.</a:t>
            </a:r>
          </a:p>
          <a:p>
            <a:r>
              <a:rPr lang="hu-HU" b="1" dirty="0"/>
              <a:t>Batch </a:t>
            </a:r>
            <a:r>
              <a:rPr lang="hu-HU" b="1" dirty="0" err="1"/>
              <a:t>size</a:t>
            </a:r>
            <a:r>
              <a:rPr lang="hu-HU" b="1" dirty="0"/>
              <a:t>: </a:t>
            </a:r>
            <a:r>
              <a:rPr lang="hu-HU" dirty="0"/>
              <a:t>egyszerre hány tanítópéldát adunk be a neurális hálónak, mielőtt frissíti a súlyait.</a:t>
            </a:r>
            <a:r>
              <a:rPr lang="hu-HU" b="1" dirty="0"/>
              <a:t> </a:t>
            </a:r>
          </a:p>
          <a:p>
            <a:endParaRPr lang="hu-HU" b="1" dirty="0"/>
          </a:p>
          <a:p>
            <a:r>
              <a:rPr lang="hu-HU" b="1" dirty="0"/>
              <a:t>Az adatokkal (versekkel) tanítás</a:t>
            </a:r>
            <a:br>
              <a:rPr lang="hu-HU" b="1" dirty="0"/>
            </a:br>
            <a:r>
              <a:rPr lang="hu-HU" b="1" dirty="0"/>
              <a:t> (</a:t>
            </a:r>
            <a:r>
              <a:rPr lang="hu-HU" b="1" dirty="0" err="1"/>
              <a:t>Fine-tuning</a:t>
            </a:r>
            <a:r>
              <a:rPr lang="hu-HU" b="1" dirty="0"/>
              <a:t> ) :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DE0BB617-EDAE-B172-6654-488B348538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CCE2B7-DE72-1702-182E-02D2143AD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474" y="3429000"/>
            <a:ext cx="6985294" cy="326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06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03B88F36-4327-F785-A23E-196663E99DBD}"/>
              </a:ext>
            </a:extLst>
          </p:cNvPr>
          <p:cNvSpPr txBox="1"/>
          <p:nvPr/>
        </p:nvSpPr>
        <p:spPr>
          <a:xfrm>
            <a:off x="446594" y="422787"/>
            <a:ext cx="10077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BERT modell tanítás görbéje (9 </a:t>
            </a:r>
            <a:r>
              <a:rPr lang="hu-HU" b="1" dirty="0" err="1"/>
              <a:t>epoch</a:t>
            </a:r>
            <a:r>
              <a:rPr lang="hu-HU" b="1" dirty="0"/>
              <a:t>)</a:t>
            </a:r>
          </a:p>
          <a:p>
            <a:r>
              <a:rPr lang="hu-HU" dirty="0"/>
              <a:t>A modell jól tanul, a </a:t>
            </a:r>
            <a:r>
              <a:rPr lang="hu-HU" b="1" dirty="0" err="1"/>
              <a:t>Train</a:t>
            </a:r>
            <a:r>
              <a:rPr lang="hu-HU" b="1" dirty="0"/>
              <a:t> </a:t>
            </a:r>
            <a:r>
              <a:rPr lang="hu-HU" b="1" dirty="0" err="1"/>
              <a:t>Loss</a:t>
            </a:r>
            <a:r>
              <a:rPr lang="hu-HU" b="1" dirty="0"/>
              <a:t> </a:t>
            </a:r>
            <a:r>
              <a:rPr lang="hu-HU" dirty="0"/>
              <a:t>fokozatosan csökken</a:t>
            </a:r>
            <a:r>
              <a:rPr lang="hu-HU" b="1" dirty="0"/>
              <a:t>.</a:t>
            </a:r>
          </a:p>
          <a:p>
            <a:r>
              <a:rPr lang="hu-HU" dirty="0"/>
              <a:t>A </a:t>
            </a:r>
            <a:r>
              <a:rPr lang="hu-HU" b="1" dirty="0" err="1"/>
              <a:t>Validation</a:t>
            </a:r>
            <a:r>
              <a:rPr lang="hu-HU" b="1" dirty="0"/>
              <a:t> </a:t>
            </a:r>
            <a:r>
              <a:rPr lang="hu-HU" b="1" dirty="0" err="1"/>
              <a:t>Loss</a:t>
            </a:r>
            <a:r>
              <a:rPr lang="hu-HU" b="1" dirty="0"/>
              <a:t> </a:t>
            </a:r>
            <a:r>
              <a:rPr lang="hu-HU" dirty="0"/>
              <a:t>görbe is fokozatosan csökken,  nem kezd emelkedni. Nem tanulta túl az adatokat.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7BC2E3-BB5B-723F-6DF7-A14284629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94" y="1621708"/>
            <a:ext cx="7381875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29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26C7613C-16B4-8982-D6B6-D24DFFA9CC77}"/>
              </a:ext>
            </a:extLst>
          </p:cNvPr>
          <p:cNvSpPr txBox="1"/>
          <p:nvPr/>
        </p:nvSpPr>
        <p:spPr>
          <a:xfrm>
            <a:off x="168806" y="197346"/>
            <a:ext cx="1154389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Tanítás értékelése</a:t>
            </a:r>
          </a:p>
          <a:p>
            <a:endParaRPr lang="hu-HU" b="1" dirty="0"/>
          </a:p>
          <a:p>
            <a:r>
              <a:rPr lang="hu-HU" b="1" dirty="0">
                <a:solidFill>
                  <a:srgbClr val="FF0000"/>
                </a:solidFill>
              </a:rPr>
              <a:t>A+B </a:t>
            </a:r>
            <a:r>
              <a:rPr lang="hu-HU" b="1" dirty="0"/>
              <a:t>Excelekkel tanítás</a:t>
            </a:r>
          </a:p>
          <a:p>
            <a:r>
              <a:rPr lang="hu-HU" b="1" dirty="0" err="1"/>
              <a:t>Accuracy</a:t>
            </a:r>
            <a:r>
              <a:rPr lang="hu-HU" dirty="0"/>
              <a:t> (Pontosság): 79%     </a:t>
            </a:r>
          </a:p>
          <a:p>
            <a:r>
              <a:rPr lang="hu-HU" dirty="0"/>
              <a:t>(Hányat talált el a modell a tanítás során)</a:t>
            </a:r>
          </a:p>
          <a:p>
            <a:r>
              <a:rPr lang="hu-HU" b="1" dirty="0"/>
              <a:t>Tesztelés pontosság </a:t>
            </a:r>
            <a:r>
              <a:rPr lang="hu-HU" b="1" dirty="0">
                <a:solidFill>
                  <a:srgbClr val="FF0000"/>
                </a:solidFill>
              </a:rPr>
              <a:t>C</a:t>
            </a:r>
            <a:r>
              <a:rPr lang="hu-HU" b="1" dirty="0"/>
              <a:t> Excel </a:t>
            </a:r>
            <a:r>
              <a:rPr lang="hu-HU" dirty="0"/>
              <a:t>adataival: 77%</a:t>
            </a:r>
          </a:p>
          <a:p>
            <a:r>
              <a:rPr lang="hu-HU" b="1" dirty="0"/>
              <a:t>AUC</a:t>
            </a:r>
            <a:r>
              <a:rPr lang="hu-HU" dirty="0"/>
              <a:t>: 0.89 </a:t>
            </a:r>
          </a:p>
          <a:p>
            <a:r>
              <a:rPr lang="hu-HU" dirty="0"/>
              <a:t>(Modell mennyire tudja megkülönböztetni a pozitív és negatív osztályokat. 89% esély )</a:t>
            </a:r>
          </a:p>
          <a:p>
            <a:endParaRPr lang="hu-HU" b="1" dirty="0"/>
          </a:p>
          <a:p>
            <a:r>
              <a:rPr lang="hu-HU" b="1" dirty="0">
                <a:solidFill>
                  <a:srgbClr val="FF0000"/>
                </a:solidFill>
              </a:rPr>
              <a:t>A+C </a:t>
            </a:r>
            <a:r>
              <a:rPr lang="hu-HU" b="1" dirty="0"/>
              <a:t>Excelekkel tanítás</a:t>
            </a:r>
          </a:p>
          <a:p>
            <a:r>
              <a:rPr lang="hu-HU" b="1" dirty="0" err="1"/>
              <a:t>Accuracy</a:t>
            </a:r>
            <a:r>
              <a:rPr lang="hu-HU" dirty="0"/>
              <a:t> (Pontosság): 77%     </a:t>
            </a:r>
          </a:p>
          <a:p>
            <a:r>
              <a:rPr lang="hu-HU" b="1" dirty="0"/>
              <a:t>Tesztelés pontosság </a:t>
            </a:r>
            <a:r>
              <a:rPr lang="hu-HU" b="1" dirty="0">
                <a:solidFill>
                  <a:srgbClr val="FF0000"/>
                </a:solidFill>
              </a:rPr>
              <a:t>B</a:t>
            </a:r>
            <a:r>
              <a:rPr lang="hu-HU" b="1" dirty="0"/>
              <a:t>  Excel </a:t>
            </a:r>
            <a:r>
              <a:rPr lang="hu-HU" dirty="0"/>
              <a:t>adataival: 78%</a:t>
            </a:r>
          </a:p>
          <a:p>
            <a:r>
              <a:rPr lang="hu-HU" b="1" dirty="0"/>
              <a:t>AUC</a:t>
            </a:r>
            <a:r>
              <a:rPr lang="hu-HU" dirty="0"/>
              <a:t>: 0.85 </a:t>
            </a:r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>
                <a:solidFill>
                  <a:srgbClr val="FF0000"/>
                </a:solidFill>
              </a:rPr>
              <a:t>B+C </a:t>
            </a:r>
            <a:r>
              <a:rPr lang="hu-HU" b="1" dirty="0"/>
              <a:t>Excelekkel tanítás</a:t>
            </a:r>
          </a:p>
          <a:p>
            <a:r>
              <a:rPr lang="hu-HU" b="1" dirty="0" err="1"/>
              <a:t>Accuracy</a:t>
            </a:r>
            <a:r>
              <a:rPr lang="hu-HU" dirty="0"/>
              <a:t> (Pontosság): 78%     </a:t>
            </a:r>
          </a:p>
          <a:p>
            <a:r>
              <a:rPr lang="hu-HU" b="1" dirty="0"/>
              <a:t>Tesztelés pontosság </a:t>
            </a:r>
            <a:r>
              <a:rPr lang="hu-HU" b="1" dirty="0">
                <a:solidFill>
                  <a:srgbClr val="FF0000"/>
                </a:solidFill>
              </a:rPr>
              <a:t>A</a:t>
            </a:r>
            <a:r>
              <a:rPr lang="hu-HU" b="1" dirty="0"/>
              <a:t>  Excel </a:t>
            </a:r>
            <a:r>
              <a:rPr lang="hu-HU" dirty="0"/>
              <a:t>adataival: 86%</a:t>
            </a:r>
          </a:p>
          <a:p>
            <a:r>
              <a:rPr lang="hu-HU" b="1" dirty="0"/>
              <a:t>AUC</a:t>
            </a:r>
            <a:r>
              <a:rPr lang="hu-HU" dirty="0"/>
              <a:t>: 0.86 </a:t>
            </a:r>
            <a:endParaRPr lang="hu-HU" b="1" dirty="0"/>
          </a:p>
          <a:p>
            <a:endParaRPr lang="hu-HU" b="1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460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36DB8F71-B8C2-872E-1E1A-C6526386599F}"/>
              </a:ext>
            </a:extLst>
          </p:cNvPr>
          <p:cNvSpPr txBox="1"/>
          <p:nvPr/>
        </p:nvSpPr>
        <p:spPr>
          <a:xfrm>
            <a:off x="168806" y="197346"/>
            <a:ext cx="1154389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A modell tévesztésének  vizsgálata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r>
              <a:rPr lang="hu-HU" dirty="0"/>
              <a:t>Nincs valamilyen határozott irányba, pl. Negatívból Pozitívba tévedés. Egyenlően téved a modell Negatív vagy Pozitív fele. 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  <a:p>
            <a:endParaRPr lang="hu-HU" dirty="0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235E1BDD-2A79-EAFA-3666-F8ACB8153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85833"/>
              </p:ext>
            </p:extLst>
          </p:nvPr>
        </p:nvGraphicFramePr>
        <p:xfrm>
          <a:off x="353462" y="1025604"/>
          <a:ext cx="751541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622">
                  <a:extLst>
                    <a:ext uri="{9D8B030D-6E8A-4147-A177-3AD203B41FA5}">
                      <a16:colId xmlns:a16="http://schemas.microsoft.com/office/drawing/2014/main" val="3600262236"/>
                    </a:ext>
                  </a:extLst>
                </a:gridCol>
                <a:gridCol w="1342239">
                  <a:extLst>
                    <a:ext uri="{9D8B030D-6E8A-4147-A177-3AD203B41FA5}">
                      <a16:colId xmlns:a16="http://schemas.microsoft.com/office/drawing/2014/main" val="1404611312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3231979055"/>
                    </a:ext>
                  </a:extLst>
                </a:gridCol>
                <a:gridCol w="1593909">
                  <a:extLst>
                    <a:ext uri="{9D8B030D-6E8A-4147-A177-3AD203B41FA5}">
                      <a16:colId xmlns:a16="http://schemas.microsoft.com/office/drawing/2014/main" val="1264353502"/>
                    </a:ext>
                  </a:extLst>
                </a:gridCol>
                <a:gridCol w="1224792">
                  <a:extLst>
                    <a:ext uri="{9D8B030D-6E8A-4147-A177-3AD203B41FA5}">
                      <a16:colId xmlns:a16="http://schemas.microsoft.com/office/drawing/2014/main" val="6059666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Tanító-Valid Excel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Teszt 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Valódi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Predikció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Tévedés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5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A+B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613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57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A+C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67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B+C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3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B+C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133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39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2DE38EF8-C8E0-6092-0844-1D839E7C5FB4}"/>
              </a:ext>
            </a:extLst>
          </p:cNvPr>
          <p:cNvSpPr txBox="1"/>
          <p:nvPr/>
        </p:nvSpPr>
        <p:spPr>
          <a:xfrm>
            <a:off x="168806" y="197346"/>
            <a:ext cx="1154389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A </a:t>
            </a:r>
            <a:r>
              <a:rPr lang="hu-HU" sz="2400" b="1" dirty="0" err="1"/>
              <a:t>predikciók</a:t>
            </a:r>
            <a:r>
              <a:rPr lang="hu-HU" sz="2400" b="1" dirty="0"/>
              <a:t> szubjektív vizsgálata</a:t>
            </a:r>
          </a:p>
          <a:p>
            <a:endParaRPr lang="hu-HU" sz="2400" b="1" dirty="0"/>
          </a:p>
          <a:p>
            <a:r>
              <a:rPr lang="hu-HU" dirty="0"/>
              <a:t>Érthető, hogy a BERT modell téveszt, hogy a vers pozitív vagy negatív hangulatú. </a:t>
            </a:r>
            <a:br>
              <a:rPr lang="hu-HU" dirty="0"/>
            </a:br>
            <a:r>
              <a:rPr lang="hu-HU" dirty="0"/>
              <a:t>Ez már irodalmi verselemzés szintje, annak megállapítása, hogy pl. a költő negatív képek használata ellenére is derűs hangulatú verset írt.</a:t>
            </a:r>
            <a:endParaRPr lang="hu-HU" b="1" dirty="0"/>
          </a:p>
          <a:p>
            <a:endParaRPr lang="hu-HU" sz="2400" b="1" dirty="0"/>
          </a:p>
          <a:p>
            <a:endParaRPr lang="hu-HU" sz="2400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89A3E5-69FC-AB03-3F14-34C8AC57F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6" y="2512450"/>
            <a:ext cx="11487557" cy="407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59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995</Words>
  <Application>Microsoft Office PowerPoint</Application>
  <PresentationFormat>Szélesvásznú</PresentationFormat>
  <Paragraphs>175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INFODOK  Kft HU13450539</dc:creator>
  <cp:lastModifiedBy>INFODOK  Kft HU13450539</cp:lastModifiedBy>
  <cp:revision>150</cp:revision>
  <dcterms:created xsi:type="dcterms:W3CDTF">2025-08-13T09:55:16Z</dcterms:created>
  <dcterms:modified xsi:type="dcterms:W3CDTF">2025-09-28T15:51:48Z</dcterms:modified>
</cp:coreProperties>
</file>