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6" r:id="rId8"/>
    <p:sldId id="267" r:id="rId9"/>
    <p:sldId id="259" r:id="rId10"/>
    <p:sldId id="268" r:id="rId11"/>
    <p:sldId id="269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3D065-051C-11C0-28C1-5C4E7B80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B183BB-3AA5-49E6-CB70-206A5FE7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407DC-67D1-2485-8D58-3895C7B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11ED4C-65CE-2981-326B-4254F597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B639C-9FE0-5AEC-DDD3-AB55B0C9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8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92287-64D8-BFC3-EC93-7109C672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632558E-8D86-49BD-14CA-1C9062CE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BD39F3-1CEB-4563-A21C-AD7456E7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70770B-EC24-CDAE-E468-7356ABCD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63867B-386B-56BB-3412-1E917443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25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A4197CC-AE9B-DB85-97B9-E79B9B5D0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CB7C3B-2210-34F0-90AE-5030C4B84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71A999-D201-DA4B-57CA-043D8348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5F76D0-10E3-F4F2-FAF9-FE15961E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4C0C2E-EFA4-D998-A8C1-AA5D328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D860B6-D3DA-18E5-7761-982546D7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71A1A0-B728-D310-4AD7-6ECB2A05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2BEBEB-040B-64ED-1F02-3AD73CF3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2AEBC1-8D8F-1421-DAFD-868F61B7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429959-8654-1103-E4F2-BD0D46AE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24B33-CAD4-30FD-E542-249A47C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781218-2E6D-0E6D-278A-A95274AD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C9ECF1-D4B6-BE34-0387-39A2F49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7F0197-A750-20FF-E8A2-8769FCCE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C6B7F-02BB-C5E2-9502-1636C1C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1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DB764-8767-2A27-0078-F622CB2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4BAC2A-CEA7-C325-1C6D-5A401D6E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907828-EC4C-F9F5-3C6E-E9ED8E90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6897E0-5087-82A3-86AA-A3379F23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713B46-6EC7-099A-8AAA-FB6A40F9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F53640-8F10-00A8-B765-1E772DF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6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E0CE1-8673-68A5-22B8-3D245E3D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1A43B9-06A1-BB6C-F8EB-0B78DDB2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2BA0A3-72FB-31D5-76A0-07500DCEF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B79A087-5992-59AA-0D43-37939B13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2D94C2-B4A1-D360-8336-F979AA8BF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D71F6B-44A2-FA50-1B01-C65E05C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D1D1C57-20DF-9A52-67D4-5D499323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354E3A-66D3-65E0-4A84-5B4C240A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376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6D536-C47B-54BA-CCA2-464181DA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649BFF-7226-0FCE-9EE0-46EEFC59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BE61D8-2E71-CA4B-C0FC-4DD7FAD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012ED6D-FE3D-9F30-F07A-58E278C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3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98BAD19-789F-7D39-353D-8877FA46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DCA2719-99D0-336A-E193-63BF6BF1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718E634-2A8C-EA30-05F3-81EF995D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07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138392-8707-1261-EA69-1BD8E88F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05BB5-1ACC-17D2-BCA2-E3FC9145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E2FDC2-4BFC-B6FE-C451-655A863D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1442C1-5B68-72A9-58D9-6F42F736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9F7283-8F90-D780-E60A-9AAD3EE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BD5A9F-E23A-7545-4DBB-2969EAC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4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B0D1D-9FFA-11F9-8EF1-7D2A84C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3CA79ED-1456-5704-0FF8-7E77A1FA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9F8BE6-2C4A-27E6-EA83-80317DA1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C96FB7-F290-7FDF-40C8-25C62E8A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1F24B-ABA6-66ED-911F-D9AF24E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4764A8-B17F-2CDA-D5CC-23AEEDF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3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AC1057-8926-DE2E-7576-772E8C89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F0649-CD86-23FC-2118-B3E17FD9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039F1D-239D-2887-73E4-8D73ABC0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F7DB2-B3B3-4420-9BDA-51761B5F6382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70E78E-E28D-7A34-D28E-F420A72B7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E5D51F-FEF6-1CB6-99AB-5CF23B589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1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isak, ruházat, ég, személy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DFBAAEE1-52F2-5913-F51A-1A11362F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261" y="0"/>
            <a:ext cx="13094261" cy="741871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FEF4A84-20A2-5D1B-DD1B-56C6E2965DB3}"/>
              </a:ext>
            </a:extLst>
          </p:cNvPr>
          <p:cNvSpPr txBox="1"/>
          <p:nvPr/>
        </p:nvSpPr>
        <p:spPr>
          <a:xfrm>
            <a:off x="6730917" y="-40567"/>
            <a:ext cx="5407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Data kihívás (2025, nyár):</a:t>
            </a:r>
            <a:br>
              <a:rPr lang="hu-HU" sz="24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web </a:t>
            </a:r>
            <a:r>
              <a:rPr lang="hu-HU" sz="2400" b="1" dirty="0" err="1">
                <a:solidFill>
                  <a:schemeClr val="bg2">
                    <a:lumMod val="25000"/>
                  </a:schemeClr>
                </a:solidFill>
              </a:rPr>
              <a:t>scraping</a:t>
            </a: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 + AI-os érzelemelemzés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BF4A4EC-FAF0-D60E-E5D6-ACD7EF707423}"/>
              </a:ext>
            </a:extLst>
          </p:cNvPr>
          <p:cNvSpPr txBox="1"/>
          <p:nvPr/>
        </p:nvSpPr>
        <p:spPr>
          <a:xfrm>
            <a:off x="4210355" y="658693"/>
            <a:ext cx="792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Poet.hu oldal verseinek érzelemelemzése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885AC55-AF4A-7307-76CC-C0428D7F7B88}"/>
              </a:ext>
            </a:extLst>
          </p:cNvPr>
          <p:cNvSpPr txBox="1"/>
          <p:nvPr/>
        </p:nvSpPr>
        <p:spPr>
          <a:xfrm>
            <a:off x="10441539" y="1243468"/>
            <a:ext cx="1591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/>
              <a:t>készítette:</a:t>
            </a:r>
          </a:p>
          <a:p>
            <a:pPr algn="r"/>
            <a:r>
              <a:rPr lang="hu-HU" b="1" dirty="0"/>
              <a:t>Kunsági Zsolt</a:t>
            </a:r>
          </a:p>
          <a:p>
            <a:pPr algn="r"/>
            <a:r>
              <a:rPr lang="hu-HU" b="1" dirty="0" err="1"/>
              <a:t>Infodok</a:t>
            </a:r>
            <a:endParaRPr lang="hu-HU" b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AB7E2DD-F04F-678A-19BC-A71BEB72359D}"/>
              </a:ext>
            </a:extLst>
          </p:cNvPr>
          <p:cNvSpPr txBox="1"/>
          <p:nvPr/>
        </p:nvSpPr>
        <p:spPr>
          <a:xfrm>
            <a:off x="4210355" y="1202514"/>
            <a:ext cx="2880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BERT modellel</a:t>
            </a:r>
          </a:p>
        </p:txBody>
      </p:sp>
    </p:spTree>
    <p:extLst>
      <p:ext uri="{BB962C8B-B14F-4D97-AF65-F5344CB8AC3E}">
        <p14:creationId xmlns:p14="http://schemas.microsoft.com/office/powerpoint/2010/main" val="167062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A94EA3D-413E-B8B4-2CD3-55B984350850}"/>
              </a:ext>
            </a:extLst>
          </p:cNvPr>
          <p:cNvSpPr txBox="1"/>
          <p:nvPr/>
        </p:nvSpPr>
        <p:spPr>
          <a:xfrm>
            <a:off x="324051" y="258901"/>
            <a:ext cx="1154389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Fordított vizsgálat</a:t>
            </a:r>
          </a:p>
          <a:p>
            <a:endParaRPr lang="hu-HU" b="1" dirty="0"/>
          </a:p>
          <a:p>
            <a:r>
              <a:rPr lang="hu-HU" b="1" dirty="0"/>
              <a:t>Korábban: </a:t>
            </a:r>
            <a:r>
              <a:rPr lang="hu-HU" dirty="0"/>
              <a:t>A Modell készítéshez (Tanító és Validációs adatok) verseket: </a:t>
            </a:r>
            <a:r>
              <a:rPr lang="hu-HU" b="1" dirty="0"/>
              <a:t>vers_adatok.xlsx </a:t>
            </a:r>
            <a:r>
              <a:rPr lang="hu-HU" dirty="0"/>
              <a:t>fájlba lett mentve.</a:t>
            </a:r>
          </a:p>
          <a:p>
            <a:r>
              <a:rPr lang="hu-HU" dirty="0"/>
              <a:t>Ellenőrzéshez (Teszt) a </a:t>
            </a:r>
            <a:r>
              <a:rPr lang="hu-HU" b="1" dirty="0"/>
              <a:t>ellenorzo_vers_adatok.xlsx </a:t>
            </a:r>
            <a:r>
              <a:rPr lang="hu-HU" dirty="0"/>
              <a:t>fájlt használtam.</a:t>
            </a:r>
          </a:p>
          <a:p>
            <a:endParaRPr lang="hu-HU" dirty="0"/>
          </a:p>
          <a:p>
            <a:r>
              <a:rPr lang="hu-HU" dirty="0"/>
              <a:t>Pontosság: 77.14%</a:t>
            </a:r>
          </a:p>
          <a:p>
            <a:r>
              <a:rPr lang="hu-HU" dirty="0"/>
              <a:t>AUC: 0.8431</a:t>
            </a:r>
          </a:p>
          <a:p>
            <a:r>
              <a:rPr lang="hu-HU" dirty="0" err="1"/>
              <a:t>Precision</a:t>
            </a:r>
            <a:r>
              <a:rPr lang="hu-HU" dirty="0"/>
              <a:t>: 0.8000</a:t>
            </a:r>
          </a:p>
          <a:p>
            <a:r>
              <a:rPr lang="hu-HU" dirty="0" err="1"/>
              <a:t>Recall</a:t>
            </a:r>
            <a:r>
              <a:rPr lang="hu-HU" dirty="0"/>
              <a:t>: 0.7059</a:t>
            </a:r>
          </a:p>
          <a:p>
            <a:r>
              <a:rPr lang="hu-HU" dirty="0"/>
              <a:t>F1: 0.7500</a:t>
            </a:r>
          </a:p>
          <a:p>
            <a:r>
              <a:rPr lang="hu-HU" dirty="0"/>
              <a:t>sz. Pontosság: </a:t>
            </a:r>
            <a:r>
              <a:rPr lang="hu-HU" dirty="0">
                <a:solidFill>
                  <a:srgbClr val="FF0000"/>
                </a:solidFill>
              </a:rPr>
              <a:t>77.63%</a:t>
            </a:r>
          </a:p>
          <a:p>
            <a:endParaRPr lang="hu-HU" dirty="0"/>
          </a:p>
          <a:p>
            <a:r>
              <a:rPr lang="hu-HU" b="1" dirty="0"/>
              <a:t>Most: </a:t>
            </a:r>
            <a:r>
              <a:rPr lang="hu-HU" dirty="0"/>
              <a:t>A Modell készítéshez (Tanító és Validációs adatok) verseket: </a:t>
            </a:r>
            <a:r>
              <a:rPr lang="hu-HU" b="1" dirty="0"/>
              <a:t>ellenorzo_vers_adatok.xlsx </a:t>
            </a:r>
            <a:r>
              <a:rPr lang="hu-HU" dirty="0"/>
              <a:t>fájlba lett mentve.</a:t>
            </a:r>
          </a:p>
          <a:p>
            <a:r>
              <a:rPr lang="hu-HU" dirty="0"/>
              <a:t>Ellenőrzéshez (Teszt) a </a:t>
            </a:r>
            <a:r>
              <a:rPr lang="hu-HU" b="1" dirty="0"/>
              <a:t>vers_adatok.xlsx  </a:t>
            </a:r>
            <a:r>
              <a:rPr lang="hu-HU" dirty="0"/>
              <a:t>fájlt használtam.</a:t>
            </a:r>
          </a:p>
          <a:p>
            <a:r>
              <a:rPr lang="hu-HU" dirty="0">
                <a:solidFill>
                  <a:srgbClr val="FF0000"/>
                </a:solidFill>
              </a:rPr>
              <a:t>Az ellenorzo_vers_adatok.xlsx -t nem néztem át. Nem adattisztítás.</a:t>
            </a:r>
          </a:p>
          <a:p>
            <a:endParaRPr lang="hu-HU" dirty="0"/>
          </a:p>
          <a:p>
            <a:r>
              <a:rPr lang="hu-HU" dirty="0"/>
              <a:t>Pontosság: 76.19%</a:t>
            </a:r>
          </a:p>
          <a:p>
            <a:r>
              <a:rPr lang="hu-HU" dirty="0"/>
              <a:t>AUC: 0.8980</a:t>
            </a:r>
          </a:p>
          <a:p>
            <a:r>
              <a:rPr lang="hu-HU" dirty="0" err="1"/>
              <a:t>Precision</a:t>
            </a:r>
            <a:r>
              <a:rPr lang="hu-HU" dirty="0"/>
              <a:t>: 0.8235</a:t>
            </a:r>
          </a:p>
          <a:p>
            <a:r>
              <a:rPr lang="hu-HU" dirty="0" err="1"/>
              <a:t>Recall</a:t>
            </a:r>
            <a:r>
              <a:rPr lang="hu-HU" dirty="0"/>
              <a:t>: 0.6667</a:t>
            </a:r>
          </a:p>
          <a:p>
            <a:r>
              <a:rPr lang="hu-HU" dirty="0"/>
              <a:t>F1: 0.7368</a:t>
            </a:r>
          </a:p>
          <a:p>
            <a:r>
              <a:rPr lang="hu-HU" dirty="0"/>
              <a:t>sz. Pontosság: </a:t>
            </a:r>
            <a:r>
              <a:rPr lang="hu-HU" dirty="0">
                <a:solidFill>
                  <a:srgbClr val="FF0000"/>
                </a:solidFill>
              </a:rPr>
              <a:t>73.33%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040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57A02D9-82E4-FF40-ADEC-78EB4BEAC68E}"/>
              </a:ext>
            </a:extLst>
          </p:cNvPr>
          <p:cNvSpPr txBox="1"/>
          <p:nvPr/>
        </p:nvSpPr>
        <p:spPr>
          <a:xfrm>
            <a:off x="324051" y="258901"/>
            <a:ext cx="1154389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Saját verseken teszt</a:t>
            </a:r>
          </a:p>
          <a:p>
            <a:endParaRPr lang="hu-HU" b="1" dirty="0"/>
          </a:p>
          <a:p>
            <a:r>
              <a:rPr lang="hu-HU" dirty="0"/>
              <a:t>Vers: </a:t>
            </a:r>
            <a:r>
              <a:rPr lang="hu-HU" dirty="0" err="1"/>
              <a:t>Makesz</a:t>
            </a:r>
            <a:r>
              <a:rPr lang="hu-HU" dirty="0"/>
              <a:t> ma kezd. Kezében keksz. Mit </a:t>
            </a:r>
            <a:r>
              <a:rPr lang="hu-HU" dirty="0" err="1"/>
              <a:t>kapot</a:t>
            </a:r>
            <a:r>
              <a:rPr lang="hu-HU" dirty="0"/>
              <a:t>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</a:p>
          <a:p>
            <a:r>
              <a:rPr lang="hu-HU" dirty="0"/>
              <a:t>Vers: Tudsz, strucc, a szobában ülni? Tudsz, s...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  <a:endParaRPr lang="hu-HU" b="1" dirty="0"/>
          </a:p>
          <a:p>
            <a:r>
              <a:rPr lang="hu-HU" dirty="0"/>
              <a:t>Vers: Szeretem, ha süt rám a Nap. A tóból </a:t>
            </a:r>
            <a:r>
              <a:rPr lang="hu-HU" dirty="0" err="1"/>
              <a:t>kifo</a:t>
            </a:r>
            <a:r>
              <a:rPr lang="hu-HU" dirty="0"/>
              <a:t>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  <a:endParaRPr lang="hu-HU" b="1" dirty="0"/>
          </a:p>
          <a:p>
            <a:r>
              <a:rPr lang="hu-HU" dirty="0"/>
              <a:t>Vers: Kiflit enni volna jó! De nem volt nálam 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</a:p>
          <a:p>
            <a:r>
              <a:rPr lang="hu-HU" dirty="0"/>
              <a:t>Vers: az ég nagyon kék a fű zöld és teli van p...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</a:p>
          <a:p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Vers: Nem tudok focizni. Nem vesz be a csapat....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Predikció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poz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(pozitív) | Valódi: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neg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(negatív)</a:t>
            </a:r>
          </a:p>
          <a:p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Vers: Esik az eső a prolira. Megy a gyerek ovi...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Predikció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poz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(pozitív) | Valódi: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neg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(negatív)</a:t>
            </a:r>
          </a:p>
          <a:p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Vers: Útra keltem megkeresni az Arany-hegyet. ...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Predikció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poz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(pozitív) | Valódi: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neg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(negatív)</a:t>
            </a:r>
          </a:p>
          <a:p>
            <a:endParaRPr lang="hu-HU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hu-HU" dirty="0"/>
              <a:t>A vicces, vidám hangulatúakat jól </a:t>
            </a:r>
            <a:r>
              <a:rPr lang="hu-HU" dirty="0" err="1"/>
              <a:t>prediktálta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Az elégikus, mélabús hangulatúakat is inkább a pozitív kategóriába sorolta.</a:t>
            </a:r>
          </a:p>
        </p:txBody>
      </p:sp>
    </p:spTree>
    <p:extLst>
      <p:ext uri="{BB962C8B-B14F-4D97-AF65-F5344CB8AC3E}">
        <p14:creationId xmlns:p14="http://schemas.microsoft.com/office/powerpoint/2010/main" val="158840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C879A27E-04E1-4F79-F94C-80EC538FA185}"/>
              </a:ext>
            </a:extLst>
          </p:cNvPr>
          <p:cNvSpPr txBox="1"/>
          <p:nvPr/>
        </p:nvSpPr>
        <p:spPr>
          <a:xfrm>
            <a:off x="268448" y="343949"/>
            <a:ext cx="7331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TODO:</a:t>
            </a:r>
          </a:p>
          <a:p>
            <a:endParaRPr lang="hu-HU" b="1" dirty="0"/>
          </a:p>
          <a:p>
            <a:r>
              <a:rPr lang="hu-HU" dirty="0"/>
              <a:t>Magyar versek érzelem elemzésére melyik a legjobb modell: </a:t>
            </a:r>
          </a:p>
          <a:p>
            <a:r>
              <a:rPr lang="hu-HU" dirty="0"/>
              <a:t>NYTK/</a:t>
            </a:r>
            <a:r>
              <a:rPr lang="hu-HU" dirty="0" err="1"/>
              <a:t>sentence-transformers-experimental-hubert-hungarian</a:t>
            </a:r>
            <a:r>
              <a:rPr lang="hu-HU"/>
              <a:t> kipróbál…</a:t>
            </a:r>
            <a:endParaRPr lang="hu-HU" dirty="0"/>
          </a:p>
          <a:p>
            <a:endParaRPr lang="hu-HU" dirty="0"/>
          </a:p>
          <a:p>
            <a:r>
              <a:rPr lang="hu-HU" dirty="0"/>
              <a:t>Finom hangolás után</a:t>
            </a:r>
          </a:p>
        </p:txBody>
      </p:sp>
    </p:spTree>
    <p:extLst>
      <p:ext uri="{BB962C8B-B14F-4D97-AF65-F5344CB8AC3E}">
        <p14:creationId xmlns:p14="http://schemas.microsoft.com/office/powerpoint/2010/main" val="323619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E2641A4-3492-C6F3-95F0-4693693D4121}"/>
              </a:ext>
            </a:extLst>
          </p:cNvPr>
          <p:cNvSpPr txBox="1"/>
          <p:nvPr/>
        </p:nvSpPr>
        <p:spPr>
          <a:xfrm>
            <a:off x="268448" y="343949"/>
            <a:ext cx="92252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További ötletek:</a:t>
            </a:r>
          </a:p>
          <a:p>
            <a:endParaRPr lang="hu-HU" b="1" dirty="0"/>
          </a:p>
          <a:p>
            <a:r>
              <a:rPr lang="hu-HU" dirty="0"/>
              <a:t>A magyar nyelv nehéz, árnyalt kifejezésekre képes nyelv.  </a:t>
            </a:r>
            <a:br>
              <a:rPr lang="hu-HU" dirty="0"/>
            </a:br>
            <a:r>
              <a:rPr lang="hu-HU" dirty="0"/>
              <a:t>További tapasztalatszerzés más területeken.</a:t>
            </a:r>
          </a:p>
          <a:p>
            <a:r>
              <a:rPr lang="hu-HU" dirty="0" err="1"/>
              <a:t>Pl</a:t>
            </a:r>
            <a:r>
              <a:rPr lang="hu-HU" dirty="0"/>
              <a:t>: Cikkek kategorizálása, Kommentek elemzése, Bulling, Indirekt sértő kifejezések szűrése, </a:t>
            </a:r>
            <a:br>
              <a:rPr lang="hu-HU" dirty="0"/>
            </a:br>
            <a:r>
              <a:rPr lang="hu-HU" dirty="0"/>
              <a:t>Fenyegető üzenetek szűrése …</a:t>
            </a:r>
          </a:p>
        </p:txBody>
      </p:sp>
    </p:spTree>
    <p:extLst>
      <p:ext uri="{BB962C8B-B14F-4D97-AF65-F5344CB8AC3E}">
        <p14:creationId xmlns:p14="http://schemas.microsoft.com/office/powerpoint/2010/main" val="75026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5F081-1220-7BFE-3710-22CAE9BA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2680486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959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FDEF0E0-1D38-5193-B7ED-E380D851631D}"/>
              </a:ext>
            </a:extLst>
          </p:cNvPr>
          <p:cNvSpPr txBox="1"/>
          <p:nvPr/>
        </p:nvSpPr>
        <p:spPr>
          <a:xfrm>
            <a:off x="336430" y="207034"/>
            <a:ext cx="107743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Poet.hu</a:t>
            </a:r>
          </a:p>
          <a:p>
            <a:r>
              <a:rPr lang="hu-HU" dirty="0"/>
              <a:t>A </a:t>
            </a:r>
            <a:r>
              <a:rPr lang="hu-HU" b="1" dirty="0"/>
              <a:t>Poet.hu </a:t>
            </a:r>
            <a:r>
              <a:rPr lang="hu-HU" dirty="0"/>
              <a:t>(poet.hu) Magyarország egyik legnagyobb és </a:t>
            </a:r>
            <a:r>
              <a:rPr lang="hu-HU" b="1" dirty="0"/>
              <a:t>leglátogatottabb</a:t>
            </a:r>
            <a:r>
              <a:rPr lang="hu-HU" dirty="0"/>
              <a:t> </a:t>
            </a:r>
            <a:r>
              <a:rPr lang="hu-HU" b="1" dirty="0"/>
              <a:t>amatőr verses oldala</a:t>
            </a:r>
            <a:r>
              <a:rPr lang="hu-HU" dirty="0"/>
              <a:t>, több mint </a:t>
            </a:r>
            <a:br>
              <a:rPr lang="hu-HU" dirty="0"/>
            </a:br>
            <a:r>
              <a:rPr lang="hu-HU" dirty="0"/>
              <a:t>38 000 regisztrált felhasználóval és naponta átlagosan 10 000 egyedi látogatóval (2016. májusi adatok).</a:t>
            </a:r>
          </a:p>
          <a:p>
            <a:r>
              <a:rPr lang="hu-HU" b="1" dirty="0"/>
              <a:t>Poet.hu tapasztalat: </a:t>
            </a:r>
            <a:r>
              <a:rPr lang="hu-HU" dirty="0"/>
              <a:t>költői álnéven én is küldtem be verseket. Kedves, támogató közösség az oldalon.</a:t>
            </a:r>
          </a:p>
          <a:p>
            <a:endParaRPr lang="hu-HU" dirty="0"/>
          </a:p>
          <a:p>
            <a:r>
              <a:rPr lang="hu-HU" b="1" dirty="0"/>
              <a:t>Projekt cél: BERT modellel érzelemelemzés. </a:t>
            </a:r>
            <a:r>
              <a:rPr lang="hu-HU" dirty="0"/>
              <a:t>Érdekelt egy olyan megoldás megvalósítása, ahol nem használok külső szolgáltatást (</a:t>
            </a:r>
            <a:r>
              <a:rPr lang="hu-HU" dirty="0" err="1"/>
              <a:t>ChatGPT</a:t>
            </a:r>
            <a:r>
              <a:rPr lang="hu-HU" dirty="0"/>
              <a:t>). </a:t>
            </a:r>
            <a:r>
              <a:rPr lang="hu-HU" dirty="0" err="1"/>
              <a:t>Pl</a:t>
            </a:r>
            <a:r>
              <a:rPr lang="hu-HU" dirty="0"/>
              <a:t>: nagy mennyiségű adat feldolgozása esetén hasznos. (Többször 20-30x futtattam le a kódot. Nem fogyasztottam </a:t>
            </a:r>
            <a:r>
              <a:rPr lang="hu-HU" dirty="0" err="1"/>
              <a:t>tokent</a:t>
            </a:r>
            <a:r>
              <a:rPr lang="hu-HU" dirty="0"/>
              <a:t>.)</a:t>
            </a:r>
          </a:p>
          <a:p>
            <a:endParaRPr lang="hu-HU" dirty="0"/>
          </a:p>
          <a:p>
            <a:r>
              <a:rPr lang="hu-HU" b="1" dirty="0"/>
              <a:t>Kezdeti célkitűzés:</a:t>
            </a:r>
          </a:p>
          <a:p>
            <a:r>
              <a:rPr lang="hu-HU" sz="2400" b="1" dirty="0"/>
              <a:t>Az AI -program el tudja-e dönteni, hogy egy vers Pozitív vagy Negatív hangulatú, kategóriájú?</a:t>
            </a:r>
          </a:p>
          <a:p>
            <a:endParaRPr lang="hu-HU" dirty="0"/>
          </a:p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Google </a:t>
            </a:r>
            <a:r>
              <a:rPr lang="hu-HU" dirty="0" err="1"/>
              <a:t>Colab</a:t>
            </a:r>
            <a:r>
              <a:rPr lang="hu-HU" dirty="0"/>
              <a:t> </a:t>
            </a:r>
            <a:r>
              <a:rPr lang="hu-HU" dirty="0" err="1"/>
              <a:t>Notebooks</a:t>
            </a:r>
            <a:r>
              <a:rPr lang="hu-HU" dirty="0"/>
              <a:t>-ban oldottam meg a </a:t>
            </a:r>
            <a:r>
              <a:rPr lang="hu-HU" dirty="0" err="1"/>
              <a:t>Beautiful</a:t>
            </a:r>
            <a:r>
              <a:rPr lang="hu-HU" dirty="0"/>
              <a:t> </a:t>
            </a:r>
            <a:r>
              <a:rPr lang="hu-HU" dirty="0" err="1"/>
              <a:t>Soup</a:t>
            </a:r>
            <a:r>
              <a:rPr lang="hu-HU" dirty="0"/>
              <a:t> könyvtárral.</a:t>
            </a:r>
          </a:p>
          <a:p>
            <a:r>
              <a:rPr lang="hu-HU" dirty="0"/>
              <a:t>Weboldal linkek, CSS osztálynevek szerint találtam meg az adatokat.</a:t>
            </a:r>
            <a:br>
              <a:rPr lang="hu-HU" dirty="0"/>
            </a:br>
            <a:r>
              <a:rPr lang="hu-HU" b="1" dirty="0"/>
              <a:t>Tapasztalat</a:t>
            </a:r>
            <a:r>
              <a:rPr lang="hu-HU" dirty="0"/>
              <a:t>: ha nem Google felől érkezett a nagy mennyiségű adatletöltés, akkor a Poet.hu szerver egy idő után időtúllépés zárja a kapcsolatot.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1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39E0D87-7441-2025-54B3-5D51681BCAA1}"/>
              </a:ext>
            </a:extLst>
          </p:cNvPr>
          <p:cNvSpPr txBox="1"/>
          <p:nvPr/>
        </p:nvSpPr>
        <p:spPr>
          <a:xfrm>
            <a:off x="327804" y="224286"/>
            <a:ext cx="11434669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Poet.hu Érzelmek oldalán (poet.hu/</a:t>
            </a:r>
            <a:r>
              <a:rPr lang="hu-HU" dirty="0" err="1"/>
              <a:t>Erzelmek</a:t>
            </a:r>
            <a:r>
              <a:rPr lang="hu-HU" dirty="0"/>
              <a:t>/) a </a:t>
            </a:r>
          </a:p>
          <a:p>
            <a:br>
              <a:rPr lang="hu-HU" dirty="0"/>
            </a:br>
            <a:r>
              <a:rPr lang="hu-HU" dirty="0"/>
              <a:t>Pozitív kategóriájú versek: </a:t>
            </a:r>
            <a:r>
              <a:rPr lang="hu-HU" b="1" dirty="0"/>
              <a:t>Szeretet, Boldogság, Bizalom, Mosoly</a:t>
            </a:r>
          </a:p>
          <a:p>
            <a:endParaRPr lang="hu-HU" b="1" dirty="0"/>
          </a:p>
          <a:p>
            <a:r>
              <a:rPr lang="hu-HU" dirty="0"/>
              <a:t>Negatív versek: </a:t>
            </a:r>
            <a:r>
              <a:rPr lang="hu-HU" b="1" dirty="0"/>
              <a:t>Félelem, Sírás, Fájdalom, Szenvedés </a:t>
            </a:r>
            <a:r>
              <a:rPr lang="hu-HU" dirty="0"/>
              <a:t>kategóriában találhatók.</a:t>
            </a:r>
          </a:p>
          <a:p>
            <a:endParaRPr lang="hu-HU" dirty="0"/>
          </a:p>
          <a:p>
            <a:r>
              <a:rPr lang="hu-HU" dirty="0"/>
              <a:t>(Éles szétválasztás, az elégikus, melankolikus hangulatúakat, kategóriába tartozókat nem vettem bele.)</a:t>
            </a:r>
          </a:p>
          <a:p>
            <a:endParaRPr lang="hu-HU" dirty="0"/>
          </a:p>
          <a:p>
            <a:r>
              <a:rPr lang="hu-HU" dirty="0"/>
              <a:t>A Modell készítéshez (Tanító és Validációs adatok) verseket: </a:t>
            </a:r>
            <a:r>
              <a:rPr lang="hu-HU" b="1" dirty="0"/>
              <a:t>vers_adatok.xlsx </a:t>
            </a:r>
            <a:r>
              <a:rPr lang="hu-HU" dirty="0"/>
              <a:t>fájlba lett mentve.</a:t>
            </a:r>
          </a:p>
          <a:p>
            <a:r>
              <a:rPr lang="hu-HU" dirty="0"/>
              <a:t>Ellenőrzéshez (Teszt) a </a:t>
            </a:r>
            <a:r>
              <a:rPr lang="hu-HU" b="1" dirty="0"/>
              <a:t>ellenorzo_vers_adatok.xlsx </a:t>
            </a:r>
            <a:r>
              <a:rPr lang="hu-HU" dirty="0"/>
              <a:t>fájlt használtam.</a:t>
            </a:r>
          </a:p>
          <a:p>
            <a:endParaRPr lang="hu-HU" dirty="0"/>
          </a:p>
          <a:p>
            <a:r>
              <a:rPr lang="hu-HU" dirty="0"/>
              <a:t>Az Excel fájlok oszlopai: </a:t>
            </a:r>
            <a:r>
              <a:rPr lang="hu-HU" b="1" dirty="0"/>
              <a:t>Típus (pozitív/negatív) </a:t>
            </a:r>
            <a:r>
              <a:rPr lang="hu-HU" dirty="0"/>
              <a:t>, Szerző, Cím, </a:t>
            </a:r>
            <a:r>
              <a:rPr lang="hu-HU" b="1" dirty="0"/>
              <a:t>Vers</a:t>
            </a:r>
            <a:r>
              <a:rPr lang="hu-HU" dirty="0"/>
              <a:t>, Link.</a:t>
            </a:r>
          </a:p>
          <a:p>
            <a:endParaRPr lang="hu-HU" dirty="0"/>
          </a:p>
          <a:p>
            <a:r>
              <a:rPr lang="hu-HU" b="1" dirty="0"/>
              <a:t>Adattisztítás: </a:t>
            </a:r>
            <a:r>
              <a:rPr lang="hu-HU" dirty="0"/>
              <a:t>A Modell készítéshez használt adatoknál (vers_adatok.xlsx) a Pozitív besorolású verseket átnéztem, </a:t>
            </a:r>
            <a:br>
              <a:rPr lang="hu-HU" dirty="0"/>
            </a:br>
            <a:r>
              <a:rPr lang="hu-HU" dirty="0"/>
              <a:t>a köztük a negatív hangulatúakat OFF jelzővel láttam el (kivettem). (további szűrések: kizárások, </a:t>
            </a:r>
            <a:r>
              <a:rPr lang="hu-HU" dirty="0" err="1"/>
              <a:t>duplikációk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b="1" dirty="0"/>
              <a:t>Kiegyensúlyozás: </a:t>
            </a:r>
            <a:r>
              <a:rPr lang="hu-HU" dirty="0"/>
              <a:t>Pozitív versek száma: </a:t>
            </a:r>
            <a:r>
              <a:rPr lang="hu-HU" b="1" dirty="0"/>
              <a:t>88</a:t>
            </a:r>
            <a:r>
              <a:rPr lang="hu-HU" dirty="0"/>
              <a:t>, Negatív versek: </a:t>
            </a:r>
            <a:r>
              <a:rPr lang="hu-HU" b="1" dirty="0"/>
              <a:t>88</a:t>
            </a:r>
            <a:r>
              <a:rPr lang="hu-HU" dirty="0"/>
              <a:t>  (</a:t>
            </a:r>
            <a:r>
              <a:rPr lang="hu-HU" dirty="0" err="1"/>
              <a:t>DataFrame</a:t>
            </a:r>
            <a:r>
              <a:rPr lang="hu-HU" dirty="0"/>
              <a:t> műveletek, hogy egyforma legyen)</a:t>
            </a:r>
          </a:p>
          <a:p>
            <a:r>
              <a:rPr lang="hu-HU" dirty="0" err="1"/>
              <a:t>Train</a:t>
            </a:r>
            <a:r>
              <a:rPr lang="hu-HU" dirty="0"/>
              <a:t> halmaz mérete: </a:t>
            </a:r>
            <a:r>
              <a:rPr lang="hu-HU" b="1" dirty="0"/>
              <a:t>140</a:t>
            </a:r>
            <a:r>
              <a:rPr lang="hu-HU" dirty="0"/>
              <a:t>, Validációs halmaz mérete: </a:t>
            </a:r>
            <a:r>
              <a:rPr lang="hu-HU" b="1" dirty="0"/>
              <a:t>36</a:t>
            </a:r>
            <a:r>
              <a:rPr lang="hu-HU" dirty="0"/>
              <a:t> (80%-20% -os elosztás)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723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3CD8D9B-788C-B9C0-E7E5-84EB86FF11D1}"/>
              </a:ext>
            </a:extLst>
          </p:cNvPr>
          <p:cNvSpPr txBox="1"/>
          <p:nvPr/>
        </p:nvSpPr>
        <p:spPr>
          <a:xfrm>
            <a:off x="327804" y="224286"/>
            <a:ext cx="1062893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BERT modell</a:t>
            </a:r>
          </a:p>
          <a:p>
            <a:r>
              <a:rPr lang="hu-HU" dirty="0"/>
              <a:t>(</a:t>
            </a:r>
            <a:r>
              <a:rPr lang="hu-HU" dirty="0" err="1"/>
              <a:t>Bidirectional</a:t>
            </a:r>
            <a:r>
              <a:rPr lang="hu-HU" dirty="0"/>
              <a:t> </a:t>
            </a:r>
            <a:r>
              <a:rPr lang="hu-HU" dirty="0" err="1"/>
              <a:t>Encoder</a:t>
            </a:r>
            <a:r>
              <a:rPr lang="hu-HU" dirty="0"/>
              <a:t> </a:t>
            </a:r>
            <a:r>
              <a:rPr lang="hu-HU" dirty="0" err="1"/>
              <a:t>Representations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Transformers)</a:t>
            </a:r>
          </a:p>
          <a:p>
            <a:r>
              <a:rPr lang="hu-HU" dirty="0"/>
              <a:t>Google AI, 2018</a:t>
            </a:r>
            <a:br>
              <a:rPr lang="hu-HU" dirty="0"/>
            </a:br>
            <a:endParaRPr lang="hu-HU" dirty="0"/>
          </a:p>
          <a:p>
            <a:r>
              <a:rPr lang="hu-HU" dirty="0"/>
              <a:t>BERT modell a </a:t>
            </a:r>
            <a:r>
              <a:rPr lang="hu-HU" b="1" dirty="0" err="1"/>
              <a:t>Transformer</a:t>
            </a:r>
            <a:r>
              <a:rPr lang="hu-HU" dirty="0"/>
              <a:t> </a:t>
            </a:r>
            <a:r>
              <a:rPr lang="hu-HU" b="1" dirty="0"/>
              <a:t>neurális hálózati struktúrán alapul</a:t>
            </a:r>
            <a:r>
              <a:rPr lang="hu-HU" dirty="0"/>
              <a:t>, amely jól kezeli </a:t>
            </a:r>
            <a:br>
              <a:rPr lang="hu-HU" dirty="0"/>
            </a:br>
            <a:r>
              <a:rPr lang="hu-HU" dirty="0"/>
              <a:t>a szöveges adatokban lévő hosszú összefüggéseket.</a:t>
            </a:r>
          </a:p>
          <a:p>
            <a:endParaRPr lang="hu-HU" dirty="0"/>
          </a:p>
          <a:p>
            <a:r>
              <a:rPr lang="hu-HU" b="1" dirty="0" err="1"/>
              <a:t>Bidirectional</a:t>
            </a:r>
            <a:r>
              <a:rPr lang="hu-HU" b="1" dirty="0"/>
              <a:t> (</a:t>
            </a:r>
            <a:r>
              <a:rPr lang="hu-HU" b="1" dirty="0" err="1"/>
              <a:t>kétirányú</a:t>
            </a:r>
            <a:r>
              <a:rPr lang="hu-HU" b="1" dirty="0"/>
              <a:t>) kontextus</a:t>
            </a:r>
            <a:r>
              <a:rPr lang="hu-HU" dirty="0"/>
              <a:t>: A korábbi modell csak balról jobbra olvasta a szöveget, </a:t>
            </a:r>
            <a:br>
              <a:rPr lang="hu-HU" dirty="0"/>
            </a:br>
            <a:r>
              <a:rPr lang="hu-HU" dirty="0"/>
              <a:t>míg BERT </a:t>
            </a:r>
            <a:r>
              <a:rPr lang="hu-HU" b="1" dirty="0"/>
              <a:t>egyszerre veszi figyelembe a szavak bal és jobb kontextusát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BERT modell előre betanított (</a:t>
            </a:r>
            <a:r>
              <a:rPr lang="hu-HU" b="1" dirty="0" err="1"/>
              <a:t>pre-trained</a:t>
            </a:r>
            <a:r>
              <a:rPr lang="hu-HU" b="1" dirty="0"/>
              <a:t>)</a:t>
            </a:r>
            <a:r>
              <a:rPr lang="hu-HU" dirty="0"/>
              <a:t> modell. Már nagy mennyiségű szövegen megtanították neki </a:t>
            </a:r>
          </a:p>
          <a:p>
            <a:r>
              <a:rPr lang="hu-HU" dirty="0"/>
              <a:t>a nyelv általános mintáit és szabályszerűségeit.</a:t>
            </a:r>
          </a:p>
          <a:p>
            <a:endParaRPr lang="hu-HU" dirty="0"/>
          </a:p>
          <a:p>
            <a:r>
              <a:rPr lang="hu-HU" b="1" dirty="0"/>
              <a:t>A BERT modellnek a 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 </a:t>
            </a:r>
            <a:r>
              <a:rPr lang="hu-HU" dirty="0"/>
              <a:t>változatát használtam (magyar nyelvre optimalizált, </a:t>
            </a:r>
          </a:p>
          <a:p>
            <a:r>
              <a:rPr lang="hu-HU" i="1" dirty="0" err="1"/>
              <a:t>pre-trained</a:t>
            </a:r>
            <a:r>
              <a:rPr lang="hu-HU" dirty="0"/>
              <a:t> BERT-típusú modell.)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47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28AAB31-A79E-5496-5B24-AC4EF5F30849}"/>
              </a:ext>
            </a:extLst>
          </p:cNvPr>
          <p:cNvSpPr txBox="1"/>
          <p:nvPr/>
        </p:nvSpPr>
        <p:spPr>
          <a:xfrm>
            <a:off x="327804" y="224286"/>
            <a:ext cx="104049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Érzelemelemzés BERT-alapú modell segítségével</a:t>
            </a:r>
            <a:endParaRPr lang="hu-HU" b="1" dirty="0"/>
          </a:p>
          <a:p>
            <a:r>
              <a:rPr lang="hu-HU" b="1" dirty="0"/>
              <a:t>(SZTAKI-HLT/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-cc)</a:t>
            </a:r>
          </a:p>
          <a:p>
            <a:r>
              <a:rPr lang="hu-HU" b="1" dirty="0" err="1"/>
              <a:t>Fine-tuning</a:t>
            </a:r>
            <a:r>
              <a:rPr lang="hu-HU" b="1" dirty="0"/>
              <a:t>: </a:t>
            </a:r>
            <a:r>
              <a:rPr lang="hu-HU" dirty="0"/>
              <a:t>Előre betanított modell egy adott feladatra hangolása</a:t>
            </a:r>
          </a:p>
          <a:p>
            <a:r>
              <a:rPr lang="hu-HU" b="1" dirty="0"/>
              <a:t>Beállítások: </a:t>
            </a:r>
          </a:p>
          <a:p>
            <a:r>
              <a:rPr lang="hu-HU" b="1" dirty="0" err="1"/>
              <a:t>Epoch</a:t>
            </a:r>
            <a:r>
              <a:rPr lang="hu-HU" dirty="0"/>
              <a:t> =</a:t>
            </a:r>
            <a:r>
              <a:rPr lang="hu-HU" b="1" dirty="0"/>
              <a:t>8</a:t>
            </a:r>
            <a:r>
              <a:rPr lang="hu-HU" dirty="0"/>
              <a:t> (Kísérleteztem: 5,6,7,8,9 beállításokkal)</a:t>
            </a:r>
          </a:p>
          <a:p>
            <a:r>
              <a:rPr lang="hu-HU" dirty="0"/>
              <a:t>1 </a:t>
            </a:r>
            <a:r>
              <a:rPr lang="hu-HU" b="1" dirty="0" err="1"/>
              <a:t>epoch</a:t>
            </a:r>
            <a:r>
              <a:rPr lang="hu-HU" dirty="0"/>
              <a:t> azt jelenti, a modell </a:t>
            </a:r>
            <a:r>
              <a:rPr lang="hu-HU" b="1" dirty="0"/>
              <a:t>egyszer teljesen végigmegy az egész tanító adathalmazon</a:t>
            </a:r>
            <a:r>
              <a:rPr lang="hu-HU" dirty="0"/>
              <a:t>.</a:t>
            </a:r>
          </a:p>
          <a:p>
            <a:r>
              <a:rPr lang="hu-HU" b="1" dirty="0" err="1"/>
              <a:t>Learning</a:t>
            </a:r>
            <a:r>
              <a:rPr lang="hu-HU" b="1" dirty="0"/>
              <a:t> </a:t>
            </a:r>
            <a:r>
              <a:rPr lang="hu-HU" b="1" dirty="0" err="1"/>
              <a:t>rate</a:t>
            </a:r>
            <a:r>
              <a:rPr lang="hu-HU" b="1" dirty="0"/>
              <a:t> </a:t>
            </a:r>
            <a:r>
              <a:rPr lang="hu-HU" dirty="0"/>
              <a:t>= </a:t>
            </a:r>
            <a:r>
              <a:rPr lang="hu-HU" b="1" dirty="0"/>
              <a:t>5e-6</a:t>
            </a:r>
          </a:p>
          <a:p>
            <a:r>
              <a:rPr lang="hu-HU" dirty="0"/>
              <a:t>A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 azt határozza meg, hogy a modell mekkora lépésekben változtatja </a:t>
            </a:r>
            <a:br>
              <a:rPr lang="hu-HU" dirty="0"/>
            </a:br>
            <a:r>
              <a:rPr lang="hu-HU" dirty="0"/>
              <a:t>a súlyait az optimalizálás során.</a:t>
            </a:r>
          </a:p>
          <a:p>
            <a:r>
              <a:rPr lang="hu-HU" b="1" dirty="0"/>
              <a:t>Batch </a:t>
            </a:r>
            <a:r>
              <a:rPr lang="hu-HU" b="1" dirty="0" err="1"/>
              <a:t>size</a:t>
            </a:r>
            <a:r>
              <a:rPr lang="hu-HU" b="1" dirty="0"/>
              <a:t>: </a:t>
            </a:r>
            <a:r>
              <a:rPr lang="hu-HU" dirty="0"/>
              <a:t>egyszerre hány tanítópéldát adunk be a neurális hálónak, mielőtt frissíti a súlyait.</a:t>
            </a:r>
            <a:r>
              <a:rPr lang="hu-HU" b="1" dirty="0"/>
              <a:t> </a:t>
            </a:r>
          </a:p>
          <a:p>
            <a:endParaRPr lang="hu-HU" b="1" dirty="0"/>
          </a:p>
          <a:p>
            <a:r>
              <a:rPr lang="hu-HU" b="1" dirty="0"/>
              <a:t>Az adatokkal (versekkel) tanítás</a:t>
            </a:r>
            <a:br>
              <a:rPr lang="hu-HU" b="1" dirty="0"/>
            </a:br>
            <a:r>
              <a:rPr lang="hu-HU" b="1" dirty="0"/>
              <a:t> (</a:t>
            </a:r>
            <a:r>
              <a:rPr lang="hu-HU" b="1" dirty="0" err="1"/>
              <a:t>Fine-tuning</a:t>
            </a:r>
            <a:r>
              <a:rPr lang="hu-HU" b="1" dirty="0"/>
              <a:t> ) :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  <p:pic>
        <p:nvPicPr>
          <p:cNvPr id="8" name="Kép 7" descr="A képen szöveg, képernyőkép, szám, Betűtípu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47EFD86C-17D8-D372-E124-2C3FF3484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12" y="3583561"/>
            <a:ext cx="5682322" cy="316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03B88F36-4327-F785-A23E-196663E99DBD}"/>
              </a:ext>
            </a:extLst>
          </p:cNvPr>
          <p:cNvSpPr txBox="1"/>
          <p:nvPr/>
        </p:nvSpPr>
        <p:spPr>
          <a:xfrm>
            <a:off x="446594" y="422787"/>
            <a:ext cx="10077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BERT modell tanítás görbéje (8 </a:t>
            </a:r>
            <a:r>
              <a:rPr lang="hu-HU" b="1" dirty="0" err="1"/>
              <a:t>epoch</a:t>
            </a:r>
            <a:r>
              <a:rPr lang="hu-HU" b="1" dirty="0"/>
              <a:t>)</a:t>
            </a:r>
          </a:p>
          <a:p>
            <a:r>
              <a:rPr lang="hu-HU" dirty="0"/>
              <a:t>A modell jól tanul, a </a:t>
            </a:r>
            <a:r>
              <a:rPr lang="hu-HU" b="1" dirty="0" err="1"/>
              <a:t>Train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fokozatosan csökken</a:t>
            </a:r>
            <a:r>
              <a:rPr lang="hu-HU" b="1" dirty="0"/>
              <a:t>.</a:t>
            </a:r>
          </a:p>
          <a:p>
            <a:r>
              <a:rPr lang="hu-HU" dirty="0"/>
              <a:t>A </a:t>
            </a:r>
            <a:r>
              <a:rPr lang="hu-HU" b="1" dirty="0" err="1"/>
              <a:t>Validation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görbe is fokozatosan csökken,  nem kezd emelkedni. Nem tanulta túl az adatokat.  </a:t>
            </a:r>
          </a:p>
        </p:txBody>
      </p:sp>
      <p:pic>
        <p:nvPicPr>
          <p:cNvPr id="3" name="Kép 2" descr="A képen sor, szöveg, Diagram, diagram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A4C126F7-F380-9ADE-76A6-460068045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4" y="1561411"/>
            <a:ext cx="7507703" cy="51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9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6C7613C-16B4-8982-D6B6-D24DFFA9CC77}"/>
              </a:ext>
            </a:extLst>
          </p:cNvPr>
          <p:cNvSpPr txBox="1"/>
          <p:nvPr/>
        </p:nvSpPr>
        <p:spPr>
          <a:xfrm>
            <a:off x="227799" y="206943"/>
            <a:ext cx="115438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finomhangolt (</a:t>
            </a:r>
            <a:r>
              <a:rPr lang="hu-HU" b="1" dirty="0" err="1"/>
              <a:t>Fine-tuning</a:t>
            </a:r>
            <a:r>
              <a:rPr lang="hu-HU" b="1" dirty="0"/>
              <a:t> ) </a:t>
            </a:r>
            <a:r>
              <a:rPr lang="hu-HU" dirty="0"/>
              <a:t>BERT modell, tanítás</a:t>
            </a:r>
            <a:r>
              <a:rPr lang="hu-HU" b="1" dirty="0"/>
              <a:t> értékelése</a:t>
            </a:r>
          </a:p>
          <a:p>
            <a:endParaRPr lang="hu-HU" b="1" dirty="0"/>
          </a:p>
          <a:p>
            <a:r>
              <a:rPr lang="hu-HU" b="1" dirty="0" err="1"/>
              <a:t>Accuracy</a:t>
            </a:r>
            <a:r>
              <a:rPr lang="hu-HU" dirty="0"/>
              <a:t> (Pontosság): 77.14%</a:t>
            </a:r>
          </a:p>
          <a:p>
            <a:r>
              <a:rPr lang="hu-HU" dirty="0"/>
              <a:t>(Hányat talált el a modell a tanítás során)</a:t>
            </a:r>
          </a:p>
          <a:p>
            <a:r>
              <a:rPr lang="hu-HU" b="1" dirty="0"/>
              <a:t>AUC</a:t>
            </a:r>
            <a:r>
              <a:rPr lang="hu-HU" dirty="0"/>
              <a:t>: 0.84 </a:t>
            </a:r>
          </a:p>
          <a:p>
            <a:r>
              <a:rPr lang="hu-HU" dirty="0"/>
              <a:t>(Modell mennyire tudja megkülönböztetni a pozitív és negatív osztályokat. 84% esély )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 err="1"/>
              <a:t>Precision</a:t>
            </a:r>
            <a:r>
              <a:rPr lang="hu-HU" dirty="0"/>
              <a:t>: 0.80</a:t>
            </a:r>
          </a:p>
          <a:p>
            <a:r>
              <a:rPr lang="hu-HU" dirty="0"/>
              <a:t>(Modell által pozitívnak jelzett példák 80%-a valóban pozitív volt.)</a:t>
            </a:r>
          </a:p>
          <a:p>
            <a:r>
              <a:rPr lang="hu-HU" b="1" dirty="0" err="1"/>
              <a:t>Recall</a:t>
            </a:r>
            <a:r>
              <a:rPr lang="hu-HU" b="1" dirty="0"/>
              <a:t>: </a:t>
            </a:r>
            <a:r>
              <a:rPr lang="hu-HU" dirty="0"/>
              <a:t>0.7059</a:t>
            </a:r>
          </a:p>
          <a:p>
            <a:r>
              <a:rPr lang="hu-HU" dirty="0"/>
              <a:t>(Modell a valódi pozitív esetek 70,59% -t megtalálta.</a:t>
            </a:r>
          </a:p>
          <a:p>
            <a:r>
              <a:rPr lang="hu-HU" b="1" dirty="0"/>
              <a:t>F1</a:t>
            </a:r>
            <a:r>
              <a:rPr lang="hu-HU" dirty="0"/>
              <a:t>: 0.7500</a:t>
            </a:r>
          </a:p>
          <a:p>
            <a:r>
              <a:rPr lang="hu-HU" dirty="0"/>
              <a:t>(</a:t>
            </a:r>
            <a:r>
              <a:rPr lang="hu-HU" dirty="0" err="1"/>
              <a:t>Precision</a:t>
            </a:r>
            <a:r>
              <a:rPr lang="hu-HU" dirty="0"/>
              <a:t> és a </a:t>
            </a:r>
            <a:r>
              <a:rPr lang="hu-HU" dirty="0" err="1"/>
              <a:t>Recall</a:t>
            </a:r>
            <a:r>
              <a:rPr lang="hu-HU" dirty="0"/>
              <a:t> harmonikus átlaga. Kiegyensúlyozatlan osztályoknál jobb összegző mutató, mint az </a:t>
            </a:r>
            <a:r>
              <a:rPr lang="hu-HU" dirty="0" err="1"/>
              <a:t>Accuracy</a:t>
            </a:r>
            <a:r>
              <a:rPr lang="hu-HU" dirty="0"/>
              <a:t>.)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TODO: </a:t>
            </a:r>
            <a:r>
              <a:rPr lang="hu-HU" dirty="0" err="1"/>
              <a:t>jupyter</a:t>
            </a:r>
            <a:r>
              <a:rPr lang="hu-HU"/>
              <a:t> notebook </a:t>
            </a:r>
            <a:r>
              <a:rPr lang="hu-HU" dirty="0"/>
              <a:t>HTML?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460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215457E2-EC25-AA11-D409-EEEF1B88DF10}"/>
              </a:ext>
            </a:extLst>
          </p:cNvPr>
          <p:cNvSpPr txBox="1"/>
          <p:nvPr/>
        </p:nvSpPr>
        <p:spPr>
          <a:xfrm>
            <a:off x="227799" y="206943"/>
            <a:ext cx="115438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finomhangolt (</a:t>
            </a:r>
            <a:r>
              <a:rPr lang="hu-HU" b="1" dirty="0" err="1"/>
              <a:t>Fine-tuning</a:t>
            </a:r>
            <a:r>
              <a:rPr lang="hu-HU" b="1" dirty="0"/>
              <a:t> ) </a:t>
            </a:r>
            <a:r>
              <a:rPr lang="hu-HU" dirty="0"/>
              <a:t>BERT modell, tanítás</a:t>
            </a:r>
            <a:r>
              <a:rPr lang="hu-HU" b="1" dirty="0"/>
              <a:t> értékelése</a:t>
            </a:r>
          </a:p>
          <a:p>
            <a:endParaRPr lang="hu-HU" b="1" dirty="0"/>
          </a:p>
          <a:p>
            <a:r>
              <a:rPr lang="hu-HU" b="1" dirty="0" err="1"/>
              <a:t>Accuracy</a:t>
            </a:r>
            <a:r>
              <a:rPr lang="hu-HU" dirty="0"/>
              <a:t> (Pontosság): 77.14%</a:t>
            </a:r>
          </a:p>
          <a:p>
            <a:r>
              <a:rPr lang="hu-HU" dirty="0"/>
              <a:t>(Hányat talált el a modell a tanítás során)</a:t>
            </a:r>
          </a:p>
          <a:p>
            <a:r>
              <a:rPr lang="hu-HU" b="1" dirty="0"/>
              <a:t>AUC</a:t>
            </a:r>
            <a:r>
              <a:rPr lang="hu-HU" dirty="0"/>
              <a:t>: 0.84 </a:t>
            </a:r>
          </a:p>
          <a:p>
            <a:r>
              <a:rPr lang="hu-HU" dirty="0"/>
              <a:t>(Modell mennyire tudja megkülönböztetni a pozitív és negatív osztályokat. 84% esély )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 err="1"/>
              <a:t>Precision</a:t>
            </a:r>
            <a:r>
              <a:rPr lang="hu-HU" dirty="0"/>
              <a:t>: 0.80</a:t>
            </a:r>
          </a:p>
          <a:p>
            <a:r>
              <a:rPr lang="hu-HU" dirty="0"/>
              <a:t>(Modell által pozitívnak jelzett példák 80%-a valóban pozitív volt.)</a:t>
            </a:r>
          </a:p>
          <a:p>
            <a:r>
              <a:rPr lang="hu-HU" b="1" dirty="0" err="1"/>
              <a:t>Recall</a:t>
            </a:r>
            <a:r>
              <a:rPr lang="hu-HU" b="1" dirty="0"/>
              <a:t>: </a:t>
            </a:r>
            <a:r>
              <a:rPr lang="hu-HU" dirty="0"/>
              <a:t>0.7059</a:t>
            </a:r>
          </a:p>
          <a:p>
            <a:r>
              <a:rPr lang="hu-HU" dirty="0"/>
              <a:t>(Modell a valódi pozitív esetek 70,59% -t megtalálta.</a:t>
            </a:r>
          </a:p>
          <a:p>
            <a:r>
              <a:rPr lang="hu-HU" b="1" dirty="0"/>
              <a:t>F1</a:t>
            </a:r>
            <a:r>
              <a:rPr lang="hu-HU" dirty="0"/>
              <a:t>: 0.7500</a:t>
            </a:r>
          </a:p>
          <a:p>
            <a:r>
              <a:rPr lang="hu-HU" dirty="0"/>
              <a:t>(</a:t>
            </a:r>
            <a:r>
              <a:rPr lang="hu-HU" dirty="0" err="1"/>
              <a:t>Precision</a:t>
            </a:r>
            <a:r>
              <a:rPr lang="hu-HU" dirty="0"/>
              <a:t> és a </a:t>
            </a:r>
            <a:r>
              <a:rPr lang="hu-HU" dirty="0" err="1"/>
              <a:t>Recall</a:t>
            </a:r>
            <a:r>
              <a:rPr lang="hu-HU" dirty="0"/>
              <a:t> harmonikus átlaga. Kiegyensúlyozatlan osztályoknál jobb összegző mutató, mint az </a:t>
            </a:r>
            <a:r>
              <a:rPr lang="hu-HU" dirty="0" err="1"/>
              <a:t>Accuracy</a:t>
            </a:r>
            <a:r>
              <a:rPr lang="hu-HU" dirty="0"/>
              <a:t>.)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(</a:t>
            </a:r>
            <a:r>
              <a:rPr lang="hu-HU" dirty="0" err="1"/>
              <a:t>Jupyter</a:t>
            </a:r>
            <a:r>
              <a:rPr lang="hu-HU" dirty="0"/>
              <a:t> notebook oldal HTML-ként, feltölt Google </a:t>
            </a:r>
            <a:r>
              <a:rPr lang="hu-HU" dirty="0" err="1"/>
              <a:t>colab</a:t>
            </a:r>
            <a:r>
              <a:rPr lang="hu-HU" dirty="0"/>
              <a:t>, majd ment HTML)</a:t>
            </a:r>
          </a:p>
        </p:txBody>
      </p:sp>
    </p:spTree>
    <p:extLst>
      <p:ext uri="{BB962C8B-B14F-4D97-AF65-F5344CB8AC3E}">
        <p14:creationId xmlns:p14="http://schemas.microsoft.com/office/powerpoint/2010/main" val="135270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318142A-CE78-0B58-6C72-7F34C36EC9C8}"/>
              </a:ext>
            </a:extLst>
          </p:cNvPr>
          <p:cNvSpPr txBox="1"/>
          <p:nvPr/>
        </p:nvSpPr>
        <p:spPr>
          <a:xfrm>
            <a:off x="227799" y="206943"/>
            <a:ext cx="1154389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Tesztelés, hogyan teljesít a modell</a:t>
            </a:r>
          </a:p>
          <a:p>
            <a:endParaRPr lang="hu-HU" b="1" dirty="0"/>
          </a:p>
          <a:p>
            <a:r>
              <a:rPr lang="hu-HU" dirty="0"/>
              <a:t>Az </a:t>
            </a:r>
            <a:r>
              <a:rPr lang="hu-HU" b="1" dirty="0"/>
              <a:t>ellenorzo_vers_adatok.csv </a:t>
            </a:r>
            <a:r>
              <a:rPr lang="hu-HU" dirty="0"/>
              <a:t>segítségével, 180 db verssel folyt a tesztelés</a:t>
            </a:r>
          </a:p>
          <a:p>
            <a:endParaRPr lang="hu-HU" dirty="0"/>
          </a:p>
          <a:p>
            <a:r>
              <a:rPr lang="hu-HU" dirty="0"/>
              <a:t>Adattisztítás: Biztonsági ellenőrzés a </a:t>
            </a:r>
            <a:r>
              <a:rPr lang="hu-HU" b="1" dirty="0"/>
              <a:t>Tanító</a:t>
            </a:r>
            <a:r>
              <a:rPr lang="hu-HU" dirty="0"/>
              <a:t> versek és az </a:t>
            </a:r>
            <a:r>
              <a:rPr lang="hu-HU" b="1" dirty="0"/>
              <a:t>Teszt</a:t>
            </a:r>
            <a:r>
              <a:rPr lang="hu-HU" dirty="0"/>
              <a:t> versek halmazán nem lehet azonos vers.</a:t>
            </a:r>
          </a:p>
          <a:p>
            <a:endParaRPr lang="hu-HU" dirty="0"/>
          </a:p>
          <a:p>
            <a:r>
              <a:rPr lang="hu-HU" b="1" dirty="0"/>
              <a:t>Teszt: </a:t>
            </a:r>
          </a:p>
          <a:p>
            <a:r>
              <a:rPr lang="hu-HU" dirty="0"/>
              <a:t>Itt is volt </a:t>
            </a:r>
            <a:r>
              <a:rPr lang="hu-HU" b="1" dirty="0"/>
              <a:t>Típus oszlop (pozitív/negatív). </a:t>
            </a:r>
            <a:r>
              <a:rPr lang="hu-HU" dirty="0"/>
              <a:t>A tanított </a:t>
            </a:r>
            <a:r>
              <a:rPr lang="hu-HU" dirty="0" err="1"/>
              <a:t>Bert</a:t>
            </a:r>
            <a:r>
              <a:rPr lang="hu-HU" dirty="0"/>
              <a:t> modellt lefuttattam versenként az Ellenőrző versek halmazán, rögzítettem a </a:t>
            </a:r>
            <a:r>
              <a:rPr lang="hu-HU" dirty="0" err="1"/>
              <a:t>Predikció</a:t>
            </a:r>
            <a:r>
              <a:rPr lang="hu-HU" dirty="0"/>
              <a:t> (Pozitív/Negatív ) értékét. </a:t>
            </a:r>
          </a:p>
          <a:p>
            <a:endParaRPr lang="hu-HU" dirty="0"/>
          </a:p>
          <a:p>
            <a:r>
              <a:rPr lang="hu-HU" b="1" dirty="0"/>
              <a:t>77,63% a pontosság </a:t>
            </a:r>
            <a:r>
              <a:rPr lang="hu-HU" dirty="0"/>
              <a:t>az éles adatokon.</a:t>
            </a:r>
          </a:p>
          <a:p>
            <a:r>
              <a:rPr lang="hu-HU" dirty="0"/>
              <a:t>(Előző </a:t>
            </a:r>
            <a:r>
              <a:rPr lang="hu-HU" dirty="0" err="1"/>
              <a:t>slide</a:t>
            </a:r>
            <a:r>
              <a:rPr lang="hu-HU" dirty="0"/>
              <a:t>: A tanításnál </a:t>
            </a:r>
            <a:r>
              <a:rPr lang="hu-HU" dirty="0" err="1"/>
              <a:t>Bert</a:t>
            </a:r>
            <a:r>
              <a:rPr lang="hu-HU" dirty="0"/>
              <a:t> modell </a:t>
            </a:r>
            <a:r>
              <a:rPr lang="hu-HU" b="1" dirty="0" err="1"/>
              <a:t>Accuracy</a:t>
            </a:r>
            <a:r>
              <a:rPr lang="hu-HU" dirty="0"/>
              <a:t>: </a:t>
            </a:r>
            <a:r>
              <a:rPr lang="hu-HU" b="1" dirty="0"/>
              <a:t>77.14% </a:t>
            </a:r>
            <a:r>
              <a:rPr lang="hu-HU" dirty="0"/>
              <a:t>volt).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63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1365</Words>
  <Application>Microsoft Office PowerPoint</Application>
  <PresentationFormat>Szélesvásznú</PresentationFormat>
  <Paragraphs>169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INFODOK  Kft HU13450539</dc:creator>
  <cp:lastModifiedBy>INFODOK  Kft HU13450539</cp:lastModifiedBy>
  <cp:revision>110</cp:revision>
  <dcterms:created xsi:type="dcterms:W3CDTF">2025-08-13T09:55:16Z</dcterms:created>
  <dcterms:modified xsi:type="dcterms:W3CDTF">2025-09-23T06:54:23Z</dcterms:modified>
</cp:coreProperties>
</file>